
<file path=[Content_Types].xml><?xml version="1.0" encoding="utf-8"?>
<Types xmlns="http://schemas.openxmlformats.org/package/2006/content-types">
  <Default Extension="jfif"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4" r:id="rId1"/>
  </p:sldMasterIdLst>
  <p:sldIdLst>
    <p:sldId id="270" r:id="rId2"/>
    <p:sldId id="263" r:id="rId3"/>
    <p:sldId id="257" r:id="rId4"/>
    <p:sldId id="266" r:id="rId5"/>
    <p:sldId id="258" r:id="rId6"/>
    <p:sldId id="259" r:id="rId7"/>
    <p:sldId id="260" r:id="rId8"/>
    <p:sldId id="261" r:id="rId9"/>
    <p:sldId id="262"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9285990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269863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59FD0C-5451-4CA0-86AF-E70AE3279989}" type="datetimeFigureOut">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619340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8657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37503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008478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70316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7234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8482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3/17/2021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9082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3561732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3/17/2021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0967598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3/17/2021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50519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3/17/2021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514290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809942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3/17/2021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8884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E59FD0C-5451-4CA0-86AF-E70AE3279989}" type="datetimeFigureOut">
              <a:rPr lang="en-US" smtClean="0"/>
              <a:t>3/17/2021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75429568"/>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 id="2147483987" r:id="rId13"/>
    <p:sldLayoutId id="2147483988" r:id="rId14"/>
    <p:sldLayoutId id="2147483989" r:id="rId15"/>
    <p:sldLayoutId id="214748399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27216"/>
            <a:ext cx="3505199" cy="976312"/>
          </a:xfrm>
        </p:spPr>
        <p:txBody>
          <a:bodyPr>
            <a:noAutofit/>
          </a:bodyPr>
          <a:lstStyle/>
          <a:p>
            <a:r>
              <a:rPr lang="en-US" sz="4000" b="1" dirty="0" smtClean="0">
                <a:latin typeface="Edwardian Script ITC" panose="030303020407070D0804" pitchFamily="66" charset="0"/>
              </a:rPr>
              <a:t>Introduction to Islam </a:t>
            </a:r>
            <a:endParaRPr lang="en-US" sz="4000" b="1" dirty="0">
              <a:latin typeface="Edwardian Script ITC" panose="030303020407070D0804" pitchFamily="66"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9321" y="446088"/>
            <a:ext cx="3728984" cy="5414962"/>
          </a:xfrm>
          <a:prstGeom prst="rect">
            <a:avLst/>
          </a:prstGeom>
          <a:ln>
            <a:noFill/>
          </a:ln>
          <a:effectLst>
            <a:softEdge rad="112500"/>
          </a:effectLst>
        </p:spPr>
      </p:pic>
      <p:sp>
        <p:nvSpPr>
          <p:cNvPr id="4" name="Text Placeholder 3"/>
          <p:cNvSpPr>
            <a:spLocks noGrp="1"/>
          </p:cNvSpPr>
          <p:nvPr>
            <p:ph type="body" sz="half" idx="2"/>
          </p:nvPr>
        </p:nvSpPr>
        <p:spPr/>
        <p:txBody>
          <a:bodyPr/>
          <a:lstStyle/>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212" y="1598613"/>
            <a:ext cx="3505199" cy="4262435"/>
          </a:xfrm>
          <a:prstGeom prst="rect">
            <a:avLst/>
          </a:prstGeom>
          <a:ln>
            <a:noFill/>
          </a:ln>
          <a:effectLst>
            <a:softEdge rad="112500"/>
          </a:effectLst>
        </p:spPr>
      </p:pic>
    </p:spTree>
    <p:extLst>
      <p:ext uri="{BB962C8B-B14F-4D97-AF65-F5344CB8AC3E}">
        <p14:creationId xmlns:p14="http://schemas.microsoft.com/office/powerpoint/2010/main" val="2319951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953" y="624110"/>
            <a:ext cx="9602660" cy="774922"/>
          </a:xfrm>
        </p:spPr>
        <p:style>
          <a:lnRef idx="0">
            <a:schemeClr val="accent4"/>
          </a:lnRef>
          <a:fillRef idx="3">
            <a:schemeClr val="accent4"/>
          </a:fillRef>
          <a:effectRef idx="3">
            <a:schemeClr val="accent4"/>
          </a:effectRef>
          <a:fontRef idx="minor">
            <a:schemeClr val="lt1"/>
          </a:fontRef>
        </p:style>
        <p:txBody>
          <a:bodyPr>
            <a:normAutofit/>
          </a:bodyPr>
          <a:lstStyle/>
          <a:p>
            <a:r>
              <a:rPr lang="en-US" b="1" dirty="0" smtClean="0"/>
              <a:t>               Finality </a:t>
            </a:r>
            <a:r>
              <a:rPr lang="en-US" b="1" dirty="0"/>
              <a:t>of Islam</a:t>
            </a:r>
            <a:endParaRPr lang="en-US" dirty="0"/>
          </a:p>
        </p:txBody>
      </p:sp>
      <p:sp>
        <p:nvSpPr>
          <p:cNvPr id="3" name="Content Placeholder 2"/>
          <p:cNvSpPr>
            <a:spLocks noGrp="1"/>
          </p:cNvSpPr>
          <p:nvPr>
            <p:ph idx="1"/>
          </p:nvPr>
        </p:nvSpPr>
        <p:spPr>
          <a:xfrm>
            <a:off x="1289304" y="2133600"/>
            <a:ext cx="10215308" cy="4093464"/>
          </a:xfrm>
        </p:spPr>
        <p:txBody>
          <a:bodyPr>
            <a:normAutofit/>
          </a:bodyPr>
          <a:lstStyle/>
          <a:p>
            <a:r>
              <a:rPr lang="en-US" b="1" dirty="0" smtClean="0"/>
              <a:t> </a:t>
            </a:r>
            <a:r>
              <a:rPr lang="en-US" b="1" dirty="0"/>
              <a:t>Islam (The final version, revealed upon Muhammad PBUH) is the only religion with Almighty Allah in true </a:t>
            </a:r>
            <a:r>
              <a:rPr lang="en-US" b="1" dirty="0" smtClean="0"/>
              <a:t>sense.</a:t>
            </a:r>
            <a:endParaRPr lang="ar-IQ" b="1" dirty="0"/>
          </a:p>
          <a:p>
            <a:pPr marL="0" indent="0">
              <a:buNone/>
            </a:pPr>
            <a:r>
              <a:rPr lang="en-US" b="1" dirty="0"/>
              <a:t>"Truly, the religion with Allah is Islam</a:t>
            </a:r>
            <a:r>
              <a:rPr lang="en-US" b="1" dirty="0" smtClean="0"/>
              <a:t>".</a:t>
            </a:r>
          </a:p>
          <a:p>
            <a:pPr marL="0" indent="0">
              <a:buNone/>
            </a:pPr>
            <a:r>
              <a:rPr lang="en-US" b="1" dirty="0"/>
              <a:t> </a:t>
            </a:r>
            <a:r>
              <a:rPr lang="en-US" b="1" dirty="0" smtClean="0"/>
              <a:t>                                                                       Al Imran(3:18) </a:t>
            </a:r>
          </a:p>
          <a:p>
            <a:pPr marL="0" indent="0">
              <a:buNone/>
            </a:pPr>
            <a:r>
              <a:rPr lang="en-US" b="1" dirty="0"/>
              <a:t>Also one should not die without believing and following Islam. As Allah has warned clearly in Qur'an </a:t>
            </a:r>
            <a:r>
              <a:rPr lang="en-US" b="1" dirty="0" smtClean="0"/>
              <a:t>stating.</a:t>
            </a:r>
          </a:p>
          <a:p>
            <a:pPr marL="0" indent="0">
              <a:buNone/>
            </a:pPr>
            <a:r>
              <a:rPr lang="en-US" b="1" dirty="0"/>
              <a:t>“O you, who believe, be afraid of Allah, as He deserves to be feared, and let not yourself die save as Muslims</a:t>
            </a:r>
            <a:r>
              <a:rPr lang="en-US" b="1" dirty="0" smtClean="0"/>
              <a:t>.” (AL Imran 3:102)</a:t>
            </a:r>
          </a:p>
          <a:p>
            <a:pPr marL="0" indent="0">
              <a:buNone/>
            </a:pPr>
            <a:endParaRPr lang="en-US" b="1" dirty="0"/>
          </a:p>
        </p:txBody>
      </p:sp>
    </p:spTree>
    <p:extLst>
      <p:ext uri="{BB962C8B-B14F-4D97-AF65-F5344CB8AC3E}">
        <p14:creationId xmlns:p14="http://schemas.microsoft.com/office/powerpoint/2010/main" val="2239147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46906"/>
          </a:xfrm>
        </p:spPr>
        <p:style>
          <a:lnRef idx="0">
            <a:schemeClr val="accent6"/>
          </a:lnRef>
          <a:fillRef idx="3">
            <a:schemeClr val="accent6"/>
          </a:fillRef>
          <a:effectRef idx="3">
            <a:schemeClr val="accent6"/>
          </a:effectRef>
          <a:fontRef idx="minor">
            <a:schemeClr val="lt1"/>
          </a:fontRef>
        </p:style>
        <p:txBody>
          <a:bodyPr>
            <a:normAutofit/>
          </a:bodyPr>
          <a:lstStyle/>
          <a:p>
            <a:r>
              <a:rPr lang="en-US" dirty="0" smtClean="0"/>
              <a:t>              </a:t>
            </a:r>
            <a:r>
              <a:rPr lang="en-US" b="1" dirty="0" smtClean="0"/>
              <a:t>Finality of Islam</a:t>
            </a:r>
            <a:endParaRPr lang="en-US" b="1" dirty="0"/>
          </a:p>
        </p:txBody>
      </p:sp>
      <p:sp>
        <p:nvSpPr>
          <p:cNvPr id="3" name="Content Placeholder 2"/>
          <p:cNvSpPr>
            <a:spLocks noGrp="1"/>
          </p:cNvSpPr>
          <p:nvPr>
            <p:ph idx="1"/>
          </p:nvPr>
        </p:nvSpPr>
        <p:spPr>
          <a:xfrm>
            <a:off x="1682496" y="1764792"/>
            <a:ext cx="9822116" cy="3867912"/>
          </a:xfrm>
        </p:spPr>
        <p:txBody>
          <a:bodyPr>
            <a:normAutofit/>
          </a:bodyPr>
          <a:lstStyle/>
          <a:p>
            <a:r>
              <a:rPr lang="en-US" b="1" dirty="0"/>
              <a:t>The concept of success in true sense i.e. the success in afterlife totally depends upon following this final version of Islam, and there is no other possible way or key to success. No other religion is acceptable to Allah, the Lord and the Master of the Day of Judgment. Allah has announced it in Qur'an saying</a:t>
            </a:r>
            <a:r>
              <a:rPr lang="en-US" b="1" dirty="0" smtClean="0"/>
              <a:t>,</a:t>
            </a:r>
          </a:p>
          <a:p>
            <a:endParaRPr lang="en-US" b="1" dirty="0" smtClean="0"/>
          </a:p>
          <a:p>
            <a:r>
              <a:rPr lang="en-US" b="1" dirty="0" smtClean="0"/>
              <a:t>"</a:t>
            </a:r>
            <a:r>
              <a:rPr lang="en-US" b="1" dirty="0"/>
              <a:t>And whoever seeks a religion other than Islam, It will never be accepted from him, and he, in the hereafter, will be among the losers</a:t>
            </a:r>
            <a:r>
              <a:rPr lang="en-US" b="1" dirty="0" smtClean="0"/>
              <a:t>". Al Imran3:85</a:t>
            </a:r>
            <a:endParaRPr lang="en-US" b="1" dirty="0"/>
          </a:p>
        </p:txBody>
      </p:sp>
    </p:spTree>
    <p:extLst>
      <p:ext uri="{BB962C8B-B14F-4D97-AF65-F5344CB8AC3E}">
        <p14:creationId xmlns:p14="http://schemas.microsoft.com/office/powerpoint/2010/main" val="4196050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style>
          <a:lnRef idx="0">
            <a:schemeClr val="accent6"/>
          </a:lnRef>
          <a:fillRef idx="3">
            <a:schemeClr val="accent6"/>
          </a:fillRef>
          <a:effectRef idx="3">
            <a:schemeClr val="accent6"/>
          </a:effectRef>
          <a:fontRef idx="minor">
            <a:schemeClr val="lt1"/>
          </a:fontRef>
        </p:style>
        <p:txBody>
          <a:bodyPr>
            <a:normAutofit/>
          </a:bodyPr>
          <a:lstStyle/>
          <a:p>
            <a:r>
              <a:rPr lang="en-US" dirty="0" smtClean="0"/>
              <a:t>               </a:t>
            </a:r>
            <a:r>
              <a:rPr lang="en-US" b="1" dirty="0" smtClean="0"/>
              <a:t>Finality of Islam</a:t>
            </a:r>
            <a:endParaRPr lang="en-US" b="1" dirty="0"/>
          </a:p>
        </p:txBody>
      </p:sp>
      <p:sp>
        <p:nvSpPr>
          <p:cNvPr id="3" name="Content Placeholder 2"/>
          <p:cNvSpPr>
            <a:spLocks noGrp="1"/>
          </p:cNvSpPr>
          <p:nvPr>
            <p:ph idx="1"/>
          </p:nvPr>
        </p:nvSpPr>
        <p:spPr/>
        <p:txBody>
          <a:bodyPr/>
          <a:lstStyle/>
          <a:p>
            <a:endParaRPr lang="en-US" dirty="0" smtClean="0"/>
          </a:p>
          <a:p>
            <a:r>
              <a:rPr lang="en-US" b="1" dirty="0" smtClean="0"/>
              <a:t>Abu </a:t>
            </a:r>
            <a:r>
              <a:rPr lang="en-US" b="1" dirty="0"/>
              <a:t>Huraira (r.a.) narrated that the </a:t>
            </a:r>
            <a:r>
              <a:rPr lang="en-US" b="1" dirty="0" smtClean="0"/>
              <a:t>messenger of </a:t>
            </a:r>
            <a:r>
              <a:rPr lang="en-US" b="1" dirty="0"/>
              <a:t>Allah said; “I swear by the </a:t>
            </a:r>
            <a:r>
              <a:rPr lang="en-US" b="1" dirty="0" smtClean="0"/>
              <a:t>one who </a:t>
            </a:r>
            <a:r>
              <a:rPr lang="en-US" b="1" dirty="0"/>
              <a:t>holds the life of Muhammad, any of the Jew or Christian from among the people who comes to know about me, and then dies without having faith in what I have been sent with (Islam), he will definitely be among the hell members</a:t>
            </a:r>
            <a:r>
              <a:rPr lang="en-US" b="1" dirty="0" smtClean="0"/>
              <a:t>”. (Muslim)</a:t>
            </a:r>
            <a:endParaRPr lang="en-US" b="1" dirty="0"/>
          </a:p>
        </p:txBody>
      </p:sp>
    </p:spTree>
    <p:extLst>
      <p:ext uri="{BB962C8B-B14F-4D97-AF65-F5344CB8AC3E}">
        <p14:creationId xmlns:p14="http://schemas.microsoft.com/office/powerpoint/2010/main" val="691048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3919" y="514472"/>
            <a:ext cx="8915399" cy="1212783"/>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a:normAutofit/>
          </a:bodyPr>
          <a:lstStyle/>
          <a:p>
            <a:pPr algn="l"/>
            <a:r>
              <a:rPr lang="en-US" b="1" dirty="0" smtClean="0"/>
              <a:t>Etymology of Word </a:t>
            </a:r>
            <a:r>
              <a:rPr lang="ur-PK" b="1" dirty="0" smtClean="0">
                <a:latin typeface="Arial Rounded MT Bold" panose="020F0704030504030204" pitchFamily="34" charset="0"/>
              </a:rPr>
              <a:t>اسلام</a:t>
            </a:r>
            <a:endParaRPr lang="en-US" b="1" dirty="0">
              <a:latin typeface="Arial Rounded MT Bold" panose="020F0704030504030204" pitchFamily="34" charset="0"/>
            </a:endParaRPr>
          </a:p>
        </p:txBody>
      </p:sp>
      <p:sp>
        <p:nvSpPr>
          <p:cNvPr id="3" name="Subtitle 2"/>
          <p:cNvSpPr>
            <a:spLocks noGrp="1"/>
          </p:cNvSpPr>
          <p:nvPr>
            <p:ph type="subTitle" idx="1"/>
          </p:nvPr>
        </p:nvSpPr>
        <p:spPr>
          <a:xfrm>
            <a:off x="1555943" y="2272045"/>
            <a:ext cx="8915399" cy="3622475"/>
          </a:xfrm>
        </p:spPr>
        <p:txBody>
          <a:bodyPr>
            <a:noAutofit/>
          </a:bodyPr>
          <a:lstStyle/>
          <a:p>
            <a:r>
              <a:rPr lang="en-US" sz="2000" b="1" dirty="0">
                <a:solidFill>
                  <a:schemeClr val="tx1"/>
                </a:solidFill>
              </a:rPr>
              <a:t>Word “Islam </a:t>
            </a:r>
            <a:r>
              <a:rPr lang="ar-IQ" sz="2000" b="1" dirty="0">
                <a:solidFill>
                  <a:schemeClr val="tx1"/>
                </a:solidFill>
              </a:rPr>
              <a:t>اسلام </a:t>
            </a:r>
            <a:r>
              <a:rPr lang="en-US" sz="2000" b="1" dirty="0">
                <a:solidFill>
                  <a:schemeClr val="tx1"/>
                </a:solidFill>
              </a:rPr>
              <a:t>is an Arabic word derived from another </a:t>
            </a:r>
            <a:r>
              <a:rPr lang="en-US" sz="1800" b="1" dirty="0">
                <a:solidFill>
                  <a:schemeClr val="tx1"/>
                </a:solidFill>
              </a:rPr>
              <a:t>Arabic word “Salam </a:t>
            </a:r>
            <a:r>
              <a:rPr lang="ar-IQ" sz="1800" b="1" dirty="0">
                <a:solidFill>
                  <a:schemeClr val="tx1"/>
                </a:solidFill>
              </a:rPr>
              <a:t>سلام )” </a:t>
            </a:r>
            <a:r>
              <a:rPr lang="en-US" sz="1800" b="1" dirty="0">
                <a:solidFill>
                  <a:schemeClr val="tx1"/>
                </a:solidFill>
              </a:rPr>
              <a:t> without </a:t>
            </a:r>
            <a:r>
              <a:rPr lang="en-US" sz="1800" b="1" dirty="0" err="1">
                <a:solidFill>
                  <a:schemeClr val="tx1"/>
                </a:solidFill>
              </a:rPr>
              <a:t>Alif</a:t>
            </a:r>
            <a:r>
              <a:rPr lang="en-US" sz="1800" b="1" dirty="0">
                <a:solidFill>
                  <a:schemeClr val="tx1"/>
                </a:solidFill>
              </a:rPr>
              <a:t> (</a:t>
            </a:r>
            <a:r>
              <a:rPr lang="ar-IQ" sz="1800" b="1" dirty="0">
                <a:solidFill>
                  <a:schemeClr val="tx1"/>
                </a:solidFill>
              </a:rPr>
              <a:t>الف) </a:t>
            </a:r>
            <a:r>
              <a:rPr lang="en-US" sz="1800" b="1" dirty="0">
                <a:solidFill>
                  <a:schemeClr val="tx1"/>
                </a:solidFill>
              </a:rPr>
              <a:t>which literally means "Peace" and "Safeness".</a:t>
            </a:r>
          </a:p>
          <a:p>
            <a:r>
              <a:rPr lang="en-US" sz="1800" b="1" dirty="0">
                <a:solidFill>
                  <a:schemeClr val="tx1"/>
                </a:solidFill>
              </a:rPr>
              <a:t> As per the linguistic rules of Arabic, another letter “</a:t>
            </a:r>
            <a:r>
              <a:rPr lang="en-US" sz="1800" b="1" dirty="0" err="1">
                <a:solidFill>
                  <a:schemeClr val="tx1"/>
                </a:solidFill>
              </a:rPr>
              <a:t>Alif</a:t>
            </a:r>
            <a:r>
              <a:rPr lang="en-US" sz="1800" b="1" dirty="0">
                <a:solidFill>
                  <a:schemeClr val="tx1"/>
                </a:solidFill>
              </a:rPr>
              <a:t> (</a:t>
            </a:r>
            <a:r>
              <a:rPr lang="ar-IQ" sz="1800" b="1" dirty="0">
                <a:solidFill>
                  <a:schemeClr val="tx1"/>
                </a:solidFill>
              </a:rPr>
              <a:t>الف </a:t>
            </a:r>
            <a:r>
              <a:rPr lang="en-US" sz="1800" b="1" dirty="0">
                <a:solidFill>
                  <a:schemeClr val="tx1"/>
                </a:solidFill>
              </a:rPr>
              <a:t>is added to it and it turned “Islam (</a:t>
            </a:r>
            <a:r>
              <a:rPr lang="ar-IQ" sz="1800" b="1" dirty="0">
                <a:solidFill>
                  <a:schemeClr val="tx1"/>
                </a:solidFill>
              </a:rPr>
              <a:t>اسلام )” </a:t>
            </a:r>
            <a:r>
              <a:rPr lang="en-US" sz="1800" b="1" dirty="0">
                <a:solidFill>
                  <a:schemeClr val="tx1"/>
                </a:solidFill>
              </a:rPr>
              <a:t>which is the title of the religion.</a:t>
            </a:r>
            <a:endParaRPr lang="ur-PK" sz="1800" b="1" dirty="0">
              <a:solidFill>
                <a:schemeClr val="tx1"/>
              </a:solidFill>
            </a:endParaRPr>
          </a:p>
          <a:p>
            <a:r>
              <a:rPr lang="en-US" sz="1800" b="1" dirty="0">
                <a:solidFill>
                  <a:schemeClr val="tx1"/>
                </a:solidFill>
              </a:rPr>
              <a:t> </a:t>
            </a:r>
          </a:p>
          <a:p>
            <a:r>
              <a:rPr lang="en-US" sz="1800" b="1" dirty="0">
                <a:solidFill>
                  <a:schemeClr val="tx1"/>
                </a:solidFill>
              </a:rPr>
              <a:t>After “</a:t>
            </a:r>
            <a:r>
              <a:rPr lang="en-US" sz="1800" b="1" dirty="0" err="1">
                <a:solidFill>
                  <a:schemeClr val="tx1"/>
                </a:solidFill>
              </a:rPr>
              <a:t>Alif</a:t>
            </a:r>
            <a:r>
              <a:rPr lang="en-US" sz="1800" b="1" dirty="0">
                <a:solidFill>
                  <a:schemeClr val="tx1"/>
                </a:solidFill>
              </a:rPr>
              <a:t> </a:t>
            </a:r>
            <a:r>
              <a:rPr lang="ar-IQ" sz="1800" b="1" dirty="0">
                <a:solidFill>
                  <a:schemeClr val="tx1"/>
                </a:solidFill>
              </a:rPr>
              <a:t>الف)” </a:t>
            </a:r>
            <a:r>
              <a:rPr lang="en-US" sz="1800" b="1" dirty="0">
                <a:solidFill>
                  <a:schemeClr val="tx1"/>
                </a:solidFill>
              </a:rPr>
              <a:t>is added, the word is changed now and obviously the meanings as well. So, it is no more in the sense of “peace &amp; safeness” now, instead, it stands for "Obedience", "Submission" and "Surrender".</a:t>
            </a:r>
          </a:p>
        </p:txBody>
      </p:sp>
    </p:spTree>
    <p:extLst>
      <p:ext uri="{BB962C8B-B14F-4D97-AF65-F5344CB8AC3E}">
        <p14:creationId xmlns:p14="http://schemas.microsoft.com/office/powerpoint/2010/main" val="34388889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4"/>
            <a:ext cx="9418320" cy="129248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a:normAutofit/>
          </a:bodyPr>
          <a:lstStyle/>
          <a:p>
            <a:r>
              <a:rPr lang="en-US" b="1" dirty="0"/>
              <a:t>Definition &amp; Concept</a:t>
            </a:r>
            <a:endParaRPr lang="en-US" dirty="0"/>
          </a:p>
        </p:txBody>
      </p:sp>
      <p:sp>
        <p:nvSpPr>
          <p:cNvPr id="3" name="Subtitle 2"/>
          <p:cNvSpPr>
            <a:spLocks noGrp="1"/>
          </p:cNvSpPr>
          <p:nvPr>
            <p:ph type="subTitle" idx="1"/>
          </p:nvPr>
        </p:nvSpPr>
        <p:spPr>
          <a:xfrm>
            <a:off x="1261872" y="2282025"/>
            <a:ext cx="9418320" cy="4222143"/>
          </a:xfrm>
        </p:spPr>
        <p:txBody>
          <a:bodyPr>
            <a:noAutofit/>
          </a:bodyPr>
          <a:lstStyle/>
          <a:p>
            <a:endParaRPr lang="en-US" sz="2000" b="1" dirty="0">
              <a:solidFill>
                <a:schemeClr val="tx1"/>
              </a:solidFill>
            </a:endParaRPr>
          </a:p>
          <a:p>
            <a:r>
              <a:rPr lang="en-US" sz="2000" b="1" dirty="0">
                <a:solidFill>
                  <a:schemeClr val="tx1"/>
                </a:solidFill>
              </a:rPr>
              <a:t>"A complete code of life set and revealed by Allah (The Creator, the Owner &amp; the Lord) to His Prophets &amp; Messengers (From Adam (AS) to the last of His messengers MUHAMMAD (</a:t>
            </a:r>
            <a:r>
              <a:rPr lang="ar-IQ" sz="2000" b="1" dirty="0">
                <a:solidFill>
                  <a:schemeClr val="tx1"/>
                </a:solidFill>
              </a:rPr>
              <a:t>صلى الله عليه وسلم</a:t>
            </a:r>
          </a:p>
          <a:p>
            <a:r>
              <a:rPr lang="en-US" sz="2000" b="1" dirty="0">
                <a:solidFill>
                  <a:schemeClr val="tx1"/>
                </a:solidFill>
              </a:rPr>
              <a:t>from time to time to guide His slaves (Mankind &amp; Jinn) to the success in life and afterlife".</a:t>
            </a:r>
          </a:p>
        </p:txBody>
      </p:sp>
    </p:spTree>
    <p:extLst>
      <p:ext uri="{BB962C8B-B14F-4D97-AF65-F5344CB8AC3E}">
        <p14:creationId xmlns:p14="http://schemas.microsoft.com/office/powerpoint/2010/main" val="28045059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5961" y="624110"/>
            <a:ext cx="9538652" cy="683482"/>
          </a:xfrm>
        </p:spPr>
        <p:style>
          <a:lnRef idx="1">
            <a:schemeClr val="accent6"/>
          </a:lnRef>
          <a:fillRef idx="3">
            <a:schemeClr val="accent6"/>
          </a:fillRef>
          <a:effectRef idx="2">
            <a:schemeClr val="accent6"/>
          </a:effectRef>
          <a:fontRef idx="minor">
            <a:schemeClr val="lt1"/>
          </a:fontRef>
        </p:style>
        <p:txBody>
          <a:bodyPr>
            <a:normAutofit/>
          </a:bodyPr>
          <a:lstStyle/>
          <a:p>
            <a:r>
              <a:rPr lang="en-US" b="1" dirty="0" smtClean="0"/>
              <a:t>          Important Note</a:t>
            </a:r>
            <a:endParaRPr lang="en-US" dirty="0"/>
          </a:p>
        </p:txBody>
      </p:sp>
      <p:sp>
        <p:nvSpPr>
          <p:cNvPr id="3" name="Content Placeholder 2"/>
          <p:cNvSpPr>
            <a:spLocks noGrp="1"/>
          </p:cNvSpPr>
          <p:nvPr>
            <p:ph idx="1"/>
          </p:nvPr>
        </p:nvSpPr>
        <p:spPr>
          <a:xfrm>
            <a:off x="1664208" y="1664208"/>
            <a:ext cx="9840404" cy="4718304"/>
          </a:xfrm>
        </p:spPr>
        <p:txBody>
          <a:bodyPr>
            <a:normAutofit/>
          </a:bodyPr>
          <a:lstStyle/>
          <a:p>
            <a:r>
              <a:rPr lang="en-US" b="1" dirty="0"/>
              <a:t>Islam is unlike other religions as they contain some typical traditions and customs particularly at three occasions i.e. the birth of a child, the marriage and the death of a person, or maximum some rituals are being performed as worships. They do not have systematic and organized structure of worships, social dealings, economical system, political and legal affairs based upon their </a:t>
            </a:r>
            <a:r>
              <a:rPr lang="en-US" b="1" dirty="0" smtClean="0"/>
              <a:t>religion</a:t>
            </a:r>
          </a:p>
          <a:p>
            <a:endParaRPr lang="en-US" b="1" dirty="0"/>
          </a:p>
          <a:p>
            <a:r>
              <a:rPr lang="en-US" b="1" dirty="0"/>
              <a:t>On </a:t>
            </a:r>
            <a:r>
              <a:rPr lang="en-US" b="1" dirty="0" smtClean="0"/>
              <a:t>the </a:t>
            </a:r>
            <a:r>
              <a:rPr lang="en-US" b="1" dirty="0"/>
              <a:t>other hand, Islam is a complete code of life and is fully equipped with teachings for every aspect of life. For instance, along with above mentioned disciplines of life, Islam also stresses upon daily routine of life such as eating, drinking, sleeping, dressing, and also commands to perform the necessities of daily life as per the commandments of Islam.</a:t>
            </a:r>
          </a:p>
        </p:txBody>
      </p:sp>
    </p:spTree>
    <p:extLst>
      <p:ext uri="{BB962C8B-B14F-4D97-AF65-F5344CB8AC3E}">
        <p14:creationId xmlns:p14="http://schemas.microsoft.com/office/powerpoint/2010/main" val="9597798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298385"/>
            <a:ext cx="9418320" cy="1135781"/>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a:normAutofit/>
          </a:bodyPr>
          <a:lstStyle/>
          <a:p>
            <a:r>
              <a:rPr lang="en-US" b="1" dirty="0"/>
              <a:t>    The Subject of Islam</a:t>
            </a:r>
            <a:endParaRPr lang="en-US" dirty="0"/>
          </a:p>
        </p:txBody>
      </p:sp>
      <p:sp>
        <p:nvSpPr>
          <p:cNvPr id="3" name="Subtitle 2"/>
          <p:cNvSpPr>
            <a:spLocks noGrp="1"/>
          </p:cNvSpPr>
          <p:nvPr>
            <p:ph type="subTitle" idx="1"/>
          </p:nvPr>
        </p:nvSpPr>
        <p:spPr>
          <a:xfrm>
            <a:off x="1261872" y="1549667"/>
            <a:ext cx="9418320" cy="5207268"/>
          </a:xfrm>
        </p:spPr>
        <p:txBody>
          <a:bodyPr>
            <a:noAutofit/>
          </a:bodyPr>
          <a:lstStyle/>
          <a:p>
            <a:r>
              <a:rPr lang="en-US" b="1" dirty="0">
                <a:solidFill>
                  <a:schemeClr val="tx1"/>
                </a:solidFill>
              </a:rPr>
              <a:t>The Subject refers towards the study of some particular thing or object which, as a topic, is discussed under a discipline. For example, human body is discussed under medical science. Therefore, it is the subject of medical science. And machine is the subject of engineering because it is discussed under the discipline of engineering.</a:t>
            </a:r>
          </a:p>
          <a:p>
            <a:r>
              <a:rPr lang="en-US" b="1" dirty="0">
                <a:solidFill>
                  <a:schemeClr val="tx1"/>
                </a:solidFill>
              </a:rPr>
              <a:t>In the same way, when Islam is considered as a discipline and the code for life, definitely there should be some subject to be discussed in it too. And the subject for the entire Islamic teachings is…</a:t>
            </a:r>
          </a:p>
          <a:p>
            <a:r>
              <a:rPr lang="en-US" b="1" dirty="0">
                <a:solidFill>
                  <a:schemeClr val="tx1"/>
                </a:solidFill>
              </a:rPr>
              <a:t>"The human beings and Jinn being slaves to Allah the Exalted", Allah the Exalted says</a:t>
            </a:r>
            <a:r>
              <a:rPr lang="en-US" b="1" dirty="0" smtClean="0">
                <a:solidFill>
                  <a:schemeClr val="tx1"/>
                </a:solidFill>
              </a:rPr>
              <a:t>;</a:t>
            </a:r>
          </a:p>
          <a:p>
            <a:r>
              <a:rPr lang="ar-IQ" sz="3600" b="1" dirty="0">
                <a:solidFill>
                  <a:schemeClr val="tx1"/>
                </a:solidFill>
                <a:latin typeface="Arabic Typesetting" panose="03020402040406030203" pitchFamily="66" charset="-78"/>
                <a:cs typeface="Arabic Typesetting" panose="03020402040406030203" pitchFamily="66" charset="-78"/>
              </a:rPr>
              <a:t>: وَمَا خَلَقْتُ الْجِنَّ وَ الْ</a:t>
            </a:r>
            <a:r>
              <a:rPr lang="ur-PK" sz="3600" b="1" dirty="0">
                <a:solidFill>
                  <a:schemeClr val="tx1"/>
                </a:solidFill>
                <a:latin typeface="Arabic Typesetting" panose="03020402040406030203" pitchFamily="66" charset="-78"/>
                <a:cs typeface="Arabic Typesetting" panose="03020402040406030203" pitchFamily="66" charset="-78"/>
              </a:rPr>
              <a:t>ا</a:t>
            </a:r>
            <a:r>
              <a:rPr lang="ar-IQ" sz="3600" b="1" dirty="0">
                <a:solidFill>
                  <a:schemeClr val="tx1"/>
                </a:solidFill>
                <a:latin typeface="Arabic Typesetting" panose="03020402040406030203" pitchFamily="66" charset="-78"/>
                <a:cs typeface="Arabic Typesetting" panose="03020402040406030203" pitchFamily="66" charset="-78"/>
              </a:rPr>
              <a:t>نْسَ اِلَّ</a:t>
            </a:r>
            <a:r>
              <a:rPr lang="ur-PK" sz="3600" b="1" dirty="0">
                <a:solidFill>
                  <a:schemeClr val="tx1"/>
                </a:solidFill>
                <a:latin typeface="Arabic Typesetting" panose="03020402040406030203" pitchFamily="66" charset="-78"/>
                <a:cs typeface="Arabic Typesetting" panose="03020402040406030203" pitchFamily="66" charset="-78"/>
              </a:rPr>
              <a:t>ا</a:t>
            </a:r>
            <a:r>
              <a:rPr lang="ar-IQ" sz="3600" b="1" dirty="0">
                <a:solidFill>
                  <a:schemeClr val="tx1"/>
                </a:solidFill>
                <a:latin typeface="Arabic Typesetting" panose="03020402040406030203" pitchFamily="66" charset="-78"/>
                <a:cs typeface="Arabic Typesetting" panose="03020402040406030203" pitchFamily="66" charset="-78"/>
              </a:rPr>
              <a:t> لِيَعْبُدُوْنِ</a:t>
            </a:r>
            <a:r>
              <a:rPr lang="ur-PK" sz="3600" b="1" dirty="0">
                <a:solidFill>
                  <a:schemeClr val="tx1"/>
                </a:solidFill>
                <a:latin typeface="Arabic Typesetting" panose="03020402040406030203" pitchFamily="66" charset="-78"/>
                <a:cs typeface="Arabic Typesetting" panose="03020402040406030203" pitchFamily="66" charset="-78"/>
              </a:rPr>
              <a:t>                                   </a:t>
            </a:r>
            <a:r>
              <a:rPr lang="ar-IQ" b="1" dirty="0" smtClean="0">
                <a:solidFill>
                  <a:schemeClr val="tx1"/>
                </a:solidFill>
              </a:rPr>
              <a:t> </a:t>
            </a:r>
            <a:endParaRPr lang="ur-PK" b="1" dirty="0" smtClean="0">
              <a:solidFill>
                <a:schemeClr val="tx1"/>
              </a:solidFill>
            </a:endParaRPr>
          </a:p>
          <a:p>
            <a:r>
              <a:rPr lang="en-US" b="1" dirty="0" smtClean="0">
                <a:solidFill>
                  <a:schemeClr val="tx1"/>
                </a:solidFill>
              </a:rPr>
              <a:t>“</a:t>
            </a:r>
            <a:r>
              <a:rPr lang="en-US" b="1" dirty="0">
                <a:solidFill>
                  <a:schemeClr val="tx1"/>
                </a:solidFill>
              </a:rPr>
              <a:t>I did not create mankind and Jinn except for the Purpose that they should worship me.”</a:t>
            </a:r>
          </a:p>
          <a:p>
            <a:r>
              <a:rPr lang="en-US" b="1" dirty="0">
                <a:solidFill>
                  <a:schemeClr val="tx1"/>
                </a:solidFill>
              </a:rPr>
              <a:t>Islam reveals the teachings through which human beings may enable themselves to become good slaves to Almighty Allah.</a:t>
            </a:r>
          </a:p>
        </p:txBody>
      </p:sp>
    </p:spTree>
    <p:extLst>
      <p:ext uri="{BB962C8B-B14F-4D97-AF65-F5344CB8AC3E}">
        <p14:creationId xmlns:p14="http://schemas.microsoft.com/office/powerpoint/2010/main" val="27891644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4"/>
            <a:ext cx="9418320" cy="925469"/>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a:normAutofit/>
          </a:bodyPr>
          <a:lstStyle/>
          <a:p>
            <a:r>
              <a:rPr lang="ur-PK" sz="4800" b="1" dirty="0"/>
              <a:t>    </a:t>
            </a:r>
            <a:r>
              <a:rPr lang="en-US" sz="4800" b="1" dirty="0"/>
              <a:t>The Objective of Islam</a:t>
            </a:r>
            <a:endParaRPr lang="en-US" sz="4800" dirty="0"/>
          </a:p>
        </p:txBody>
      </p:sp>
      <p:sp>
        <p:nvSpPr>
          <p:cNvPr id="3" name="Subtitle 2"/>
          <p:cNvSpPr>
            <a:spLocks noGrp="1"/>
          </p:cNvSpPr>
          <p:nvPr>
            <p:ph type="subTitle" idx="1"/>
          </p:nvPr>
        </p:nvSpPr>
        <p:spPr>
          <a:xfrm>
            <a:off x="1261872" y="2234319"/>
            <a:ext cx="9418320" cy="4257923"/>
          </a:xfrm>
        </p:spPr>
        <p:txBody>
          <a:bodyPr>
            <a:normAutofit lnSpcReduction="10000"/>
          </a:bodyPr>
          <a:lstStyle/>
          <a:p>
            <a:r>
              <a:rPr lang="en-US" sz="2000" b="1" dirty="0">
                <a:solidFill>
                  <a:schemeClr val="tx1"/>
                </a:solidFill>
              </a:rPr>
              <a:t>The objective behind this revelation of Islam is. . . .</a:t>
            </a:r>
          </a:p>
          <a:p>
            <a:r>
              <a:rPr lang="en-US" sz="2000" b="1" dirty="0">
                <a:solidFill>
                  <a:schemeClr val="tx1"/>
                </a:solidFill>
              </a:rPr>
              <a:t>"To provide complete guidance to mankind and Jinn that leads them to the success in life and afterlife".</a:t>
            </a:r>
          </a:p>
          <a:p>
            <a:r>
              <a:rPr lang="en-US" sz="2000" b="1" dirty="0">
                <a:solidFill>
                  <a:schemeClr val="tx1"/>
                </a:solidFill>
              </a:rPr>
              <a:t>Important Note:</a:t>
            </a:r>
          </a:p>
          <a:p>
            <a:r>
              <a:rPr lang="en-US" sz="2000" b="1" dirty="0">
                <a:solidFill>
                  <a:schemeClr val="tx1"/>
                </a:solidFill>
              </a:rPr>
              <a:t>A noteworthy point should also be remembered that the actual concept of success, as per the interpretation of divine scripture Al-Qur’an, lies down with safe removal from the fire of hell and the entrance into paradise. Allah says….</a:t>
            </a:r>
          </a:p>
          <a:p>
            <a:r>
              <a:rPr lang="ar-IQ" sz="3200" b="1" dirty="0">
                <a:solidFill>
                  <a:schemeClr val="tx1"/>
                </a:solidFill>
                <a:latin typeface="Arabic Typesetting" panose="03020402040406030203" pitchFamily="66" charset="-78"/>
                <a:cs typeface="Arabic Typesetting" panose="03020402040406030203" pitchFamily="66" charset="-78"/>
              </a:rPr>
              <a:t>فَمَنْ زُحْزِحَ عَنِ ٱلنَّارِ وَأُدْخِلَ ٱلْجَنَّةَ فَقَدْ فَازَ ،وَما ٱلْحَيَاةُ ٱلدُّنْيَا إِلّْ</a:t>
            </a:r>
            <a:r>
              <a:rPr lang="ur-PK" sz="3200" b="1" dirty="0">
                <a:solidFill>
                  <a:schemeClr val="tx1"/>
                </a:solidFill>
                <a:latin typeface="Arabic Typesetting" panose="03020402040406030203" pitchFamily="66" charset="-78"/>
                <a:cs typeface="Arabic Typesetting" panose="03020402040406030203" pitchFamily="66" charset="-78"/>
              </a:rPr>
              <a:t>ا</a:t>
            </a:r>
            <a:r>
              <a:rPr lang="ar-IQ" sz="3200" b="1" dirty="0">
                <a:solidFill>
                  <a:schemeClr val="tx1"/>
                </a:solidFill>
                <a:latin typeface="Arabic Typesetting" panose="03020402040406030203" pitchFamily="66" charset="-78"/>
                <a:cs typeface="Arabic Typesetting" panose="03020402040406030203" pitchFamily="66" charset="-78"/>
              </a:rPr>
              <a:t> مَتَاعُ ٱلْغُرُورِ</a:t>
            </a:r>
            <a:r>
              <a:rPr lang="ur-PK" sz="3200" b="1" dirty="0">
                <a:solidFill>
                  <a:schemeClr val="tx1"/>
                </a:solidFill>
                <a:latin typeface="Arabic Typesetting" panose="03020402040406030203" pitchFamily="66" charset="-78"/>
                <a:cs typeface="Arabic Typesetting" panose="03020402040406030203" pitchFamily="66" charset="-78"/>
              </a:rPr>
              <a:t>  </a:t>
            </a:r>
            <a:r>
              <a:rPr lang="ur-PK" sz="2000" b="1" dirty="0">
                <a:solidFill>
                  <a:schemeClr val="tx1"/>
                </a:solidFill>
                <a:latin typeface="Arabic Typesetting" panose="03020402040406030203" pitchFamily="66" charset="-78"/>
                <a:cs typeface="Arabic Typesetting" panose="03020402040406030203" pitchFamily="66" charset="-78"/>
              </a:rPr>
              <a:t>                                              </a:t>
            </a:r>
            <a:endParaRPr lang="ar-IQ" sz="2000" b="1" dirty="0">
              <a:solidFill>
                <a:schemeClr val="tx1"/>
              </a:solidFill>
              <a:latin typeface="Arabic Typesetting" panose="03020402040406030203" pitchFamily="66" charset="-78"/>
              <a:cs typeface="Arabic Typesetting" panose="03020402040406030203" pitchFamily="66" charset="-78"/>
            </a:endParaRPr>
          </a:p>
          <a:p>
            <a:r>
              <a:rPr lang="en-US" sz="2000" b="1" dirty="0">
                <a:solidFill>
                  <a:schemeClr val="tx1"/>
                </a:solidFill>
              </a:rPr>
              <a:t>"So, whoever is safely removed from the fire of Hell and admitted to Paradise, he succeeded indeed. And the worldly life is not but the goods of delusion</a:t>
            </a:r>
            <a:r>
              <a:rPr lang="en-US" dirty="0">
                <a:solidFill>
                  <a:schemeClr val="tx1"/>
                </a:solidFill>
              </a:rPr>
              <a:t>".</a:t>
            </a:r>
          </a:p>
        </p:txBody>
      </p:sp>
    </p:spTree>
    <p:extLst>
      <p:ext uri="{BB962C8B-B14F-4D97-AF65-F5344CB8AC3E}">
        <p14:creationId xmlns:p14="http://schemas.microsoft.com/office/powerpoint/2010/main" val="42043323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635" y="691575"/>
            <a:ext cx="9418320" cy="132429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a:normAutofit/>
          </a:bodyPr>
          <a:lstStyle/>
          <a:p>
            <a:r>
              <a:rPr lang="ur-PK" b="1" dirty="0"/>
              <a:t>    </a:t>
            </a:r>
            <a:r>
              <a:rPr lang="en-US" b="1" dirty="0"/>
              <a:t>Fore face of Islam</a:t>
            </a:r>
            <a:endParaRPr lang="en-US" dirty="0"/>
          </a:p>
        </p:txBody>
      </p:sp>
      <p:sp>
        <p:nvSpPr>
          <p:cNvPr id="3" name="Subtitle 2"/>
          <p:cNvSpPr>
            <a:spLocks noGrp="1"/>
          </p:cNvSpPr>
          <p:nvPr>
            <p:ph type="subTitle" idx="1"/>
          </p:nvPr>
        </p:nvSpPr>
        <p:spPr>
          <a:xfrm>
            <a:off x="1637258" y="2274075"/>
            <a:ext cx="9418320" cy="4218167"/>
          </a:xfrm>
        </p:spPr>
        <p:txBody>
          <a:bodyPr>
            <a:normAutofit/>
          </a:bodyPr>
          <a:lstStyle/>
          <a:p>
            <a:r>
              <a:rPr lang="en-US" b="1" dirty="0">
                <a:solidFill>
                  <a:schemeClr val="tx1"/>
                </a:solidFill>
              </a:rPr>
              <a:t>"Islam is that you bear the witness that there is no one worthy of worship (God) except Allah and Muhammad is the messenger of Allah, and you establish Prayers, and you pay Charity, and you keep the Fasts of Ramadan, and you perform Hajj of the House if you can manage the way to it".</a:t>
            </a:r>
          </a:p>
          <a:p>
            <a:r>
              <a:rPr lang="en-US" b="1" dirty="0">
                <a:solidFill>
                  <a:schemeClr val="tx1"/>
                </a:solidFill>
              </a:rPr>
              <a:t>This hadith describes the face features of Islam by following five;</a:t>
            </a:r>
          </a:p>
          <a:p>
            <a:pPr marL="457200" indent="-457200">
              <a:buFont typeface="+mj-lt"/>
              <a:buAutoNum type="arabicPeriod"/>
            </a:pPr>
            <a:r>
              <a:rPr lang="en-US" b="1" dirty="0" smtClean="0">
                <a:solidFill>
                  <a:schemeClr val="tx1"/>
                </a:solidFill>
              </a:rPr>
              <a:t>FAITH </a:t>
            </a:r>
            <a:r>
              <a:rPr lang="en-US" b="1" dirty="0">
                <a:solidFill>
                  <a:schemeClr val="tx1"/>
                </a:solidFill>
              </a:rPr>
              <a:t>(Shahadatain, Eimaan)</a:t>
            </a:r>
          </a:p>
          <a:p>
            <a:pPr marL="457200" indent="-457200">
              <a:buFont typeface="+mj-lt"/>
              <a:buAutoNum type="arabicPeriod"/>
            </a:pPr>
            <a:r>
              <a:rPr lang="en-US" b="1" dirty="0" smtClean="0">
                <a:solidFill>
                  <a:schemeClr val="tx1"/>
                </a:solidFill>
              </a:rPr>
              <a:t>PRAYERS </a:t>
            </a:r>
            <a:r>
              <a:rPr lang="en-US" b="1" dirty="0">
                <a:solidFill>
                  <a:schemeClr val="tx1"/>
                </a:solidFill>
              </a:rPr>
              <a:t>(As-Salah)</a:t>
            </a:r>
          </a:p>
          <a:p>
            <a:pPr marL="457200" indent="-457200">
              <a:buFont typeface="+mj-lt"/>
              <a:buAutoNum type="arabicPeriod"/>
            </a:pPr>
            <a:r>
              <a:rPr lang="en-US" b="1" dirty="0" smtClean="0">
                <a:solidFill>
                  <a:schemeClr val="tx1"/>
                </a:solidFill>
              </a:rPr>
              <a:t>CHARITY </a:t>
            </a:r>
            <a:r>
              <a:rPr lang="en-US" b="1" dirty="0">
                <a:solidFill>
                  <a:schemeClr val="tx1"/>
                </a:solidFill>
              </a:rPr>
              <a:t>(Az-Zakah)</a:t>
            </a:r>
          </a:p>
          <a:p>
            <a:pPr marL="457200" indent="-457200">
              <a:buFont typeface="+mj-lt"/>
              <a:buAutoNum type="arabicPeriod"/>
            </a:pPr>
            <a:r>
              <a:rPr lang="en-US" b="1" dirty="0" smtClean="0">
                <a:solidFill>
                  <a:schemeClr val="tx1"/>
                </a:solidFill>
              </a:rPr>
              <a:t>PILGRIMAGE </a:t>
            </a:r>
            <a:r>
              <a:rPr lang="en-US" b="1" dirty="0">
                <a:solidFill>
                  <a:schemeClr val="tx1"/>
                </a:solidFill>
              </a:rPr>
              <a:t>(Al-Hajj)</a:t>
            </a:r>
          </a:p>
          <a:p>
            <a:pPr marL="457200" indent="-457200">
              <a:buFont typeface="+mj-lt"/>
              <a:buAutoNum type="arabicPeriod"/>
            </a:pPr>
            <a:r>
              <a:rPr lang="en-US" b="1" dirty="0" smtClean="0">
                <a:solidFill>
                  <a:schemeClr val="tx1"/>
                </a:solidFill>
              </a:rPr>
              <a:t>FASTS </a:t>
            </a:r>
            <a:r>
              <a:rPr lang="en-US" b="1" dirty="0">
                <a:solidFill>
                  <a:schemeClr val="tx1"/>
                </a:solidFill>
              </a:rPr>
              <a:t>(As-</a:t>
            </a:r>
            <a:r>
              <a:rPr lang="en-US" b="1" dirty="0" err="1">
                <a:solidFill>
                  <a:schemeClr val="tx1"/>
                </a:solidFill>
              </a:rPr>
              <a:t>Saum</a:t>
            </a:r>
            <a:r>
              <a:rPr lang="en-US" b="1" dirty="0">
                <a:solidFill>
                  <a:schemeClr val="tx1"/>
                </a:solidFill>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368" y="4206240"/>
            <a:ext cx="5612797" cy="2286000"/>
          </a:xfrm>
          <a:prstGeom prst="rect">
            <a:avLst/>
          </a:prstGeom>
        </p:spPr>
      </p:pic>
    </p:spTree>
    <p:extLst>
      <p:ext uri="{BB962C8B-B14F-4D97-AF65-F5344CB8AC3E}">
        <p14:creationId xmlns:p14="http://schemas.microsoft.com/office/powerpoint/2010/main" val="2800605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0342" y="912958"/>
            <a:ext cx="9418320" cy="719991"/>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US" sz="4800" b="1" dirty="0"/>
              <a:t>Complete Structure of Islam</a:t>
            </a:r>
            <a:endParaRPr lang="en-US" sz="4800" dirty="0"/>
          </a:p>
        </p:txBody>
      </p:sp>
      <p:sp>
        <p:nvSpPr>
          <p:cNvPr id="3" name="Subtitle 2"/>
          <p:cNvSpPr>
            <a:spLocks noGrp="1"/>
          </p:cNvSpPr>
          <p:nvPr>
            <p:ph type="subTitle" idx="1"/>
          </p:nvPr>
        </p:nvSpPr>
        <p:spPr>
          <a:xfrm>
            <a:off x="1710342" y="2470046"/>
            <a:ext cx="9418320" cy="3455369"/>
          </a:xfrm>
        </p:spPr>
        <p:txBody>
          <a:bodyPr>
            <a:normAutofit/>
          </a:bodyPr>
          <a:lstStyle/>
          <a:p>
            <a:r>
              <a:rPr lang="en-US" sz="3200" b="1" dirty="0">
                <a:solidFill>
                  <a:schemeClr val="tx1"/>
                </a:solidFill>
              </a:rPr>
              <a:t>1:- Beliefs</a:t>
            </a:r>
            <a:r>
              <a:rPr lang="ur-PK" sz="3200" b="1" dirty="0">
                <a:solidFill>
                  <a:schemeClr val="tx1"/>
                </a:solidFill>
              </a:rPr>
              <a:t>۔</a:t>
            </a:r>
            <a:r>
              <a:rPr lang="en-US" sz="3200" b="1" dirty="0">
                <a:solidFill>
                  <a:schemeClr val="tx1"/>
                </a:solidFill>
              </a:rPr>
              <a:t>        2:- Worships          3:-Dealing</a:t>
            </a:r>
            <a:endParaRPr lang="ar-IQ" sz="3200" b="1" dirty="0">
              <a:solidFill>
                <a:schemeClr val="tx1"/>
              </a:solidFill>
            </a:endParaRPr>
          </a:p>
          <a:p>
            <a:r>
              <a:rPr lang="en-US" sz="1400" b="1" dirty="0">
                <a:solidFill>
                  <a:schemeClr val="tx1"/>
                </a:solidFill>
              </a:rPr>
              <a:t>1- Oneness of Allah                                       1 Prayers                                                  1-Social Dealings</a:t>
            </a:r>
          </a:p>
          <a:p>
            <a:r>
              <a:rPr lang="en-US" sz="1400" b="1" dirty="0">
                <a:solidFill>
                  <a:schemeClr val="tx1"/>
                </a:solidFill>
              </a:rPr>
              <a:t> 2- His angels                                                  2-Charity                                                  2-Money Dealings                        </a:t>
            </a:r>
            <a:r>
              <a:rPr lang="en-US" sz="1400" b="1" dirty="0" smtClean="0">
                <a:solidFill>
                  <a:schemeClr val="tx1"/>
                </a:solidFill>
              </a:rPr>
              <a:t>3- </a:t>
            </a:r>
            <a:r>
              <a:rPr lang="en-US" sz="1400" b="1" dirty="0">
                <a:solidFill>
                  <a:schemeClr val="tx1"/>
                </a:solidFill>
              </a:rPr>
              <a:t>His </a:t>
            </a:r>
            <a:r>
              <a:rPr lang="en-US" sz="1400" b="1" dirty="0" smtClean="0">
                <a:solidFill>
                  <a:schemeClr val="tx1"/>
                </a:solidFill>
              </a:rPr>
              <a:t>books                                                    </a:t>
            </a:r>
            <a:r>
              <a:rPr lang="en-US" sz="1400" b="1" dirty="0">
                <a:solidFill>
                  <a:schemeClr val="tx1"/>
                </a:solidFill>
              </a:rPr>
              <a:t>3-Fast</a:t>
            </a:r>
            <a:endParaRPr lang="ur-PK" sz="1400" b="1" dirty="0">
              <a:solidFill>
                <a:schemeClr val="tx1"/>
              </a:solidFill>
            </a:endParaRPr>
          </a:p>
          <a:p>
            <a:r>
              <a:rPr lang="en-US" sz="1400" b="1" dirty="0">
                <a:solidFill>
                  <a:schemeClr val="tx1"/>
                </a:solidFill>
              </a:rPr>
              <a:t> 4- His messengers      </a:t>
            </a:r>
            <a:r>
              <a:rPr lang="en-US" sz="1400" b="1" dirty="0" smtClean="0">
                <a:solidFill>
                  <a:schemeClr val="tx1"/>
                </a:solidFill>
              </a:rPr>
              <a:t>                                  </a:t>
            </a:r>
            <a:r>
              <a:rPr lang="en-US" sz="1400" b="1" dirty="0">
                <a:solidFill>
                  <a:schemeClr val="tx1"/>
                </a:solidFill>
              </a:rPr>
              <a:t>4- Pilgrimage</a:t>
            </a:r>
            <a:endParaRPr lang="ar-IQ" sz="1400" b="1" dirty="0">
              <a:solidFill>
                <a:schemeClr val="tx1"/>
              </a:solidFill>
            </a:endParaRPr>
          </a:p>
          <a:p>
            <a:pPr rtl="1"/>
            <a:r>
              <a:rPr lang="en-US" sz="1400" b="1" dirty="0" smtClean="0">
                <a:solidFill>
                  <a:schemeClr val="tx1"/>
                </a:solidFill>
              </a:rPr>
              <a:t>5- </a:t>
            </a:r>
            <a:r>
              <a:rPr lang="en-US" sz="1400" b="1" dirty="0">
                <a:solidFill>
                  <a:schemeClr val="tx1"/>
                </a:solidFill>
              </a:rPr>
              <a:t>Final day       </a:t>
            </a:r>
            <a:r>
              <a:rPr lang="en-US" sz="1400" b="1" dirty="0" smtClean="0">
                <a:solidFill>
                  <a:schemeClr val="tx1"/>
                </a:solidFill>
              </a:rPr>
              <a:t>                                             5-Preaching </a:t>
            </a:r>
            <a:r>
              <a:rPr lang="en-US" sz="1400" b="1" dirty="0">
                <a:solidFill>
                  <a:schemeClr val="tx1"/>
                </a:solidFill>
              </a:rPr>
              <a:t>+Holy </a:t>
            </a:r>
            <a:r>
              <a:rPr lang="en-US" sz="1400" b="1" dirty="0" smtClean="0">
                <a:solidFill>
                  <a:schemeClr val="tx1"/>
                </a:solidFill>
              </a:rPr>
              <a:t>War                                 </a:t>
            </a:r>
          </a:p>
          <a:p>
            <a:pPr rtl="1"/>
            <a:r>
              <a:rPr lang="en-US" sz="1400" b="1" dirty="0" smtClean="0">
                <a:solidFill>
                  <a:schemeClr val="tx1"/>
                </a:solidFill>
              </a:rPr>
              <a:t>6- </a:t>
            </a:r>
            <a:r>
              <a:rPr lang="en-US" sz="1400" b="1" dirty="0">
                <a:solidFill>
                  <a:schemeClr val="tx1"/>
                </a:solidFill>
              </a:rPr>
              <a:t>The Destiny </a:t>
            </a:r>
            <a:r>
              <a:rPr lang="en-US" sz="1400" b="1" dirty="0" smtClean="0">
                <a:solidFill>
                  <a:schemeClr val="tx1"/>
                </a:solidFill>
              </a:rPr>
              <a:t>                                                                                                                                                              </a:t>
            </a:r>
            <a:endParaRPr lang="en-US" sz="1400" b="1" dirty="0">
              <a:solidFill>
                <a:schemeClr val="tx1"/>
              </a:solidFill>
            </a:endParaRPr>
          </a:p>
        </p:txBody>
      </p:sp>
    </p:spTree>
    <p:extLst>
      <p:ext uri="{BB962C8B-B14F-4D97-AF65-F5344CB8AC3E}">
        <p14:creationId xmlns:p14="http://schemas.microsoft.com/office/powerpoint/2010/main" val="36422099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4"/>
            <a:ext cx="9418320" cy="932283"/>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a:normAutofit/>
          </a:bodyPr>
          <a:lstStyle/>
          <a:p>
            <a:r>
              <a:rPr lang="en-US" sz="4800" b="1" dirty="0"/>
              <a:t>Complete Structure of Islam</a:t>
            </a:r>
            <a:endParaRPr lang="en-US" sz="4800" dirty="0"/>
          </a:p>
        </p:txBody>
      </p:sp>
      <p:sp>
        <p:nvSpPr>
          <p:cNvPr id="3" name="Subtitle 2"/>
          <p:cNvSpPr>
            <a:spLocks noGrp="1"/>
          </p:cNvSpPr>
          <p:nvPr>
            <p:ph type="subTitle" idx="1"/>
          </p:nvPr>
        </p:nvSpPr>
        <p:spPr>
          <a:xfrm>
            <a:off x="1261872" y="2236430"/>
            <a:ext cx="9418320" cy="4542059"/>
          </a:xfrm>
        </p:spPr>
        <p:txBody>
          <a:bodyPr>
            <a:normAutofit/>
          </a:bodyPr>
          <a:lstStyle/>
          <a:p>
            <a:r>
              <a:rPr lang="en-US" sz="2400" b="1" dirty="0">
                <a:solidFill>
                  <a:schemeClr val="tx1"/>
                </a:solidFill>
              </a:rPr>
              <a:t>4:- Rules &amp; Laws        </a:t>
            </a:r>
            <a:r>
              <a:rPr lang="ur-PK" sz="2400" b="1" dirty="0">
                <a:solidFill>
                  <a:schemeClr val="tx1"/>
                </a:solidFill>
              </a:rPr>
              <a:t>                 </a:t>
            </a:r>
            <a:r>
              <a:rPr lang="en-US" sz="2400" b="1" dirty="0">
                <a:solidFill>
                  <a:schemeClr val="tx1"/>
                </a:solidFill>
              </a:rPr>
              <a:t>5:- Ethics &amp; Purification</a:t>
            </a:r>
            <a:endParaRPr lang="ar-IQ" sz="2400" b="1" dirty="0">
              <a:solidFill>
                <a:schemeClr val="tx1"/>
              </a:solidFill>
            </a:endParaRPr>
          </a:p>
          <a:p>
            <a:r>
              <a:rPr lang="en-US" b="1" dirty="0">
                <a:solidFill>
                  <a:schemeClr val="tx1"/>
                </a:solidFill>
              </a:rPr>
              <a:t>1- Political system.                       </a:t>
            </a:r>
            <a:r>
              <a:rPr lang="ur-PK" b="1" dirty="0">
                <a:solidFill>
                  <a:schemeClr val="tx1"/>
                </a:solidFill>
              </a:rPr>
              <a:t>                      </a:t>
            </a:r>
            <a:r>
              <a:rPr lang="en-US" b="1" dirty="0">
                <a:solidFill>
                  <a:schemeClr val="tx1"/>
                </a:solidFill>
              </a:rPr>
              <a:t>1- Concept of ethics</a:t>
            </a:r>
            <a:endParaRPr lang="ar-IQ" b="1" dirty="0">
              <a:solidFill>
                <a:schemeClr val="tx1"/>
              </a:solidFill>
            </a:endParaRPr>
          </a:p>
          <a:p>
            <a:r>
              <a:rPr lang="en-US" b="1" dirty="0">
                <a:solidFill>
                  <a:schemeClr val="tx1"/>
                </a:solidFill>
              </a:rPr>
              <a:t>2- Legislative system.                  </a:t>
            </a:r>
            <a:r>
              <a:rPr lang="ur-PK" b="1" dirty="0">
                <a:solidFill>
                  <a:schemeClr val="tx1"/>
                </a:solidFill>
              </a:rPr>
              <a:t>                       </a:t>
            </a:r>
            <a:r>
              <a:rPr lang="en-US" b="1" dirty="0">
                <a:solidFill>
                  <a:schemeClr val="tx1"/>
                </a:solidFill>
              </a:rPr>
              <a:t>2- Concept of Good &amp; Evil</a:t>
            </a:r>
            <a:endParaRPr lang="ar-IQ" b="1" dirty="0">
              <a:solidFill>
                <a:schemeClr val="tx1"/>
              </a:solidFill>
            </a:endParaRPr>
          </a:p>
          <a:p>
            <a:r>
              <a:rPr lang="en-US" b="1" dirty="0">
                <a:solidFill>
                  <a:schemeClr val="tx1"/>
                </a:solidFill>
              </a:rPr>
              <a:t>3- Judicial system.                      </a:t>
            </a:r>
            <a:r>
              <a:rPr lang="ur-PK" b="1" dirty="0">
                <a:solidFill>
                  <a:schemeClr val="tx1"/>
                </a:solidFill>
              </a:rPr>
              <a:t>                       </a:t>
            </a:r>
            <a:r>
              <a:rPr lang="en-US" b="1" dirty="0">
                <a:solidFill>
                  <a:schemeClr val="tx1"/>
                </a:solidFill>
              </a:rPr>
              <a:t> 3- Concept of Fair &amp; Unfair</a:t>
            </a:r>
          </a:p>
          <a:p>
            <a:r>
              <a:rPr lang="en-US" b="1" dirty="0">
                <a:solidFill>
                  <a:schemeClr val="tx1"/>
                </a:solidFill>
              </a:rPr>
              <a:t>                                                     </a:t>
            </a:r>
            <a:r>
              <a:rPr lang="ur-PK" b="1" dirty="0">
                <a:solidFill>
                  <a:schemeClr val="tx1"/>
                </a:solidFill>
              </a:rPr>
              <a:t>                        </a:t>
            </a:r>
            <a:r>
              <a:rPr lang="en-US" b="1" dirty="0">
                <a:solidFill>
                  <a:schemeClr val="tx1"/>
                </a:solidFill>
              </a:rPr>
              <a:t> 4- Ethical Values</a:t>
            </a:r>
          </a:p>
          <a:p>
            <a:r>
              <a:rPr lang="en-US" b="1" dirty="0">
                <a:solidFill>
                  <a:schemeClr val="tx1"/>
                </a:solidFill>
              </a:rPr>
              <a:t>                                                      </a:t>
            </a:r>
            <a:r>
              <a:rPr lang="ur-PK" b="1" dirty="0">
                <a:solidFill>
                  <a:schemeClr val="tx1"/>
                </a:solidFill>
              </a:rPr>
              <a:t>                        </a:t>
            </a:r>
            <a:r>
              <a:rPr lang="en-US" b="1" dirty="0">
                <a:solidFill>
                  <a:schemeClr val="tx1"/>
                </a:solidFill>
              </a:rPr>
              <a:t>5- Purification</a:t>
            </a:r>
          </a:p>
        </p:txBody>
      </p:sp>
    </p:spTree>
    <p:extLst>
      <p:ext uri="{BB962C8B-B14F-4D97-AF65-F5344CB8AC3E}">
        <p14:creationId xmlns:p14="http://schemas.microsoft.com/office/powerpoint/2010/main" val="41917597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21379</TotalTime>
  <Words>1110</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Arabic Typesetting</vt:lpstr>
      <vt:lpstr>Arial</vt:lpstr>
      <vt:lpstr>Arial Rounded MT Bold</vt:lpstr>
      <vt:lpstr>Century Gothic</vt:lpstr>
      <vt:lpstr>Edwardian Script ITC</vt:lpstr>
      <vt:lpstr>Tahoma</vt:lpstr>
      <vt:lpstr>Wingdings 3</vt:lpstr>
      <vt:lpstr>Wisp</vt:lpstr>
      <vt:lpstr>Introduction to Islam </vt:lpstr>
      <vt:lpstr>Etymology of Word اسلام</vt:lpstr>
      <vt:lpstr>Definition &amp; Concept</vt:lpstr>
      <vt:lpstr>          Important Note</vt:lpstr>
      <vt:lpstr>    The Subject of Islam</vt:lpstr>
      <vt:lpstr>    The Objective of Islam</vt:lpstr>
      <vt:lpstr>    Fore face of Islam</vt:lpstr>
      <vt:lpstr>Complete Structure of Islam</vt:lpstr>
      <vt:lpstr>Complete Structure of Islam</vt:lpstr>
      <vt:lpstr>               Finality of Islam</vt:lpstr>
      <vt:lpstr>              Finality of Islam</vt:lpstr>
      <vt:lpstr>               Finality of Islam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Etymology of word اسلام</dc:title>
  <dc:creator>Mahmood Akhtar</dc:creator>
  <cp:lastModifiedBy>Mahmood Akhtar</cp:lastModifiedBy>
  <cp:revision>47</cp:revision>
  <dcterms:created xsi:type="dcterms:W3CDTF">2019-08-27T10:04:43Z</dcterms:created>
  <dcterms:modified xsi:type="dcterms:W3CDTF">2021-03-17T11:07:42Z</dcterms:modified>
</cp:coreProperties>
</file>