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72"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BA1F6BD3-4FA0-4D16-85C8-4AEEE3E8AE89}" type="datetimeFigureOut">
              <a:rPr lang="en-US" smtClean="0"/>
              <a:pPr/>
              <a:t>6/27/2018</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C8C7F6F0-4CEB-4D1E-92CC-D5E98A4774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1F6BD3-4FA0-4D16-85C8-4AEEE3E8AE89}" type="datetimeFigureOut">
              <a:rPr lang="en-US" smtClean="0"/>
              <a:pPr/>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7F6F0-4CEB-4D1E-92CC-D5E98A4774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1F6BD3-4FA0-4D16-85C8-4AEEE3E8AE89}" type="datetimeFigureOut">
              <a:rPr lang="en-US" smtClean="0"/>
              <a:pPr/>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7F6F0-4CEB-4D1E-92CC-D5E98A4774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BA1F6BD3-4FA0-4D16-85C8-4AEEE3E8AE89}" type="datetimeFigureOut">
              <a:rPr lang="en-US" smtClean="0"/>
              <a:pPr/>
              <a:t>6/27/2018</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C8C7F6F0-4CEB-4D1E-92CC-D5E98A4774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BA1F6BD3-4FA0-4D16-85C8-4AEEE3E8AE89}" type="datetimeFigureOut">
              <a:rPr lang="en-US" smtClean="0"/>
              <a:pPr/>
              <a:t>6/27/2018</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C8C7F6F0-4CEB-4D1E-92CC-D5E98A477489}"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BA1F6BD3-4FA0-4D16-85C8-4AEEE3E8AE89}" type="datetimeFigureOut">
              <a:rPr lang="en-US" smtClean="0"/>
              <a:pPr/>
              <a:t>6/27/2018</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C8C7F6F0-4CEB-4D1E-92CC-D5E98A4774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BA1F6BD3-4FA0-4D16-85C8-4AEEE3E8AE89}" type="datetimeFigureOut">
              <a:rPr lang="en-US" smtClean="0"/>
              <a:pPr/>
              <a:t>6/27/2018</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C8C7F6F0-4CEB-4D1E-92CC-D5E98A47748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A1F6BD3-4FA0-4D16-85C8-4AEEE3E8AE89}" type="datetimeFigureOut">
              <a:rPr lang="en-US" smtClean="0"/>
              <a:pPr/>
              <a:t>6/27/2018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C7F6F0-4CEB-4D1E-92CC-D5E98A4774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BA1F6BD3-4FA0-4D16-85C8-4AEEE3E8AE89}" type="datetimeFigureOut">
              <a:rPr lang="en-US" smtClean="0"/>
              <a:pPr/>
              <a:t>6/27/2018</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C8C7F6F0-4CEB-4D1E-92CC-D5E98A4774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BA1F6BD3-4FA0-4D16-85C8-4AEEE3E8AE89}" type="datetimeFigureOut">
              <a:rPr lang="en-US" smtClean="0"/>
              <a:pPr/>
              <a:t>6/27/2018</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C8C7F6F0-4CEB-4D1E-92CC-D5E98A47748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BA1F6BD3-4FA0-4D16-85C8-4AEEE3E8AE89}" type="datetimeFigureOut">
              <a:rPr lang="en-US" smtClean="0"/>
              <a:pPr/>
              <a:t>6/27/2018</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C8C7F6F0-4CEB-4D1E-92CC-D5E98A47748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BA1F6BD3-4FA0-4D16-85C8-4AEEE3E8AE89}" type="datetimeFigureOut">
              <a:rPr lang="en-US" smtClean="0"/>
              <a:pPr/>
              <a:t>6/27/2018</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C8C7F6F0-4CEB-4D1E-92CC-D5E98A47748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Topic: </a:t>
            </a:r>
            <a:r>
              <a:rPr lang="en-US" sz="2400" b="1" dirty="0" smtClean="0"/>
              <a:t>General Muhammad Ayub Khan</a:t>
            </a:r>
            <a:endParaRPr lang="en-US" sz="2400" b="1" dirty="0"/>
          </a:p>
        </p:txBody>
      </p:sp>
      <p:sp>
        <p:nvSpPr>
          <p:cNvPr id="4" name="Text Placeholder 3"/>
          <p:cNvSpPr>
            <a:spLocks noGrp="1"/>
          </p:cNvSpPr>
          <p:nvPr>
            <p:ph type="body" idx="1"/>
          </p:nvPr>
        </p:nvSpPr>
        <p:spPr>
          <a:xfrm>
            <a:off x="457200" y="1447800"/>
            <a:ext cx="5334000" cy="5224464"/>
          </a:xfrm>
        </p:spPr>
        <p:txBody>
          <a:bodyPr/>
          <a:lstStyle/>
          <a:p>
            <a:pPr algn="ctr"/>
            <a:endParaRPr lang="en-US" sz="2400" dirty="0" smtClean="0"/>
          </a:p>
          <a:p>
            <a:pPr algn="ctr"/>
            <a:r>
              <a:rPr lang="en-US" sz="2400" b="1" dirty="0" smtClean="0"/>
              <a:t>Miss Bushra Jabeen</a:t>
            </a:r>
          </a:p>
          <a:p>
            <a:pPr algn="ctr"/>
            <a:r>
              <a:rPr lang="en-US" sz="2400" dirty="0" smtClean="0"/>
              <a:t>Kinnaird college</a:t>
            </a:r>
          </a:p>
          <a:p>
            <a:pPr algn="ctr"/>
            <a:endParaRPr lang="en-US" sz="2400" b="1" dirty="0" smtClean="0"/>
          </a:p>
          <a:p>
            <a:pPr algn="ctr"/>
            <a:endParaRPr lang="en-US" sz="2400" dirty="0" smtClean="0"/>
          </a:p>
          <a:p>
            <a:pPr algn="ctr"/>
            <a:endParaRPr lang="en-US" sz="2400" b="1" dirty="0" smtClean="0"/>
          </a:p>
          <a:p>
            <a:pPr algn="ctr"/>
            <a:endParaRPr lang="en-US" sz="2400" b="1" dirty="0" smtClean="0"/>
          </a:p>
          <a:p>
            <a:pPr algn="ctr"/>
            <a:endParaRPr lang="en-US" sz="2400" dirty="0" smtClean="0"/>
          </a:p>
          <a:p>
            <a:pPr algn="ctr"/>
            <a:endParaRPr lang="en-US" sz="2400" b="1" dirty="0" smtClean="0"/>
          </a:p>
          <a:p>
            <a:pPr algn="ctr"/>
            <a:endParaRPr lang="en-US" sz="2800" b="1"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Move to Presidential republic</a:t>
            </a:r>
            <a:br>
              <a:rPr lang="en-US" dirty="0" smtClean="0"/>
            </a:br>
            <a:endParaRPr lang="en-US" dirty="0"/>
          </a:p>
        </p:txBody>
      </p:sp>
      <p:sp>
        <p:nvSpPr>
          <p:cNvPr id="3" name="Text Placeholder 2"/>
          <p:cNvSpPr>
            <a:spLocks noGrp="1"/>
          </p:cNvSpPr>
          <p:nvPr>
            <p:ph type="body" idx="1"/>
          </p:nvPr>
        </p:nvSpPr>
        <p:spPr>
          <a:xfrm>
            <a:off x="228600" y="1295400"/>
            <a:ext cx="8229600" cy="5410200"/>
          </a:xfrm>
        </p:spPr>
        <p:txBody>
          <a:bodyPr>
            <a:normAutofit/>
          </a:bodyPr>
          <a:lstStyle/>
          <a:p>
            <a:pPr marL="512064" indent="-457200">
              <a:buFont typeface="Wingdings" pitchFamily="2" charset="2"/>
              <a:buChar char="v"/>
            </a:pPr>
            <a:r>
              <a:rPr lang="en-US" sz="1700" dirty="0" smtClean="0"/>
              <a:t>Ayub moved to have a constitution </a:t>
            </a:r>
          </a:p>
          <a:p>
            <a:pPr marL="512064" indent="-457200"/>
            <a:r>
              <a:rPr lang="en-US" sz="1700" dirty="0" smtClean="0"/>
              <a:t>        created, and this was completed in </a:t>
            </a:r>
          </a:p>
          <a:p>
            <a:pPr marL="512064" indent="-457200"/>
            <a:r>
              <a:rPr lang="en-US" sz="1700" dirty="0" smtClean="0"/>
              <a:t>        1961. </a:t>
            </a:r>
          </a:p>
          <a:p>
            <a:pPr marL="512064" indent="-457200">
              <a:buFont typeface="Wingdings" pitchFamily="2" charset="2"/>
              <a:buChar char="v"/>
            </a:pPr>
            <a:r>
              <a:rPr lang="en-US" sz="1700" dirty="0" smtClean="0"/>
              <a:t>A fairly secular person by nature, </a:t>
            </a:r>
          </a:p>
          <a:p>
            <a:pPr marL="512064" indent="-457200"/>
            <a:r>
              <a:rPr lang="en-US" sz="1700" dirty="0" smtClean="0"/>
              <a:t>       Ayub Khan's constitution reflected his </a:t>
            </a:r>
          </a:p>
          <a:p>
            <a:pPr marL="512064" indent="-457200"/>
            <a:r>
              <a:rPr lang="en-US" sz="1700" dirty="0" smtClean="0"/>
              <a:t>        personal views of  politicians and the</a:t>
            </a:r>
          </a:p>
          <a:p>
            <a:pPr marL="512064" indent="-457200"/>
            <a:r>
              <a:rPr lang="en-US" sz="1700" dirty="0" smtClean="0"/>
              <a:t>         use of religion in politics.</a:t>
            </a:r>
          </a:p>
          <a:p>
            <a:pPr marL="512064" indent="-457200">
              <a:buFont typeface="Wingdings" pitchFamily="2" charset="2"/>
              <a:buChar char="v"/>
            </a:pPr>
            <a:r>
              <a:rPr lang="en-US" sz="1700" dirty="0" smtClean="0"/>
              <a:t>In 1962, he pushed through a new constitution</a:t>
            </a:r>
          </a:p>
          <a:p>
            <a:pPr marL="512064" indent="-457200"/>
            <a:r>
              <a:rPr lang="en-US" sz="1700" dirty="0" smtClean="0"/>
              <a:t>        that while it did give due respect to Islam, it did </a:t>
            </a:r>
          </a:p>
          <a:p>
            <a:pPr marL="512064" indent="-457200"/>
            <a:r>
              <a:rPr lang="en-US" sz="1700" dirty="0" smtClean="0"/>
              <a:t>        not declare Islam the state religion of the country. It also provided for election of the President  by 80,000 (later raised to 120,000) Basic Democrats—men who could theoretically make their own choice but who were essentially under his control. </a:t>
            </a:r>
          </a:p>
          <a:p>
            <a:pPr marL="512064" indent="-457200">
              <a:buFont typeface="Wingdings" pitchFamily="2" charset="2"/>
              <a:buChar char="v"/>
            </a:pPr>
            <a:r>
              <a:rPr lang="en-US" sz="1700" dirty="0" smtClean="0"/>
              <a:t>He justified this as analogous to the Electoral College in the United States and cited Thomas Jefferson as his inspiration. </a:t>
            </a:r>
          </a:p>
          <a:p>
            <a:pPr marL="512064" indent="-457200">
              <a:buFont typeface="Wingdings" pitchFamily="2" charset="2"/>
              <a:buChar char="v"/>
            </a:pPr>
            <a:r>
              <a:rPr lang="en-US" sz="1700" dirty="0" smtClean="0"/>
              <a:t>The government "guided" the press though his take over of key opposition papers and, while Ayub permitted a National Assembly, it had only limited powers.</a:t>
            </a:r>
            <a:endParaRPr lang="en-US" sz="1700" dirty="0"/>
          </a:p>
        </p:txBody>
      </p:sp>
      <p:pic>
        <p:nvPicPr>
          <p:cNvPr id="4098" name="Picture 2" descr="C:\Users\zayed\Desktop\Jackiesardar.JPG"/>
          <p:cNvPicPr>
            <a:picLocks noChangeAspect="1" noChangeArrowheads="1"/>
          </p:cNvPicPr>
          <p:nvPr/>
        </p:nvPicPr>
        <p:blipFill>
          <a:blip r:embed="rId2" cstate="print"/>
          <a:srcRect/>
          <a:stretch>
            <a:fillRect/>
          </a:stretch>
        </p:blipFill>
        <p:spPr bwMode="auto">
          <a:xfrm>
            <a:off x="4876800" y="1295401"/>
            <a:ext cx="3124200" cy="213359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1780"/>
            <a:ext cx="7239635" cy="1362710"/>
          </a:xfrm>
        </p:spPr>
        <p:txBody>
          <a:bodyPr/>
          <a:lstStyle/>
          <a:p>
            <a:pPr algn="ctr"/>
            <a:r>
              <a:rPr lang="en-US" dirty="0" smtClean="0"/>
              <a:t>Legitimization Under the Doctrine of Necessity</a:t>
            </a:r>
            <a:endParaRPr lang="en-US" dirty="0"/>
          </a:p>
        </p:txBody>
      </p:sp>
      <p:sp>
        <p:nvSpPr>
          <p:cNvPr id="3" name="Text Placeholder 2"/>
          <p:cNvSpPr>
            <a:spLocks noGrp="1"/>
          </p:cNvSpPr>
          <p:nvPr>
            <p:ph type="body" idx="1"/>
          </p:nvPr>
        </p:nvSpPr>
        <p:spPr>
          <a:xfrm>
            <a:off x="15240" y="1032510"/>
            <a:ext cx="7924800" cy="4919980"/>
          </a:xfrm>
        </p:spPr>
        <p:txBody>
          <a:bodyPr/>
          <a:lstStyle/>
          <a:p>
            <a:endParaRPr lang="en-US" dirty="0" smtClean="0"/>
          </a:p>
          <a:p>
            <a:r>
              <a:rPr lang="en-US" dirty="0" smtClean="0"/>
              <a:t>There was Legal Vacuum when military took over on 7</a:t>
            </a:r>
            <a:r>
              <a:rPr lang="en-US" baseline="30000" dirty="0" smtClean="0"/>
              <a:t>th</a:t>
            </a:r>
            <a:r>
              <a:rPr lang="en-US" dirty="0" smtClean="0"/>
              <a:t> October 1958, under which a legal system the courts would operate. The president issued a new legal order titled Laws (Continuation in Force) Order on 10</a:t>
            </a:r>
            <a:r>
              <a:rPr lang="en-US" baseline="30000" dirty="0" smtClean="0"/>
              <a:t>th</a:t>
            </a:r>
            <a:r>
              <a:rPr lang="en-US" dirty="0" smtClean="0"/>
              <a:t> October, 1958 which provided for:</a:t>
            </a:r>
          </a:p>
          <a:p>
            <a:pPr>
              <a:buFont typeface="Wingdings" pitchFamily="2" charset="2"/>
              <a:buChar char="Ø"/>
            </a:pPr>
            <a:endParaRPr lang="en-US" dirty="0" smtClean="0"/>
          </a:p>
          <a:p>
            <a:pPr marL="512064" indent="-457200">
              <a:buFont typeface="Wingdings" pitchFamily="2" charset="2"/>
              <a:buChar char="v"/>
            </a:pPr>
            <a:r>
              <a:rPr lang="en-US" dirty="0" smtClean="0"/>
              <a:t> Validation of laws in force before the declaration of Martial law.</a:t>
            </a:r>
          </a:p>
          <a:p>
            <a:pPr marL="512064" indent="-457200">
              <a:buFont typeface="Wingdings" pitchFamily="2" charset="2"/>
              <a:buChar char="v"/>
            </a:pPr>
            <a:r>
              <a:rPr lang="en-US" dirty="0" smtClean="0"/>
              <a:t> Restoration of jurisdiction of courts and</a:t>
            </a:r>
          </a:p>
          <a:p>
            <a:pPr marL="512064" indent="-457200">
              <a:buFont typeface="Wingdings" pitchFamily="2" charset="2"/>
              <a:buChar char="v"/>
            </a:pPr>
            <a:r>
              <a:rPr lang="en-US" dirty="0" smtClean="0"/>
              <a:t> Governance as nearly as possible in accordance with 1956 constitution.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6705600" cy="1328739"/>
          </a:xfrm>
        </p:spPr>
        <p:txBody>
          <a:bodyPr>
            <a:normAutofit/>
          </a:bodyPr>
          <a:lstStyle/>
          <a:p>
            <a:pPr algn="ctr"/>
            <a:r>
              <a:rPr lang="en-US" sz="2400" dirty="0" smtClean="0"/>
              <a:t>The above mentioned Law Order was called into question</a:t>
            </a:r>
            <a:endParaRPr lang="en-US" sz="2400" dirty="0"/>
          </a:p>
        </p:txBody>
      </p:sp>
      <p:sp>
        <p:nvSpPr>
          <p:cNvPr id="3" name="Text Placeholder 2"/>
          <p:cNvSpPr>
            <a:spLocks noGrp="1"/>
          </p:cNvSpPr>
          <p:nvPr>
            <p:ph type="body" idx="1"/>
          </p:nvPr>
        </p:nvSpPr>
        <p:spPr>
          <a:xfrm>
            <a:off x="760095" y="1935480"/>
            <a:ext cx="8001000" cy="4919980"/>
          </a:xfrm>
        </p:spPr>
        <p:txBody>
          <a:bodyPr/>
          <a:lstStyle/>
          <a:p>
            <a:pPr marL="512064" indent="-457200">
              <a:buFont typeface="Wingdings" pitchFamily="2" charset="2"/>
              <a:buChar char="v"/>
            </a:pPr>
            <a:r>
              <a:rPr lang="en-US" dirty="0" smtClean="0"/>
              <a:t> The above mentioned Law Order was called into question before the supreme court in a case called </a:t>
            </a:r>
            <a:r>
              <a:rPr lang="en-US" dirty="0" err="1" smtClean="0"/>
              <a:t>Dosso</a:t>
            </a:r>
            <a:r>
              <a:rPr lang="en-US" dirty="0" smtClean="0"/>
              <a:t> case, already pending even before the imposition of martial law.</a:t>
            </a:r>
          </a:p>
          <a:p>
            <a:pPr marL="512064" indent="-457200">
              <a:buFont typeface="Wingdings" pitchFamily="2" charset="2"/>
              <a:buChar char="v"/>
            </a:pPr>
            <a:r>
              <a:rPr lang="en-US" dirty="0" smtClean="0"/>
              <a:t>  Chief Justice Muneer of the Supreme Court was keen to appease his new masters and in haste to legitimize the imposition of Martial.</a:t>
            </a:r>
          </a:p>
          <a:p>
            <a:pPr marL="512064" indent="-457200">
              <a:buFont typeface="Wingdings" pitchFamily="2" charset="2"/>
              <a:buChar char="v"/>
            </a:pPr>
            <a:r>
              <a:rPr lang="en-US" dirty="0" smtClean="0"/>
              <a:t> He treated the “coup </a:t>
            </a:r>
            <a:r>
              <a:rPr lang="en-US" dirty="0" err="1" smtClean="0"/>
              <a:t>d’etat</a:t>
            </a:r>
            <a:r>
              <a:rPr lang="en-US" dirty="0" smtClean="0"/>
              <a:t>” (violent or subversive take-over of state affairs) as a revolution, wrongly though, like the French Revolution or Soviet Revolution.</a:t>
            </a:r>
          </a:p>
          <a:p>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7239000" cy="1362075"/>
          </a:xfrm>
        </p:spPr>
        <p:txBody>
          <a:bodyPr>
            <a:normAutofit fontScale="90000"/>
          </a:bodyPr>
          <a:lstStyle/>
          <a:p>
            <a:pPr algn="ctr"/>
            <a:r>
              <a:rPr lang="en-US" dirty="0" smtClean="0"/>
              <a:t> </a:t>
            </a:r>
            <a:r>
              <a:rPr lang="en-US" sz="2700" dirty="0" smtClean="0"/>
              <a:t>Chief Justice Muneer  justified the imposition of martial law on the following grounds.</a:t>
            </a:r>
            <a:r>
              <a:rPr lang="en-US" dirty="0" smtClean="0"/>
              <a:t/>
            </a:r>
            <a:br>
              <a:rPr lang="en-US" dirty="0" smtClean="0"/>
            </a:br>
            <a:endParaRPr lang="en-US" dirty="0"/>
          </a:p>
        </p:txBody>
      </p:sp>
      <p:sp>
        <p:nvSpPr>
          <p:cNvPr id="3" name="Text Placeholder 2"/>
          <p:cNvSpPr>
            <a:spLocks noGrp="1"/>
          </p:cNvSpPr>
          <p:nvPr>
            <p:ph type="body" idx="1"/>
          </p:nvPr>
        </p:nvSpPr>
        <p:spPr>
          <a:xfrm>
            <a:off x="304800" y="1785936"/>
            <a:ext cx="8001000" cy="4919664"/>
          </a:xfrm>
        </p:spPr>
        <p:txBody>
          <a:bodyPr/>
          <a:lstStyle/>
          <a:p>
            <a:pPr marL="512064" indent="-457200">
              <a:buFont typeface="Wingdings" pitchFamily="2" charset="2"/>
              <a:buChar char="v"/>
            </a:pPr>
            <a:r>
              <a:rPr lang="en-US" dirty="0" smtClean="0"/>
              <a:t> That a where a revolution is successful, it satisfies the test of efficacy and becomes a law creating fact.</a:t>
            </a:r>
          </a:p>
          <a:p>
            <a:pPr marL="512064" indent="-457200">
              <a:buFont typeface="Wingdings" pitchFamily="2" charset="2"/>
              <a:buChar char="v"/>
            </a:pPr>
            <a:endParaRPr lang="en-US" dirty="0" smtClean="0"/>
          </a:p>
          <a:p>
            <a:pPr marL="512064" indent="-457200">
              <a:buFont typeface="Wingdings" pitchFamily="2" charset="2"/>
              <a:buChar char="v"/>
            </a:pPr>
            <a:r>
              <a:rPr lang="en-US" dirty="0" smtClean="0"/>
              <a:t> That the writ if issued would not have been enforceable.</a:t>
            </a:r>
          </a:p>
          <a:p>
            <a:pPr marL="512064" indent="-457200">
              <a:buFont typeface="Wingdings" pitchFamily="2" charset="2"/>
              <a:buChar char="v"/>
            </a:pPr>
            <a:endParaRPr lang="en-US" dirty="0" smtClean="0"/>
          </a:p>
          <a:p>
            <a:pPr marL="512064" indent="-457200">
              <a:buFont typeface="Wingdings" pitchFamily="2" charset="2"/>
              <a:buChar char="v"/>
            </a:pPr>
            <a:r>
              <a:rPr lang="en-US" dirty="0" smtClean="0"/>
              <a:t> That the common law of state from dissolution. This means preservation of state becomes overriding consideration or higher purpose than the law of land in situations of national disaster, war, extreme anarchy, and such like conditions.</a:t>
            </a:r>
          </a:p>
          <a:p>
            <a:pPr marL="512064" indent="-457200">
              <a:buFont typeface="Wingdings" pitchFamily="2" charset="2"/>
              <a:buChar char="v"/>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Devices Applied to Perpetuate the Rule</a:t>
            </a:r>
          </a:p>
        </p:txBody>
      </p:sp>
      <p:sp>
        <p:nvSpPr>
          <p:cNvPr id="3" name="Text Placeholder 2"/>
          <p:cNvSpPr>
            <a:spLocks noGrp="1"/>
          </p:cNvSpPr>
          <p:nvPr>
            <p:ph type="body" idx="1"/>
          </p:nvPr>
        </p:nvSpPr>
        <p:spPr>
          <a:xfrm>
            <a:off x="381000" y="1633536"/>
            <a:ext cx="7315200" cy="4919664"/>
          </a:xfrm>
        </p:spPr>
        <p:txBody>
          <a:bodyPr/>
          <a:lstStyle/>
          <a:p>
            <a:r>
              <a:rPr lang="en-US" dirty="0" smtClean="0"/>
              <a:t>Changes in the political structure becomes inevitable. The purpose is to bring the balance of power in favor of military. Ayub Khan not only made drastic structural changes but also mechanism or </a:t>
            </a:r>
            <a:r>
              <a:rPr lang="en-US" dirty="0" err="1" smtClean="0"/>
              <a:t>devIces</a:t>
            </a:r>
            <a:r>
              <a:rPr lang="en-US" dirty="0" smtClean="0"/>
              <a:t> to achieve this purpose.</a:t>
            </a:r>
          </a:p>
          <a:p>
            <a:endParaRPr lang="en-US" dirty="0" smtClean="0"/>
          </a:p>
          <a:p>
            <a:r>
              <a:rPr lang="en-US" dirty="0" smtClean="0"/>
              <a:t>In order to Perpetuate his rule which became a standard practice for successive regimes, was based upon the following:</a:t>
            </a:r>
          </a:p>
          <a:p>
            <a:pPr>
              <a:buFont typeface="Wingdings" pitchFamily="2" charset="2"/>
              <a:buChar char="v"/>
            </a:pPr>
            <a:r>
              <a:rPr lang="en-US" dirty="0" smtClean="0"/>
              <a:t>Selective Co-option</a:t>
            </a:r>
          </a:p>
          <a:p>
            <a:pPr>
              <a:buFont typeface="Wingdings" pitchFamily="2" charset="2"/>
              <a:buChar char="v"/>
            </a:pPr>
            <a:r>
              <a:rPr lang="en-US" dirty="0" smtClean="0"/>
              <a:t>Containment</a:t>
            </a:r>
          </a:p>
          <a:p>
            <a:pPr>
              <a:buFont typeface="Wingdings" pitchFamily="2" charset="2"/>
              <a:buChar char="v"/>
            </a:pPr>
            <a:r>
              <a:rPr lang="en-US" dirty="0" smtClean="0"/>
              <a:t>Collateralization</a:t>
            </a:r>
          </a:p>
          <a:p>
            <a:pPr>
              <a:buFont typeface="Wingdings" pitchFamily="2" charset="2"/>
              <a:buChar char="v"/>
            </a:pPr>
            <a:r>
              <a:rPr lang="en-US" dirty="0" smtClean="0"/>
              <a:t>Economic Policies</a:t>
            </a:r>
          </a:p>
          <a:p>
            <a:endParaRPr lang="en-US" dirty="0" smtClean="0"/>
          </a:p>
          <a:p>
            <a:endParaRPr lang="en-US" dirty="0" smtClean="0"/>
          </a:p>
          <a:p>
            <a:endParaRPr lang="en-US" dirty="0" smtClean="0"/>
          </a:p>
        </p:txBody>
      </p:sp>
      <p:pic>
        <p:nvPicPr>
          <p:cNvPr id="9218" name="Picture 2" descr="C:\Users\zayed\Desktop\ayub-khan.jpg"/>
          <p:cNvPicPr>
            <a:picLocks noChangeAspect="1" noChangeArrowheads="1"/>
          </p:cNvPicPr>
          <p:nvPr/>
        </p:nvPicPr>
        <p:blipFill>
          <a:blip r:embed="rId2" cstate="print"/>
          <a:srcRect/>
          <a:stretch>
            <a:fillRect/>
          </a:stretch>
        </p:blipFill>
        <p:spPr bwMode="auto">
          <a:xfrm>
            <a:off x="3886200" y="4495800"/>
            <a:ext cx="2895600" cy="1702613"/>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1780"/>
            <a:ext cx="7239635" cy="1362710"/>
          </a:xfrm>
        </p:spPr>
        <p:txBody>
          <a:bodyPr>
            <a:normAutofit fontScale="90000"/>
          </a:bodyPr>
          <a:lstStyle/>
          <a:p>
            <a:pPr algn="ctr"/>
            <a:r>
              <a:rPr lang="en-US" dirty="0" smtClean="0"/>
              <a:t>Selective Co-option:</a:t>
            </a:r>
            <a:br>
              <a:rPr lang="en-US" dirty="0" smtClean="0"/>
            </a:br>
            <a:r>
              <a:rPr lang="en-US" sz="2200" b="0" dirty="0" smtClean="0"/>
              <a:t>(to associate, choose pr persuade for cooperation and sharing responsibility)</a:t>
            </a:r>
            <a:r>
              <a:rPr lang="en-US" sz="2700" dirty="0" smtClean="0"/>
              <a:t/>
            </a:r>
            <a:br>
              <a:rPr lang="en-US" sz="2700" dirty="0" smtClean="0"/>
            </a:br>
            <a:endParaRPr lang="en-US" sz="2700" dirty="0"/>
          </a:p>
        </p:txBody>
      </p:sp>
      <p:sp>
        <p:nvSpPr>
          <p:cNvPr id="3" name="Text Placeholder 2"/>
          <p:cNvSpPr>
            <a:spLocks noGrp="1"/>
          </p:cNvSpPr>
          <p:nvPr>
            <p:ph type="body" idx="1"/>
          </p:nvPr>
        </p:nvSpPr>
        <p:spPr>
          <a:xfrm>
            <a:off x="365760" y="1188720"/>
            <a:ext cx="8214360" cy="5669280"/>
          </a:xfrm>
        </p:spPr>
        <p:txBody>
          <a:bodyPr/>
          <a:lstStyle/>
          <a:p>
            <a:pPr marL="397764" indent="-342900">
              <a:buFont typeface="Wingdings" pitchFamily="2" charset="2"/>
              <a:buChar char="v"/>
            </a:pPr>
            <a:r>
              <a:rPr lang="en-US" sz="1800" dirty="0" smtClean="0"/>
              <a:t> The selective Co-option policy was intended to bring into government fold those conservative land loads and middle farmers who were willing to cooperate and socialize in subordination to the administrative rulers.</a:t>
            </a:r>
          </a:p>
          <a:p>
            <a:pPr marL="397764" indent="-342900">
              <a:buFont typeface="Wingdings" pitchFamily="2" charset="2"/>
              <a:buChar char="v"/>
            </a:pPr>
            <a:r>
              <a:rPr lang="en-US" sz="1800" dirty="0" smtClean="0"/>
              <a:t> In order to slash the role of former political elite and to level the ground for selective co-option, the regime took two steps.</a:t>
            </a:r>
          </a:p>
          <a:p>
            <a:pPr marL="397764" indent="-342900">
              <a:buFont typeface="Wingdings" pitchFamily="2" charset="2"/>
              <a:buChar char="v"/>
            </a:pPr>
            <a:r>
              <a:rPr lang="en-US" sz="1800" dirty="0" smtClean="0"/>
              <a:t> First, the regime enforced a law called Elective Bodies (Disqualification) Order (EBDO) in 1959. About 6000 politicians of various size and shades were debarred from holding any elective office till 31</a:t>
            </a:r>
            <a:r>
              <a:rPr lang="en-US" sz="1800" baseline="30000" dirty="0" smtClean="0"/>
              <a:t>st</a:t>
            </a:r>
            <a:r>
              <a:rPr lang="en-US" sz="1800" dirty="0" smtClean="0"/>
              <a:t> Dec. 1966. </a:t>
            </a:r>
          </a:p>
          <a:p>
            <a:pPr marL="397764" indent="-342900">
              <a:buFont typeface="Wingdings" pitchFamily="2" charset="2"/>
              <a:buChar char="v"/>
            </a:pPr>
            <a:r>
              <a:rPr lang="en-US" sz="1800" dirty="0" smtClean="0"/>
              <a:t> Second, a new system of local bodies called the basic Democratic (BD) System was introduced by an order on 27</a:t>
            </a:r>
            <a:r>
              <a:rPr lang="en-US" sz="1800" baseline="30000" dirty="0" smtClean="0"/>
              <a:t>th</a:t>
            </a:r>
            <a:r>
              <a:rPr lang="en-US" sz="1800" dirty="0" smtClean="0"/>
              <a:t> Oct. 1959. Those who were consistent in showing loyalty towards the government were selectively co-opted at different levels of local self-government.</a:t>
            </a:r>
          </a:p>
          <a:p>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155" y="9525"/>
            <a:ext cx="7239000" cy="1362075"/>
          </a:xfrm>
        </p:spPr>
        <p:txBody>
          <a:bodyPr>
            <a:normAutofit/>
          </a:bodyPr>
          <a:lstStyle/>
          <a:p>
            <a:pPr algn="ctr"/>
            <a:r>
              <a:rPr lang="en-US" sz="3200" dirty="0" smtClean="0"/>
              <a:t>Containment:</a:t>
            </a:r>
            <a:br>
              <a:rPr lang="en-US" sz="3200" dirty="0" smtClean="0"/>
            </a:br>
            <a:r>
              <a:rPr lang="en-US" sz="2000" b="0" dirty="0" smtClean="0"/>
              <a:t>(to keep in limit or discipline, to nip the opposing party in bud)</a:t>
            </a:r>
            <a:endParaRPr lang="en-US" sz="3200" b="0" dirty="0"/>
          </a:p>
        </p:txBody>
      </p:sp>
      <p:sp>
        <p:nvSpPr>
          <p:cNvPr id="3" name="Text Placeholder 2"/>
          <p:cNvSpPr>
            <a:spLocks noGrp="1"/>
          </p:cNvSpPr>
          <p:nvPr>
            <p:ph type="body" idx="1"/>
          </p:nvPr>
        </p:nvSpPr>
        <p:spPr>
          <a:xfrm>
            <a:off x="617855" y="1234440"/>
            <a:ext cx="8229600" cy="5486400"/>
          </a:xfrm>
        </p:spPr>
        <p:txBody>
          <a:bodyPr/>
          <a:lstStyle/>
          <a:p>
            <a:pPr marL="397764" indent="-342900">
              <a:buFont typeface="Wingdings" pitchFamily="2" charset="2"/>
              <a:buChar char="v"/>
            </a:pPr>
            <a:r>
              <a:rPr lang="en-US" sz="1800" dirty="0" smtClean="0"/>
              <a:t> The masses, the former elite and the religious elites had to be contained or kept in limits.</a:t>
            </a:r>
          </a:p>
          <a:p>
            <a:pPr marL="397764" indent="-342900">
              <a:buFont typeface="Wingdings" pitchFamily="2" charset="2"/>
              <a:buChar char="v"/>
            </a:pPr>
            <a:r>
              <a:rPr lang="en-US" sz="1800" dirty="0" smtClean="0"/>
              <a:t> The previous civilian government had been penetrated by the religious elites to legitimize their role in the political system. The military, however, considered them peripheral to the coalition. They did agitate and protest but were contained by the military with the help of bureaucracy.</a:t>
            </a:r>
          </a:p>
          <a:p>
            <a:pPr marL="397764" indent="-342900">
              <a:buFont typeface="Wingdings" pitchFamily="2" charset="2"/>
              <a:buChar char="v"/>
            </a:pPr>
            <a:r>
              <a:rPr lang="en-US" sz="1800" dirty="0" smtClean="0"/>
              <a:t> The regime de-politicized the masses by banning political parties and political activities. The political cleansing of the system was considered essential. It was done by treating political activity as anti-state and by containing it.</a:t>
            </a:r>
          </a:p>
          <a:p>
            <a:pPr marL="397764" indent="-342900">
              <a:buFont typeface="Wingdings" pitchFamily="2" charset="2"/>
              <a:buChar char="v"/>
            </a:pPr>
            <a:r>
              <a:rPr lang="en-US" sz="1800" dirty="0" smtClean="0"/>
              <a:t>Land reforms served purpose of containment. The upper limit of land owning being 500 acres of irrigated and 1000 acres of non irrigated land despite its half-heated implementation, rendered some land to landless farmers. </a:t>
            </a:r>
          </a:p>
          <a:p>
            <a:pPr marL="397764" indent="-342900">
              <a:buFont typeface="Wingdings" pitchFamily="2" charset="2"/>
              <a:buChar char="v"/>
            </a:pPr>
            <a:r>
              <a:rPr lang="en-US" sz="1800" dirty="0" smtClean="0"/>
              <a:t>The fear of more reforms kept a hanging sword of the heads of feudal aristocracy and they remained docile to the new regime.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1780"/>
            <a:ext cx="7239635" cy="1362710"/>
          </a:xfrm>
        </p:spPr>
        <p:txBody>
          <a:bodyPr/>
          <a:lstStyle/>
          <a:p>
            <a:pPr algn="ctr"/>
            <a:r>
              <a:rPr lang="en-US" dirty="0" smtClean="0"/>
              <a:t>Collateralization</a:t>
            </a:r>
            <a:endParaRPr lang="en-US" dirty="0"/>
          </a:p>
        </p:txBody>
      </p:sp>
      <p:sp>
        <p:nvSpPr>
          <p:cNvPr id="3" name="Text Placeholder 2"/>
          <p:cNvSpPr>
            <a:spLocks noGrp="1"/>
          </p:cNvSpPr>
          <p:nvPr>
            <p:ph type="body" idx="1"/>
          </p:nvPr>
        </p:nvSpPr>
        <p:spPr>
          <a:xfrm>
            <a:off x="537845" y="441960"/>
            <a:ext cx="7772400" cy="5224780"/>
          </a:xfrm>
        </p:spPr>
        <p:txBody>
          <a:bodyPr/>
          <a:lstStyle/>
          <a:p>
            <a:pPr marL="397764" indent="-342900">
              <a:buFont typeface="Wingdings" pitchFamily="2" charset="2"/>
              <a:buChar char="v"/>
            </a:pPr>
            <a:r>
              <a:rPr lang="en-US" sz="1800" dirty="0" smtClean="0"/>
              <a:t>It refers to sharing in subordinate positions and not as equal partners in power structure. </a:t>
            </a:r>
          </a:p>
          <a:p>
            <a:pPr marL="397764" indent="-342900">
              <a:buFont typeface="Wingdings" pitchFamily="2" charset="2"/>
              <a:buChar char="v"/>
            </a:pPr>
            <a:r>
              <a:rPr lang="en-US" sz="1800" dirty="0" smtClean="0"/>
              <a:t>Collaborate or serve as supplementary partner.</a:t>
            </a:r>
          </a:p>
          <a:p>
            <a:pPr marL="397764" indent="-342900">
              <a:buFont typeface="Wingdings" pitchFamily="2" charset="2"/>
              <a:buChar char="v"/>
            </a:pPr>
            <a:r>
              <a:rPr lang="en-US" sz="1800" dirty="0" smtClean="0"/>
              <a:t>It is like step-brother having a rapport but not an absolute position like other brothers from the same father but from a different mother.</a:t>
            </a:r>
          </a:p>
          <a:p>
            <a:pPr marL="397764" indent="-342900">
              <a:buFont typeface="Wingdings" pitchFamily="2" charset="2"/>
              <a:buChar char="v"/>
            </a:pPr>
            <a:r>
              <a:rPr lang="en-US" sz="1800" dirty="0" smtClean="0"/>
              <a:t>This martial law regime of Ayub Khan socialized the bureaucracy to descend from c0-equal to collateral relationship.</a:t>
            </a:r>
          </a:p>
          <a:p>
            <a:pPr marL="397764" indent="-342900">
              <a:buFont typeface="Wingdings" pitchFamily="2" charset="2"/>
              <a:buChar char="v"/>
            </a:pPr>
            <a:r>
              <a:rPr lang="en-US" sz="1800" dirty="0" smtClean="0"/>
              <a:t>An order was passed in 1959 for thorough cleansing of corrupt government servants. The process of close scrutiny initiated Ayub led to the removal of about 3000 government servants including 138 senior officers.</a:t>
            </a:r>
          </a:p>
          <a:p>
            <a:pPr marL="397764" indent="-342900">
              <a:buFont typeface="Wingdings" pitchFamily="2" charset="2"/>
              <a:buChar char="v"/>
            </a:pPr>
            <a:r>
              <a:rPr lang="en-US" sz="1800" dirty="0" smtClean="0"/>
              <a:t>Also many military officers were inducted in the civil service.</a:t>
            </a:r>
          </a:p>
          <a:p>
            <a:pPr marL="397764" indent="-342900">
              <a:buFont typeface="Wingdings" pitchFamily="2" charset="2"/>
              <a:buChar char="v"/>
            </a:pPr>
            <a:r>
              <a:rPr lang="en-US" sz="1800" dirty="0" smtClean="0"/>
              <a:t>The bureaucracy after some resistance acquiesced. The collateralization enhanced effective control of the regime and prolongation of its life.</a:t>
            </a:r>
          </a:p>
          <a:p>
            <a:endParaRPr lang="en-US" sz="1800"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239000" cy="1362075"/>
          </a:xfrm>
        </p:spPr>
        <p:txBody>
          <a:bodyPr/>
          <a:lstStyle/>
          <a:p>
            <a:pPr algn="ctr"/>
            <a:r>
              <a:rPr lang="en-US" dirty="0" smtClean="0"/>
              <a:t>Economic policies</a:t>
            </a:r>
            <a:endParaRPr lang="en-US" dirty="0"/>
          </a:p>
        </p:txBody>
      </p:sp>
      <p:sp>
        <p:nvSpPr>
          <p:cNvPr id="3" name="Text Placeholder 2"/>
          <p:cNvSpPr>
            <a:spLocks noGrp="1"/>
          </p:cNvSpPr>
          <p:nvPr>
            <p:ph type="body" idx="1"/>
          </p:nvPr>
        </p:nvSpPr>
        <p:spPr>
          <a:xfrm>
            <a:off x="721360" y="992505"/>
            <a:ext cx="8077200" cy="5857875"/>
          </a:xfrm>
        </p:spPr>
        <p:txBody>
          <a:bodyPr>
            <a:normAutofit lnSpcReduction="10000"/>
          </a:bodyPr>
          <a:lstStyle/>
          <a:p>
            <a:pPr marL="397764" indent="-342900">
              <a:buFont typeface="Wingdings" pitchFamily="2" charset="2"/>
              <a:buChar char="v"/>
            </a:pPr>
            <a:r>
              <a:rPr lang="en-US" sz="1800" dirty="0" smtClean="0"/>
              <a:t>There was no organized class of merchants, traders, or industrialists, of even small scale at the time of Pakistan’s creation.</a:t>
            </a:r>
          </a:p>
          <a:p>
            <a:pPr marL="397764" indent="-342900">
              <a:buFont typeface="Wingdings" pitchFamily="2" charset="2"/>
              <a:buChar char="v"/>
            </a:pPr>
            <a:r>
              <a:rPr lang="en-US" sz="1800" dirty="0" smtClean="0"/>
              <a:t>The trader-merchants class comprising of minority Muslim communities such as bohras, khojas, memons in Karachi and saigals and chinioty shaikhs in Punjab were dynamic and skillful entrepreneurs.</a:t>
            </a:r>
          </a:p>
          <a:p>
            <a:pPr marL="397764" indent="-342900">
              <a:buFont typeface="Wingdings" pitchFamily="2" charset="2"/>
              <a:buChar char="v"/>
            </a:pPr>
            <a:r>
              <a:rPr lang="en-US" sz="1800" dirty="0" smtClean="0"/>
              <a:t>As business community, they were quick to seek bureaucratic patronage from the Ayub Khan’s regime and soon came to dominate the commercial and industrial life.</a:t>
            </a:r>
          </a:p>
          <a:p>
            <a:pPr marL="397764" indent="-342900">
              <a:buFont typeface="Wingdings" pitchFamily="2" charset="2"/>
              <a:buChar char="v"/>
            </a:pPr>
            <a:r>
              <a:rPr lang="en-US" sz="1800" dirty="0" smtClean="0"/>
              <a:t>The chambers of commerce came into existence. The vacuum created by migrant hindus were filled. The trader-merchant class was converted into financial-industrial class.</a:t>
            </a:r>
          </a:p>
          <a:p>
            <a:pPr marL="397764" indent="-342900">
              <a:buFont typeface="Wingdings" pitchFamily="2" charset="2"/>
              <a:buChar char="v"/>
            </a:pPr>
            <a:r>
              <a:rPr lang="en-US" sz="1800" dirty="0" smtClean="0"/>
              <a:t>By indentifying itself with United States the regime was able to receive capital and foreign exchange flow.</a:t>
            </a:r>
          </a:p>
          <a:p>
            <a:pPr marL="397764" indent="-342900">
              <a:buFont typeface="Wingdings" pitchFamily="2" charset="2"/>
              <a:buChar char="v"/>
            </a:pPr>
            <a:r>
              <a:rPr lang="en-US" sz="1800" dirty="0" smtClean="0"/>
              <a:t> The regime increased the credit facility which led to fostering of industrial growth. </a:t>
            </a:r>
          </a:p>
          <a:p>
            <a:pPr marL="397764" indent="-342900">
              <a:buFont typeface="Wingdings" pitchFamily="2" charset="2"/>
              <a:buChar char="v"/>
            </a:pPr>
            <a:r>
              <a:rPr lang="en-US" sz="1800" dirty="0" smtClean="0"/>
              <a:t>U.S expertise came in for development of economic institutions.</a:t>
            </a:r>
          </a:p>
          <a:p>
            <a:pPr marL="397764" indent="-342900">
              <a:buFont typeface="Wingdings" pitchFamily="2" charset="2"/>
              <a:buChar char="v"/>
            </a:pPr>
            <a:r>
              <a:rPr lang="en-US" sz="1800" dirty="0" smtClean="0"/>
              <a:t> The Harvard Advisory Group (HAG) began operations and played a key role in planning, promoting, and expanding economic institutions.</a:t>
            </a:r>
          </a:p>
          <a:p>
            <a:endParaRPr lang="en-US"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239000" cy="1362075"/>
          </a:xfrm>
        </p:spPr>
        <p:txBody>
          <a:bodyPr/>
          <a:lstStyle/>
          <a:p>
            <a:pPr algn="ctr"/>
            <a:r>
              <a:rPr lang="en-US" dirty="0" smtClean="0"/>
              <a:t>Industrial Growth</a:t>
            </a:r>
            <a:br>
              <a:rPr lang="en-US" dirty="0" smtClean="0"/>
            </a:br>
            <a:endParaRPr lang="en-US" dirty="0"/>
          </a:p>
        </p:txBody>
      </p:sp>
      <p:sp>
        <p:nvSpPr>
          <p:cNvPr id="3" name="Text Placeholder 2"/>
          <p:cNvSpPr>
            <a:spLocks noGrp="1"/>
          </p:cNvSpPr>
          <p:nvPr>
            <p:ph type="body" idx="1"/>
          </p:nvPr>
        </p:nvSpPr>
        <p:spPr>
          <a:xfrm>
            <a:off x="457200" y="1633536"/>
            <a:ext cx="7543800" cy="5224464"/>
          </a:xfrm>
        </p:spPr>
        <p:txBody>
          <a:bodyPr/>
          <a:lstStyle/>
          <a:p>
            <a:pPr marL="512064" indent="-457200">
              <a:buFont typeface="Wingdings" pitchFamily="2" charset="2"/>
              <a:buChar char="v"/>
            </a:pPr>
            <a:r>
              <a:rPr lang="en-US" dirty="0" smtClean="0"/>
              <a:t>Fostering of economic institutions and planning of economy was initiated. </a:t>
            </a:r>
          </a:p>
          <a:p>
            <a:pPr marL="512064" indent="-457200">
              <a:buFont typeface="Wingdings" pitchFamily="2" charset="2"/>
              <a:buChar char="v"/>
            </a:pPr>
            <a:r>
              <a:rPr lang="en-US" dirty="0" smtClean="0"/>
              <a:t>Planning commission was set up and it organized long-term, 5 years development plans The Planning Commission not only trained the professionals but also provided the intellectual and administrative leadership.</a:t>
            </a:r>
          </a:p>
          <a:p>
            <a:pPr marL="512064" indent="-457200">
              <a:buFont typeface="Wingdings" pitchFamily="2" charset="2"/>
              <a:buChar char="v"/>
            </a:pPr>
            <a:r>
              <a:rPr lang="en-US" dirty="0" smtClean="0"/>
              <a:t>Industrialization grew. </a:t>
            </a:r>
          </a:p>
          <a:p>
            <a:pPr marL="512064" indent="-457200">
              <a:buFont typeface="Wingdings" pitchFamily="2" charset="2"/>
              <a:buChar char="v"/>
            </a:pPr>
            <a:r>
              <a:rPr lang="en-US" dirty="0" smtClean="0"/>
              <a:t>The Pakistan Industrial Development Bank (PIDC) set up several industries such as Jute, Textile, Sugar, Fertilizers, Paper board, ship building. </a:t>
            </a:r>
          </a:p>
          <a:p>
            <a:pPr marL="512064" indent="-457200">
              <a:buFont typeface="Wingdings" pitchFamily="2" charset="2"/>
              <a:buChar char="v"/>
            </a:pPr>
            <a:r>
              <a:rPr lang="en-US" dirty="0" smtClean="0"/>
              <a:t>Some of the industrial project were transferred to private sector.</a:t>
            </a:r>
          </a:p>
          <a:p>
            <a:pPr marL="512064" indent="-457200"/>
            <a:r>
              <a:rPr lang="en-US" dirty="0" smtClean="0"/>
              <a:t>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239000" cy="1362075"/>
          </a:xfrm>
        </p:spPr>
        <p:txBody>
          <a:bodyPr>
            <a:normAutofit/>
          </a:bodyPr>
          <a:lstStyle/>
          <a:p>
            <a:r>
              <a:rPr lang="en-US" sz="4000" b="1" dirty="0" smtClean="0"/>
              <a:t>CONTENTS</a:t>
            </a:r>
            <a:endParaRPr lang="en-US" sz="4000" b="1" dirty="0"/>
          </a:p>
        </p:txBody>
      </p:sp>
      <p:sp>
        <p:nvSpPr>
          <p:cNvPr id="4" name="Text Placeholder 3"/>
          <p:cNvSpPr>
            <a:spLocks noGrp="1"/>
          </p:cNvSpPr>
          <p:nvPr>
            <p:ph type="body" idx="1"/>
          </p:nvPr>
        </p:nvSpPr>
        <p:spPr>
          <a:xfrm>
            <a:off x="152400" y="1176336"/>
            <a:ext cx="8077200" cy="5605464"/>
          </a:xfrm>
        </p:spPr>
        <p:txBody>
          <a:bodyPr>
            <a:normAutofit fontScale="85000" lnSpcReduction="20000"/>
          </a:bodyPr>
          <a:lstStyle/>
          <a:p>
            <a:pPr marL="512064" indent="-457200">
              <a:buFont typeface="Wingdings" pitchFamily="2" charset="2"/>
              <a:buChar char="v"/>
            </a:pPr>
            <a:r>
              <a:rPr lang="en-US" dirty="0" smtClean="0"/>
              <a:t>Early years and personal life</a:t>
            </a:r>
          </a:p>
          <a:p>
            <a:pPr marL="512064" indent="-457200">
              <a:buFont typeface="Wingdings" pitchFamily="2" charset="2"/>
              <a:buChar char="v"/>
            </a:pPr>
            <a:r>
              <a:rPr lang="en-US" dirty="0" smtClean="0"/>
              <a:t>Military career</a:t>
            </a:r>
          </a:p>
          <a:p>
            <a:pPr marL="512064" indent="-457200">
              <a:buFont typeface="Wingdings" pitchFamily="2" charset="2"/>
              <a:buChar char="v"/>
            </a:pPr>
            <a:r>
              <a:rPr lang="en-US" dirty="0" smtClean="0"/>
              <a:t>Commander-in-Chief</a:t>
            </a:r>
          </a:p>
          <a:p>
            <a:pPr marL="512064" indent="-457200">
              <a:buFont typeface="Wingdings" pitchFamily="2" charset="2"/>
              <a:buChar char="v"/>
            </a:pPr>
            <a:r>
              <a:rPr lang="en-US" dirty="0" smtClean="0"/>
              <a:t>Defense Minister</a:t>
            </a:r>
          </a:p>
          <a:p>
            <a:pPr marL="512064" indent="-457200">
              <a:buFont typeface="Wingdings" pitchFamily="2" charset="2"/>
              <a:buChar char="v"/>
            </a:pPr>
            <a:r>
              <a:rPr lang="en-US" dirty="0" smtClean="0"/>
              <a:t>President of Pakistan (1958–1969)</a:t>
            </a:r>
          </a:p>
          <a:p>
            <a:pPr marL="512064" indent="-457200">
              <a:buFont typeface="Wingdings" pitchFamily="2" charset="2"/>
              <a:buChar char="v"/>
            </a:pPr>
            <a:r>
              <a:rPr lang="en-US" dirty="0" smtClean="0"/>
              <a:t>Move to Presidential republic</a:t>
            </a:r>
          </a:p>
          <a:p>
            <a:pPr marL="512064" indent="-457200">
              <a:buFont typeface="Wingdings" pitchFamily="2" charset="2"/>
              <a:buChar char="v"/>
            </a:pPr>
            <a:r>
              <a:rPr lang="en-US" dirty="0" smtClean="0"/>
              <a:t>Legitimization Under the Doctrine of Necessity</a:t>
            </a:r>
          </a:p>
          <a:p>
            <a:pPr marL="512064" indent="-457200">
              <a:buFont typeface="Wingdings" pitchFamily="2" charset="2"/>
              <a:buChar char="v"/>
            </a:pPr>
            <a:r>
              <a:rPr lang="en-US" dirty="0" smtClean="0"/>
              <a:t>Devices Applied to Perpetuate the Rule</a:t>
            </a:r>
          </a:p>
          <a:p>
            <a:pPr marL="512064" indent="-457200">
              <a:buFont typeface="Wingdings" pitchFamily="2" charset="2"/>
              <a:buChar char="ü"/>
            </a:pPr>
            <a:r>
              <a:rPr lang="en-US" dirty="0" smtClean="0"/>
              <a:t>Selective Co-option</a:t>
            </a:r>
          </a:p>
          <a:p>
            <a:pPr marL="512064" indent="-457200">
              <a:buFont typeface="Wingdings" pitchFamily="2" charset="2"/>
              <a:buChar char="ü"/>
            </a:pPr>
            <a:r>
              <a:rPr lang="en-US" dirty="0" smtClean="0"/>
              <a:t>Containment</a:t>
            </a:r>
          </a:p>
          <a:p>
            <a:pPr marL="512064" indent="-457200">
              <a:buFont typeface="Wingdings" pitchFamily="2" charset="2"/>
              <a:buChar char="ü"/>
            </a:pPr>
            <a:r>
              <a:rPr lang="en-US" dirty="0" smtClean="0"/>
              <a:t>Collateralization</a:t>
            </a:r>
          </a:p>
          <a:p>
            <a:pPr marL="512064" indent="-457200">
              <a:buFont typeface="Wingdings" pitchFamily="2" charset="2"/>
              <a:buChar char="ü"/>
            </a:pPr>
            <a:r>
              <a:rPr lang="en-US" dirty="0" smtClean="0"/>
              <a:t>Economic Policies</a:t>
            </a:r>
          </a:p>
          <a:p>
            <a:pPr marL="512064" indent="-457200">
              <a:buFont typeface="Wingdings" pitchFamily="2" charset="2"/>
              <a:buChar char="ü"/>
            </a:pPr>
            <a:r>
              <a:rPr lang="en-US" dirty="0" smtClean="0"/>
              <a:t>Industrial Growth</a:t>
            </a:r>
          </a:p>
          <a:p>
            <a:pPr marL="512064" indent="-457200">
              <a:buFont typeface="Wingdings" pitchFamily="2" charset="2"/>
              <a:buChar char="ü"/>
            </a:pPr>
            <a:r>
              <a:rPr lang="en-US" dirty="0" smtClean="0"/>
              <a:t>Agricultural Growth</a:t>
            </a:r>
          </a:p>
          <a:p>
            <a:pPr marL="512064" indent="-457200">
              <a:buFont typeface="Wingdings" pitchFamily="2" charset="2"/>
              <a:buChar char="v"/>
            </a:pPr>
            <a:r>
              <a:rPr lang="en-US" dirty="0" smtClean="0"/>
              <a:t>New Economic Class</a:t>
            </a:r>
          </a:p>
          <a:p>
            <a:pPr marL="512064" indent="-457200">
              <a:buFont typeface="Wingdings" pitchFamily="2" charset="2"/>
              <a:buChar char="v"/>
            </a:pPr>
            <a:r>
              <a:rPr lang="en-US" dirty="0" smtClean="0"/>
              <a:t>Legacy</a:t>
            </a:r>
          </a:p>
          <a:p>
            <a:pPr marL="512064" indent="-457200">
              <a:buFont typeface="Wingdings" pitchFamily="2" charset="2"/>
              <a:buChar char="v"/>
            </a:pPr>
            <a:r>
              <a:rPr lang="en-US" dirty="0" smtClean="0"/>
              <a:t>Foreign policy</a:t>
            </a:r>
          </a:p>
          <a:p>
            <a:pPr marL="512064" indent="-457200">
              <a:buFont typeface="Wingdings" pitchFamily="2" charset="2"/>
              <a:buChar char="v"/>
            </a:pPr>
            <a:r>
              <a:rPr lang="en-US" dirty="0" smtClean="0"/>
              <a:t>The Crisis</a:t>
            </a:r>
          </a:p>
          <a:p>
            <a:pPr marL="512064" indent="-457200">
              <a:buFont typeface="Wingdings" pitchFamily="2" charset="2"/>
              <a:buChar char="v"/>
            </a:pPr>
            <a:r>
              <a:rPr lang="en-US" dirty="0" smtClean="0"/>
              <a:t>The Abdication</a:t>
            </a:r>
          </a:p>
          <a:p>
            <a:pPr marL="512064" indent="-457200">
              <a:buFont typeface="Wingdings" pitchFamily="2" charset="2"/>
              <a:buChar char="v"/>
            </a:pPr>
            <a:r>
              <a:rPr lang="en-US" dirty="0" smtClean="0"/>
              <a:t> Death</a:t>
            </a:r>
          </a:p>
          <a:p>
            <a:pPr>
              <a:buFont typeface="Wingdings" pitchFamily="2" charset="2"/>
              <a:buChar char="v"/>
            </a:pPr>
            <a:endParaRPr lang="en-US" dirty="0" smtClean="0"/>
          </a:p>
          <a:p>
            <a:pPr>
              <a:buFont typeface="Wingdings" pitchFamily="2" charset="2"/>
              <a:buChar char="v"/>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239000" cy="1362075"/>
          </a:xfrm>
        </p:spPr>
        <p:txBody>
          <a:bodyPr/>
          <a:lstStyle/>
          <a:p>
            <a:pPr algn="ctr"/>
            <a:r>
              <a:rPr lang="en-US" dirty="0" smtClean="0"/>
              <a:t>Agricultural Growth</a:t>
            </a:r>
            <a:endParaRPr lang="en-US" dirty="0"/>
          </a:p>
        </p:txBody>
      </p:sp>
      <p:sp>
        <p:nvSpPr>
          <p:cNvPr id="3" name="Text Placeholder 2"/>
          <p:cNvSpPr>
            <a:spLocks noGrp="1"/>
          </p:cNvSpPr>
          <p:nvPr>
            <p:ph type="body" idx="1"/>
          </p:nvPr>
        </p:nvSpPr>
        <p:spPr>
          <a:xfrm>
            <a:off x="533400" y="2057400"/>
            <a:ext cx="7848600" cy="3624264"/>
          </a:xfrm>
        </p:spPr>
        <p:txBody>
          <a:bodyPr/>
          <a:lstStyle/>
          <a:p>
            <a:pPr marL="512064" indent="-457200">
              <a:buFont typeface="Wingdings" pitchFamily="2" charset="2"/>
              <a:buChar char="v"/>
            </a:pPr>
            <a:r>
              <a:rPr lang="en-US" dirty="0" smtClean="0"/>
              <a:t> An Agricultural development Bank Of Pakistan (ADBP), set up by the government, provided liberal loans for the purchase of tractors, installation of tube-wells and purchase of fertilizers.</a:t>
            </a:r>
          </a:p>
          <a:p>
            <a:pPr marL="512064" indent="-457200">
              <a:buFont typeface="Wingdings" pitchFamily="2" charset="2"/>
              <a:buChar char="v"/>
            </a:pPr>
            <a:r>
              <a:rPr lang="en-US" dirty="0" smtClean="0"/>
              <a:t> There occurred a green revolution and agriculture production boomed. </a:t>
            </a:r>
          </a:p>
          <a:p>
            <a:pPr marL="512064" indent="-457200">
              <a:buFont typeface="Wingdings" pitchFamily="2" charset="2"/>
              <a:buChar char="v"/>
            </a:pPr>
            <a:r>
              <a:rPr lang="en-US" dirty="0" smtClean="0"/>
              <a:t>The village Aid Program under US economic assistance improved irrigation facilities.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239000" cy="1362075"/>
          </a:xfrm>
        </p:spPr>
        <p:txBody>
          <a:bodyPr/>
          <a:lstStyle/>
          <a:p>
            <a:pPr algn="ctr"/>
            <a:r>
              <a:rPr lang="en-US" dirty="0" smtClean="0"/>
              <a:t>New Economic Class</a:t>
            </a:r>
            <a:br>
              <a:rPr lang="en-US" dirty="0" smtClean="0"/>
            </a:br>
            <a:endParaRPr lang="en-US" dirty="0"/>
          </a:p>
        </p:txBody>
      </p:sp>
      <p:sp>
        <p:nvSpPr>
          <p:cNvPr id="3" name="Text Placeholder 2"/>
          <p:cNvSpPr>
            <a:spLocks noGrp="1"/>
          </p:cNvSpPr>
          <p:nvPr>
            <p:ph type="body" idx="1"/>
          </p:nvPr>
        </p:nvSpPr>
        <p:spPr>
          <a:xfrm>
            <a:off x="662940" y="1078865"/>
            <a:ext cx="7848600" cy="5779135"/>
          </a:xfrm>
        </p:spPr>
        <p:txBody>
          <a:bodyPr>
            <a:noAutofit/>
          </a:bodyPr>
          <a:lstStyle/>
          <a:p>
            <a:pPr marL="397764" indent="-342900">
              <a:buFont typeface="Wingdings" pitchFamily="2" charset="2"/>
              <a:buChar char="v"/>
            </a:pPr>
            <a:r>
              <a:rPr lang="en-US" sz="1800" dirty="0" smtClean="0"/>
              <a:t>The regime recruited new members to the industrial commercial classes to undermine the established industrial-merchants classes. </a:t>
            </a:r>
          </a:p>
          <a:p>
            <a:pPr marL="397764" indent="-342900">
              <a:buFont typeface="Wingdings" pitchFamily="2" charset="2"/>
              <a:buChar char="v"/>
            </a:pPr>
            <a:r>
              <a:rPr lang="en-US" sz="1800" dirty="0" smtClean="0"/>
              <a:t>A scheme was introduced as commercial policy which led to change the structure of merchant-industrial class.</a:t>
            </a:r>
          </a:p>
          <a:p>
            <a:pPr marL="397764" indent="-342900">
              <a:buFont typeface="Wingdings" pitchFamily="2" charset="2"/>
              <a:buChar char="v"/>
            </a:pPr>
            <a:r>
              <a:rPr lang="en-US" sz="1800" dirty="0" smtClean="0"/>
              <a:t> It was called Bonus Vouchers Scheme (BVS). The scheme allowed exporters to receive vouchers priced at a certain properties of the values of goods and commodities they sold abroad. </a:t>
            </a:r>
          </a:p>
          <a:p>
            <a:pPr marL="397764" indent="-342900">
              <a:buFont typeface="Wingdings" pitchFamily="2" charset="2"/>
              <a:buChar char="v"/>
            </a:pPr>
            <a:r>
              <a:rPr lang="en-US" sz="1800" dirty="0" smtClean="0"/>
              <a:t>The BVS were bought by the importers to obtain foreign exchange and import consumer goods. This served as a tool for distributing economic benefits from one class to another. </a:t>
            </a:r>
          </a:p>
          <a:p>
            <a:pPr marL="397764" indent="-342900">
              <a:buFont typeface="Wingdings" pitchFamily="2" charset="2"/>
              <a:buChar char="v"/>
            </a:pPr>
            <a:r>
              <a:rPr lang="en-US" sz="1800" dirty="0" smtClean="0"/>
              <a:t>Thus a new merchant commercial class was inducted into the economic system which was sympathetic to ruling coalition.</a:t>
            </a:r>
          </a:p>
          <a:p>
            <a:pPr marL="397764" indent="-342900">
              <a:buFont typeface="Wingdings" pitchFamily="2" charset="2"/>
              <a:buChar char="v"/>
            </a:pPr>
            <a:r>
              <a:rPr lang="en-US" sz="1800" dirty="0" smtClean="0"/>
              <a:t>The basic thrust of the regime was on economic was on development. </a:t>
            </a:r>
          </a:p>
          <a:p>
            <a:pPr marL="397764" indent="-342900">
              <a:buFont typeface="Wingdings" pitchFamily="2" charset="2"/>
              <a:buChar char="v"/>
            </a:pPr>
            <a:r>
              <a:rPr lang="en-US" sz="1800" dirty="0" smtClean="0"/>
              <a:t>The third five years plan (1965-70) generated tremendous growth but it also increased economic inequality. The famous 22 families dominated. The crises of unequal growth produced political crises Urbanization accelerated with attached social problems.</a:t>
            </a:r>
          </a:p>
          <a:p>
            <a:pPr marL="397764" indent="-342900">
              <a:buFont typeface="Wingdings" pitchFamily="2" charset="2"/>
              <a:buChar char="v"/>
            </a:pPr>
            <a:endParaRPr lang="en-US" sz="1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 Viable Political Institution</a:t>
            </a:r>
            <a:br>
              <a:rPr lang="en-US" dirty="0" smtClean="0"/>
            </a:br>
            <a:endParaRPr lang="en-US" dirty="0"/>
          </a:p>
        </p:txBody>
      </p:sp>
      <p:sp>
        <p:nvSpPr>
          <p:cNvPr id="3" name="Text Placeholder 2"/>
          <p:cNvSpPr>
            <a:spLocks noGrp="1"/>
          </p:cNvSpPr>
          <p:nvPr>
            <p:ph type="body" idx="1"/>
          </p:nvPr>
        </p:nvSpPr>
        <p:spPr>
          <a:xfrm>
            <a:off x="381000" y="1371600"/>
            <a:ext cx="7239000" cy="5224464"/>
          </a:xfrm>
        </p:spPr>
        <p:txBody>
          <a:bodyPr/>
          <a:lstStyle/>
          <a:p>
            <a:pPr marL="512064" indent="-457200">
              <a:buFont typeface="Wingdings" pitchFamily="2" charset="2"/>
              <a:buChar char="v"/>
            </a:pPr>
            <a:endParaRPr lang="en-US" dirty="0" smtClean="0"/>
          </a:p>
          <a:p>
            <a:pPr marL="512064" indent="-457200">
              <a:buFont typeface="Wingdings" pitchFamily="2" charset="2"/>
              <a:buChar char="v"/>
            </a:pPr>
            <a:r>
              <a:rPr lang="en-US" dirty="0" smtClean="0"/>
              <a:t>Yet the rate of development of political institutions remained extremely low. </a:t>
            </a:r>
          </a:p>
          <a:p>
            <a:pPr marL="512064" indent="-457200">
              <a:buFont typeface="Wingdings" pitchFamily="2" charset="2"/>
              <a:buChar char="v"/>
            </a:pPr>
            <a:r>
              <a:rPr lang="en-US" dirty="0" smtClean="0"/>
              <a:t>The regime made no effort to develop viable political institution that will give the urban proletariat and industrial labour a sense of political participation.</a:t>
            </a:r>
          </a:p>
          <a:p>
            <a:pPr marL="512064" indent="-457200">
              <a:buFont typeface="Wingdings" pitchFamily="2" charset="2"/>
              <a:buChar char="v"/>
            </a:pPr>
            <a:r>
              <a:rPr lang="en-US" dirty="0" smtClean="0"/>
              <a:t>By mid sixties the ruling coalition was confident of its durability.</a:t>
            </a:r>
          </a:p>
          <a:p>
            <a:pPr marL="512064" indent="-457200">
              <a:buFont typeface="Wingdings" pitchFamily="2" charset="2"/>
              <a:buChar char="v"/>
            </a:pPr>
            <a:r>
              <a:rPr lang="en-US" dirty="0" smtClean="0"/>
              <a:t> It conceded limited political participation by letting the National assembly elected through an indirect election by members of the local councils in 1965.</a:t>
            </a:r>
          </a:p>
          <a:p>
            <a:pPr marL="512064" indent="-457200">
              <a:buFont typeface="Wingdings" pitchFamily="2" charset="2"/>
              <a:buChar char="v"/>
            </a:pPr>
            <a:r>
              <a:rPr lang="en-US" dirty="0" smtClean="0"/>
              <a:t> General Ayub got himself elected as President, through the same electoral collage.</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1925"/>
            <a:ext cx="7239000" cy="1362075"/>
          </a:xfrm>
        </p:spPr>
        <p:txBody>
          <a:bodyPr/>
          <a:lstStyle/>
          <a:p>
            <a:pPr algn="ctr"/>
            <a:r>
              <a:rPr lang="en-US" dirty="0" smtClean="0"/>
              <a:t>Foreign policy</a:t>
            </a:r>
            <a:br>
              <a:rPr lang="en-US" dirty="0" smtClean="0"/>
            </a:br>
            <a:endParaRPr lang="en-US" dirty="0"/>
          </a:p>
        </p:txBody>
      </p:sp>
      <p:sp>
        <p:nvSpPr>
          <p:cNvPr id="3" name="Text Placeholder 2"/>
          <p:cNvSpPr>
            <a:spLocks noGrp="1"/>
          </p:cNvSpPr>
          <p:nvPr>
            <p:ph type="body" idx="1"/>
          </p:nvPr>
        </p:nvSpPr>
        <p:spPr>
          <a:xfrm>
            <a:off x="457200" y="1905000"/>
            <a:ext cx="7696200" cy="5224464"/>
          </a:xfrm>
        </p:spPr>
        <p:txBody>
          <a:bodyPr/>
          <a:lstStyle/>
          <a:p>
            <a:pPr marL="512064" indent="-457200">
              <a:buFont typeface="Wingdings" pitchFamily="2" charset="2"/>
              <a:buChar char="v"/>
            </a:pPr>
            <a:endParaRPr lang="en-US" dirty="0" smtClean="0"/>
          </a:p>
          <a:p>
            <a:pPr marL="512064" indent="-457200">
              <a:buFont typeface="Wingdings" pitchFamily="2" charset="2"/>
              <a:buChar char="v"/>
            </a:pPr>
            <a:endParaRPr lang="en-US" dirty="0" smtClean="0"/>
          </a:p>
          <a:p>
            <a:pPr marL="512064" indent="-457200">
              <a:buFont typeface="Wingdings" pitchFamily="2" charset="2"/>
              <a:buChar char="v"/>
            </a:pPr>
            <a:endParaRPr lang="en-US" dirty="0" smtClean="0"/>
          </a:p>
          <a:p>
            <a:pPr marL="512064" indent="-457200"/>
            <a:endParaRPr lang="en-US" dirty="0" smtClean="0"/>
          </a:p>
          <a:p>
            <a:pPr marL="512064" indent="-457200">
              <a:buFont typeface="Wingdings" pitchFamily="2" charset="2"/>
              <a:buChar char="v"/>
            </a:pPr>
            <a:endParaRPr lang="en-US" dirty="0" smtClean="0"/>
          </a:p>
          <a:p>
            <a:pPr marL="512064" indent="-457200">
              <a:buFont typeface="Wingdings" pitchFamily="2" charset="2"/>
              <a:buChar char="v"/>
            </a:pPr>
            <a:r>
              <a:rPr lang="en-US" sz="1800" dirty="0" smtClean="0"/>
              <a:t>Ayub Khan closely allied with the United States and his allies while publicly criticized the Soviet Union. </a:t>
            </a:r>
          </a:p>
          <a:p>
            <a:pPr marL="512064" indent="-457200">
              <a:buFont typeface="Wingdings" pitchFamily="2" charset="2"/>
              <a:buChar char="v"/>
            </a:pPr>
            <a:r>
              <a:rPr lang="en-US" sz="1800" dirty="0" smtClean="0"/>
              <a:t>His first visit to United States took place as he was the Defence Minister as part of the delegation of Prime minister </a:t>
            </a:r>
            <a:r>
              <a:rPr lang="en-US" sz="1800" dirty="0" err="1" smtClean="0"/>
              <a:t>Liaquat</a:t>
            </a:r>
            <a:r>
              <a:rPr lang="en-US" sz="1800" dirty="0" smtClean="0"/>
              <a:t> Ali Khan, convincing the U.S with along with prime minister to provide a military aide to the country.</a:t>
            </a:r>
          </a:p>
          <a:p>
            <a:pPr marL="512064" indent="-457200">
              <a:buFont typeface="Wingdings" pitchFamily="2" charset="2"/>
              <a:buChar char="v"/>
            </a:pPr>
            <a:r>
              <a:rPr lang="en-US" sz="1800" dirty="0" smtClean="0"/>
              <a:t> The new defence minister Ayub Khan was obsessed with modernization of the armed forces in shortest possible time saw the relationship with United States the only way to achieve his organizational and personal objectives.</a:t>
            </a:r>
          </a:p>
          <a:p>
            <a:endParaRPr lang="en-US" sz="1800" dirty="0"/>
          </a:p>
        </p:txBody>
      </p:sp>
      <p:pic>
        <p:nvPicPr>
          <p:cNvPr id="6146" name="Picture 2" descr="C:\Users\zayed\Desktop\John-F-Kennedy-Mohammed-Ayub-Khan-Lady-Jacquiline-Kennedy-Begum-Nasir-Akhtar-Aurangzeb.jpg"/>
          <p:cNvPicPr>
            <a:picLocks noChangeAspect="1" noChangeArrowheads="1"/>
          </p:cNvPicPr>
          <p:nvPr/>
        </p:nvPicPr>
        <p:blipFill>
          <a:blip r:embed="rId2" cstate="print"/>
          <a:srcRect/>
          <a:stretch>
            <a:fillRect/>
          </a:stretch>
        </p:blipFill>
        <p:spPr bwMode="auto">
          <a:xfrm>
            <a:off x="2362200" y="1098503"/>
            <a:ext cx="3886200" cy="2482897"/>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crisis</a:t>
            </a:r>
            <a:br>
              <a:rPr lang="en-US" dirty="0" smtClean="0"/>
            </a:br>
            <a:endParaRPr lang="en-US" dirty="0"/>
          </a:p>
        </p:txBody>
      </p:sp>
      <p:sp>
        <p:nvSpPr>
          <p:cNvPr id="3" name="Text Placeholder 2"/>
          <p:cNvSpPr>
            <a:spLocks noGrp="1"/>
          </p:cNvSpPr>
          <p:nvPr>
            <p:ph type="body" idx="1"/>
          </p:nvPr>
        </p:nvSpPr>
        <p:spPr>
          <a:xfrm>
            <a:off x="304800" y="1066800"/>
            <a:ext cx="7772400" cy="5791200"/>
          </a:xfrm>
        </p:spPr>
        <p:txBody>
          <a:bodyPr>
            <a:normAutofit fontScale="62500" lnSpcReduction="20000"/>
          </a:bodyPr>
          <a:lstStyle/>
          <a:p>
            <a:pPr marL="569214" indent="-514350">
              <a:buFont typeface="Wingdings" pitchFamily="2" charset="2"/>
              <a:buChar char="v"/>
            </a:pPr>
            <a:r>
              <a:rPr lang="en-US" sz="2900" dirty="0" smtClean="0"/>
              <a:t>The political participations in the late 1960's, limited though, mobilized the mass eventually.</a:t>
            </a:r>
          </a:p>
          <a:p>
            <a:pPr marL="569214" indent="-514350">
              <a:buFont typeface="Wingdings" pitchFamily="2" charset="2"/>
              <a:buChar char="v"/>
            </a:pPr>
            <a:r>
              <a:rPr lang="en-US" sz="2900" dirty="0" smtClean="0"/>
              <a:t> The EBDO period had come to an end by 31st December 1966. The regime's economic policies came under attack. </a:t>
            </a:r>
          </a:p>
          <a:p>
            <a:pPr marL="569214" indent="-514350">
              <a:buFont typeface="Wingdings" pitchFamily="2" charset="2"/>
              <a:buChar char="v"/>
            </a:pPr>
            <a:r>
              <a:rPr lang="en-US" sz="2900" dirty="0" smtClean="0"/>
              <a:t>The change in external environment occurred when Pakistan, despite being member of Western Pacts, began to cultivate relations with the communist Countries particularly, Chine. Bhutto pushed for closer ties with China and a border agreement was signed in 1963.</a:t>
            </a:r>
          </a:p>
          <a:p>
            <a:pPr marL="569214" indent="-514350">
              <a:buFont typeface="Wingdings" pitchFamily="2" charset="2"/>
              <a:buChar char="v"/>
            </a:pPr>
            <a:r>
              <a:rPr lang="en-US" sz="2900" dirty="0" smtClean="0"/>
              <a:t> Pakistan  sought aid from China an alternative source. America terminated aid to Pakistan during 1965 war with India. </a:t>
            </a:r>
          </a:p>
          <a:p>
            <a:pPr marL="569214" indent="-514350">
              <a:buFont typeface="Wingdings" pitchFamily="2" charset="2"/>
              <a:buChar char="v"/>
            </a:pPr>
            <a:r>
              <a:rPr lang="en-US" sz="2900" dirty="0" smtClean="0"/>
              <a:t>The bad harvest and slackened economic growth had adverse effects.</a:t>
            </a:r>
          </a:p>
          <a:p>
            <a:pPr marL="569214" indent="-514350">
              <a:buFont typeface="Wingdings" pitchFamily="2" charset="2"/>
              <a:buChar char="v"/>
            </a:pPr>
            <a:r>
              <a:rPr lang="en-US" sz="2900" dirty="0" smtClean="0"/>
              <a:t>The crisis of the system further aggravated and the politics of protest reached a turning point. </a:t>
            </a:r>
          </a:p>
          <a:p>
            <a:pPr marL="569214" indent="-514350">
              <a:buFont typeface="Wingdings" pitchFamily="2" charset="2"/>
              <a:buChar char="v"/>
            </a:pPr>
            <a:r>
              <a:rPr lang="en-US" sz="2900" dirty="0" smtClean="0"/>
              <a:t>By 1968-69 he students, the intelligentsia, middle class, anti-regime political elites had mounted the agitations against the quasi-authoritarian rule of Ayub Khan. </a:t>
            </a:r>
          </a:p>
          <a:p>
            <a:pPr marL="569214" indent="-514350">
              <a:buFont typeface="Wingdings" pitchFamily="2" charset="2"/>
              <a:buChar char="v"/>
            </a:pPr>
            <a:r>
              <a:rPr lang="en-US" sz="2900" dirty="0" smtClean="0"/>
              <a:t>There was internal bickering and disintegration within the ruling elite appeared as well.</a:t>
            </a:r>
          </a:p>
          <a:p>
            <a:pPr marL="569214" indent="-514350">
              <a:buFont typeface="Wingdings" pitchFamily="2" charset="2"/>
              <a:buChar char="v"/>
            </a:pPr>
            <a:r>
              <a:rPr lang="en-US" sz="2900" dirty="0" smtClean="0"/>
              <a:t>The foreign minister Z.A Bhutto had quit the government and formed his own separate party PPP.</a:t>
            </a:r>
          </a:p>
          <a:p>
            <a:r>
              <a:rPr lang="en-US" sz="2300" dirty="0" smtClean="0"/>
              <a:t/>
            </a:r>
            <a:br>
              <a:rPr lang="en-US" sz="2300" dirty="0" smtClean="0"/>
            </a:br>
            <a:endParaRPr lang="en-US" sz="23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Abdication</a:t>
            </a:r>
            <a:br>
              <a:rPr lang="en-US" dirty="0" smtClean="0"/>
            </a:br>
            <a:endParaRPr lang="en-US" dirty="0"/>
          </a:p>
        </p:txBody>
      </p:sp>
      <p:sp>
        <p:nvSpPr>
          <p:cNvPr id="3" name="Text Placeholder 2"/>
          <p:cNvSpPr>
            <a:spLocks noGrp="1"/>
          </p:cNvSpPr>
          <p:nvPr>
            <p:ph type="body" idx="1"/>
          </p:nvPr>
        </p:nvSpPr>
        <p:spPr>
          <a:xfrm>
            <a:off x="381000" y="1143000"/>
            <a:ext cx="7848600" cy="5715000"/>
          </a:xfrm>
        </p:spPr>
        <p:txBody>
          <a:bodyPr>
            <a:normAutofit/>
          </a:bodyPr>
          <a:lstStyle/>
          <a:p>
            <a:pPr marL="397764" indent="-342900">
              <a:buFont typeface="Wingdings" pitchFamily="2" charset="2"/>
              <a:buChar char="v"/>
            </a:pPr>
            <a:r>
              <a:rPr lang="en-US" sz="1800" dirty="0" smtClean="0"/>
              <a:t> Ayub Khan abdicated power to the Military and Martial Law was again imposed in March 1969.</a:t>
            </a:r>
          </a:p>
          <a:p>
            <a:pPr marL="397764" indent="-342900">
              <a:buFont typeface="Wingdings" pitchFamily="2" charset="2"/>
              <a:buChar char="v"/>
            </a:pPr>
            <a:r>
              <a:rPr lang="en-US" sz="1800" dirty="0" smtClean="0"/>
              <a:t> Unlike the 1958 military intervention which was seen as restoring political order, the 1969 martial law was perceived as an act of vested interest to forestall the revolution.</a:t>
            </a:r>
          </a:p>
          <a:p>
            <a:pPr marL="397764" indent="-342900">
              <a:buFont typeface="Wingdings" pitchFamily="2" charset="2"/>
              <a:buChar char="v"/>
            </a:pPr>
            <a:r>
              <a:rPr lang="en-US" sz="1800" dirty="0" smtClean="0"/>
              <a:t> Instead of handing over the power to the speaker of National Assembly (Fazal-ul-Haq Chaudry, an East Pakistani) as per the 1962 constitution, Ayub Khan in order to escape accountability preferred another military ruler for Pakistan.</a:t>
            </a:r>
          </a:p>
          <a:p>
            <a:pPr marL="397764" indent="-342900">
              <a:buFont typeface="Wingdings" pitchFamily="2" charset="2"/>
              <a:buChar char="v"/>
            </a:pPr>
            <a:r>
              <a:rPr lang="en-US" sz="1800" dirty="0" smtClean="0"/>
              <a:t>Yahya Khan's rule for 2 years remained under crises. Selective co-option of religious elite did not work.</a:t>
            </a:r>
          </a:p>
          <a:p>
            <a:pPr marL="397764" indent="-342900">
              <a:buFont typeface="Wingdings" pitchFamily="2" charset="2"/>
              <a:buChar char="v"/>
            </a:pPr>
            <a:r>
              <a:rPr lang="en-US" sz="1800" dirty="0" smtClean="0"/>
              <a:t> Elections altogether changed the capacity of government to have any strong coalition base. </a:t>
            </a:r>
          </a:p>
          <a:p>
            <a:pPr marL="397764" indent="-342900">
              <a:buFont typeface="Wingdings" pitchFamily="2" charset="2"/>
              <a:buChar char="v"/>
            </a:pPr>
            <a:r>
              <a:rPr lang="en-US" sz="1800" dirty="0" smtClean="0"/>
              <a:t>The external environment, the 1971 war and the resultant dismemberment of Pakistan with the creation of BANGLADESH brought a collapse of the regime. </a:t>
            </a:r>
          </a:p>
          <a:p>
            <a:pPr marL="397764" indent="-342900">
              <a:buFont typeface="Wingdings" pitchFamily="2" charset="2"/>
              <a:buChar char="v"/>
            </a:pPr>
            <a:r>
              <a:rPr lang="en-US" sz="1800" dirty="0" smtClean="0"/>
              <a:t>The taste of the rejuvenating the system in new Pakistan was left to next regime.</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Death</a:t>
            </a:r>
            <a:endParaRPr lang="en-US" dirty="0"/>
          </a:p>
        </p:txBody>
      </p:sp>
      <p:sp>
        <p:nvSpPr>
          <p:cNvPr id="3" name="Text Placeholder 2"/>
          <p:cNvSpPr>
            <a:spLocks noGrp="1"/>
          </p:cNvSpPr>
          <p:nvPr>
            <p:ph type="body" idx="1"/>
          </p:nvPr>
        </p:nvSpPr>
        <p:spPr>
          <a:xfrm>
            <a:off x="762000" y="1785936"/>
            <a:ext cx="7239000" cy="5224464"/>
          </a:xfrm>
        </p:spPr>
        <p:txBody>
          <a:bodyPr/>
          <a:lstStyle/>
          <a:p>
            <a:pPr marL="512064" indent="-457200">
              <a:buFont typeface="Wingdings" pitchFamily="2" charset="2"/>
              <a:buChar char="v"/>
            </a:pPr>
            <a:endParaRPr lang="en-US" dirty="0" smtClean="0"/>
          </a:p>
          <a:p>
            <a:pPr marL="512064" indent="-457200">
              <a:buFont typeface="Wingdings" pitchFamily="2" charset="2"/>
              <a:buChar char="v"/>
            </a:pPr>
            <a:endParaRPr lang="en-US" dirty="0" smtClean="0"/>
          </a:p>
          <a:p>
            <a:pPr marL="512064" indent="-457200">
              <a:buFont typeface="Wingdings" pitchFamily="2" charset="2"/>
              <a:buChar char="v"/>
            </a:pPr>
            <a:endParaRPr lang="en-US" dirty="0" smtClean="0"/>
          </a:p>
          <a:p>
            <a:pPr marL="512064" indent="-457200">
              <a:buFont typeface="Wingdings" pitchFamily="2" charset="2"/>
              <a:buChar char="v"/>
            </a:pPr>
            <a:endParaRPr lang="en-US" dirty="0" smtClean="0"/>
          </a:p>
          <a:p>
            <a:pPr marL="512064" indent="-457200">
              <a:buFont typeface="Wingdings" pitchFamily="2" charset="2"/>
              <a:buChar char="v"/>
            </a:pPr>
            <a:endParaRPr lang="en-US" dirty="0" smtClean="0"/>
          </a:p>
          <a:p>
            <a:pPr marL="512064" indent="-457200">
              <a:buFont typeface="Wingdings" pitchFamily="2" charset="2"/>
              <a:buChar char="v"/>
            </a:pPr>
            <a:endParaRPr lang="en-US" dirty="0" smtClean="0"/>
          </a:p>
          <a:p>
            <a:pPr marL="512064" indent="-457200">
              <a:buFont typeface="Wingdings" pitchFamily="2" charset="2"/>
              <a:buChar char="v"/>
            </a:pPr>
            <a:r>
              <a:rPr lang="en-US" dirty="0" smtClean="0"/>
              <a:t>In 1971 when war broke out, Ayub Khan was in West Pakistan. </a:t>
            </a:r>
          </a:p>
          <a:p>
            <a:pPr marL="512064" indent="-457200">
              <a:buFont typeface="Wingdings" pitchFamily="2" charset="2"/>
              <a:buChar char="v"/>
            </a:pPr>
            <a:r>
              <a:rPr lang="en-US" dirty="0" smtClean="0"/>
              <a:t>He presented himself for fighting in war but government turned him down on account of his age and ill-health.</a:t>
            </a:r>
          </a:p>
          <a:p>
            <a:pPr marL="512064" indent="-457200">
              <a:buFont typeface="Wingdings" pitchFamily="2" charset="2"/>
              <a:buChar char="v"/>
            </a:pPr>
            <a:r>
              <a:rPr lang="en-US" dirty="0" smtClean="0"/>
              <a:t>He did not comment on the events of the war. </a:t>
            </a:r>
          </a:p>
          <a:p>
            <a:pPr marL="512064" indent="-457200">
              <a:buFont typeface="Wingdings" pitchFamily="2" charset="2"/>
              <a:buChar char="v"/>
            </a:pPr>
            <a:r>
              <a:rPr lang="en-US" dirty="0" smtClean="0"/>
              <a:t>He died in 1974.</a:t>
            </a:r>
            <a:endParaRPr lang="en-US" dirty="0"/>
          </a:p>
        </p:txBody>
      </p:sp>
      <p:pic>
        <p:nvPicPr>
          <p:cNvPr id="7170" name="Picture 2" descr="C:\Users\zayed\Desktop\TheOriginalAK47-799751.jpg"/>
          <p:cNvPicPr>
            <a:picLocks noChangeAspect="1" noChangeArrowheads="1"/>
          </p:cNvPicPr>
          <p:nvPr/>
        </p:nvPicPr>
        <p:blipFill>
          <a:blip r:embed="rId2" cstate="print"/>
          <a:srcRect/>
          <a:stretch>
            <a:fillRect/>
          </a:stretch>
        </p:blipFill>
        <p:spPr bwMode="auto">
          <a:xfrm>
            <a:off x="1371600" y="490083"/>
            <a:ext cx="2667000" cy="3319917"/>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Resources</a:t>
            </a:r>
            <a:endParaRPr lang="en-US" dirty="0"/>
          </a:p>
        </p:txBody>
      </p:sp>
      <p:sp>
        <p:nvSpPr>
          <p:cNvPr id="3" name="Text Placeholder 2"/>
          <p:cNvSpPr>
            <a:spLocks noGrp="1"/>
          </p:cNvSpPr>
          <p:nvPr>
            <p:ph type="body" idx="1"/>
          </p:nvPr>
        </p:nvSpPr>
        <p:spPr>
          <a:xfrm>
            <a:off x="381000" y="1633536"/>
            <a:ext cx="7239000" cy="5224464"/>
          </a:xfrm>
        </p:spPr>
        <p:txBody>
          <a:bodyPr>
            <a:normAutofit/>
          </a:bodyPr>
          <a:lstStyle/>
          <a:p>
            <a:pPr marL="397764" indent="-342900">
              <a:buFont typeface="Wingdings" pitchFamily="2" charset="2"/>
              <a:buChar char="v"/>
            </a:pPr>
            <a:r>
              <a:rPr lang="en-US" sz="1400" dirty="0" smtClean="0"/>
              <a:t>Notes Provided by Miss Bushra</a:t>
            </a:r>
          </a:p>
          <a:p>
            <a:pPr marL="397764" indent="-342900">
              <a:buFont typeface="Wingdings" pitchFamily="2" charset="2"/>
              <a:buChar char="v"/>
            </a:pPr>
            <a:r>
              <a:rPr lang="en-US" sz="1400" dirty="0" smtClean="0"/>
              <a:t>http://en.wikipedia.org/wiki/Ayub_Khan_(Field_Marshal)</a:t>
            </a:r>
          </a:p>
          <a:p>
            <a:pPr marL="397764" indent="-342900">
              <a:buFont typeface="Wingdings" pitchFamily="2" charset="2"/>
              <a:buChar char="v"/>
            </a:pPr>
            <a:r>
              <a:rPr lang="en-US" sz="1400" dirty="0" smtClean="0"/>
              <a:t>http://storyofpakistan.com/muhammad-ayub-khan/</a:t>
            </a:r>
          </a:p>
          <a:p>
            <a:pPr marL="397764" indent="-342900">
              <a:buFont typeface="Wingdings" pitchFamily="2" charset="2"/>
              <a:buChar char="v"/>
            </a:pPr>
            <a:r>
              <a:rPr lang="en-US" sz="1400" dirty="0" smtClean="0"/>
              <a:t>http://www.timescontent.com/tss/showcase/preview-buy/14278/News/Mohammad-Ayub-Khan.html</a:t>
            </a:r>
          </a:p>
          <a:p>
            <a:pPr marL="397764" indent="-342900">
              <a:buFont typeface="Wingdings" pitchFamily="2" charset="2"/>
              <a:buChar char="v"/>
            </a:pPr>
            <a:r>
              <a:rPr lang="en-US" sz="1400" dirty="0" smtClean="0"/>
              <a:t>https://www.google.com/search?hl=en&amp;q=general+mohammad+Ayyub+khan+president+of+pakistan&amp;bav=on.2,or.r_gc.r_pw.r_qf.,cf.osb&amp;biw=1163&amp;bih=574&amp;um=1&amp;ie=UTF-8&amp;tbm=isch&amp;source=og&amp;sa=N&amp;tab=wi&amp;ei=tCb7T63KL4nV4QTCsLSGBw#q=Move+to+Presidential+republic+general+ayub+khan&amp;um=1&amp;hl=en&amp;tbm=isch&amp;fp=1&amp;biw=1163&amp;bih=574&amp;bav=on.2,or.r_gc.r_pw.r_qf.,cf.osb&amp;cad=b&amp;sei=tDT7T4OBMMGg4gSkkMD9Bg</a:t>
            </a:r>
          </a:p>
          <a:p>
            <a:pPr marL="397764" indent="-342900">
              <a:buFont typeface="Wingdings" pitchFamily="2" charset="2"/>
              <a:buChar char="v"/>
            </a:pPr>
            <a:r>
              <a:rPr lang="en-US" sz="1400" dirty="0" smtClean="0"/>
              <a:t>http://www8.open.ac.uk/researchprojects/makingbritain/content/muhammad-ayub-khan</a:t>
            </a:r>
          </a:p>
          <a:p>
            <a:pPr marL="397764" indent="-342900">
              <a:buFont typeface="Wingdings" pitchFamily="2" charset="2"/>
              <a:buChar char="v"/>
            </a:pPr>
            <a:r>
              <a:rPr lang="en-US" sz="1400" dirty="0" smtClean="0"/>
              <a:t>http://www.britannica.com/EBchecked/topic/46617/Mohammad-Ayub-Khan</a:t>
            </a:r>
          </a:p>
          <a:p>
            <a:pPr marL="397764" indent="-342900">
              <a:buFont typeface="Wingdings" pitchFamily="2" charset="2"/>
              <a:buChar char="v"/>
            </a:pPr>
            <a:r>
              <a:rPr lang="en-US" sz="1400" dirty="0" smtClean="0"/>
              <a:t>http://www.pakistanpaedia.com/hist/pak_years/pak_hist2.htm</a:t>
            </a:r>
          </a:p>
          <a:p>
            <a:pPr marL="397764" indent="-342900">
              <a:buFont typeface="Wingdings" pitchFamily="2" charset="2"/>
              <a:buChar char="v"/>
            </a:pP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7772400" cy="1362075"/>
          </a:xfrm>
        </p:spPr>
        <p:txBody>
          <a:bodyPr/>
          <a:lstStyle/>
          <a:p>
            <a:pPr algn="ctr"/>
            <a:r>
              <a:rPr lang="en-US" dirty="0" smtClean="0"/>
              <a:t>General Muhammad Ayub Khan</a:t>
            </a:r>
            <a:endParaRPr lang="en-US" dirty="0"/>
          </a:p>
        </p:txBody>
      </p:sp>
      <p:sp>
        <p:nvSpPr>
          <p:cNvPr id="3" name="Text Placeholder 2"/>
          <p:cNvSpPr>
            <a:spLocks noGrp="1"/>
          </p:cNvSpPr>
          <p:nvPr>
            <p:ph type="body" idx="1"/>
          </p:nvPr>
        </p:nvSpPr>
        <p:spPr>
          <a:xfrm>
            <a:off x="3505200" y="1633220"/>
            <a:ext cx="1905000" cy="3319780"/>
          </a:xfrm>
        </p:spPr>
        <p:txBody>
          <a:bodyPr wrap="square" lIns="91440" tIns="45720" rIns="91440" bIns="45720" anchor="t"/>
          <a:lstStyle/>
          <a:p>
            <a:pPr marL="54610" indent="0" algn="l" defTabSz="914400" latinLnBrk="0">
              <a:lnSpc>
                <a:spcPct val="104000"/>
              </a:lnSpc>
              <a:spcBef>
                <a:spcPts val="0"/>
              </a:spcBef>
              <a:spcAft>
                <a:spcPts val="0"/>
              </a:spcAft>
              <a:buFontTx/>
              <a:buNone/>
            </a:pPr>
            <a:endParaRPr lang="ko-KR" altLang="en-US" sz="2000" dirty="0" smtClean="0">
              <a:latin typeface="Century Gothic" charset="0"/>
            </a:endParaRPr>
          </a:p>
        </p:txBody>
      </p:sp>
      <p:pic>
        <p:nvPicPr>
          <p:cNvPr id="8194" name="Picture 2" descr="C:\Users\zayed\Desktop\fm_mak.jpeg"/>
          <p:cNvPicPr>
            <a:picLocks noChangeAspect="1" noChangeArrowheads="1"/>
          </p:cNvPicPr>
          <p:nvPr/>
        </p:nvPicPr>
        <p:blipFill>
          <a:blip r:embed="rId2" cstate="print"/>
          <a:srcRect/>
          <a:stretch>
            <a:fillRect/>
          </a:stretch>
        </p:blipFill>
        <p:spPr bwMode="auto">
          <a:xfrm>
            <a:off x="2438400" y="1447800"/>
            <a:ext cx="3702368" cy="4953000"/>
          </a:xfrm>
          <a:prstGeom prst="rect">
            <a:avLst/>
          </a:prstGeom>
          <a:noFill/>
        </p:spPr>
      </p:pic>
      <p:cxnSp>
        <p:nvCxnSpPr>
          <p:cNvPr id="6" name="Elbow Connector 5"/>
          <p:cNvCxnSpPr/>
          <p:nvPr/>
        </p:nvCxnSpPr>
        <p:spPr>
          <a:xfrm rot="10800000">
            <a:off x="2895600" y="3886200"/>
            <a:ext cx="228600"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pic>
        <p:nvPicPr>
          <p:cNvPr id="8195" name="Picture 3" descr="C:\Users\zayed\Desktop\GenAyubKhan.jpg"/>
          <p:cNvPicPr>
            <a:picLocks noChangeAspect="1" noChangeArrowheads="1"/>
          </p:cNvPicPr>
          <p:nvPr/>
        </p:nvPicPr>
        <p:blipFill>
          <a:blip r:embed="rId3" cstate="print"/>
          <a:srcRect/>
          <a:stretch>
            <a:fillRect/>
          </a:stretch>
        </p:blipFill>
        <p:spPr bwMode="auto">
          <a:xfrm rot="21250678">
            <a:off x="423904" y="1587372"/>
            <a:ext cx="1600398" cy="1404349"/>
          </a:xfrm>
          <a:prstGeom prst="rect">
            <a:avLst/>
          </a:prstGeom>
          <a:noFill/>
        </p:spPr>
      </p:pic>
      <p:pic>
        <p:nvPicPr>
          <p:cNvPr id="8196" name="Picture 4" descr="C:\Users\zayed\Desktop\20061215002104602.jpg"/>
          <p:cNvPicPr>
            <a:picLocks noChangeAspect="1" noChangeArrowheads="1"/>
          </p:cNvPicPr>
          <p:nvPr/>
        </p:nvPicPr>
        <p:blipFill>
          <a:blip r:embed="rId4" cstate="print"/>
          <a:srcRect/>
          <a:stretch>
            <a:fillRect/>
          </a:stretch>
        </p:blipFill>
        <p:spPr bwMode="auto">
          <a:xfrm rot="21151124">
            <a:off x="378991" y="3305865"/>
            <a:ext cx="1701799" cy="1250895"/>
          </a:xfrm>
          <a:prstGeom prst="rect">
            <a:avLst/>
          </a:prstGeom>
          <a:noFill/>
        </p:spPr>
      </p:pic>
      <p:pic>
        <p:nvPicPr>
          <p:cNvPr id="8197" name="Picture 5" descr="C:\Users\zayed\Desktop\ayub-khan (1).jpg"/>
          <p:cNvPicPr>
            <a:picLocks noChangeAspect="1" noChangeArrowheads="1"/>
          </p:cNvPicPr>
          <p:nvPr/>
        </p:nvPicPr>
        <p:blipFill>
          <a:blip r:embed="rId5" cstate="print"/>
          <a:srcRect/>
          <a:stretch>
            <a:fillRect/>
          </a:stretch>
        </p:blipFill>
        <p:spPr bwMode="auto">
          <a:xfrm rot="400641">
            <a:off x="6421399" y="5133409"/>
            <a:ext cx="2197724" cy="1292261"/>
          </a:xfrm>
          <a:prstGeom prst="rect">
            <a:avLst/>
          </a:prstGeom>
          <a:noFill/>
        </p:spPr>
      </p:pic>
      <p:pic>
        <p:nvPicPr>
          <p:cNvPr id="8198" name="Picture 6" descr="C:\Users\zayed\Desktop\Mohammed-Ayub-Khan_1701632c.jpg"/>
          <p:cNvPicPr>
            <a:picLocks noChangeAspect="1" noChangeArrowheads="1"/>
          </p:cNvPicPr>
          <p:nvPr/>
        </p:nvPicPr>
        <p:blipFill>
          <a:blip r:embed="rId6" cstate="print"/>
          <a:srcRect/>
          <a:stretch>
            <a:fillRect/>
          </a:stretch>
        </p:blipFill>
        <p:spPr bwMode="auto">
          <a:xfrm rot="387347">
            <a:off x="6540451" y="1631447"/>
            <a:ext cx="1981200" cy="1240404"/>
          </a:xfrm>
          <a:prstGeom prst="rect">
            <a:avLst/>
          </a:prstGeom>
          <a:noFill/>
        </p:spPr>
      </p:pic>
      <p:pic>
        <p:nvPicPr>
          <p:cNvPr id="8199" name="Picture 7" descr="C:\Users\zayed\Desktop\Ayub-Khan-Pakistan-03.jpg"/>
          <p:cNvPicPr>
            <a:picLocks noChangeAspect="1" noChangeArrowheads="1"/>
          </p:cNvPicPr>
          <p:nvPr/>
        </p:nvPicPr>
        <p:blipFill>
          <a:blip r:embed="rId7" cstate="print"/>
          <a:srcRect/>
          <a:stretch>
            <a:fillRect/>
          </a:stretch>
        </p:blipFill>
        <p:spPr bwMode="auto">
          <a:xfrm rot="383384">
            <a:off x="6473684" y="3306233"/>
            <a:ext cx="1981200" cy="1420368"/>
          </a:xfrm>
          <a:prstGeom prst="rect">
            <a:avLst/>
          </a:prstGeom>
          <a:noFill/>
        </p:spPr>
      </p:pic>
      <p:pic>
        <p:nvPicPr>
          <p:cNvPr id="8201" name="Picture 9" descr="C:\Users\zayed\Desktop\1824285389_d77c362f06.jpg"/>
          <p:cNvPicPr>
            <a:picLocks noChangeAspect="1" noChangeArrowheads="1"/>
          </p:cNvPicPr>
          <p:nvPr/>
        </p:nvPicPr>
        <p:blipFill>
          <a:blip r:embed="rId8" cstate="print"/>
          <a:srcRect/>
          <a:stretch>
            <a:fillRect/>
          </a:stretch>
        </p:blipFill>
        <p:spPr bwMode="auto">
          <a:xfrm rot="21237451">
            <a:off x="364598" y="4999108"/>
            <a:ext cx="1828973" cy="123265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Early years and personal life</a:t>
            </a:r>
            <a:r>
              <a:rPr lang="en-US" b="0" dirty="0" smtClean="0"/>
              <a:t/>
            </a:r>
            <a:br>
              <a:rPr lang="en-US" b="0" dirty="0" smtClean="0"/>
            </a:br>
            <a:endParaRPr lang="en-US" dirty="0"/>
          </a:p>
        </p:txBody>
      </p:sp>
      <p:sp>
        <p:nvSpPr>
          <p:cNvPr id="3" name="Text Placeholder 2"/>
          <p:cNvSpPr>
            <a:spLocks noGrp="1"/>
          </p:cNvSpPr>
          <p:nvPr>
            <p:ph type="body" idx="1"/>
          </p:nvPr>
        </p:nvSpPr>
        <p:spPr>
          <a:xfrm>
            <a:off x="381000" y="1447800"/>
            <a:ext cx="7239000" cy="5224464"/>
          </a:xfrm>
        </p:spPr>
        <p:txBody>
          <a:bodyPr>
            <a:normAutofit/>
          </a:bodyPr>
          <a:lstStyle/>
          <a:p>
            <a:pPr marL="397764" indent="-342900">
              <a:buFont typeface="Wingdings" pitchFamily="2" charset="2"/>
              <a:buChar char="v"/>
            </a:pPr>
            <a:r>
              <a:rPr lang="en-US" sz="1800" dirty="0" smtClean="0"/>
              <a:t>Ayub Khan was born on 14 May 1907, in Haripur British India, in the village of </a:t>
            </a:r>
            <a:r>
              <a:rPr lang="en-US" sz="1800" dirty="0" err="1" smtClean="0"/>
              <a:t>Rehana</a:t>
            </a:r>
            <a:r>
              <a:rPr lang="en-US" sz="1800" dirty="0" smtClean="0"/>
              <a:t> in the Haripur District in the Hazara region of the North-West Frontier Province (now Khyber-</a:t>
            </a:r>
            <a:r>
              <a:rPr lang="en-US" sz="1800" dirty="0" err="1" smtClean="0"/>
              <a:t>Pakhtunkhwa</a:t>
            </a:r>
            <a:r>
              <a:rPr lang="en-US" sz="1800" dirty="0" smtClean="0"/>
              <a:t>).</a:t>
            </a:r>
          </a:p>
          <a:p>
            <a:pPr marL="397764" indent="-342900">
              <a:buFont typeface="Wingdings" pitchFamily="2" charset="2"/>
              <a:buChar char="v"/>
            </a:pPr>
            <a:r>
              <a:rPr lang="en-US" sz="1800" dirty="0" smtClean="0"/>
              <a:t>He was ethnically a Pashtun (or Pathan) of the </a:t>
            </a:r>
            <a:r>
              <a:rPr lang="en-US" sz="1800" dirty="0" err="1" smtClean="0"/>
              <a:t>Tareen</a:t>
            </a:r>
            <a:r>
              <a:rPr lang="en-US" sz="1800" dirty="0" smtClean="0"/>
              <a:t> tribe, although a Hindko speaker. He was the first child of the second wife of Mir Dad Khan </a:t>
            </a:r>
            <a:r>
              <a:rPr lang="en-US" sz="1800" dirty="0" err="1" smtClean="0"/>
              <a:t>Tareen</a:t>
            </a:r>
            <a:r>
              <a:rPr lang="en-US" sz="1800" dirty="0" smtClean="0"/>
              <a:t>, who was a Risaldar-Major (senior regimental non-commissioned officer) in Hodson's Horse, a cavalry regiment of the pre-independence Indian Army.</a:t>
            </a:r>
          </a:p>
          <a:p>
            <a:pPr marL="397764" indent="-342900">
              <a:buFont typeface="Wingdings" pitchFamily="2" charset="2"/>
              <a:buChar char="v"/>
            </a:pPr>
            <a:r>
              <a:rPr lang="en-US" sz="1800" dirty="0" smtClean="0"/>
              <a:t>For his basic education, Ayub was enrolled in a school in Sarai Saleh, which was about four miles from his village and he commuted to school on a mule's back. </a:t>
            </a:r>
          </a:p>
          <a:p>
            <a:pPr marL="397764" indent="-342900">
              <a:buFont typeface="Wingdings" pitchFamily="2" charset="2"/>
              <a:buChar char="v"/>
            </a:pPr>
            <a:r>
              <a:rPr lang="en-US" sz="1800" dirty="0" smtClean="0"/>
              <a:t>Later he was moved to a school in Haripur, where lived with his grandmother. He enrolled at Aligarh Muslim University in 1922, but did not complete his studies there, as he was accepted into the Royal Military Academy Sandhurst.</a:t>
            </a:r>
          </a:p>
          <a:p>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Military career</a:t>
            </a:r>
            <a:r>
              <a:rPr lang="en-US" b="0" dirty="0" smtClean="0"/>
              <a:t/>
            </a:r>
            <a:br>
              <a:rPr lang="en-US" b="0" dirty="0" smtClean="0"/>
            </a:br>
            <a:endParaRPr lang="en-US" dirty="0"/>
          </a:p>
        </p:txBody>
      </p:sp>
      <p:sp>
        <p:nvSpPr>
          <p:cNvPr id="3" name="Text Placeholder 2"/>
          <p:cNvSpPr>
            <a:spLocks noGrp="1"/>
          </p:cNvSpPr>
          <p:nvPr>
            <p:ph type="body" idx="1"/>
          </p:nvPr>
        </p:nvSpPr>
        <p:spPr>
          <a:xfrm>
            <a:off x="228600" y="1219200"/>
            <a:ext cx="8915400" cy="5410200"/>
          </a:xfrm>
        </p:spPr>
        <p:txBody>
          <a:bodyPr>
            <a:normAutofit lnSpcReduction="10000"/>
          </a:bodyPr>
          <a:lstStyle/>
          <a:p>
            <a:pPr marL="397764" indent="-342900">
              <a:buFont typeface="Wingdings" pitchFamily="2" charset="2"/>
              <a:buChar char="v"/>
            </a:pPr>
            <a:r>
              <a:rPr lang="en-US" sz="1800" dirty="0" smtClean="0"/>
              <a:t>Ayub Khan did well at Sandhurst and was </a:t>
            </a:r>
          </a:p>
          <a:p>
            <a:pPr marL="397764" indent="-342900"/>
            <a:r>
              <a:rPr lang="en-US" sz="1800" dirty="0" smtClean="0"/>
              <a:t>given a commission as Second Lieutenant in </a:t>
            </a:r>
          </a:p>
          <a:p>
            <a:pPr marL="397764" indent="-342900"/>
            <a:r>
              <a:rPr lang="en-US" sz="1800" dirty="0" smtClean="0"/>
              <a:t>the Indian Armyon 2 February 1928 and then </a:t>
            </a:r>
          </a:p>
          <a:p>
            <a:pPr marL="397764" indent="-342900"/>
            <a:r>
              <a:rPr lang="en-US" sz="1800" dirty="0" smtClean="0"/>
              <a:t>joined the 1st Battalion of the 14th Punjab </a:t>
            </a:r>
          </a:p>
          <a:p>
            <a:pPr marL="397764" indent="-342900"/>
            <a:r>
              <a:rPr lang="en-US" sz="1800" dirty="0" smtClean="0"/>
              <a:t>Regiment Sherdils, later known as 5th Punjab </a:t>
            </a:r>
          </a:p>
          <a:p>
            <a:pPr marL="397764" indent="-342900"/>
            <a:r>
              <a:rPr lang="en-US" sz="1800" dirty="0" smtClean="0"/>
              <a:t>Regiment.</a:t>
            </a:r>
          </a:p>
          <a:p>
            <a:pPr marL="397764" indent="-342900">
              <a:buFont typeface="Wingdings" pitchFamily="2" charset="2"/>
              <a:buChar char="v"/>
            </a:pPr>
            <a:r>
              <a:rPr lang="en-US" sz="1800" dirty="0" smtClean="0"/>
              <a:t>He was promoted to Lieutenant in 1932; a </a:t>
            </a:r>
          </a:p>
          <a:p>
            <a:pPr marL="397764" indent="-342900"/>
            <a:r>
              <a:rPr lang="en-US" sz="1800" dirty="0" smtClean="0"/>
              <a:t>Captain in 1936 and Major in 1940.</a:t>
            </a:r>
          </a:p>
          <a:p>
            <a:pPr marL="397764" indent="-342900">
              <a:buFont typeface="Wingdings" pitchFamily="2" charset="2"/>
              <a:buChar char="v"/>
            </a:pPr>
            <a:r>
              <a:rPr lang="en-US" sz="1800" dirty="0" smtClean="0"/>
              <a:t>During the Second World War, he was </a:t>
            </a:r>
          </a:p>
          <a:p>
            <a:r>
              <a:rPr lang="en-US" sz="1800" dirty="0" smtClean="0"/>
              <a:t>promoted as a Lieutenant-Colonel in 1942 </a:t>
            </a:r>
          </a:p>
          <a:p>
            <a:r>
              <a:rPr lang="en-US" sz="1800" dirty="0" smtClean="0"/>
              <a:t>and was significantly drafted in British Army</a:t>
            </a:r>
          </a:p>
          <a:p>
            <a:r>
              <a:rPr lang="en-US" sz="1800" dirty="0" smtClean="0"/>
              <a:t> to participate on 1942 Burma front.</a:t>
            </a:r>
          </a:p>
          <a:p>
            <a:pPr marL="397764" indent="-342900">
              <a:buFont typeface="Wingdings" pitchFamily="2" charset="2"/>
              <a:buChar char="v"/>
            </a:pPr>
            <a:r>
              <a:rPr lang="en-US" sz="1800" dirty="0" smtClean="0"/>
              <a:t>He commanded the 1st Battalion, 14th </a:t>
            </a:r>
          </a:p>
          <a:p>
            <a:pPr marL="397764" indent="-342900"/>
            <a:r>
              <a:rPr lang="en-US" sz="1800" dirty="0" smtClean="0"/>
              <a:t>Punjab Regiment as its Commanding officer.</a:t>
            </a:r>
          </a:p>
          <a:p>
            <a:pPr marL="397764" indent="-342900">
              <a:buFont typeface="Wingdings" pitchFamily="2" charset="2"/>
              <a:buChar char="v"/>
            </a:pPr>
            <a:r>
              <a:rPr lang="en-US" sz="1800" dirty="0" smtClean="0"/>
              <a:t> In 1945, he was promoted to Colonel and </a:t>
            </a:r>
          </a:p>
          <a:p>
            <a:r>
              <a:rPr lang="en-US" sz="1800" dirty="0" smtClean="0"/>
              <a:t>assumed the command of his regiment to </a:t>
            </a:r>
          </a:p>
          <a:p>
            <a:r>
              <a:rPr lang="en-US" sz="1800" dirty="0" smtClean="0"/>
              <a:t>direct operations on 1945 Burma campaign.</a:t>
            </a:r>
          </a:p>
          <a:p>
            <a:pPr marL="397764" indent="-342900">
              <a:buFont typeface="Wingdings" pitchFamily="2" charset="2"/>
              <a:buChar char="v"/>
            </a:pPr>
            <a:endParaRPr lang="en-US" sz="1800" dirty="0" smtClean="0"/>
          </a:p>
        </p:txBody>
      </p:sp>
      <p:pic>
        <p:nvPicPr>
          <p:cNvPr id="1026" name="Picture 2" descr="C:\Users\zayed\Desktop\442px-Quaidwithayub.jpg"/>
          <p:cNvPicPr>
            <a:picLocks noChangeAspect="1" noChangeArrowheads="1"/>
          </p:cNvPicPr>
          <p:nvPr/>
        </p:nvPicPr>
        <p:blipFill>
          <a:blip r:embed="rId2" cstate="print"/>
          <a:srcRect/>
          <a:stretch>
            <a:fillRect/>
          </a:stretch>
        </p:blipFill>
        <p:spPr bwMode="auto">
          <a:xfrm>
            <a:off x="5486400" y="1676400"/>
            <a:ext cx="3098800" cy="46482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Commander-in-Chief</a:t>
            </a:r>
            <a:br>
              <a:rPr lang="en-US" dirty="0" smtClean="0"/>
            </a:br>
            <a:endParaRPr lang="en-US" dirty="0"/>
          </a:p>
        </p:txBody>
      </p:sp>
      <p:sp>
        <p:nvSpPr>
          <p:cNvPr id="3" name="Text Placeholder 2"/>
          <p:cNvSpPr>
            <a:spLocks noGrp="1"/>
          </p:cNvSpPr>
          <p:nvPr>
            <p:ph type="body" idx="1"/>
          </p:nvPr>
        </p:nvSpPr>
        <p:spPr>
          <a:xfrm>
            <a:off x="304800" y="1219200"/>
            <a:ext cx="8001000" cy="5224464"/>
          </a:xfrm>
        </p:spPr>
        <p:txBody>
          <a:bodyPr/>
          <a:lstStyle/>
          <a:p>
            <a:pPr algn="just"/>
            <a:endParaRPr lang="en-US" dirty="0" smtClean="0"/>
          </a:p>
          <a:p>
            <a:pPr algn="just"/>
            <a:r>
              <a:rPr lang="en-US" dirty="0" smtClean="0"/>
              <a:t>Defense Secretary </a:t>
            </a:r>
            <a:r>
              <a:rPr lang="en-US" dirty="0" err="1" smtClean="0"/>
              <a:t>Iskandar</a:t>
            </a:r>
            <a:r>
              <a:rPr lang="en-US" dirty="0" smtClean="0"/>
              <a:t> </a:t>
            </a:r>
            <a:r>
              <a:rPr lang="en-US" dirty="0" err="1" smtClean="0"/>
              <a:t>Mirza</a:t>
            </a:r>
            <a:r>
              <a:rPr lang="en-US" dirty="0" smtClean="0"/>
              <a:t> </a:t>
            </a:r>
          </a:p>
          <a:p>
            <a:pPr algn="just"/>
            <a:r>
              <a:rPr lang="en-US" dirty="0" smtClean="0"/>
              <a:t>played an instrumental role in </a:t>
            </a:r>
          </a:p>
          <a:p>
            <a:pPr algn="just"/>
            <a:r>
              <a:rPr lang="en-US" dirty="0" err="1" smtClean="0"/>
              <a:t>Ayub's</a:t>
            </a:r>
            <a:r>
              <a:rPr lang="en-US" dirty="0" smtClean="0"/>
              <a:t> promotion, and convinced </a:t>
            </a:r>
          </a:p>
          <a:p>
            <a:pPr algn="just"/>
            <a:r>
              <a:rPr lang="en-US" dirty="0" smtClean="0"/>
              <a:t>Prime minister Ali Khan to appoint </a:t>
            </a:r>
          </a:p>
          <a:p>
            <a:pPr algn="just"/>
            <a:r>
              <a:rPr lang="en-US" dirty="0" smtClean="0"/>
              <a:t>Ayub Khan to four-star rank. </a:t>
            </a:r>
          </a:p>
          <a:p>
            <a:pPr algn="just"/>
            <a:r>
              <a:rPr lang="en-US" dirty="0" smtClean="0"/>
              <a:t>His papers of promotion were approved </a:t>
            </a:r>
          </a:p>
          <a:p>
            <a:pPr algn="just"/>
            <a:r>
              <a:rPr lang="en-US" dirty="0" smtClean="0"/>
              <a:t>and Ayub Khan landed a four-star </a:t>
            </a:r>
          </a:p>
          <a:p>
            <a:pPr algn="just"/>
            <a:r>
              <a:rPr lang="en-US" dirty="0" smtClean="0"/>
              <a:t>appointment on January 17, 1951. </a:t>
            </a:r>
          </a:p>
          <a:p>
            <a:pPr algn="just"/>
            <a:r>
              <a:rPr lang="en-US" dirty="0" smtClean="0"/>
              <a:t>With Ayub becoming the chief </a:t>
            </a:r>
          </a:p>
          <a:p>
            <a:pPr algn="just"/>
            <a:r>
              <a:rPr lang="en-US" dirty="0" smtClean="0"/>
              <a:t>of staff, it marked the indigenization </a:t>
            </a:r>
          </a:p>
          <a:p>
            <a:pPr algn="just"/>
            <a:r>
              <a:rPr lang="en-US" dirty="0" smtClean="0"/>
              <a:t>of the military and ending the </a:t>
            </a:r>
          </a:p>
          <a:p>
            <a:pPr algn="just"/>
            <a:r>
              <a:rPr lang="en-US" dirty="0" smtClean="0"/>
              <a:t>transitional role of British Army officers.</a:t>
            </a:r>
            <a:endParaRPr lang="en-US" dirty="0"/>
          </a:p>
        </p:txBody>
      </p:sp>
      <p:pic>
        <p:nvPicPr>
          <p:cNvPr id="2050" name="Picture 2" descr="C:\Users\zayed\Desktop\379px-Ayubnewarmychief.jpg"/>
          <p:cNvPicPr>
            <a:picLocks noChangeAspect="1" noChangeArrowheads="1"/>
          </p:cNvPicPr>
          <p:nvPr/>
        </p:nvPicPr>
        <p:blipFill>
          <a:blip r:embed="rId2" cstate="print"/>
          <a:srcRect/>
          <a:stretch>
            <a:fillRect/>
          </a:stretch>
        </p:blipFill>
        <p:spPr bwMode="auto">
          <a:xfrm>
            <a:off x="5515687" y="1524000"/>
            <a:ext cx="2942513" cy="46482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7239000" cy="1362075"/>
          </a:xfrm>
        </p:spPr>
        <p:txBody>
          <a:bodyPr/>
          <a:lstStyle/>
          <a:p>
            <a:r>
              <a:rPr lang="en-US" dirty="0" smtClean="0"/>
              <a:t>Ayub Khan as Defence Minister</a:t>
            </a:r>
            <a:br>
              <a:rPr lang="en-US" dirty="0" smtClean="0"/>
            </a:br>
            <a:endParaRPr lang="en-US" dirty="0"/>
          </a:p>
        </p:txBody>
      </p:sp>
      <p:sp>
        <p:nvSpPr>
          <p:cNvPr id="3" name="Text Placeholder 2"/>
          <p:cNvSpPr>
            <a:spLocks noGrp="1"/>
          </p:cNvSpPr>
          <p:nvPr>
            <p:ph type="body" idx="1"/>
          </p:nvPr>
        </p:nvSpPr>
        <p:spPr>
          <a:xfrm>
            <a:off x="304800" y="1905000"/>
            <a:ext cx="8001000" cy="5334000"/>
          </a:xfrm>
        </p:spPr>
        <p:txBody>
          <a:bodyPr/>
          <a:lstStyle/>
          <a:p>
            <a:pPr marL="512064" indent="-457200">
              <a:buFont typeface="Wingdings" pitchFamily="2" charset="2"/>
              <a:buChar char="v"/>
            </a:pPr>
            <a:r>
              <a:rPr lang="en-US" dirty="0" smtClean="0"/>
              <a:t>He would later go on to serve in the second cabinet (1954) of Muhammad Ali </a:t>
            </a:r>
            <a:r>
              <a:rPr lang="en-US" dirty="0" err="1" smtClean="0"/>
              <a:t>Bogra</a:t>
            </a:r>
            <a:r>
              <a:rPr lang="en-US" dirty="0" smtClean="0"/>
              <a:t> as Defence Minister, and when </a:t>
            </a:r>
            <a:r>
              <a:rPr lang="en-US" dirty="0" err="1" smtClean="0"/>
              <a:t>Iskander</a:t>
            </a:r>
            <a:r>
              <a:rPr lang="en-US" dirty="0" smtClean="0"/>
              <a:t> </a:t>
            </a:r>
            <a:r>
              <a:rPr lang="en-US" dirty="0" err="1" smtClean="0"/>
              <a:t>Mirza</a:t>
            </a:r>
            <a:r>
              <a:rPr lang="en-US" dirty="0" smtClean="0"/>
              <a:t> declared martial law on 7 October 1958, Ayub Khan was made its chief martial law administrator.</a:t>
            </a:r>
          </a:p>
          <a:p>
            <a:pPr marL="512064" indent="-457200">
              <a:buFont typeface="Wingdings" pitchFamily="2" charset="2"/>
              <a:buChar char="v"/>
            </a:pPr>
            <a:r>
              <a:rPr lang="en-US" dirty="0" smtClean="0"/>
              <a:t> </a:t>
            </a:r>
            <a:r>
              <a:rPr lang="en-US" dirty="0" err="1" smtClean="0"/>
              <a:t>Azam</a:t>
            </a:r>
            <a:r>
              <a:rPr lang="en-US" dirty="0" smtClean="0"/>
              <a:t> Khan (general), </a:t>
            </a:r>
            <a:r>
              <a:rPr lang="en-US" dirty="0" err="1" smtClean="0"/>
              <a:t>Nawab</a:t>
            </a:r>
            <a:r>
              <a:rPr lang="en-US" dirty="0" smtClean="0"/>
              <a:t> Amir Mohammad Khan and Sandhurst trained General </a:t>
            </a:r>
            <a:r>
              <a:rPr lang="en-US" dirty="0" err="1" smtClean="0"/>
              <a:t>Wajid</a:t>
            </a:r>
            <a:r>
              <a:rPr lang="en-US" dirty="0" smtClean="0"/>
              <a:t> Ali Khan </a:t>
            </a:r>
            <a:r>
              <a:rPr lang="en-US" dirty="0" err="1" smtClean="0"/>
              <a:t>Burki</a:t>
            </a:r>
            <a:r>
              <a:rPr lang="en-US" dirty="0" smtClean="0"/>
              <a:t> were instrumental in Ayub Khan's Rise to power. </a:t>
            </a:r>
          </a:p>
          <a:p>
            <a:pPr marL="512064" indent="-457200">
              <a:buFont typeface="Wingdings" pitchFamily="2" charset="2"/>
              <a:buChar char="v"/>
            </a:pPr>
            <a:r>
              <a:rPr lang="en-US" dirty="0" smtClean="0"/>
              <a:t>This would be the first of many instances in the history of Pakistan of the military becoming directly involved in politics.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1780"/>
            <a:ext cx="7239635" cy="1362710"/>
          </a:xfrm>
        </p:spPr>
        <p:txBody>
          <a:bodyPr>
            <a:normAutofit fontScale="90000"/>
          </a:bodyPr>
          <a:lstStyle/>
          <a:p>
            <a:pPr algn="ctr"/>
            <a:r>
              <a:rPr lang="en-US" dirty="0" smtClean="0"/>
              <a:t>President of Pakistan (1958–1969)</a:t>
            </a:r>
            <a:br>
              <a:rPr lang="en-US" dirty="0" smtClean="0"/>
            </a:br>
            <a:endParaRPr lang="en-US" dirty="0"/>
          </a:p>
        </p:txBody>
      </p:sp>
      <p:sp>
        <p:nvSpPr>
          <p:cNvPr id="3" name="Text Placeholder 2"/>
          <p:cNvSpPr>
            <a:spLocks noGrp="1"/>
          </p:cNvSpPr>
          <p:nvPr>
            <p:ph type="body" idx="1"/>
          </p:nvPr>
        </p:nvSpPr>
        <p:spPr>
          <a:xfrm>
            <a:off x="1524000" y="1600200"/>
            <a:ext cx="6172200" cy="4953000"/>
          </a:xfrm>
        </p:spPr>
        <p:txBody>
          <a:bodyPr wrap="square" lIns="91440" tIns="45720" rIns="91440" bIns="45720" anchor="t"/>
          <a:lstStyle/>
          <a:p>
            <a:pPr marL="54610" indent="0" algn="l" defTabSz="914400" latinLnBrk="0">
              <a:lnSpc>
                <a:spcPct val="106000"/>
              </a:lnSpc>
              <a:spcBef>
                <a:spcPts val="0"/>
              </a:spcBef>
              <a:spcAft>
                <a:spcPts val="0"/>
              </a:spcAft>
              <a:buFontTx/>
              <a:buNone/>
            </a:pPr>
            <a:endParaRPr lang="ko-KR" altLang="en-US" sz="2000" dirty="0" smtClean="0">
              <a:latin typeface="Century Gothic" charset="0"/>
            </a:endParaRPr>
          </a:p>
        </p:txBody>
      </p:sp>
      <p:pic>
        <p:nvPicPr>
          <p:cNvPr id="3075" name="Picture 3" descr="C:\Users\zayed\Desktop\Mohammad-Ayub-Khan.jpg"/>
          <p:cNvPicPr>
            <a:picLocks noChangeAspect="1" noChangeArrowheads="1"/>
          </p:cNvPicPr>
          <p:nvPr/>
        </p:nvPicPr>
        <p:blipFill>
          <a:blip r:embed="rId2" cstate="print"/>
          <a:srcRect/>
          <a:stretch>
            <a:fillRect/>
          </a:stretch>
        </p:blipFill>
        <p:spPr bwMode="auto">
          <a:xfrm>
            <a:off x="685800" y="1143000"/>
            <a:ext cx="7040534" cy="54864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696200" cy="1362075"/>
          </a:xfrm>
        </p:spPr>
        <p:txBody>
          <a:bodyPr/>
          <a:lstStyle/>
          <a:p>
            <a:pPr algn="ctr"/>
            <a:r>
              <a:rPr lang="en-US" dirty="0" smtClean="0"/>
              <a:t>President of Pakistan (1958–1969)</a:t>
            </a:r>
            <a:endParaRPr lang="en-US" dirty="0"/>
          </a:p>
        </p:txBody>
      </p:sp>
      <p:sp>
        <p:nvSpPr>
          <p:cNvPr id="3" name="Text Placeholder 2"/>
          <p:cNvSpPr>
            <a:spLocks noGrp="1"/>
          </p:cNvSpPr>
          <p:nvPr>
            <p:ph type="body" idx="1"/>
          </p:nvPr>
        </p:nvSpPr>
        <p:spPr>
          <a:xfrm>
            <a:off x="152400" y="1295400"/>
            <a:ext cx="8264815" cy="5562600"/>
          </a:xfrm>
        </p:spPr>
        <p:txBody>
          <a:bodyPr>
            <a:normAutofit fontScale="77500" lnSpcReduction="20000"/>
          </a:bodyPr>
          <a:lstStyle/>
          <a:p>
            <a:pPr marL="512064" indent="-457200">
              <a:buFont typeface="Wingdings" pitchFamily="2" charset="2"/>
              <a:buChar char="v"/>
            </a:pPr>
            <a:r>
              <a:rPr lang="en-US" dirty="0" smtClean="0"/>
              <a:t>After the collapse of the Cabinet of I </a:t>
            </a:r>
            <a:r>
              <a:rPr lang="en-US" dirty="0" err="1" smtClean="0"/>
              <a:t>I</a:t>
            </a:r>
            <a:r>
              <a:rPr lang="en-US" dirty="0" smtClean="0"/>
              <a:t> </a:t>
            </a:r>
            <a:r>
              <a:rPr lang="en-US" dirty="0" err="1" smtClean="0"/>
              <a:t>Chundrigar</a:t>
            </a:r>
            <a:r>
              <a:rPr lang="en-US" dirty="0" smtClean="0"/>
              <a:t>, </a:t>
            </a:r>
            <a:r>
              <a:rPr lang="en-US" dirty="0" err="1" smtClean="0"/>
              <a:t>Feroz</a:t>
            </a:r>
            <a:r>
              <a:rPr lang="en-US" dirty="0" smtClean="0"/>
              <a:t> Khan Noon formed the Cabinet with the support of Republican Party, </a:t>
            </a:r>
            <a:r>
              <a:rPr lang="en-US" dirty="0" err="1" smtClean="0"/>
              <a:t>Awani</a:t>
            </a:r>
            <a:r>
              <a:rPr lang="en-US" dirty="0" smtClean="0"/>
              <a:t> Party and </a:t>
            </a:r>
            <a:r>
              <a:rPr lang="en-US" dirty="0" err="1" smtClean="0"/>
              <a:t>Krishk</a:t>
            </a:r>
            <a:r>
              <a:rPr lang="en-US" dirty="0" smtClean="0"/>
              <a:t> </a:t>
            </a:r>
            <a:r>
              <a:rPr lang="en-US" dirty="0" err="1" smtClean="0"/>
              <a:t>Sramik</a:t>
            </a:r>
            <a:r>
              <a:rPr lang="en-US" dirty="0" smtClean="0"/>
              <a:t> Party, </a:t>
            </a:r>
            <a:r>
              <a:rPr lang="en-US" dirty="0" err="1" smtClean="0"/>
              <a:t>Iskandar</a:t>
            </a:r>
            <a:r>
              <a:rPr lang="en-US" dirty="0" smtClean="0"/>
              <a:t> </a:t>
            </a:r>
            <a:r>
              <a:rPr lang="en-US" dirty="0" err="1" smtClean="0"/>
              <a:t>Mirza</a:t>
            </a:r>
            <a:r>
              <a:rPr lang="en-US" dirty="0" smtClean="0"/>
              <a:t> was bit distressed by this alliance, because in next general elections </a:t>
            </a:r>
            <a:r>
              <a:rPr lang="en-US" dirty="0" err="1" smtClean="0"/>
              <a:t>Suhrawardy</a:t>
            </a:r>
            <a:r>
              <a:rPr lang="en-US" dirty="0" smtClean="0"/>
              <a:t> and Noon were dreaming about becoming Prime Minister and President respectively.</a:t>
            </a:r>
          </a:p>
          <a:p>
            <a:pPr marL="512064" indent="-457200">
              <a:buFont typeface="Wingdings" pitchFamily="2" charset="2"/>
              <a:buChar char="v"/>
            </a:pPr>
            <a:r>
              <a:rPr lang="en-US" dirty="0" smtClean="0"/>
              <a:t> On the other side, in West Pakistan Muslim League had become very popular due to leadership of Khan Abdul </a:t>
            </a:r>
            <a:r>
              <a:rPr lang="en-US" dirty="0" err="1" smtClean="0"/>
              <a:t>Qayyum</a:t>
            </a:r>
            <a:r>
              <a:rPr lang="en-US" dirty="0" smtClean="0"/>
              <a:t> Khan. These events were against </a:t>
            </a:r>
            <a:r>
              <a:rPr lang="en-US" dirty="0" err="1" smtClean="0"/>
              <a:t>Iskandar</a:t>
            </a:r>
            <a:r>
              <a:rPr lang="en-US" dirty="0" smtClean="0"/>
              <a:t> </a:t>
            </a:r>
            <a:r>
              <a:rPr lang="en-US" dirty="0" err="1" smtClean="0"/>
              <a:t>Mirza</a:t>
            </a:r>
            <a:r>
              <a:rPr lang="en-US" dirty="0" smtClean="0"/>
              <a:t> hence he was willing to dissolve even Pakistan's one unit for his advantage. </a:t>
            </a:r>
          </a:p>
          <a:p>
            <a:pPr marL="512064" indent="-457200">
              <a:buFont typeface="Wingdings" pitchFamily="2" charset="2"/>
              <a:buChar char="v"/>
            </a:pPr>
            <a:r>
              <a:rPr lang="en-US" dirty="0" smtClean="0"/>
              <a:t>Hence he declared Martial Law on midnight of 7 and 8 October 1958 abrogating the 1956 constitution, Ministers were dismissed, Central and Provincial governments and assemblies were dissolved and he appointed C-in-C (Commander in Chief) General Ayub khan to lead the country with him. </a:t>
            </a:r>
          </a:p>
          <a:p>
            <a:pPr marL="512064" indent="-457200">
              <a:buFont typeface="Wingdings" pitchFamily="2" charset="2"/>
              <a:buChar char="v"/>
            </a:pPr>
            <a:r>
              <a:rPr lang="en-US" dirty="0" smtClean="0"/>
              <a:t>Similarly, as a result of his having control of the Pakistan Army, Ayub deposed </a:t>
            </a:r>
            <a:r>
              <a:rPr lang="en-US" dirty="0" err="1" smtClean="0"/>
              <a:t>Mirza</a:t>
            </a:r>
            <a:r>
              <a:rPr lang="en-US" dirty="0" smtClean="0"/>
              <a:t> on 27 October in a bloodless coup, sending Generals </a:t>
            </a:r>
            <a:r>
              <a:rPr lang="en-US" dirty="0" err="1" smtClean="0"/>
              <a:t>Wajid</a:t>
            </a:r>
            <a:r>
              <a:rPr lang="en-US" dirty="0" smtClean="0"/>
              <a:t> </a:t>
            </a:r>
            <a:r>
              <a:rPr lang="en-US" dirty="0" err="1" smtClean="0"/>
              <a:t>Burki</a:t>
            </a:r>
            <a:r>
              <a:rPr lang="en-US" dirty="0" smtClean="0"/>
              <a:t>, </a:t>
            </a:r>
            <a:r>
              <a:rPr lang="en-US" dirty="0" err="1" smtClean="0"/>
              <a:t>Azam</a:t>
            </a:r>
            <a:r>
              <a:rPr lang="en-US" dirty="0" smtClean="0"/>
              <a:t>, and Sheikh in the middle of the night to pack </a:t>
            </a:r>
            <a:r>
              <a:rPr lang="en-US" dirty="0" err="1" smtClean="0"/>
              <a:t>Mirza</a:t>
            </a:r>
            <a:r>
              <a:rPr lang="en-US" dirty="0" smtClean="0"/>
              <a:t> off to exile in England. </a:t>
            </a:r>
          </a:p>
          <a:p>
            <a:pPr marL="512064" indent="-457200">
              <a:buFont typeface="Wingdings" pitchFamily="2" charset="2"/>
              <a:buChar char="v"/>
            </a:pPr>
            <a:r>
              <a:rPr lang="en-US" dirty="0" smtClean="0"/>
              <a:t>This was actually welcomed in Pakistan, since the nation had experienced a very unstable political climate since independence.</a:t>
            </a:r>
          </a:p>
          <a:p>
            <a:pPr marL="512064" indent="-457200">
              <a:buFont typeface="Wingdings" pitchFamily="2" charset="2"/>
              <a:buChar char="v"/>
            </a:pPr>
            <a:r>
              <a:rPr lang="en-US" dirty="0" smtClean="0"/>
              <a:t>In 1960, he held an indirect referendum of his term in power. Functioning as a kind of electoral college, close to 80,000 recently elected village councilmen were allowed to vote yes or no to the question: "Have you confidence in the President, Field Marshal Mohammed Ayub Khan?" Winning 95.6% of the vote, he used the confirmation as impetus to </a:t>
            </a:r>
            <a:r>
              <a:rPr lang="en-US" dirty="0" err="1" smtClean="0"/>
              <a:t>formalise</a:t>
            </a:r>
            <a:r>
              <a:rPr lang="en-US" dirty="0" smtClean="0"/>
              <a:t> his new system.</a:t>
            </a:r>
          </a:p>
          <a:p>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222</TotalTime>
  <Words>1692</Words>
  <Application>Microsoft Office PowerPoint</Application>
  <PresentationFormat>On-screen Show (4:3)</PresentationFormat>
  <Paragraphs>224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Verve</vt:lpstr>
      <vt:lpstr>Topic: General Muhammad Ayub Khan</vt:lpstr>
      <vt:lpstr>CONTENTS</vt:lpstr>
      <vt:lpstr>General Muhammad Ayub Khan</vt:lpstr>
      <vt:lpstr>Early years and personal life </vt:lpstr>
      <vt:lpstr>Military career </vt:lpstr>
      <vt:lpstr>Commander-in-Chief </vt:lpstr>
      <vt:lpstr>Ayub Khan as Defence Minister </vt:lpstr>
      <vt:lpstr>President of Pakistan (1958–1969) </vt:lpstr>
      <vt:lpstr>President of Pakistan (1958–1969)</vt:lpstr>
      <vt:lpstr>Move to Presidential republic </vt:lpstr>
      <vt:lpstr>Legitimization Under the Doctrine of Necessity</vt:lpstr>
      <vt:lpstr>The above mentioned Law Order was called into question</vt:lpstr>
      <vt:lpstr> Chief Justice Muneer  justified the imposition of martial law on the following grounds. </vt:lpstr>
      <vt:lpstr>Devices Applied to Perpetuate the Rule</vt:lpstr>
      <vt:lpstr>Selective Co-option: (to associate, choose pr persuade for cooperation and sharing responsibility) </vt:lpstr>
      <vt:lpstr>Containment: (to keep in limit or discipline, to nip the opposing party in bud)</vt:lpstr>
      <vt:lpstr>Collateralization</vt:lpstr>
      <vt:lpstr>Economic policies</vt:lpstr>
      <vt:lpstr>Industrial Growth </vt:lpstr>
      <vt:lpstr>Agricultural Growth</vt:lpstr>
      <vt:lpstr>New Economic Class </vt:lpstr>
      <vt:lpstr>No Viable Political Institution </vt:lpstr>
      <vt:lpstr>Foreign policy </vt:lpstr>
      <vt:lpstr>The crisis </vt:lpstr>
      <vt:lpstr>The Abdication </vt:lpstr>
      <vt:lpstr>                           Death</vt:lpstr>
      <vt:lpstr>Resources</vt:lpstr>
    </vt:vector>
  </TitlesOfParts>
  <Company>SCM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General Muhammad Ayub Khan</dc:title>
  <dc:creator>zayed</dc:creator>
  <cp:lastModifiedBy>MyUserName</cp:lastModifiedBy>
  <cp:revision>73</cp:revision>
  <dcterms:created xsi:type="dcterms:W3CDTF">2012-07-08T15:40:10Z</dcterms:created>
  <dcterms:modified xsi:type="dcterms:W3CDTF">2018-06-27T08:45:56Z</dcterms:modified>
</cp:coreProperties>
</file>