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2" r:id="rId3"/>
    <p:sldId id="266" r:id="rId4"/>
    <p:sldId id="263" r:id="rId5"/>
    <p:sldId id="265" r:id="rId6"/>
    <p:sldId id="264" r:id="rId7"/>
    <p:sldId id="270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3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4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0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6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0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61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9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93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BENAZIR’S FIRST GOVERNMENT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1988-august 1990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WITH ISHAQ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The president under article 58-2(B) was empowered to dissolve NA and had ascendency over the PM in matters of appointment of Chief of armed forces, judges and election commissioner.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He was only required to consult the PM but not act on it if he so pleased.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Benazir wanted to have say in the appointment of the Chief of armed forces, but Ishaq had his own views.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Even on the appointment of judges, Ishaq ignored the appointments advised by the PM.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These conflicts with Benazir as well as Ishaq’s understanding with the COP led GIK to apply article 58-2(B) and dissolve the NA.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Nawaz Sharif had support of 153 members which meant 2/3 majority in the NA whereas PPP had to its credit only 45 seats.</a:t>
            </a:r>
          </a:p>
        </p:txBody>
      </p:sp>
    </p:spTree>
    <p:extLst>
      <p:ext uri="{BB962C8B-B14F-4D97-AF65-F5344CB8AC3E}">
        <p14:creationId xmlns:p14="http://schemas.microsoft.com/office/powerpoint/2010/main" val="34062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</a:rPr>
              <a:t>During Gen Zia regime the crisis had already been building up due to the 'Party less’ </a:t>
            </a:r>
            <a:r>
              <a:rPr lang="en-US" sz="3000" b="1" dirty="0" smtClean="0">
                <a:solidFill>
                  <a:prstClr val="black"/>
                </a:solidFill>
              </a:rPr>
              <a:t>elections , the National Assembly lacked </a:t>
            </a:r>
            <a:r>
              <a:rPr lang="en-US" sz="3000" b="1" dirty="0">
                <a:solidFill>
                  <a:prstClr val="black"/>
                </a:solidFill>
              </a:rPr>
              <a:t>credibility </a:t>
            </a:r>
            <a:r>
              <a:rPr lang="en-US" sz="3000" b="1" dirty="0" smtClean="0">
                <a:solidFill>
                  <a:prstClr val="black"/>
                </a:solidFill>
              </a:rPr>
              <a:t>to perform well.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</a:rPr>
              <a:t>T</a:t>
            </a:r>
            <a:r>
              <a:rPr lang="en-US" sz="3000" b="1" dirty="0" smtClean="0">
                <a:solidFill>
                  <a:prstClr val="black"/>
                </a:solidFill>
              </a:rPr>
              <a:t>he </a:t>
            </a:r>
            <a:r>
              <a:rPr lang="en-US" sz="3000" b="1" dirty="0">
                <a:solidFill>
                  <a:prstClr val="black"/>
                </a:solidFill>
              </a:rPr>
              <a:t>policy of so-called </a:t>
            </a:r>
            <a:r>
              <a:rPr lang="en-US" sz="3000" b="1" dirty="0" smtClean="0">
                <a:solidFill>
                  <a:prstClr val="black"/>
                </a:solidFill>
              </a:rPr>
              <a:t>‘Islamization</a:t>
            </a:r>
            <a:r>
              <a:rPr lang="en-US" sz="3000" b="1" dirty="0">
                <a:solidFill>
                  <a:prstClr val="black"/>
                </a:solidFill>
              </a:rPr>
              <a:t>’  </a:t>
            </a:r>
            <a:r>
              <a:rPr lang="en-US" sz="3000" b="1" dirty="0" smtClean="0">
                <a:solidFill>
                  <a:prstClr val="black"/>
                </a:solidFill>
              </a:rPr>
              <a:t>was </a:t>
            </a:r>
            <a:r>
              <a:rPr lang="en-US" sz="3000" b="1" dirty="0">
                <a:solidFill>
                  <a:prstClr val="black"/>
                </a:solidFill>
              </a:rPr>
              <a:t>failed.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</a:rPr>
              <a:t>PPP got electoral </a:t>
            </a:r>
            <a:r>
              <a:rPr lang="en-US" sz="3000" b="1" dirty="0" smtClean="0">
                <a:solidFill>
                  <a:prstClr val="black"/>
                </a:solidFill>
              </a:rPr>
              <a:t>success.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 smtClean="0">
                <a:solidFill>
                  <a:prstClr val="black"/>
                </a:solidFill>
              </a:rPr>
              <a:t>In </a:t>
            </a:r>
            <a:r>
              <a:rPr lang="en-US" sz="3000" b="1" dirty="0">
                <a:solidFill>
                  <a:prstClr val="black"/>
                </a:solidFill>
              </a:rPr>
              <a:t>awarding tickets for election long serving PPP activists were dropped and local ‘feudal’ lords and retired army officers jumped onto PPP bandwagon. </a:t>
            </a:r>
          </a:p>
        </p:txBody>
      </p:sp>
    </p:spTree>
    <p:extLst>
      <p:ext uri="{BB962C8B-B14F-4D97-AF65-F5344CB8AC3E}">
        <p14:creationId xmlns:p14="http://schemas.microsoft.com/office/powerpoint/2010/main" val="320348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Benazir Bhutto won 93, out of 207 seats.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She was elected as Prime Minister on December 1, 1988.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She received her education from Oxford University.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She inherited her political throne from her father, Zulfiqar Ali Bhutto.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Her political image suffered due to confrontation with provincial governments of Punjab headed by Nawaz Sharif.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To regain her status, she befriended many political party-men by showering them with favors.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11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en-US" sz="4400" spc="0" dirty="0" smtClean="0">
                <a:solidFill>
                  <a:prstClr val="black"/>
                </a:solidFill>
                <a:latin typeface="Calibri"/>
              </a:rPr>
              <a:t>A New Realism</a:t>
            </a:r>
            <a:r>
              <a:rPr lang="en-US" dirty="0" smtClean="0">
                <a:solidFill>
                  <a:schemeClr val="bg1"/>
                </a:solidFill>
              </a:rPr>
              <a:t> Realism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</a:rPr>
              <a:t>PPP accepted a new realism as strategy.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</a:rPr>
              <a:t>First  acceptance of World Bank IMF, </a:t>
            </a:r>
            <a:endParaRPr lang="en-US" sz="3000" b="1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</a:rPr>
              <a:t>S</a:t>
            </a:r>
            <a:r>
              <a:rPr lang="en-US" sz="3000" b="1" dirty="0" smtClean="0">
                <a:solidFill>
                  <a:prstClr val="black"/>
                </a:solidFill>
              </a:rPr>
              <a:t>econd </a:t>
            </a:r>
            <a:r>
              <a:rPr lang="en-US" sz="3000" b="1" dirty="0">
                <a:solidFill>
                  <a:prstClr val="black"/>
                </a:solidFill>
              </a:rPr>
              <a:t>accommodation to the US regional priorities, </a:t>
            </a:r>
            <a:endParaRPr lang="en-US" sz="3000" b="1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 smtClean="0">
                <a:solidFill>
                  <a:prstClr val="black"/>
                </a:solidFill>
              </a:rPr>
              <a:t>Third </a:t>
            </a:r>
            <a:r>
              <a:rPr lang="en-US" sz="3000" b="1" dirty="0">
                <a:solidFill>
                  <a:prstClr val="black"/>
                </a:solidFill>
              </a:rPr>
              <a:t>to </a:t>
            </a:r>
            <a:r>
              <a:rPr lang="en-US" sz="3000" b="1" dirty="0" smtClean="0">
                <a:solidFill>
                  <a:prstClr val="black"/>
                </a:solidFill>
              </a:rPr>
              <a:t>encourage </a:t>
            </a:r>
            <a:r>
              <a:rPr lang="en-US" sz="3000" b="1" dirty="0">
                <a:solidFill>
                  <a:prstClr val="black"/>
                </a:solidFill>
              </a:rPr>
              <a:t>the </a:t>
            </a:r>
            <a:r>
              <a:rPr lang="en-US" sz="3000" b="1" dirty="0" smtClean="0">
                <a:solidFill>
                  <a:prstClr val="black"/>
                </a:solidFill>
              </a:rPr>
              <a:t>army as contrary to Bhutto's policy.</a:t>
            </a:r>
            <a:endParaRPr lang="en-US" sz="3000" b="1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>
                <a:solidFill>
                  <a:prstClr val="black"/>
                </a:solidFill>
              </a:rPr>
              <a:t>Benazir said “ categorically that ‘Realistically it will be difficult, </a:t>
            </a:r>
            <a:r>
              <a:rPr lang="en-US" sz="3000" b="1" dirty="0" smtClean="0">
                <a:solidFill>
                  <a:prstClr val="black"/>
                </a:solidFill>
              </a:rPr>
              <a:t>in the </a:t>
            </a:r>
            <a:r>
              <a:rPr lang="en-US" sz="3000" b="1" dirty="0">
                <a:solidFill>
                  <a:prstClr val="black"/>
                </a:solidFill>
              </a:rPr>
              <a:t>present state of Pakistan, for any civilian government to survive without critical baking of armed forces</a:t>
            </a:r>
            <a:r>
              <a:rPr lang="en-US" sz="3000" b="1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3000" b="1" dirty="0" smtClean="0">
                <a:solidFill>
                  <a:prstClr val="black"/>
                </a:solidFill>
              </a:rPr>
              <a:t> </a:t>
            </a:r>
            <a:r>
              <a:rPr lang="en-US" sz="3000" b="1" dirty="0">
                <a:solidFill>
                  <a:prstClr val="black"/>
                </a:solidFill>
              </a:rPr>
              <a:t>she bestowed a special Award on the army for its ‘services to democracy’.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General </a:t>
            </a:r>
            <a:r>
              <a:rPr lang="en-US" sz="2800" b="1" dirty="0" err="1">
                <a:solidFill>
                  <a:prstClr val="black"/>
                </a:solidFill>
              </a:rPr>
              <a:t>Aslam</a:t>
            </a:r>
            <a:r>
              <a:rPr lang="en-US" sz="2800" b="1" dirty="0">
                <a:solidFill>
                  <a:prstClr val="black"/>
                </a:solidFill>
              </a:rPr>
              <a:t> </a:t>
            </a:r>
            <a:r>
              <a:rPr lang="en-US" sz="2800" b="1" dirty="0" err="1">
                <a:solidFill>
                  <a:prstClr val="black"/>
                </a:solidFill>
              </a:rPr>
              <a:t>Baig</a:t>
            </a:r>
            <a:r>
              <a:rPr lang="en-US" sz="2800" b="1" dirty="0">
                <a:solidFill>
                  <a:prstClr val="black"/>
                </a:solidFill>
              </a:rPr>
              <a:t> a new army chief declared that he rejected every appeal to impose martial law, for that cannot solve the country's problems. 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800" b="1" dirty="0" smtClean="0">
                <a:solidFill>
                  <a:prstClr val="black"/>
                </a:solidFill>
              </a:rPr>
              <a:t>General </a:t>
            </a:r>
            <a:r>
              <a:rPr lang="en-US" sz="2800" b="1" dirty="0">
                <a:solidFill>
                  <a:prstClr val="black"/>
                </a:solidFill>
              </a:rPr>
              <a:t>has already emerged as an influential backseat driver in the government. </a:t>
            </a:r>
            <a:endParaRPr lang="en-US" sz="2800" b="1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800" b="1" dirty="0" smtClean="0">
                <a:solidFill>
                  <a:prstClr val="black"/>
                </a:solidFill>
              </a:rPr>
              <a:t>The </a:t>
            </a:r>
            <a:r>
              <a:rPr lang="en-US" sz="2800" b="1" dirty="0">
                <a:solidFill>
                  <a:prstClr val="black"/>
                </a:solidFill>
              </a:rPr>
              <a:t>Economist noted that” </a:t>
            </a:r>
            <a:r>
              <a:rPr lang="en-US" sz="2800" b="1" dirty="0" smtClean="0">
                <a:solidFill>
                  <a:prstClr val="black"/>
                </a:solidFill>
              </a:rPr>
              <a:t>The Army </a:t>
            </a:r>
            <a:r>
              <a:rPr lang="en-US" sz="2800" b="1" dirty="0">
                <a:solidFill>
                  <a:prstClr val="black"/>
                </a:solidFill>
              </a:rPr>
              <a:t>‘s role in government has been quietly institutionalized”.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1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solidFill>
                  <a:prstClr val="black"/>
                </a:solidFill>
              </a:rPr>
              <a:t>US </a:t>
            </a:r>
            <a:r>
              <a:rPr lang="en-US" sz="2300" b="1" dirty="0">
                <a:solidFill>
                  <a:prstClr val="black"/>
                </a:solidFill>
              </a:rPr>
              <a:t>Ambassador Mr. Robert Oakley played a key role in setting the issue of who is to govern in Pakistan</a:t>
            </a:r>
            <a:r>
              <a:rPr lang="en-US" sz="2300" b="1" dirty="0" smtClean="0">
                <a:solidFill>
                  <a:prstClr val="black"/>
                </a:solidFill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solidFill>
                  <a:prstClr val="black"/>
                </a:solidFill>
              </a:rPr>
              <a:t> </a:t>
            </a:r>
            <a:r>
              <a:rPr lang="en-US" sz="2300" b="1" dirty="0">
                <a:solidFill>
                  <a:prstClr val="black"/>
                </a:solidFill>
              </a:rPr>
              <a:t>Benazir </a:t>
            </a:r>
            <a:r>
              <a:rPr lang="en-US" sz="2300" b="1" dirty="0" smtClean="0">
                <a:solidFill>
                  <a:prstClr val="black"/>
                </a:solidFill>
              </a:rPr>
              <a:t>Bhutto’s </a:t>
            </a:r>
            <a:r>
              <a:rPr lang="en-US" sz="2300" b="1" dirty="0">
                <a:solidFill>
                  <a:prstClr val="black"/>
                </a:solidFill>
              </a:rPr>
              <a:t>cabinet was chosen by US, Army and president </a:t>
            </a:r>
            <a:r>
              <a:rPr lang="en-US" sz="2300" b="1" dirty="0" err="1" smtClean="0">
                <a:solidFill>
                  <a:prstClr val="black"/>
                </a:solidFill>
              </a:rPr>
              <a:t>Ishaque</a:t>
            </a:r>
            <a:r>
              <a:rPr lang="en-US" sz="2300" b="1" dirty="0" smtClean="0">
                <a:solidFill>
                  <a:prstClr val="black"/>
                </a:solidFill>
              </a:rPr>
              <a:t> khan.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300" b="1" dirty="0" smtClean="0">
                <a:solidFill>
                  <a:prstClr val="black"/>
                </a:solidFill>
              </a:rPr>
              <a:t>The </a:t>
            </a:r>
            <a:r>
              <a:rPr lang="en-US" sz="2300" b="1" dirty="0">
                <a:solidFill>
                  <a:prstClr val="black"/>
                </a:solidFill>
              </a:rPr>
              <a:t>ex foreign minister General </a:t>
            </a:r>
            <a:r>
              <a:rPr lang="en-US" sz="2300" b="1" dirty="0" err="1">
                <a:solidFill>
                  <a:prstClr val="black"/>
                </a:solidFill>
              </a:rPr>
              <a:t>Sahabzada</a:t>
            </a:r>
            <a:r>
              <a:rPr lang="en-US" sz="2300" b="1" dirty="0">
                <a:solidFill>
                  <a:prstClr val="black"/>
                </a:solidFill>
              </a:rPr>
              <a:t> </a:t>
            </a:r>
            <a:r>
              <a:rPr lang="en-US" sz="2300" b="1" dirty="0" err="1">
                <a:solidFill>
                  <a:prstClr val="black"/>
                </a:solidFill>
              </a:rPr>
              <a:t>Yaqub</a:t>
            </a:r>
            <a:r>
              <a:rPr lang="en-US" sz="2300" b="1" dirty="0">
                <a:solidFill>
                  <a:prstClr val="black"/>
                </a:solidFill>
              </a:rPr>
              <a:t> khan was appointed  as foreign minister in Benazir cabinet. </a:t>
            </a:r>
            <a:endParaRPr lang="en-US" sz="2300" b="1" dirty="0" smtClean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</a:pPr>
            <a:r>
              <a:rPr lang="en-US" sz="2500" b="1" dirty="0" smtClean="0">
                <a:solidFill>
                  <a:prstClr val="black"/>
                </a:solidFill>
              </a:rPr>
              <a:t>She </a:t>
            </a:r>
            <a:r>
              <a:rPr lang="en-US" sz="2500" b="1" dirty="0">
                <a:solidFill>
                  <a:prstClr val="black"/>
                </a:solidFill>
              </a:rPr>
              <a:t>appointed his mother and father in law to senior positions which has left her open to the charge nepotism and has served to undermine her image </a:t>
            </a:r>
            <a:r>
              <a:rPr lang="en-US" sz="2400" b="1" dirty="0" smtClean="0">
                <a:solidFill>
                  <a:schemeClr val="bg1"/>
                </a:solidFill>
              </a:rPr>
              <a:t>She </a:t>
            </a:r>
            <a:r>
              <a:rPr lang="en-US" sz="2400" b="1" dirty="0">
                <a:solidFill>
                  <a:schemeClr val="bg1"/>
                </a:solidFill>
              </a:rPr>
              <a:t>appointed his </a:t>
            </a:r>
            <a:r>
              <a:rPr lang="en-US" sz="2400" dirty="0">
                <a:solidFill>
                  <a:schemeClr val="bg1"/>
                </a:solidFill>
              </a:rPr>
              <a:t>mother and father in law to senior positions which has left her open to the charge nepotism and has served to undermine her image</a:t>
            </a:r>
            <a:endParaRPr lang="en-US" sz="2300" b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8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 b="1" dirty="0">
                <a:solidFill>
                  <a:prstClr val="black"/>
                </a:solidFill>
              </a:rPr>
              <a:t>She was expected to rule that of rescuing Pakistan, bankrupt treasury and economy</a:t>
            </a:r>
            <a:r>
              <a:rPr lang="en-US" sz="2700" b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sz="2700" b="1" dirty="0" smtClean="0">
                <a:solidFill>
                  <a:prstClr val="black"/>
                </a:solidFill>
              </a:rPr>
              <a:t> </a:t>
            </a:r>
            <a:r>
              <a:rPr lang="en-US" sz="2700" b="1" dirty="0">
                <a:solidFill>
                  <a:prstClr val="black"/>
                </a:solidFill>
              </a:rPr>
              <a:t>The government seems to have ruled out two main options, first to reduction in defense expenditures, second, a tax on agricultural income</a:t>
            </a:r>
            <a:r>
              <a:rPr lang="en-US" sz="2700" b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sz="2700" b="1" dirty="0" smtClean="0">
                <a:solidFill>
                  <a:prstClr val="black"/>
                </a:solidFill>
              </a:rPr>
              <a:t> </a:t>
            </a:r>
            <a:r>
              <a:rPr lang="en-US" sz="2700" b="1" dirty="0">
                <a:solidFill>
                  <a:prstClr val="black"/>
                </a:solidFill>
              </a:rPr>
              <a:t>Benazir was not to take either of these two options, because of her dependence on army and landlords</a:t>
            </a:r>
            <a:r>
              <a:rPr lang="en-US" sz="2700" b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en-US" sz="2700" b="1" dirty="0" smtClean="0">
                <a:solidFill>
                  <a:prstClr val="black"/>
                </a:solidFill>
              </a:rPr>
              <a:t> </a:t>
            </a:r>
            <a:r>
              <a:rPr lang="en-US" sz="2700" b="1" dirty="0">
                <a:solidFill>
                  <a:prstClr val="black"/>
                </a:solidFill>
              </a:rPr>
              <a:t>The four centers of powers have emerged on the political scene of </a:t>
            </a:r>
            <a:r>
              <a:rPr lang="en-US" sz="2700" b="1" dirty="0" smtClean="0">
                <a:solidFill>
                  <a:prstClr val="black"/>
                </a:solidFill>
              </a:rPr>
              <a:t>Pakistan(Us, Military, President and Government).</a:t>
            </a:r>
          </a:p>
          <a:p>
            <a:r>
              <a:rPr lang="en-US" sz="2700" b="1" dirty="0" smtClean="0">
                <a:solidFill>
                  <a:prstClr val="black"/>
                </a:solidFill>
              </a:rPr>
              <a:t>From </a:t>
            </a:r>
            <a:r>
              <a:rPr lang="en-US" sz="2700" b="1" dirty="0">
                <a:solidFill>
                  <a:prstClr val="black"/>
                </a:solidFill>
              </a:rPr>
              <a:t>her Faustian bargain with </a:t>
            </a:r>
            <a:r>
              <a:rPr lang="en-US" sz="2700" b="1" dirty="0" smtClean="0">
                <a:solidFill>
                  <a:prstClr val="black"/>
                </a:solidFill>
              </a:rPr>
              <a:t>military-</a:t>
            </a:r>
            <a:r>
              <a:rPr lang="en-US" sz="2700" b="1" dirty="0" err="1" smtClean="0">
                <a:solidFill>
                  <a:prstClr val="black"/>
                </a:solidFill>
              </a:rPr>
              <a:t>bureacratic</a:t>
            </a:r>
            <a:r>
              <a:rPr lang="en-US" sz="2700" b="1" dirty="0" smtClean="0">
                <a:solidFill>
                  <a:prstClr val="black"/>
                </a:solidFill>
              </a:rPr>
              <a:t> </a:t>
            </a:r>
            <a:r>
              <a:rPr lang="en-US" sz="2700" b="1" dirty="0">
                <a:solidFill>
                  <a:prstClr val="black"/>
                </a:solidFill>
              </a:rPr>
              <a:t>oligarchy and the united state Benazir gained </a:t>
            </a:r>
            <a:r>
              <a:rPr lang="en-US" sz="2700" b="1" dirty="0" smtClean="0">
                <a:solidFill>
                  <a:prstClr val="black"/>
                </a:solidFill>
              </a:rPr>
              <a:t>nothing at </a:t>
            </a:r>
            <a:r>
              <a:rPr lang="en-US" sz="2700" b="1" dirty="0">
                <a:solidFill>
                  <a:prstClr val="black"/>
                </a:solidFill>
              </a:rPr>
              <a:t>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320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BENAZIR’S DOWNFALL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She granted clemency including the death sentences awarded up to 6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December,1988.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She spared some of the most hated offenders facing death-row.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Excess corruption done by Benazir’s husband Asif Ali Zardari and his father went unpunished. This caused Benazir great damage.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/>
              <a:t>Several party members also committed corruption during the last days of her rule as if they knew that the government was about to fall.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083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CONFIDENCE MOVE: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Benazir fell out of her coalition partner, MQM.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GIK had promised her full political support in the Presidential election, but deserted her and did not reciprocate.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IJI also claimed support.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But in a collective conspiracy, IJI, NAP and MQM combined forces into a Combined Oppositional Party (COP).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COP was supported by President Ishaq Khan.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With Ishaq’s support, the COP moved a no-confidence move against Benazir.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This was unsuccessful, gaining 124 opponents and 107 supporters.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But this move, though failed, but stirred a great conspiracy.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84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821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BENAZIR’S FIRST GOVERNMENT</vt:lpstr>
      <vt:lpstr>PowerPoint Presentation</vt:lpstr>
      <vt:lpstr>INTRODUCTION</vt:lpstr>
      <vt:lpstr>A NA New Realism Realism</vt:lpstr>
      <vt:lpstr>PowerPoint Presentation</vt:lpstr>
      <vt:lpstr>PowerPoint Presentation</vt:lpstr>
      <vt:lpstr>PowerPoint Presentation</vt:lpstr>
      <vt:lpstr>CAUSES OF BENAZIR’S DOWNFALL</vt:lpstr>
      <vt:lpstr>NO CONFIDENCE MOVE:</vt:lpstr>
      <vt:lpstr>CONFLICT WITH ISHAQ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BENAZIR’S FIRST GOVERNMENT</dc:title>
  <dc:creator>sanya saqlain</dc:creator>
  <cp:lastModifiedBy>MyUserName</cp:lastModifiedBy>
  <cp:revision>15</cp:revision>
  <dcterms:created xsi:type="dcterms:W3CDTF">2016-02-05T07:24:48Z</dcterms:created>
  <dcterms:modified xsi:type="dcterms:W3CDTF">2018-01-22T07:27:43Z</dcterms:modified>
</cp:coreProperties>
</file>