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9" r:id="rId11"/>
    <p:sldId id="270" r:id="rId12"/>
    <p:sldId id="266" r:id="rId13"/>
    <p:sldId id="267" r:id="rId14"/>
    <p:sldId id="268"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2"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E89E90-F8CD-4FC7-9A2C-94D40C9BB4E0}" type="datetimeFigureOut">
              <a:rPr lang="en-US" smtClean="0"/>
              <a:t>1/26/2018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922F75-D488-40FD-A603-1A75BE3B0F8A}" type="slidenum">
              <a:rPr lang="en-US" smtClean="0"/>
              <a:t>‹#›</a:t>
            </a:fld>
            <a:endParaRPr lang="en-US"/>
          </a:p>
        </p:txBody>
      </p:sp>
    </p:spTree>
    <p:extLst>
      <p:ext uri="{BB962C8B-B14F-4D97-AF65-F5344CB8AC3E}">
        <p14:creationId xmlns:p14="http://schemas.microsoft.com/office/powerpoint/2010/main" val="4217012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3663BBFF-77C1-4BF1-A3B2-2505841100BA}" type="datetimeFigureOut">
              <a:rPr lang="en-US" smtClean="0"/>
              <a:t>1/26/2018</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672911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C93879-1153-42D3-8EC7-7A3CC94658D3}" type="datetimeFigureOut">
              <a:rPr lang="en-US" smtClean="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2548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2E1496-D8B1-4FDC-98A5-AD2561A2EE12}" type="datetimeFigureOut">
              <a:rPr lang="en-US" smtClean="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2185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AD3855-5B08-4570-810C-DE4498675D2C}" type="datetimeFigureOut">
              <a:rPr lang="en-US" smtClean="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1814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FC1B1A-3400-4A09-B018-5620D6ADA4AF}" type="datetimeFigureOut">
              <a:rPr lang="en-US" smtClean="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7564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33EE65E-8B04-4250-B4A9-5C65F355F1A2}" type="datetimeFigureOut">
              <a:rPr lang="en-US" smtClean="0"/>
              <a:t>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3186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F5881F-8E44-4F15-AB98-80B7869E49CA}" type="datetimeFigureOut">
              <a:rPr lang="en-US" smtClean="0"/>
              <a:t>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64725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7D2069-43FA-49C5-9F0E-58E1EB237AEF}" type="datetimeFigureOut">
              <a:rPr lang="en-US" smtClean="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7023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5854CA-19F4-4771-B6A2-DA5C0742B220}" type="datetimeFigureOut">
              <a:rPr lang="en-US" smtClean="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65932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ED2BB1-BB31-4EB8-A961-18800A74EAA8}" type="datetimeFigureOut">
              <a:rPr lang="en-US" smtClean="0"/>
              <a:t>1/26/2018</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4322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40B886-74BB-4D5E-9EA9-584482FE40E6}" type="datetimeFigureOut">
              <a:rPr lang="en-US" smtClean="0"/>
              <a:t>1/26/2018</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6100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A4CCD1-3502-4C30-947C-75FC88992007}" type="datetimeFigureOut">
              <a:rPr lang="en-US" smtClean="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9459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0B797A-E8AF-4231-9C64-308C5BB9ED3E}" type="datetimeFigureOut">
              <a:rPr lang="en-US" smtClean="0"/>
              <a:t>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7417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B24146-07E2-48CA-8629-5887ED47FCDB}" type="datetimeFigureOut">
              <a:rPr lang="en-US" smtClean="0"/>
              <a:t>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9664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07E718-B4F0-433E-A285-0013249184C0}" type="datetimeFigureOut">
              <a:rPr lang="en-US" smtClean="0"/>
              <a:t>1/26/2018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9232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8E44C4-3D72-4D6E-86A4-F5491DC49E6D}" type="datetimeFigureOut">
              <a:rPr lang="en-US" smtClean="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9218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B8EA14-E6AC-4B59-973C-7A06B0EDE3E3}" type="datetimeFigureOut">
              <a:rPr lang="en-US" smtClean="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5529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A3BB3B3F-C0CE-47CB-BCED-F49A710726FF}" type="datetimeFigureOut">
              <a:rPr lang="en-US" smtClean="0"/>
              <a:t>1/26/2018</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8121231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4942" y="3371850"/>
            <a:ext cx="8825658" cy="2677648"/>
          </a:xfrm>
        </p:spPr>
        <p:txBody>
          <a:bodyPr/>
          <a:lstStyle/>
          <a:p>
            <a:r>
              <a:rPr lang="en-US" dirty="0" smtClean="0"/>
              <a:t>GENERAL MUSHARRAF’S PHASE</a:t>
            </a:r>
            <a:endParaRPr lang="en-US" dirty="0"/>
          </a:p>
        </p:txBody>
      </p:sp>
      <p:sp>
        <p:nvSpPr>
          <p:cNvPr id="3" name="Subtitle 2"/>
          <p:cNvSpPr>
            <a:spLocks noGrp="1"/>
          </p:cNvSpPr>
          <p:nvPr>
            <p:ph type="subTitle" idx="1"/>
          </p:nvPr>
        </p:nvSpPr>
        <p:spPr>
          <a:xfrm>
            <a:off x="1183530" y="3662954"/>
            <a:ext cx="8825658" cy="2394945"/>
          </a:xfrm>
        </p:spPr>
        <p:txBody>
          <a:bodyPr/>
          <a:lstStyle/>
          <a:p>
            <a:r>
              <a:rPr lang="en-US" dirty="0"/>
              <a:t>From 1999- till 2008</a:t>
            </a:r>
          </a:p>
          <a:p>
            <a:endParaRPr lang="en-US" dirty="0"/>
          </a:p>
        </p:txBody>
      </p:sp>
      <p:pic>
        <p:nvPicPr>
          <p:cNvPr id="4" name="Picture 3" descr="1_clip_image024.jpg"/>
          <p:cNvPicPr>
            <a:picLocks noChangeAspect="1"/>
          </p:cNvPicPr>
          <p:nvPr/>
        </p:nvPicPr>
        <p:blipFill>
          <a:blip r:embed="rId2"/>
          <a:stretch>
            <a:fillRect/>
          </a:stretch>
        </p:blipFill>
        <p:spPr>
          <a:xfrm>
            <a:off x="4064000" y="685800"/>
            <a:ext cx="4064000" cy="2743200"/>
          </a:xfrm>
          <a:prstGeom prst="rect">
            <a:avLst/>
          </a:prstGeom>
        </p:spPr>
      </p:pic>
    </p:spTree>
    <p:extLst>
      <p:ext uri="{BB962C8B-B14F-4D97-AF65-F5344CB8AC3E}">
        <p14:creationId xmlns:p14="http://schemas.microsoft.com/office/powerpoint/2010/main" val="14749541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Legal frame work order LFO, a prelude to 17</a:t>
            </a:r>
            <a:r>
              <a:rPr lang="en-US" sz="2400" b="1" baseline="30000" dirty="0"/>
              <a:t>th</a:t>
            </a:r>
            <a:r>
              <a:rPr lang="en-US" sz="2400" b="1" dirty="0"/>
              <a:t> amendment in the constitution</a:t>
            </a:r>
            <a:endParaRPr lang="en-US" sz="2400" dirty="0"/>
          </a:p>
        </p:txBody>
      </p:sp>
      <p:sp>
        <p:nvSpPr>
          <p:cNvPr id="3" name="Content Placeholder 2"/>
          <p:cNvSpPr>
            <a:spLocks noGrp="1"/>
          </p:cNvSpPr>
          <p:nvPr>
            <p:ph idx="1"/>
          </p:nvPr>
        </p:nvSpPr>
        <p:spPr/>
        <p:txBody>
          <a:bodyPr/>
          <a:lstStyle/>
          <a:p>
            <a:pPr algn="just">
              <a:lnSpc>
                <a:spcPct val="80000"/>
              </a:lnSpc>
              <a:buFont typeface="Wingdings" pitchFamily="2" charset="2"/>
              <a:buChar char="§"/>
            </a:pPr>
            <a:r>
              <a:rPr lang="en-US" altLang="en-US" dirty="0">
                <a:solidFill>
                  <a:schemeClr val="tx1"/>
                </a:solidFill>
                <a:latin typeface="Times New Roman" pitchFamily="18" charset="0"/>
                <a:ea typeface="幼圆"/>
                <a:cs typeface="Times New Roman" pitchFamily="18" charset="0"/>
              </a:rPr>
              <a:t>With the removal of Nawaz Sharif and take over by General Pervez Musharraf a new phase  of constitutional and political   evolution was started.</a:t>
            </a:r>
          </a:p>
          <a:p>
            <a:pPr algn="just">
              <a:lnSpc>
                <a:spcPct val="80000"/>
              </a:lnSpc>
              <a:buFont typeface="Wingdings" pitchFamily="2" charset="2"/>
              <a:buChar char="§"/>
            </a:pPr>
            <a:r>
              <a:rPr lang="en-US" altLang="en-US" dirty="0">
                <a:solidFill>
                  <a:schemeClr val="tx1"/>
                </a:solidFill>
                <a:latin typeface="Times New Roman" pitchFamily="18" charset="0"/>
                <a:ea typeface="幼圆"/>
                <a:cs typeface="Times New Roman" pitchFamily="18" charset="0"/>
              </a:rPr>
              <a:t>Musharraf did not impose martial law he proclaimed emergency, suspended assemblies and assume a newly coined office of chief executive on 1999.</a:t>
            </a:r>
          </a:p>
          <a:p>
            <a:pPr algn="just">
              <a:lnSpc>
                <a:spcPct val="80000"/>
              </a:lnSpc>
              <a:buFont typeface="Wingdings" pitchFamily="2" charset="2"/>
              <a:buChar char="§"/>
            </a:pPr>
            <a:r>
              <a:rPr lang="en-US" altLang="en-US" dirty="0">
                <a:solidFill>
                  <a:schemeClr val="tx1"/>
                </a:solidFill>
                <a:latin typeface="Times New Roman" pitchFamily="18" charset="0"/>
                <a:ea typeface="幼圆"/>
                <a:cs typeface="Times New Roman" pitchFamily="18" charset="0"/>
              </a:rPr>
              <a:t>In order to provide a legal base for legitimizing his legal status as chief Executive he promulgated a constitutional order</a:t>
            </a:r>
            <a:r>
              <a:rPr lang="en-US" altLang="en-US" b="1" dirty="0">
                <a:solidFill>
                  <a:schemeClr val="tx1"/>
                </a:solidFill>
                <a:latin typeface="Times New Roman" pitchFamily="18" charset="0"/>
                <a:ea typeface="幼圆"/>
                <a:cs typeface="Times New Roman" pitchFamily="18" charset="0"/>
              </a:rPr>
              <a:t> RCO </a:t>
            </a:r>
            <a:r>
              <a:rPr lang="en-US" altLang="en-US" dirty="0">
                <a:solidFill>
                  <a:schemeClr val="tx1"/>
                </a:solidFill>
                <a:latin typeface="Times New Roman" pitchFamily="18" charset="0"/>
                <a:ea typeface="幼圆"/>
                <a:cs typeface="Times New Roman" pitchFamily="18" charset="0"/>
              </a:rPr>
              <a:t>on 14 Oct. 1999.</a:t>
            </a:r>
          </a:p>
          <a:p>
            <a:pPr algn="just">
              <a:lnSpc>
                <a:spcPct val="80000"/>
              </a:lnSpc>
              <a:buFont typeface="Wingdings" pitchFamily="2" charset="2"/>
              <a:buChar char="§"/>
            </a:pPr>
            <a:r>
              <a:rPr lang="en-US" altLang="en-US" dirty="0">
                <a:solidFill>
                  <a:schemeClr val="tx1"/>
                </a:solidFill>
                <a:latin typeface="Times New Roman" pitchFamily="18" charset="0"/>
                <a:ea typeface="幼圆"/>
                <a:cs typeface="Times New Roman" pitchFamily="18" charset="0"/>
              </a:rPr>
              <a:t>Under which the constitution will be partially held abeyance.</a:t>
            </a:r>
          </a:p>
          <a:p>
            <a:pPr algn="just">
              <a:lnSpc>
                <a:spcPct val="80000"/>
              </a:lnSpc>
              <a:buFont typeface="Wingdings" pitchFamily="2" charset="2"/>
              <a:buChar char="§"/>
            </a:pPr>
            <a:r>
              <a:rPr lang="en-US" altLang="en-US" dirty="0">
                <a:solidFill>
                  <a:schemeClr val="tx1"/>
                </a:solidFill>
                <a:latin typeface="Times New Roman" pitchFamily="18" charset="0"/>
                <a:ea typeface="幼圆"/>
                <a:cs typeface="Times New Roman" pitchFamily="18" charset="0"/>
              </a:rPr>
              <a:t>In the provision of </a:t>
            </a:r>
            <a:r>
              <a:rPr lang="en-US" altLang="en-US" b="1" dirty="0">
                <a:solidFill>
                  <a:schemeClr val="tx1"/>
                </a:solidFill>
                <a:latin typeface="Times New Roman" pitchFamily="18" charset="0"/>
                <a:ea typeface="幼圆"/>
                <a:cs typeface="Times New Roman" pitchFamily="18" charset="0"/>
              </a:rPr>
              <a:t>PCO</a:t>
            </a:r>
            <a:r>
              <a:rPr lang="en-US" altLang="en-US" dirty="0">
                <a:solidFill>
                  <a:schemeClr val="tx1"/>
                </a:solidFill>
                <a:latin typeface="Times New Roman" pitchFamily="18" charset="0"/>
                <a:ea typeface="幼圆"/>
                <a:cs typeface="Times New Roman" pitchFamily="18" charset="0"/>
              </a:rPr>
              <a:t>, any  order made by chief executive, or any person executing power or exercising jurisdiction under his authority would not be questioned nor will any court have authority to pass judgment against him.</a:t>
            </a:r>
            <a:r>
              <a:rPr lang="en-US" altLang="en-US" sz="1400" dirty="0">
                <a:solidFill>
                  <a:schemeClr val="tx1"/>
                </a:solidFill>
                <a:latin typeface="Times New Roman" pitchFamily="18" charset="0"/>
                <a:ea typeface="幼圆"/>
                <a:cs typeface="Times New Roman" pitchFamily="18" charset="0"/>
              </a:rPr>
              <a:t> </a:t>
            </a:r>
          </a:p>
          <a:p>
            <a:endParaRPr lang="en-US" dirty="0"/>
          </a:p>
        </p:txBody>
      </p:sp>
    </p:spTree>
    <p:extLst>
      <p:ext uri="{BB962C8B-B14F-4D97-AF65-F5344CB8AC3E}">
        <p14:creationId xmlns:p14="http://schemas.microsoft.com/office/powerpoint/2010/main" val="1498800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lnSpc>
                <a:spcPct val="80000"/>
              </a:lnSpc>
              <a:buFont typeface="Wingdings" pitchFamily="2" charset="2"/>
              <a:buChar char="§"/>
            </a:pPr>
            <a:r>
              <a:rPr lang="en-US" altLang="en-US" b="1" dirty="0">
                <a:solidFill>
                  <a:schemeClr val="tx1"/>
                </a:solidFill>
                <a:latin typeface="Times New Roman" pitchFamily="18" charset="0"/>
                <a:ea typeface="幼圆"/>
                <a:cs typeface="Times New Roman" pitchFamily="18" charset="0"/>
              </a:rPr>
              <a:t>The national assembly passed the 17th Amendment Bill on 29th December 2003 and by the Senate on 31st December 2003. </a:t>
            </a:r>
          </a:p>
          <a:p>
            <a:pPr algn="just">
              <a:lnSpc>
                <a:spcPct val="80000"/>
              </a:lnSpc>
              <a:buFont typeface="Wingdings" pitchFamily="2" charset="2"/>
              <a:buChar char="§"/>
            </a:pPr>
            <a:r>
              <a:rPr lang="en-US" altLang="en-US" b="1" dirty="0">
                <a:solidFill>
                  <a:schemeClr val="tx1"/>
                </a:solidFill>
                <a:latin typeface="Times New Roman" pitchFamily="18" charset="0"/>
                <a:ea typeface="幼圆"/>
                <a:cs typeface="Times New Roman" pitchFamily="18" charset="0"/>
              </a:rPr>
              <a:t>It amended several articles but restoration of Articles 58(2) B and where the most important because those were deleted under the 13th Amendment.(all powers delegated to the president )</a:t>
            </a:r>
          </a:p>
          <a:p>
            <a:pPr algn="just">
              <a:lnSpc>
                <a:spcPct val="80000"/>
              </a:lnSpc>
              <a:buFont typeface="Wingdings" pitchFamily="2" charset="2"/>
              <a:buChar char="§"/>
            </a:pPr>
            <a:r>
              <a:rPr lang="en-US" altLang="en-US" b="1" dirty="0">
                <a:solidFill>
                  <a:schemeClr val="tx1"/>
                </a:solidFill>
                <a:latin typeface="Times New Roman" pitchFamily="18" charset="0"/>
                <a:ea typeface="幼圆"/>
                <a:cs typeface="Times New Roman" pitchFamily="18" charset="0"/>
              </a:rPr>
              <a:t> The 17th amendment Article 270 AA  validated all amendments made by  General Musharraf and his legal framework order 2002 (LFO) was promulgated by on 21st August, all the laws made during the period of suspension of the 1973 constitution, which indeed was in total disregard of the 1973 constitution. </a:t>
            </a:r>
          </a:p>
          <a:p>
            <a:pPr algn="just">
              <a:lnSpc>
                <a:spcPct val="80000"/>
              </a:lnSpc>
              <a:buFont typeface="Wingdings" pitchFamily="2" charset="2"/>
              <a:buChar char="§"/>
            </a:pPr>
            <a:r>
              <a:rPr lang="en-US" altLang="en-US" b="1" dirty="0">
                <a:solidFill>
                  <a:schemeClr val="tx1"/>
                </a:solidFill>
                <a:latin typeface="Times New Roman" pitchFamily="18" charset="0"/>
                <a:ea typeface="幼圆"/>
                <a:cs typeface="Times New Roman" pitchFamily="18" charset="0"/>
              </a:rPr>
              <a:t>The supreme court had provided a legal cover to the military regime by delegating authority  to Musharraf even Amend the Constitution.</a:t>
            </a:r>
          </a:p>
          <a:p>
            <a:pPr algn="just">
              <a:lnSpc>
                <a:spcPct val="80000"/>
              </a:lnSpc>
              <a:buFont typeface="Wingdings" pitchFamily="2" charset="2"/>
              <a:buChar char="§"/>
            </a:pPr>
            <a:r>
              <a:rPr lang="en-US" altLang="en-US" b="1" dirty="0">
                <a:solidFill>
                  <a:schemeClr val="tx1"/>
                </a:solidFill>
                <a:latin typeface="Times New Roman" pitchFamily="18" charset="0"/>
                <a:ea typeface="幼圆"/>
                <a:cs typeface="Times New Roman" pitchFamily="18" charset="0"/>
              </a:rPr>
              <a:t>It authorize The chief executive to became President of Pakistan and perform all functions of the office of the President</a:t>
            </a:r>
            <a:r>
              <a:rPr lang="en-US" altLang="en-US" b="1" dirty="0" smtClean="0">
                <a:solidFill>
                  <a:schemeClr val="tx1"/>
                </a:solidFill>
                <a:latin typeface="Times New Roman" pitchFamily="18" charset="0"/>
                <a:ea typeface="幼圆"/>
                <a:cs typeface="Times New Roman" pitchFamily="18" charset="0"/>
              </a:rPr>
              <a:t>.</a:t>
            </a:r>
            <a:r>
              <a:rPr lang="en-US" b="1" dirty="0"/>
              <a:t> The president is again empowered to dissolve the NA at his discretion</a:t>
            </a:r>
            <a:endParaRPr lang="en-US" altLang="en-US" b="1" dirty="0">
              <a:solidFill>
                <a:schemeClr val="tx1"/>
              </a:solidFill>
              <a:latin typeface="Times New Roman" pitchFamily="18" charset="0"/>
              <a:ea typeface="幼圆"/>
              <a:cs typeface="Times New Roman" pitchFamily="18" charset="0"/>
            </a:endParaRPr>
          </a:p>
          <a:p>
            <a:endParaRPr lang="en-US" dirty="0"/>
          </a:p>
        </p:txBody>
      </p:sp>
    </p:spTree>
    <p:extLst>
      <p:ext uri="{BB962C8B-B14F-4D97-AF65-F5344CB8AC3E}">
        <p14:creationId xmlns:p14="http://schemas.microsoft.com/office/powerpoint/2010/main" val="2021536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b="1" dirty="0" smtClean="0"/>
          </a:p>
          <a:p>
            <a:r>
              <a:rPr lang="en-US" b="1" dirty="0" smtClean="0"/>
              <a:t>More reserved seats for women in NA.</a:t>
            </a:r>
          </a:p>
          <a:p>
            <a:r>
              <a:rPr lang="en-US" b="1" dirty="0" smtClean="0"/>
              <a:t>Voters age was reduced from 21 to 18</a:t>
            </a:r>
          </a:p>
          <a:p>
            <a:endParaRPr lang="en-US" b="1" dirty="0"/>
          </a:p>
        </p:txBody>
      </p:sp>
    </p:spTree>
    <p:extLst>
      <p:ext uri="{BB962C8B-B14F-4D97-AF65-F5344CB8AC3E}">
        <p14:creationId xmlns:p14="http://schemas.microsoft.com/office/powerpoint/2010/main" val="1890542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General elections: Semblance of Democracy</a:t>
            </a:r>
            <a:endParaRPr lang="en-US" sz="2800" b="1" dirty="0"/>
          </a:p>
        </p:txBody>
      </p:sp>
      <p:sp>
        <p:nvSpPr>
          <p:cNvPr id="3" name="Content Placeholder 2"/>
          <p:cNvSpPr>
            <a:spLocks noGrp="1"/>
          </p:cNvSpPr>
          <p:nvPr>
            <p:ph idx="1"/>
          </p:nvPr>
        </p:nvSpPr>
        <p:spPr/>
        <p:txBody>
          <a:bodyPr/>
          <a:lstStyle/>
          <a:p>
            <a:r>
              <a:rPr lang="en-US" b="1" dirty="0" smtClean="0"/>
              <a:t>Elections were held on 10 Oct. 2002.</a:t>
            </a:r>
          </a:p>
          <a:p>
            <a:r>
              <a:rPr lang="en-US" b="1" dirty="0" smtClean="0"/>
              <a:t>A political party as Kings part was created with the name of PMLQ.</a:t>
            </a:r>
          </a:p>
          <a:p>
            <a:r>
              <a:rPr lang="en-US" b="1" dirty="0" smtClean="0"/>
              <a:t>the dissenters of PMLQ and PPP were grouped together.</a:t>
            </a:r>
          </a:p>
          <a:p>
            <a:r>
              <a:rPr lang="en-US" b="1" dirty="0" smtClean="0"/>
              <a:t>The ISI did some arm-twisting to bring in more leaders to join PMLQ.</a:t>
            </a:r>
          </a:p>
          <a:p>
            <a:r>
              <a:rPr lang="en-US" b="1" dirty="0" smtClean="0"/>
              <a:t>But pro-government elements were get elected.</a:t>
            </a:r>
          </a:p>
          <a:p>
            <a:r>
              <a:rPr lang="en-US" b="1" dirty="0" smtClean="0"/>
              <a:t>For electing the prime minister independents joined government supported party but still needed majority.</a:t>
            </a:r>
          </a:p>
          <a:p>
            <a:r>
              <a:rPr lang="en-US" b="1" dirty="0" smtClean="0"/>
              <a:t>ISI and NAB acting together were able to break the PPP and created forward block of patriots. Prime minister </a:t>
            </a:r>
            <a:r>
              <a:rPr lang="en-US" b="1" dirty="0" err="1"/>
              <a:t>J</a:t>
            </a:r>
            <a:r>
              <a:rPr lang="en-US" b="1" dirty="0" err="1" smtClean="0"/>
              <a:t>amali</a:t>
            </a:r>
            <a:r>
              <a:rPr lang="en-US" b="1" dirty="0" smtClean="0"/>
              <a:t> in 2002then </a:t>
            </a:r>
            <a:r>
              <a:rPr lang="en-US" b="1" dirty="0" err="1"/>
              <a:t>S</a:t>
            </a:r>
            <a:r>
              <a:rPr lang="en-US" b="1" dirty="0" err="1" smtClean="0"/>
              <a:t>hujaat</a:t>
            </a:r>
            <a:r>
              <a:rPr lang="en-US" b="1" dirty="0" smtClean="0"/>
              <a:t> in 2004.</a:t>
            </a:r>
            <a:endParaRPr lang="en-US" b="1" dirty="0"/>
          </a:p>
        </p:txBody>
      </p:sp>
    </p:spTree>
    <p:extLst>
      <p:ext uri="{BB962C8B-B14F-4D97-AF65-F5344CB8AC3E}">
        <p14:creationId xmlns:p14="http://schemas.microsoft.com/office/powerpoint/2010/main" val="2408197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dirty="0"/>
          </a:p>
        </p:txBody>
      </p:sp>
      <p:sp>
        <p:nvSpPr>
          <p:cNvPr id="3" name="Content Placeholder 2"/>
          <p:cNvSpPr>
            <a:spLocks noGrp="1"/>
          </p:cNvSpPr>
          <p:nvPr>
            <p:ph idx="1"/>
          </p:nvPr>
        </p:nvSpPr>
        <p:spPr/>
        <p:txBody>
          <a:bodyPr/>
          <a:lstStyle/>
          <a:p>
            <a:r>
              <a:rPr lang="en-US" b="1" dirty="0"/>
              <a:t>The Lal Musgid </a:t>
            </a:r>
            <a:r>
              <a:rPr lang="en-US" b="1" dirty="0" smtClean="0"/>
              <a:t>Episode.</a:t>
            </a:r>
          </a:p>
          <a:p>
            <a:r>
              <a:rPr lang="en-US" b="1" dirty="0" smtClean="0"/>
              <a:t>The judicial activism and confrontation. Missing </a:t>
            </a:r>
            <a:r>
              <a:rPr lang="en-US" b="1" dirty="0"/>
              <a:t>p</a:t>
            </a:r>
            <a:r>
              <a:rPr lang="en-US" b="1" dirty="0" smtClean="0"/>
              <a:t>ersons </a:t>
            </a:r>
            <a:r>
              <a:rPr lang="en-US" b="1" smtClean="0"/>
              <a:t>in Baluchistan.</a:t>
            </a:r>
            <a:endParaRPr lang="en-US" b="1" dirty="0" smtClean="0"/>
          </a:p>
          <a:p>
            <a:r>
              <a:rPr lang="en-US" b="1" dirty="0" smtClean="0"/>
              <a:t>Issues of election as President and judiciary.</a:t>
            </a:r>
          </a:p>
          <a:p>
            <a:r>
              <a:rPr lang="en-US" b="1" dirty="0" smtClean="0"/>
              <a:t>Two new developments, serving as instruments of changes. New TV channels and FM Radios Mobile Phones wide spread of internet.</a:t>
            </a:r>
          </a:p>
          <a:p>
            <a:r>
              <a:rPr lang="en-US" b="1" dirty="0" smtClean="0"/>
              <a:t>National reconciliation order NRO.</a:t>
            </a:r>
          </a:p>
          <a:p>
            <a:endParaRPr lang="en-US" dirty="0"/>
          </a:p>
        </p:txBody>
      </p:sp>
    </p:spTree>
    <p:extLst>
      <p:ext uri="{BB962C8B-B14F-4D97-AF65-F5344CB8AC3E}">
        <p14:creationId xmlns:p14="http://schemas.microsoft.com/office/powerpoint/2010/main" val="4091607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2800" y="609600"/>
            <a:ext cx="9347200" cy="646331"/>
          </a:xfrm>
          <a:prstGeom prst="rect">
            <a:avLst/>
          </a:prstGeom>
          <a:noFill/>
        </p:spPr>
        <p:txBody>
          <a:bodyPr wrap="square" rtlCol="0">
            <a:spAutoFit/>
          </a:bodyPr>
          <a:lstStyle/>
          <a:p>
            <a:r>
              <a:rPr lang="en-US" sz="3600" b="1" dirty="0" smtClean="0">
                <a:solidFill>
                  <a:schemeClr val="bg1"/>
                </a:solidFill>
              </a:rPr>
              <a:t> </a:t>
            </a:r>
            <a:r>
              <a:rPr lang="en-US" sz="3600" dirty="0" smtClean="0">
                <a:ln w="17780" cmpd="sng">
                  <a:solidFill>
                    <a:srgbClr val="FFFFFF"/>
                  </a:solidFill>
                  <a:prstDash val="solid"/>
                  <a:miter lim="800000"/>
                </a:ln>
                <a:effectLst>
                  <a:outerShdw blurRad="50800" algn="tl" rotWithShape="0">
                    <a:srgbClr val="000000"/>
                  </a:outerShdw>
                </a:effectLst>
              </a:rPr>
              <a:t>Freedom of Media</a:t>
            </a:r>
            <a:endParaRPr lang="en-US" sz="3600" dirty="0">
              <a:ln w="17780" cmpd="sng">
                <a:solidFill>
                  <a:srgbClr val="FFFFFF"/>
                </a:solidFill>
                <a:prstDash val="solid"/>
                <a:miter lim="800000"/>
              </a:ln>
              <a:effectLst>
                <a:outerShdw blurRad="50800" algn="tl" rotWithShape="0">
                  <a:srgbClr val="000000"/>
                </a:outerShdw>
              </a:effectLst>
            </a:endParaRPr>
          </a:p>
        </p:txBody>
      </p:sp>
      <p:sp>
        <p:nvSpPr>
          <p:cNvPr id="5" name="TextBox 4"/>
          <p:cNvSpPr txBox="1"/>
          <p:nvPr/>
        </p:nvSpPr>
        <p:spPr>
          <a:xfrm>
            <a:off x="812800" y="1905000"/>
            <a:ext cx="10871200" cy="707886"/>
          </a:xfrm>
          <a:prstGeom prst="rect">
            <a:avLst/>
          </a:prstGeom>
          <a:noFill/>
        </p:spPr>
        <p:txBody>
          <a:bodyPr wrap="square" rtlCol="0">
            <a:spAutoFit/>
          </a:bodyPr>
          <a:lstStyle/>
          <a:p>
            <a:r>
              <a:rPr lang="en-US" sz="2000" dirty="0" smtClean="0">
                <a:solidFill>
                  <a:schemeClr val="bg1"/>
                </a:solidFill>
              </a:rPr>
              <a:t> “I believe in freedom of media and will support it thoroughly…only those are afraid of media who have got dirty laundry to hide,” Musharraf stated.</a:t>
            </a:r>
            <a:endParaRPr lang="en-US" sz="2000" dirty="0">
              <a:solidFill>
                <a:schemeClr val="bg1"/>
              </a:solidFill>
            </a:endParaRPr>
          </a:p>
        </p:txBody>
      </p:sp>
      <p:pic>
        <p:nvPicPr>
          <p:cNvPr id="6" name="Picture 5" descr="pak-channels-strike.jpg"/>
          <p:cNvPicPr>
            <a:picLocks noChangeAspect="1"/>
          </p:cNvPicPr>
          <p:nvPr/>
        </p:nvPicPr>
        <p:blipFill>
          <a:blip r:embed="rId2"/>
          <a:stretch>
            <a:fillRect/>
          </a:stretch>
        </p:blipFill>
        <p:spPr>
          <a:xfrm>
            <a:off x="0" y="4267200"/>
            <a:ext cx="12192000" cy="2590800"/>
          </a:xfrm>
          <a:prstGeom prst="rect">
            <a:avLst/>
          </a:prstGeom>
        </p:spPr>
      </p:pic>
    </p:spTree>
    <p:extLst>
      <p:ext uri="{BB962C8B-B14F-4D97-AF65-F5344CB8AC3E}">
        <p14:creationId xmlns:p14="http://schemas.microsoft.com/office/powerpoint/2010/main" val="5334182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a:xfrm>
            <a:off x="1154954" y="2603499"/>
            <a:ext cx="9264054" cy="4254501"/>
          </a:xfrm>
        </p:spPr>
        <p:txBody>
          <a:bodyPr/>
          <a:lstStyle/>
          <a:p>
            <a:r>
              <a:rPr lang="en-US" b="1" dirty="0" smtClean="0"/>
              <a:t>Musharraf’s period started as Nawaz Sharif’s reign ended</a:t>
            </a:r>
            <a:r>
              <a:rPr lang="en-US" dirty="0" smtClean="0"/>
              <a:t>. Army took over as Nawaz was removed from PM’s seat.</a:t>
            </a:r>
          </a:p>
          <a:p>
            <a:r>
              <a:rPr lang="en-US" b="1" dirty="0" smtClean="0"/>
              <a:t>General Musharraf proclaimed emergency in the country. </a:t>
            </a:r>
            <a:r>
              <a:rPr lang="en-US" dirty="0" smtClean="0"/>
              <a:t>He didn’t impose martial law nor did he assume presidency till 13</a:t>
            </a:r>
            <a:r>
              <a:rPr lang="en-US" baseline="30000" dirty="0" smtClean="0"/>
              <a:t>th</a:t>
            </a:r>
            <a:r>
              <a:rPr lang="en-US" dirty="0" smtClean="0"/>
              <a:t> October,1999.</a:t>
            </a:r>
          </a:p>
          <a:p>
            <a:r>
              <a:rPr lang="en-US" dirty="0" smtClean="0"/>
              <a:t>He proclaimed the newly coined office of </a:t>
            </a:r>
            <a:r>
              <a:rPr lang="en-US" b="1" dirty="0" smtClean="0"/>
              <a:t>Chief Executive</a:t>
            </a:r>
            <a:r>
              <a:rPr lang="en-US" dirty="0" smtClean="0"/>
              <a:t> on 14</a:t>
            </a:r>
            <a:r>
              <a:rPr lang="en-US" baseline="30000" dirty="0" smtClean="0"/>
              <a:t>th</a:t>
            </a:r>
            <a:r>
              <a:rPr lang="en-US" dirty="0" smtClean="0"/>
              <a:t> October, 1999.</a:t>
            </a:r>
          </a:p>
          <a:p>
            <a:r>
              <a:rPr lang="en-US" dirty="0" smtClean="0"/>
              <a:t>In order to </a:t>
            </a:r>
            <a:r>
              <a:rPr lang="en-US" b="1" dirty="0" smtClean="0"/>
              <a:t>legally justify his post </a:t>
            </a:r>
            <a:r>
              <a:rPr lang="en-US" dirty="0" smtClean="0"/>
              <a:t>as Chief Executive, he promulgated </a:t>
            </a:r>
            <a:r>
              <a:rPr lang="en-US" b="1" dirty="0" smtClean="0"/>
              <a:t>Provisional </a:t>
            </a:r>
            <a:r>
              <a:rPr lang="en-US" dirty="0" smtClean="0"/>
              <a:t>authority to pass judgement against the order of the CE( chief executive). the </a:t>
            </a:r>
            <a:r>
              <a:rPr lang="en-US" b="1" dirty="0" smtClean="0"/>
              <a:t>president Constitutional </a:t>
            </a:r>
            <a:r>
              <a:rPr lang="en-US" b="1" dirty="0"/>
              <a:t>Order (PCO)</a:t>
            </a:r>
            <a:r>
              <a:rPr lang="en-US" dirty="0"/>
              <a:t> on 14</a:t>
            </a:r>
            <a:r>
              <a:rPr lang="en-US" baseline="30000" dirty="0"/>
              <a:t>th</a:t>
            </a:r>
            <a:r>
              <a:rPr lang="en-US" dirty="0"/>
              <a:t> October 1999.</a:t>
            </a:r>
          </a:p>
          <a:p>
            <a:r>
              <a:rPr lang="en-US" dirty="0"/>
              <a:t>The provisions of PCO, order made </a:t>
            </a:r>
            <a:r>
              <a:rPr lang="en-US" dirty="0" smtClean="0"/>
              <a:t>by </a:t>
            </a:r>
            <a:r>
              <a:rPr lang="en-US" dirty="0"/>
              <a:t>CE or any person executing power or exercising jurisdiction under his authority </a:t>
            </a:r>
            <a:r>
              <a:rPr lang="en-US" b="1" dirty="0"/>
              <a:t>would not be questioned</a:t>
            </a:r>
            <a:r>
              <a:rPr lang="en-US" dirty="0"/>
              <a:t> nor will any </a:t>
            </a:r>
            <a:r>
              <a:rPr lang="en-US" b="1" dirty="0"/>
              <a:t>court have </a:t>
            </a:r>
            <a:r>
              <a:rPr lang="en-US" b="1" dirty="0" smtClean="0"/>
              <a:t> will act on the advice of chief executive, as per the PCO</a:t>
            </a:r>
            <a:r>
              <a:rPr lang="en-US" dirty="0" smtClean="0"/>
              <a:t>.</a:t>
            </a:r>
          </a:p>
          <a:p>
            <a:endParaRPr lang="en-US" dirty="0"/>
          </a:p>
        </p:txBody>
      </p:sp>
    </p:spTree>
    <p:extLst>
      <p:ext uri="{BB962C8B-B14F-4D97-AF65-F5344CB8AC3E}">
        <p14:creationId xmlns:p14="http://schemas.microsoft.com/office/powerpoint/2010/main" val="33806290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of judiciary</a:t>
            </a:r>
            <a:endParaRPr lang="en-US" dirty="0"/>
          </a:p>
        </p:txBody>
      </p:sp>
      <p:sp>
        <p:nvSpPr>
          <p:cNvPr id="3" name="Content Placeholder 2"/>
          <p:cNvSpPr>
            <a:spLocks noGrp="1"/>
          </p:cNvSpPr>
          <p:nvPr>
            <p:ph idx="1"/>
          </p:nvPr>
        </p:nvSpPr>
        <p:spPr>
          <a:xfrm>
            <a:off x="1154954" y="2603500"/>
            <a:ext cx="10049666" cy="4145030"/>
          </a:xfrm>
        </p:spPr>
        <p:txBody>
          <a:bodyPr/>
          <a:lstStyle/>
          <a:p>
            <a:r>
              <a:rPr lang="en-US" dirty="0" smtClean="0"/>
              <a:t>Nawaz Sharif and the PML(N) leaders had filed several of the partitions in the </a:t>
            </a:r>
            <a:r>
              <a:rPr lang="en-US" dirty="0"/>
              <a:t>S</a:t>
            </a:r>
            <a:r>
              <a:rPr lang="en-US" dirty="0" smtClean="0"/>
              <a:t>upreme Court challenging the military take over and seeking restoration of assemblies. These petitions were fixed for hearing on 31</a:t>
            </a:r>
            <a:r>
              <a:rPr lang="en-US" baseline="30000" dirty="0" smtClean="0"/>
              <a:t>st</a:t>
            </a:r>
            <a:r>
              <a:rPr lang="en-US" dirty="0" smtClean="0"/>
              <a:t> January 2000.</a:t>
            </a:r>
          </a:p>
          <a:p>
            <a:r>
              <a:rPr lang="en-US" dirty="0" smtClean="0"/>
              <a:t>A few days before this date, </a:t>
            </a:r>
            <a:r>
              <a:rPr lang="en-US" b="1" dirty="0" smtClean="0"/>
              <a:t>the Chief Executive promulgated (on 25</a:t>
            </a:r>
            <a:r>
              <a:rPr lang="en-US" b="1" baseline="30000" dirty="0" smtClean="0"/>
              <a:t>th</a:t>
            </a:r>
            <a:r>
              <a:rPr lang="en-US" b="1" dirty="0" smtClean="0"/>
              <a:t> January 2000) oath of office (judges). </a:t>
            </a:r>
          </a:p>
          <a:p>
            <a:r>
              <a:rPr lang="en-US" dirty="0" smtClean="0"/>
              <a:t>The oath order required </a:t>
            </a:r>
            <a:r>
              <a:rPr lang="en-US" i="1" dirty="0" smtClean="0"/>
              <a:t>all the judges of the supreme court to take oath to the effect that </a:t>
            </a:r>
            <a:r>
              <a:rPr lang="en-US" b="1" i="1" dirty="0" smtClean="0"/>
              <a:t>they could discharge their duties and performs their functions in accordance with the Proclamation of Emergency of 14</a:t>
            </a:r>
            <a:r>
              <a:rPr lang="en-US" b="1" i="1" baseline="30000" dirty="0" smtClean="0"/>
              <a:t>th</a:t>
            </a:r>
            <a:r>
              <a:rPr lang="en-US" b="1" i="1" dirty="0" smtClean="0"/>
              <a:t> October 1999</a:t>
            </a:r>
            <a:r>
              <a:rPr lang="en-US" i="1" dirty="0" smtClean="0"/>
              <a:t> and the PCO as amended from time to time.</a:t>
            </a:r>
          </a:p>
          <a:p>
            <a:r>
              <a:rPr lang="en-US" dirty="0" smtClean="0"/>
              <a:t>The CE provided it in the order that</a:t>
            </a:r>
            <a:r>
              <a:rPr lang="en-US" i="1" dirty="0" smtClean="0"/>
              <a:t> if a judge would not be given or would not take oath within the time fixed; he would cease to hold office.</a:t>
            </a:r>
            <a:endParaRPr lang="en-US" dirty="0"/>
          </a:p>
        </p:txBody>
      </p:sp>
    </p:spTree>
    <p:extLst>
      <p:ext uri="{BB962C8B-B14F-4D97-AF65-F5344CB8AC3E}">
        <p14:creationId xmlns:p14="http://schemas.microsoft.com/office/powerpoint/2010/main" val="2318271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Trial of Nawaz Sharif</a:t>
            </a:r>
            <a:endParaRPr lang="en-US" dirty="0"/>
          </a:p>
        </p:txBody>
      </p:sp>
      <p:sp>
        <p:nvSpPr>
          <p:cNvPr id="3" name="Content Placeholder 2"/>
          <p:cNvSpPr>
            <a:spLocks noGrp="1"/>
          </p:cNvSpPr>
          <p:nvPr>
            <p:ph idx="1"/>
          </p:nvPr>
        </p:nvSpPr>
        <p:spPr>
          <a:xfrm>
            <a:off x="452798" y="2461832"/>
            <a:ext cx="10229970" cy="4067756"/>
          </a:xfrm>
        </p:spPr>
        <p:txBody>
          <a:bodyPr/>
          <a:lstStyle/>
          <a:p>
            <a:r>
              <a:rPr lang="en-US" b="1" dirty="0" smtClean="0"/>
              <a:t>Nawaz and his brother Shehbaz were arrested </a:t>
            </a:r>
            <a:r>
              <a:rPr lang="en-US" dirty="0" smtClean="0"/>
              <a:t>immediately after military control.</a:t>
            </a:r>
          </a:p>
          <a:p>
            <a:r>
              <a:rPr lang="en-US" dirty="0" smtClean="0"/>
              <a:t>After high-profile trials held in Karachi, Nawaz Sharif was sentenced to life imprisonment and all other co-accused acquitted.</a:t>
            </a:r>
          </a:p>
          <a:p>
            <a:r>
              <a:rPr lang="en-US" b="1" dirty="0" smtClean="0"/>
              <a:t>Before his appeal </a:t>
            </a:r>
            <a:r>
              <a:rPr lang="en-US" dirty="0" smtClean="0"/>
              <a:t>against his sentence could be decided, </a:t>
            </a:r>
            <a:r>
              <a:rPr lang="en-US" b="1" dirty="0" smtClean="0"/>
              <a:t>Nawaz and his family left for Saudi Arabia for 10 years </a:t>
            </a:r>
            <a:r>
              <a:rPr lang="en-US" dirty="0" smtClean="0"/>
              <a:t>under an arrangement. </a:t>
            </a:r>
            <a:endParaRPr lang="en-US" dirty="0"/>
          </a:p>
          <a:p>
            <a:r>
              <a:rPr lang="en-US" dirty="0" smtClean="0"/>
              <a:t>The </a:t>
            </a:r>
            <a:r>
              <a:rPr lang="en-US" b="1" dirty="0" smtClean="0"/>
              <a:t>arrangement, however, remained shrouded in mystery</a:t>
            </a:r>
            <a:r>
              <a:rPr lang="en-US" dirty="0" smtClean="0"/>
              <a:t> in view of the divergent claims, until after 2008 elections when it came to public knowledge in written form.</a:t>
            </a:r>
          </a:p>
          <a:p>
            <a:pPr marL="0" indent="0">
              <a:buNone/>
            </a:pPr>
            <a:endParaRPr lang="en-US" dirty="0" smtClean="0"/>
          </a:p>
        </p:txBody>
      </p:sp>
    </p:spTree>
    <p:extLst>
      <p:ext uri="{BB962C8B-B14F-4D97-AF65-F5344CB8AC3E}">
        <p14:creationId xmlns:p14="http://schemas.microsoft.com/office/powerpoint/2010/main" val="37145419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Supreme court justifies military take over</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Supreme Court disposed off all petitions on 12</a:t>
            </a:r>
            <a:r>
              <a:rPr lang="en-US" b="1" baseline="30000" dirty="0" smtClean="0"/>
              <a:t>th</a:t>
            </a:r>
            <a:r>
              <a:rPr lang="en-US" b="1" dirty="0" smtClean="0"/>
              <a:t> May 2000</a:t>
            </a:r>
            <a:r>
              <a:rPr lang="en-US" dirty="0" smtClean="0"/>
              <a:t> </a:t>
            </a:r>
            <a:r>
              <a:rPr lang="en-US" b="1" dirty="0" smtClean="0"/>
              <a:t>justifying the military take over under the law of necessity.</a:t>
            </a:r>
          </a:p>
          <a:p>
            <a:r>
              <a:rPr lang="en-US" dirty="0" smtClean="0"/>
              <a:t>The court’s view was that </a:t>
            </a:r>
            <a:r>
              <a:rPr lang="en-US" b="1" dirty="0" smtClean="0"/>
              <a:t>the constitution provided no solution to the situation that arose on 12</a:t>
            </a:r>
            <a:r>
              <a:rPr lang="en-US" b="1" baseline="30000" dirty="0" smtClean="0"/>
              <a:t>th</a:t>
            </a:r>
            <a:r>
              <a:rPr lang="en-US" b="1" dirty="0" smtClean="0"/>
              <a:t> October 1999 </a:t>
            </a:r>
            <a:r>
              <a:rPr lang="en-US" dirty="0" smtClean="0"/>
              <a:t>and the intervention by the armed forces through an extra-constitutional measure became inevitable. </a:t>
            </a:r>
          </a:p>
          <a:p>
            <a:r>
              <a:rPr lang="en-US" dirty="0" smtClean="0"/>
              <a:t>The military intervention was validated on the basis of the doctrine of state necessity.</a:t>
            </a:r>
          </a:p>
          <a:p>
            <a:pPr marL="0" indent="0">
              <a:buNone/>
            </a:pPr>
            <a:endParaRPr lang="en-US" dirty="0"/>
          </a:p>
        </p:txBody>
      </p:sp>
    </p:spTree>
    <p:extLst>
      <p:ext uri="{BB962C8B-B14F-4D97-AF65-F5344CB8AC3E}">
        <p14:creationId xmlns:p14="http://schemas.microsoft.com/office/powerpoint/2010/main" val="17959438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Removal of President Tarar</a:t>
            </a:r>
            <a:endParaRPr lang="en-US" dirty="0"/>
          </a:p>
        </p:txBody>
      </p:sp>
      <p:sp>
        <p:nvSpPr>
          <p:cNvPr id="3" name="Content Placeholder 2"/>
          <p:cNvSpPr>
            <a:spLocks noGrp="1"/>
          </p:cNvSpPr>
          <p:nvPr>
            <p:ph idx="1"/>
          </p:nvPr>
        </p:nvSpPr>
        <p:spPr/>
        <p:txBody>
          <a:bodyPr/>
          <a:lstStyle/>
          <a:p>
            <a:r>
              <a:rPr lang="en-US" dirty="0" smtClean="0"/>
              <a:t>Once the </a:t>
            </a:r>
            <a:r>
              <a:rPr lang="en-US" b="1" dirty="0" smtClean="0"/>
              <a:t>supreme court had provided legal cover to military regime </a:t>
            </a:r>
            <a:r>
              <a:rPr lang="en-US" dirty="0" smtClean="0"/>
              <a:t>by delegating authority even to amend the constitution, the </a:t>
            </a:r>
            <a:r>
              <a:rPr lang="en-US" b="1" dirty="0" smtClean="0"/>
              <a:t>Chief Executive went step further and promulgated President’s Succession Order 2001.</a:t>
            </a:r>
          </a:p>
          <a:p>
            <a:r>
              <a:rPr lang="en-US" b="1" dirty="0" smtClean="0"/>
              <a:t>Chief Executive to become President of Pakistan</a:t>
            </a:r>
            <a:r>
              <a:rPr lang="en-US" dirty="0" smtClean="0"/>
              <a:t> and perform all functions of the office of president until his successor enters upon this office.</a:t>
            </a:r>
          </a:p>
          <a:p>
            <a:r>
              <a:rPr lang="en-US" b="1" dirty="0" smtClean="0"/>
              <a:t>Tarar was, thus, unceremoniously removed.</a:t>
            </a:r>
          </a:p>
          <a:p>
            <a:r>
              <a:rPr lang="en-US" b="1" dirty="0" smtClean="0"/>
              <a:t>Musharraf took his oath of office as President</a:t>
            </a:r>
            <a:r>
              <a:rPr lang="en-US" dirty="0" smtClean="0"/>
              <a:t>, to be a better position for the forthcoming talks and negotiations with India.</a:t>
            </a:r>
            <a:endParaRPr lang="en-US" dirty="0"/>
          </a:p>
        </p:txBody>
      </p:sp>
    </p:spTree>
    <p:extLst>
      <p:ext uri="{BB962C8B-B14F-4D97-AF65-F5344CB8AC3E}">
        <p14:creationId xmlns:p14="http://schemas.microsoft.com/office/powerpoint/2010/main" val="2573926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9/11 event</a:t>
            </a:r>
            <a:endParaRPr lang="en-US" dirty="0"/>
          </a:p>
        </p:txBody>
      </p:sp>
      <p:sp>
        <p:nvSpPr>
          <p:cNvPr id="3" name="Content Placeholder 2"/>
          <p:cNvSpPr>
            <a:spLocks noGrp="1"/>
          </p:cNvSpPr>
          <p:nvPr>
            <p:ph idx="1"/>
          </p:nvPr>
        </p:nvSpPr>
        <p:spPr/>
        <p:txBody>
          <a:bodyPr/>
          <a:lstStyle/>
          <a:p>
            <a:r>
              <a:rPr lang="en-US" b="1" dirty="0" smtClean="0"/>
              <a:t>Pakistan was one of the three countries to recognize and support the </a:t>
            </a:r>
            <a:r>
              <a:rPr lang="en-US" b="1" i="1" dirty="0" smtClean="0"/>
              <a:t>Taliban </a:t>
            </a:r>
            <a:r>
              <a:rPr lang="en-US" dirty="0" smtClean="0"/>
              <a:t>government in Afghanistan. </a:t>
            </a:r>
          </a:p>
          <a:p>
            <a:r>
              <a:rPr lang="en-US" dirty="0" smtClean="0"/>
              <a:t>It was also </a:t>
            </a:r>
            <a:r>
              <a:rPr lang="en-US" b="1" dirty="0" smtClean="0"/>
              <a:t>playing host to Osama Bin Laden</a:t>
            </a:r>
            <a:r>
              <a:rPr lang="en-US" dirty="0" smtClean="0"/>
              <a:t>.</a:t>
            </a:r>
          </a:p>
          <a:p>
            <a:r>
              <a:rPr lang="en-US" dirty="0" smtClean="0"/>
              <a:t>The </a:t>
            </a:r>
            <a:r>
              <a:rPr lang="en-US" b="1" dirty="0" smtClean="0"/>
              <a:t>US government blamed Osama and his organization Al Qaeda for the attack on the Empire State Building.</a:t>
            </a:r>
          </a:p>
          <a:p>
            <a:r>
              <a:rPr lang="en-US" dirty="0" smtClean="0"/>
              <a:t>President Bush addresses the Pakistani President and said, </a:t>
            </a:r>
            <a:r>
              <a:rPr lang="en-US" b="1" dirty="0" smtClean="0"/>
              <a:t>“you are with us or against us.”</a:t>
            </a:r>
          </a:p>
          <a:p>
            <a:r>
              <a:rPr lang="en-US" dirty="0" smtClean="0"/>
              <a:t>Musharraf, considering the larger </a:t>
            </a:r>
            <a:r>
              <a:rPr lang="en-US" dirty="0"/>
              <a:t>n</a:t>
            </a:r>
            <a:r>
              <a:rPr lang="en-US" dirty="0" smtClean="0"/>
              <a:t>ational interest, took a </a:t>
            </a:r>
            <a:r>
              <a:rPr lang="en-US" b="1" dirty="0" smtClean="0"/>
              <a:t>U-turn in Pakistan and Afghanistan policy and abandoned the Taliban</a:t>
            </a:r>
            <a:r>
              <a:rPr lang="en-US" dirty="0" smtClean="0"/>
              <a:t>, and put his support in the US intelligence agencies.</a:t>
            </a:r>
            <a:endParaRPr lang="en-US" dirty="0"/>
          </a:p>
        </p:txBody>
      </p:sp>
    </p:spTree>
    <p:extLst>
      <p:ext uri="{BB962C8B-B14F-4D97-AF65-F5344CB8AC3E}">
        <p14:creationId xmlns:p14="http://schemas.microsoft.com/office/powerpoint/2010/main" val="1444627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Referendum</a:t>
            </a:r>
            <a:endParaRPr lang="en-US" dirty="0"/>
          </a:p>
        </p:txBody>
      </p:sp>
      <p:sp>
        <p:nvSpPr>
          <p:cNvPr id="3" name="Content Placeholder 2"/>
          <p:cNvSpPr>
            <a:spLocks noGrp="1"/>
          </p:cNvSpPr>
          <p:nvPr>
            <p:ph idx="1"/>
          </p:nvPr>
        </p:nvSpPr>
        <p:spPr/>
        <p:txBody>
          <a:bodyPr/>
          <a:lstStyle/>
          <a:p>
            <a:r>
              <a:rPr lang="en-US" b="1" dirty="0" smtClean="0"/>
              <a:t>To legitimate his powers conducted a referendum on 30 April 2002.</a:t>
            </a:r>
          </a:p>
          <a:p>
            <a:r>
              <a:rPr lang="en-US" b="1" dirty="0" smtClean="0"/>
              <a:t>A question with YES OR NO,</a:t>
            </a:r>
          </a:p>
          <a:p>
            <a:r>
              <a:rPr lang="en-US" b="1" dirty="0" smtClean="0"/>
              <a:t>For the constitution of the system of local government, establishment of democracy, continuity of reforms, elimination of sectarianism and extremism and attainment of the ideals of Quaid-e-</a:t>
            </a:r>
            <a:r>
              <a:rPr lang="en-US" b="1" dirty="0" err="1" smtClean="0"/>
              <a:t>Azam</a:t>
            </a:r>
            <a:r>
              <a:rPr lang="en-US" b="1" dirty="0" smtClean="0"/>
              <a:t>, do you want to make Musharraf as President for next 5 years?</a:t>
            </a:r>
          </a:p>
          <a:p>
            <a:r>
              <a:rPr lang="en-US" b="1" dirty="0" smtClean="0"/>
              <a:t>The voters cast vote without reference to electoral lists.</a:t>
            </a:r>
          </a:p>
          <a:p>
            <a:r>
              <a:rPr lang="en-US" b="1" dirty="0" smtClean="0"/>
              <a:t>The verdict was taken as YES.</a:t>
            </a:r>
          </a:p>
          <a:p>
            <a:r>
              <a:rPr lang="en-US" b="1" dirty="0" smtClean="0"/>
              <a:t>CHALLENGED IN THE SUPREME COURT BUT TREATED AS PREMATURE.</a:t>
            </a:r>
            <a:endParaRPr lang="en-US" b="1" dirty="0"/>
          </a:p>
        </p:txBody>
      </p:sp>
    </p:spTree>
    <p:extLst>
      <p:ext uri="{BB962C8B-B14F-4D97-AF65-F5344CB8AC3E}">
        <p14:creationId xmlns:p14="http://schemas.microsoft.com/office/powerpoint/2010/main" val="2084833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Government Reforms</a:t>
            </a:r>
            <a:endParaRPr lang="en-US" dirty="0"/>
          </a:p>
        </p:txBody>
      </p:sp>
      <p:sp>
        <p:nvSpPr>
          <p:cNvPr id="3" name="Content Placeholder 2"/>
          <p:cNvSpPr>
            <a:spLocks noGrp="1"/>
          </p:cNvSpPr>
          <p:nvPr>
            <p:ph idx="1"/>
          </p:nvPr>
        </p:nvSpPr>
        <p:spPr/>
        <p:txBody>
          <a:bodyPr/>
          <a:lstStyle/>
          <a:p>
            <a:r>
              <a:rPr lang="en-US" b="1" dirty="0" smtClean="0"/>
              <a:t>Like </a:t>
            </a:r>
            <a:r>
              <a:rPr lang="en-US" b="1" dirty="0"/>
              <a:t>Z</a:t>
            </a:r>
            <a:r>
              <a:rPr lang="en-US" b="1" dirty="0" smtClean="0"/>
              <a:t>ia and </a:t>
            </a:r>
            <a:r>
              <a:rPr lang="en-US" b="1" dirty="0" err="1"/>
              <a:t>A</a:t>
            </a:r>
            <a:r>
              <a:rPr lang="en-US" b="1" dirty="0" err="1" smtClean="0"/>
              <a:t>yub</a:t>
            </a:r>
            <a:r>
              <a:rPr lang="en-US" b="1" dirty="0" smtClean="0"/>
              <a:t> </a:t>
            </a:r>
            <a:r>
              <a:rPr lang="en-US" b="1" dirty="0"/>
              <a:t>K</a:t>
            </a:r>
            <a:r>
              <a:rPr lang="en-US" b="1" dirty="0" smtClean="0"/>
              <a:t>han </a:t>
            </a:r>
            <a:r>
              <a:rPr lang="en-US" b="1" dirty="0"/>
              <a:t>M</a:t>
            </a:r>
            <a:r>
              <a:rPr lang="en-US" b="1" dirty="0" smtClean="0"/>
              <a:t>usharraf also used Local bodies as use full device to create political  base.</a:t>
            </a:r>
          </a:p>
          <a:p>
            <a:r>
              <a:rPr lang="en-US" b="1" dirty="0" smtClean="0"/>
              <a:t>an ordinance issued in 2001 through election were held  and  the spacing facilitated the establishment to get those candidate elected for </a:t>
            </a:r>
            <a:r>
              <a:rPr lang="en-US" b="1" dirty="0" err="1" smtClean="0"/>
              <a:t>Nazims</a:t>
            </a:r>
            <a:r>
              <a:rPr lang="en-US" b="1" dirty="0" smtClean="0"/>
              <a:t> who get the need from the regime.</a:t>
            </a:r>
          </a:p>
          <a:p>
            <a:r>
              <a:rPr lang="en-US" b="1" dirty="0" smtClean="0"/>
              <a:t>More powers and autonomy  at local level  became serious rival to provincial government.</a:t>
            </a:r>
          </a:p>
          <a:p>
            <a:endParaRPr lang="en-US" b="1" dirty="0"/>
          </a:p>
        </p:txBody>
      </p:sp>
    </p:spTree>
    <p:extLst>
      <p:ext uri="{BB962C8B-B14F-4D97-AF65-F5344CB8AC3E}">
        <p14:creationId xmlns:p14="http://schemas.microsoft.com/office/powerpoint/2010/main" val="12807051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203</TotalTime>
  <Words>1313</Words>
  <Application>Microsoft Office PowerPoint</Application>
  <PresentationFormat>Custom</PresentationFormat>
  <Paragraphs>73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Ion Boardroom</vt:lpstr>
      <vt:lpstr>GENERAL MUSHARRAF’S PHASE</vt:lpstr>
      <vt:lpstr>Introduction </vt:lpstr>
      <vt:lpstr>Handling of judiciary</vt:lpstr>
      <vt:lpstr>Trial of Nawaz Sharif</vt:lpstr>
      <vt:lpstr>Supreme court justifies military take over</vt:lpstr>
      <vt:lpstr>Removal of President Tarar</vt:lpstr>
      <vt:lpstr>The 9/11 event</vt:lpstr>
      <vt:lpstr>The Referendum</vt:lpstr>
      <vt:lpstr>Local Government Reforms</vt:lpstr>
      <vt:lpstr>Legal frame work order LFO, a prelude to 17th amendment in the constitution</vt:lpstr>
      <vt:lpstr>PowerPoint Presentation</vt:lpstr>
      <vt:lpstr>PowerPoint Presentation</vt:lpstr>
      <vt:lpstr>General elections: Semblance of Democracy</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MUSHARRAF’S PHASE</dc:title>
  <dc:creator>sanya saqlain</dc:creator>
  <cp:lastModifiedBy>MyUserName</cp:lastModifiedBy>
  <cp:revision>29</cp:revision>
  <dcterms:created xsi:type="dcterms:W3CDTF">2016-02-28T16:49:42Z</dcterms:created>
  <dcterms:modified xsi:type="dcterms:W3CDTF">2018-01-26T05:10:31Z</dcterms:modified>
</cp:coreProperties>
</file>