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 id="268" r:id="rId14"/>
    <p:sldId id="272" r:id="rId15"/>
    <p:sldId id="269" r:id="rId16"/>
    <p:sldId id="270" r:id="rId17"/>
    <p:sldId id="273" r:id="rId18"/>
    <p:sldId id="274"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CC"/>
    <a:srgbClr val="BC109B"/>
    <a:srgbClr val="CC0066"/>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E9BA-BB9F-45A5-A6B5-C0BEED22E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5607C082-2EAD-4EF6-8B3D-4586AF1170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4D90D6B8-2D4A-4F62-AE27-84DEAAD19335}"/>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5" name="Footer Placeholder 4">
            <a:extLst>
              <a:ext uri="{FF2B5EF4-FFF2-40B4-BE49-F238E27FC236}">
                <a16:creationId xmlns:a16="http://schemas.microsoft.com/office/drawing/2014/main" id="{DED107CD-D3D7-4062-89A0-C14F8191709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F1ECCA-F79B-4D77-89DD-F1606F8EEF31}"/>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126979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ABC6A-7A41-45D5-98E4-2801C4AE32AA}"/>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E96D70D-DC15-4E13-BB1E-2CC1657E65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8D1EF6D1-8166-46FA-B298-B885AB73B798}"/>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5" name="Footer Placeholder 4">
            <a:extLst>
              <a:ext uri="{FF2B5EF4-FFF2-40B4-BE49-F238E27FC236}">
                <a16:creationId xmlns:a16="http://schemas.microsoft.com/office/drawing/2014/main" id="{ACFF659C-0678-43E7-BDFA-3906C30DD62B}"/>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0E63923-6636-46C3-9FDB-B37FCB6D11DF}"/>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3087331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851B4-0EBD-4B42-B105-874C2551B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1B1C1EC-3B78-4155-91A8-93197B30AD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98AC190-2A77-4069-B107-D6BE3DD59086}"/>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5" name="Footer Placeholder 4">
            <a:extLst>
              <a:ext uri="{FF2B5EF4-FFF2-40B4-BE49-F238E27FC236}">
                <a16:creationId xmlns:a16="http://schemas.microsoft.com/office/drawing/2014/main" id="{B07753A8-8306-4D6D-B6F4-583A3B85B8A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2AA6A71-F9D6-4044-822F-2FE44ED40883}"/>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20834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3168-907B-406C-A434-58ADF2F25A9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34A9955-3156-4C49-8E0C-F6159F2E47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AEA543C-440A-49BD-AB79-D707B11A030E}"/>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5" name="Footer Placeholder 4">
            <a:extLst>
              <a:ext uri="{FF2B5EF4-FFF2-40B4-BE49-F238E27FC236}">
                <a16:creationId xmlns:a16="http://schemas.microsoft.com/office/drawing/2014/main" id="{094438D1-15CA-4841-8FA8-205773D363C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C33B92F5-6E5D-4EAC-8ACD-115C0FDFF68A}"/>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1417209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70350-6FB4-4660-A947-286F21C158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858A4493-B0CD-4DBF-AD3C-D0CDB0F2FF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98688-C943-401F-9EA1-311957EA8DF5}"/>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5" name="Footer Placeholder 4">
            <a:extLst>
              <a:ext uri="{FF2B5EF4-FFF2-40B4-BE49-F238E27FC236}">
                <a16:creationId xmlns:a16="http://schemas.microsoft.com/office/drawing/2014/main" id="{70C785E9-4ECE-4128-967B-BAEDAF94CD3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8BAD001-202B-4E4B-9B1A-98DBF671F6BF}"/>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114261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C171-9BE8-4453-B061-10218E3A49DD}"/>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F4E4329-4ACE-460E-A8C2-7D1E91C988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43FB7612-564F-459A-98DA-FD805B0E61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533BBBA-8E2E-4A70-8CED-B6420EF57030}"/>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6" name="Footer Placeholder 5">
            <a:extLst>
              <a:ext uri="{FF2B5EF4-FFF2-40B4-BE49-F238E27FC236}">
                <a16:creationId xmlns:a16="http://schemas.microsoft.com/office/drawing/2014/main" id="{BFA866C6-32C9-4A77-84EC-B0BC5203EE11}"/>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49360839-3DE5-493A-9BA6-7E545E9D8500}"/>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65030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043F-A629-49FA-802C-9B269942B84E}"/>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84651FDE-C1F3-4910-AE84-39C344AAAC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420F3C-6EA1-4925-B80E-4D3FCBCF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3CBEDA3F-4B09-42BC-94E9-A3C318545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176FCA-A4FA-4104-B5DE-9861D4DDB0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FDAF6B46-28B8-40D8-9C1F-F0102F6085C9}"/>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8" name="Footer Placeholder 7">
            <a:extLst>
              <a:ext uri="{FF2B5EF4-FFF2-40B4-BE49-F238E27FC236}">
                <a16:creationId xmlns:a16="http://schemas.microsoft.com/office/drawing/2014/main" id="{4F116B5E-087B-487F-AF4F-FD6D3E0CE350}"/>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ED5EEEE-97E0-47FF-A343-F2184AFC8F22}"/>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1019465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1E99-DA49-4121-A550-7126568604AD}"/>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A1EA5638-BE89-4AA3-B267-471CEFD38A01}"/>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4" name="Footer Placeholder 3">
            <a:extLst>
              <a:ext uri="{FF2B5EF4-FFF2-40B4-BE49-F238E27FC236}">
                <a16:creationId xmlns:a16="http://schemas.microsoft.com/office/drawing/2014/main" id="{F928363D-696F-4D09-94C6-471C518C7A68}"/>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FE92EAAB-E834-4A2B-B92C-DB7C2AFD4B63}"/>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684897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D44A4-967D-40D9-ACAC-AB09DB952D0F}"/>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3" name="Footer Placeholder 2">
            <a:extLst>
              <a:ext uri="{FF2B5EF4-FFF2-40B4-BE49-F238E27FC236}">
                <a16:creationId xmlns:a16="http://schemas.microsoft.com/office/drawing/2014/main" id="{FD2E1705-D640-4AF6-BA71-15274B2C3AE8}"/>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0DE8C233-A35C-46A6-B1A9-FDA8A5842FF9}"/>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3987994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8A30-4EC4-450D-A7DA-5FEFCB227A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75A991A-E405-4EAC-B7A5-724240BFA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340C0698-DC7D-4261-9715-48E3BBD51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D189ED-A1DE-43F6-90E0-CA5C5A2805F1}"/>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6" name="Footer Placeholder 5">
            <a:extLst>
              <a:ext uri="{FF2B5EF4-FFF2-40B4-BE49-F238E27FC236}">
                <a16:creationId xmlns:a16="http://schemas.microsoft.com/office/drawing/2014/main" id="{2A9D9753-FFE0-4745-86D3-529B53FCFB2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31A7CEB-AF99-4C4F-9F91-F715C001DA7E}"/>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28868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D685-FE64-42B0-9090-70085D38E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BD8542E-7F05-4B13-ADDA-F4BB8C7700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116660AC-C0CA-4B21-806F-9CF6E7745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3F0D2-0C49-4E30-9C0A-6D63356820BA}"/>
              </a:ext>
            </a:extLst>
          </p:cNvPr>
          <p:cNvSpPr>
            <a:spLocks noGrp="1"/>
          </p:cNvSpPr>
          <p:nvPr>
            <p:ph type="dt" sz="half" idx="10"/>
          </p:nvPr>
        </p:nvSpPr>
        <p:spPr/>
        <p:txBody>
          <a:bodyPr/>
          <a:lstStyle/>
          <a:p>
            <a:fld id="{1A0C3C81-54E7-48C2-AF90-DD5F0E402B63}" type="datetimeFigureOut">
              <a:rPr lang="en-PK" smtClean="0"/>
              <a:t>21/12/2021</a:t>
            </a:fld>
            <a:endParaRPr lang="en-PK"/>
          </a:p>
        </p:txBody>
      </p:sp>
      <p:sp>
        <p:nvSpPr>
          <p:cNvPr id="6" name="Footer Placeholder 5">
            <a:extLst>
              <a:ext uri="{FF2B5EF4-FFF2-40B4-BE49-F238E27FC236}">
                <a16:creationId xmlns:a16="http://schemas.microsoft.com/office/drawing/2014/main" id="{9154686D-EDBA-4C5F-A670-C0AFD8196615}"/>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875D9E2-35B6-4021-826D-E377E2ADC9F0}"/>
              </a:ext>
            </a:extLst>
          </p:cNvPr>
          <p:cNvSpPr>
            <a:spLocks noGrp="1"/>
          </p:cNvSpPr>
          <p:nvPr>
            <p:ph type="sldNum" sz="quarter" idx="12"/>
          </p:nvPr>
        </p:nvSpPr>
        <p:spPr/>
        <p:txBody>
          <a:bodyPr/>
          <a:lstStyle/>
          <a:p>
            <a:fld id="{CB5B748E-2E03-4F50-B9A7-A286D74AC279}" type="slidenum">
              <a:rPr lang="en-PK" smtClean="0"/>
              <a:t>‹#›</a:t>
            </a:fld>
            <a:endParaRPr lang="en-PK"/>
          </a:p>
        </p:txBody>
      </p:sp>
    </p:spTree>
    <p:extLst>
      <p:ext uri="{BB962C8B-B14F-4D97-AF65-F5344CB8AC3E}">
        <p14:creationId xmlns:p14="http://schemas.microsoft.com/office/powerpoint/2010/main" val="3963566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1000" b="-6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9204E-F3C6-410E-A1EF-F0DDF249AE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5A841BD6-9313-4D46-89B1-E4C24E4B6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AA04186-8460-4C5C-83EA-50A0C8A94C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C3C81-54E7-48C2-AF90-DD5F0E402B63}" type="datetimeFigureOut">
              <a:rPr lang="en-PK" smtClean="0"/>
              <a:t>21/12/2021</a:t>
            </a:fld>
            <a:endParaRPr lang="en-PK"/>
          </a:p>
        </p:txBody>
      </p:sp>
      <p:sp>
        <p:nvSpPr>
          <p:cNvPr id="5" name="Footer Placeholder 4">
            <a:extLst>
              <a:ext uri="{FF2B5EF4-FFF2-40B4-BE49-F238E27FC236}">
                <a16:creationId xmlns:a16="http://schemas.microsoft.com/office/drawing/2014/main" id="{6BA4078F-58AE-4A31-9C48-98A9272B43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70F88E43-53A8-4CEA-8378-2844351B4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B748E-2E03-4F50-B9A7-A286D74AC279}" type="slidenum">
              <a:rPr lang="en-PK" smtClean="0"/>
              <a:t>‹#›</a:t>
            </a:fld>
            <a:endParaRPr lang="en-PK"/>
          </a:p>
        </p:txBody>
      </p:sp>
    </p:spTree>
    <p:extLst>
      <p:ext uri="{BB962C8B-B14F-4D97-AF65-F5344CB8AC3E}">
        <p14:creationId xmlns:p14="http://schemas.microsoft.com/office/powerpoint/2010/main" val="616635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E9E07-E3AA-4010-AD6E-A420215B8950}"/>
              </a:ext>
            </a:extLst>
          </p:cNvPr>
          <p:cNvSpPr>
            <a:spLocks noGrp="1"/>
          </p:cNvSpPr>
          <p:nvPr>
            <p:ph type="ctrTitle"/>
          </p:nvPr>
        </p:nvSpPr>
        <p:spPr>
          <a:xfrm>
            <a:off x="1352350" y="2649086"/>
            <a:ext cx="9144000" cy="2387600"/>
          </a:xfrm>
        </p:spPr>
        <p:txBody>
          <a:bodyPr>
            <a:normAutofit fontScale="90000"/>
          </a:bodyPr>
          <a:lstStyle/>
          <a:p>
            <a:r>
              <a:rPr lang="en-US" dirty="0">
                <a:solidFill>
                  <a:srgbClr val="FF0000"/>
                </a:solidFill>
                <a:effectLst/>
                <a:latin typeface="Goudy Stout" panose="0202090407030B020401" pitchFamily="18" charset="0"/>
              </a:rPr>
              <a:t>Critical Analysis </a:t>
            </a:r>
            <a:br>
              <a:rPr lang="en-US" dirty="0">
                <a:solidFill>
                  <a:srgbClr val="FF0000"/>
                </a:solidFill>
                <a:effectLst/>
                <a:latin typeface="Goudy Stout" panose="0202090407030B020401" pitchFamily="18" charset="0"/>
              </a:rPr>
            </a:br>
            <a:br>
              <a:rPr lang="en-US" dirty="0">
                <a:latin typeface="Goudy Stout" panose="0202090407030B020401" pitchFamily="18" charset="0"/>
              </a:rPr>
            </a:br>
            <a:r>
              <a:rPr lang="en-US" dirty="0">
                <a:solidFill>
                  <a:srgbClr val="FFFF00"/>
                </a:solidFill>
                <a:effectLst/>
                <a:latin typeface="Goudy Stout" panose="0202090407030B020401" pitchFamily="18" charset="0"/>
              </a:rPr>
              <a:t>The Still River </a:t>
            </a:r>
            <a:br>
              <a:rPr lang="en-US" dirty="0"/>
            </a:br>
            <a:endParaRPr lang="en-PK" dirty="0"/>
          </a:p>
        </p:txBody>
      </p:sp>
      <p:sp>
        <p:nvSpPr>
          <p:cNvPr id="3" name="Subtitle 2">
            <a:extLst>
              <a:ext uri="{FF2B5EF4-FFF2-40B4-BE49-F238E27FC236}">
                <a16:creationId xmlns:a16="http://schemas.microsoft.com/office/drawing/2014/main" id="{42DD67EF-4C81-4CF3-8551-9899C68B802F}"/>
              </a:ext>
            </a:extLst>
          </p:cNvPr>
          <p:cNvSpPr>
            <a:spLocks noGrp="1"/>
          </p:cNvSpPr>
          <p:nvPr>
            <p:ph type="subTitle" idx="1"/>
          </p:nvPr>
        </p:nvSpPr>
        <p:spPr>
          <a:xfrm>
            <a:off x="1198880" y="4765039"/>
            <a:ext cx="9144000" cy="1625283"/>
          </a:xfrm>
        </p:spPr>
        <p:txBody>
          <a:bodyPr/>
          <a:lstStyle/>
          <a:p>
            <a:r>
              <a:rPr lang="en-US" dirty="0">
                <a:solidFill>
                  <a:srgbClr val="92D050"/>
                </a:solidFill>
                <a:latin typeface="Arial" panose="020B0604020202020204" pitchFamily="34" charset="0"/>
              </a:rPr>
              <a:t>Presented</a:t>
            </a:r>
            <a:r>
              <a:rPr lang="en-US" sz="2400" dirty="0">
                <a:solidFill>
                  <a:srgbClr val="92D050"/>
                </a:solidFill>
                <a:effectLst/>
                <a:latin typeface="Arial" panose="020B0604020202020204" pitchFamily="34" charset="0"/>
              </a:rPr>
              <a:t> by: </a:t>
            </a:r>
            <a:br>
              <a:rPr lang="en-US" dirty="0">
                <a:solidFill>
                  <a:srgbClr val="92D050"/>
                </a:solidFill>
              </a:rPr>
            </a:br>
            <a:r>
              <a:rPr lang="en-US" sz="2400" dirty="0">
                <a:solidFill>
                  <a:srgbClr val="92D050"/>
                </a:solidFill>
                <a:effectLst/>
                <a:latin typeface="Arial" panose="020B0604020202020204" pitchFamily="34" charset="0"/>
              </a:rPr>
              <a:t>Muhammad Ali (21L-5463) Talha </a:t>
            </a:r>
            <a:r>
              <a:rPr lang="en-US" sz="2400" dirty="0" err="1">
                <a:solidFill>
                  <a:srgbClr val="92D050"/>
                </a:solidFill>
                <a:effectLst/>
                <a:latin typeface="Arial" panose="020B0604020202020204" pitchFamily="34" charset="0"/>
              </a:rPr>
              <a:t>Dogar</a:t>
            </a:r>
            <a:r>
              <a:rPr lang="en-US" sz="2400" dirty="0">
                <a:solidFill>
                  <a:srgbClr val="92D050"/>
                </a:solidFill>
                <a:effectLst/>
                <a:latin typeface="Arial" panose="020B0604020202020204" pitchFamily="34" charset="0"/>
              </a:rPr>
              <a:t> (21L-7559) </a:t>
            </a:r>
            <a:br>
              <a:rPr lang="en-US" dirty="0">
                <a:solidFill>
                  <a:srgbClr val="92D050"/>
                </a:solidFill>
              </a:rPr>
            </a:br>
            <a:r>
              <a:rPr lang="en-US" sz="2400" dirty="0" err="1">
                <a:solidFill>
                  <a:srgbClr val="92D050"/>
                </a:solidFill>
                <a:effectLst/>
                <a:latin typeface="Arial" panose="020B0604020202020204" pitchFamily="34" charset="0"/>
              </a:rPr>
              <a:t>Ruwaifa</a:t>
            </a:r>
            <a:r>
              <a:rPr lang="en-US" sz="2400" dirty="0">
                <a:solidFill>
                  <a:srgbClr val="92D050"/>
                </a:solidFill>
                <a:effectLst/>
                <a:latin typeface="Arial" panose="020B0604020202020204" pitchFamily="34" charset="0"/>
              </a:rPr>
              <a:t> </a:t>
            </a:r>
            <a:r>
              <a:rPr lang="en-US" sz="2400" dirty="0" err="1">
                <a:solidFill>
                  <a:srgbClr val="92D050"/>
                </a:solidFill>
                <a:effectLst/>
                <a:latin typeface="Arial" panose="020B0604020202020204" pitchFamily="34" charset="0"/>
              </a:rPr>
              <a:t>Ukasha</a:t>
            </a:r>
            <a:r>
              <a:rPr lang="en-US" sz="2400" dirty="0">
                <a:solidFill>
                  <a:srgbClr val="92D050"/>
                </a:solidFill>
                <a:effectLst/>
                <a:latin typeface="Arial" panose="020B0604020202020204" pitchFamily="34" charset="0"/>
              </a:rPr>
              <a:t> (21L-6199) Fawad Ahmed (21L-5403)</a:t>
            </a:r>
            <a:endParaRPr lang="en-PK" dirty="0">
              <a:solidFill>
                <a:srgbClr val="92D050"/>
              </a:solidFill>
            </a:endParaRPr>
          </a:p>
        </p:txBody>
      </p:sp>
    </p:spTree>
    <p:extLst>
      <p:ext uri="{BB962C8B-B14F-4D97-AF65-F5344CB8AC3E}">
        <p14:creationId xmlns:p14="http://schemas.microsoft.com/office/powerpoint/2010/main" val="189398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52F77-0618-41F4-88EC-08FA54918B85}"/>
              </a:ext>
            </a:extLst>
          </p:cNvPr>
          <p:cNvSpPr>
            <a:spLocks noGrp="1"/>
          </p:cNvSpPr>
          <p:nvPr>
            <p:ph type="title"/>
          </p:nvPr>
        </p:nvSpPr>
        <p:spPr>
          <a:xfrm>
            <a:off x="3647758" y="284480"/>
            <a:ext cx="7335202" cy="1600200"/>
          </a:xfrm>
        </p:spPr>
        <p:txBody>
          <a:bodyPr>
            <a:noAutofit/>
          </a:bodyPr>
          <a:lstStyle/>
          <a:p>
            <a:pPr algn="ctr"/>
            <a:r>
              <a:rPr lang="en-US" sz="8000" dirty="0" err="1">
                <a:solidFill>
                  <a:srgbClr val="FF0000"/>
                </a:solidFill>
                <a:latin typeface="Bernard MT Condensed" panose="02050806060905020404" pitchFamily="18" charset="0"/>
              </a:rPr>
              <a:t>Choronologiccal</a:t>
            </a:r>
            <a:endParaRPr lang="en-PK" sz="8000" dirty="0">
              <a:solidFill>
                <a:srgbClr val="FF0000"/>
              </a:solidFill>
              <a:latin typeface="Bernard MT Condensed" panose="02050806060905020404" pitchFamily="18" charset="0"/>
            </a:endParaRPr>
          </a:p>
        </p:txBody>
      </p:sp>
      <p:sp>
        <p:nvSpPr>
          <p:cNvPr id="5" name="Content Placeholder 4">
            <a:extLst>
              <a:ext uri="{FF2B5EF4-FFF2-40B4-BE49-F238E27FC236}">
                <a16:creationId xmlns:a16="http://schemas.microsoft.com/office/drawing/2014/main" id="{D5D26247-1910-42B3-ACBF-BDFC0F19D4EE}"/>
              </a:ext>
            </a:extLst>
          </p:cNvPr>
          <p:cNvSpPr>
            <a:spLocks noGrp="1"/>
          </p:cNvSpPr>
          <p:nvPr>
            <p:ph idx="1"/>
          </p:nvPr>
        </p:nvSpPr>
        <p:spPr>
          <a:xfrm rot="16200000">
            <a:off x="-1207452" y="2444115"/>
            <a:ext cx="6172200" cy="1969770"/>
          </a:xfrm>
        </p:spPr>
        <p:txBody>
          <a:bodyPr>
            <a:normAutofit fontScale="92500"/>
          </a:bodyPr>
          <a:lstStyle/>
          <a:p>
            <a:pPr marL="0" indent="0" algn="ctr">
              <a:buNone/>
            </a:pPr>
            <a:r>
              <a:rPr lang="en-US" sz="9600" dirty="0">
                <a:solidFill>
                  <a:srgbClr val="00FFCC"/>
                </a:solidFill>
                <a:latin typeface="Castellar" panose="020A0402060406010301" pitchFamily="18" charset="0"/>
              </a:rPr>
              <a:t>PATTERN</a:t>
            </a:r>
            <a:endParaRPr lang="en-PK" sz="9600" dirty="0">
              <a:solidFill>
                <a:srgbClr val="00FFCC"/>
              </a:solidFill>
              <a:latin typeface="Castellar" panose="020A0402060406010301" pitchFamily="18" charset="0"/>
            </a:endParaRPr>
          </a:p>
        </p:txBody>
      </p:sp>
      <p:sp>
        <p:nvSpPr>
          <p:cNvPr id="6" name="Text Placeholder 5">
            <a:extLst>
              <a:ext uri="{FF2B5EF4-FFF2-40B4-BE49-F238E27FC236}">
                <a16:creationId xmlns:a16="http://schemas.microsoft.com/office/drawing/2014/main" id="{A670905D-1E4E-4E11-AC18-80BBE9C27667}"/>
              </a:ext>
            </a:extLst>
          </p:cNvPr>
          <p:cNvSpPr>
            <a:spLocks noGrp="1"/>
          </p:cNvSpPr>
          <p:nvPr>
            <p:ph type="body" sz="half" idx="2"/>
          </p:nvPr>
        </p:nvSpPr>
        <p:spPr>
          <a:xfrm>
            <a:off x="3058160" y="2052320"/>
            <a:ext cx="8117840" cy="4462780"/>
          </a:xfrm>
        </p:spPr>
        <p:txBody>
          <a:bodyPr>
            <a:noAutofit/>
          </a:bodyPr>
          <a:lstStyle/>
          <a:p>
            <a:pPr algn="just"/>
            <a:r>
              <a:rPr lang="en-US" sz="3600" dirty="0">
                <a:solidFill>
                  <a:srgbClr val="FFFF00"/>
                </a:solidFill>
              </a:rPr>
              <a:t>The author has opted ‘Chronological Pattern’ as a pattern of organization for his story’s narration. In the beginning he has mentioned time. “I think it must be one o’clock now ”. He has also narrated the sequence of events happening in the story. “Suddenly the bulbs in the street lamps come on. Now there is light everywhere.</a:t>
            </a:r>
            <a:endParaRPr lang="en-PK" sz="3600" dirty="0">
              <a:solidFill>
                <a:srgbClr val="FFFF00"/>
              </a:solidFill>
            </a:endParaRPr>
          </a:p>
        </p:txBody>
      </p:sp>
    </p:spTree>
    <p:extLst>
      <p:ext uri="{BB962C8B-B14F-4D97-AF65-F5344CB8AC3E}">
        <p14:creationId xmlns:p14="http://schemas.microsoft.com/office/powerpoint/2010/main" val="858769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52F77-0618-41F4-88EC-08FA54918B85}"/>
              </a:ext>
            </a:extLst>
          </p:cNvPr>
          <p:cNvSpPr>
            <a:spLocks noGrp="1"/>
          </p:cNvSpPr>
          <p:nvPr>
            <p:ph type="title"/>
          </p:nvPr>
        </p:nvSpPr>
        <p:spPr>
          <a:xfrm>
            <a:off x="3647758" y="284480"/>
            <a:ext cx="7335202" cy="1600200"/>
          </a:xfrm>
        </p:spPr>
        <p:txBody>
          <a:bodyPr>
            <a:noAutofit/>
          </a:bodyPr>
          <a:lstStyle/>
          <a:p>
            <a:pPr algn="ctr"/>
            <a:r>
              <a:rPr lang="en-US" sz="8000" dirty="0">
                <a:solidFill>
                  <a:srgbClr val="FF0000"/>
                </a:solidFill>
                <a:latin typeface="Bernard MT Condensed" panose="02050806060905020404" pitchFamily="18" charset="0"/>
              </a:rPr>
              <a:t>Pathos</a:t>
            </a:r>
            <a:endParaRPr lang="en-PK" sz="8000" dirty="0">
              <a:solidFill>
                <a:srgbClr val="FF0000"/>
              </a:solidFill>
              <a:latin typeface="Bernard MT Condensed" panose="02050806060905020404" pitchFamily="18" charset="0"/>
            </a:endParaRPr>
          </a:p>
        </p:txBody>
      </p:sp>
      <p:sp>
        <p:nvSpPr>
          <p:cNvPr id="5" name="Content Placeholder 4">
            <a:extLst>
              <a:ext uri="{FF2B5EF4-FFF2-40B4-BE49-F238E27FC236}">
                <a16:creationId xmlns:a16="http://schemas.microsoft.com/office/drawing/2014/main" id="{D5D26247-1910-42B3-ACBF-BDFC0F19D4EE}"/>
              </a:ext>
            </a:extLst>
          </p:cNvPr>
          <p:cNvSpPr>
            <a:spLocks noGrp="1"/>
          </p:cNvSpPr>
          <p:nvPr>
            <p:ph idx="1"/>
          </p:nvPr>
        </p:nvSpPr>
        <p:spPr>
          <a:xfrm rot="16200000">
            <a:off x="-1207452" y="2444115"/>
            <a:ext cx="6172200" cy="1969770"/>
          </a:xfrm>
        </p:spPr>
        <p:txBody>
          <a:bodyPr>
            <a:normAutofit/>
          </a:bodyPr>
          <a:lstStyle/>
          <a:p>
            <a:pPr marL="0" indent="0" algn="ctr">
              <a:buNone/>
            </a:pPr>
            <a:r>
              <a:rPr lang="en-US" sz="9600" dirty="0">
                <a:solidFill>
                  <a:srgbClr val="00FFCC"/>
                </a:solidFill>
                <a:latin typeface="Castellar" panose="020A0402060406010301" pitchFamily="18" charset="0"/>
              </a:rPr>
              <a:t>APPEALS</a:t>
            </a:r>
            <a:endParaRPr lang="en-PK" sz="9600" dirty="0">
              <a:solidFill>
                <a:srgbClr val="00FFCC"/>
              </a:solidFill>
              <a:latin typeface="Castellar" panose="020A0402060406010301" pitchFamily="18" charset="0"/>
            </a:endParaRPr>
          </a:p>
        </p:txBody>
      </p:sp>
      <p:sp>
        <p:nvSpPr>
          <p:cNvPr id="6" name="Text Placeholder 5">
            <a:extLst>
              <a:ext uri="{FF2B5EF4-FFF2-40B4-BE49-F238E27FC236}">
                <a16:creationId xmlns:a16="http://schemas.microsoft.com/office/drawing/2014/main" id="{A670905D-1E4E-4E11-AC18-80BBE9C27667}"/>
              </a:ext>
            </a:extLst>
          </p:cNvPr>
          <p:cNvSpPr>
            <a:spLocks noGrp="1"/>
          </p:cNvSpPr>
          <p:nvPr>
            <p:ph type="body" sz="half" idx="2"/>
          </p:nvPr>
        </p:nvSpPr>
        <p:spPr>
          <a:xfrm>
            <a:off x="3067785" y="1884680"/>
            <a:ext cx="8117840" cy="4462780"/>
          </a:xfrm>
        </p:spPr>
        <p:txBody>
          <a:bodyPr>
            <a:noAutofit/>
          </a:bodyPr>
          <a:lstStyle/>
          <a:p>
            <a:pPr algn="just"/>
            <a:r>
              <a:rPr lang="en-US" sz="3000" dirty="0">
                <a:solidFill>
                  <a:srgbClr val="FFFF00"/>
                </a:solidFill>
              </a:rPr>
              <a:t>The author is appealing his readers by emotions. The author has produced suspense in his story in different events. “There is another sound with footsteps. Someone is dragging something. Something </a:t>
            </a:r>
            <a:r>
              <a:rPr lang="en-US" sz="3000" dirty="0" err="1">
                <a:solidFill>
                  <a:srgbClr val="FFFF00"/>
                </a:solidFill>
              </a:rPr>
              <a:t>heavy.”In</a:t>
            </a:r>
            <a:r>
              <a:rPr lang="en-US" sz="3000" dirty="0">
                <a:solidFill>
                  <a:srgbClr val="FFFF00"/>
                </a:solidFill>
              </a:rPr>
              <a:t> the end of story, people are falling on the road because of gun firing. It produces the feeling of pity and fear in the audience. “Several people are trying to crouch behind the island and are  falling in a pile right </a:t>
            </a:r>
            <a:r>
              <a:rPr lang="en-US" sz="3000" dirty="0" err="1">
                <a:solidFill>
                  <a:srgbClr val="FFFF00"/>
                </a:solidFill>
              </a:rPr>
              <a:t>there.Some</a:t>
            </a:r>
            <a:r>
              <a:rPr lang="en-US" sz="3000" dirty="0">
                <a:solidFill>
                  <a:srgbClr val="FFFF00"/>
                </a:solidFill>
              </a:rPr>
              <a:t> remain standing where they were and fell where they stood.”</a:t>
            </a:r>
            <a:endParaRPr lang="en-PK" sz="3000" dirty="0">
              <a:solidFill>
                <a:srgbClr val="FFFF00"/>
              </a:solidFill>
            </a:endParaRPr>
          </a:p>
        </p:txBody>
      </p:sp>
    </p:spTree>
    <p:extLst>
      <p:ext uri="{BB962C8B-B14F-4D97-AF65-F5344CB8AC3E}">
        <p14:creationId xmlns:p14="http://schemas.microsoft.com/office/powerpoint/2010/main" val="2983056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DE95-B73C-4A5C-8D76-038AA5312BB8}"/>
              </a:ext>
            </a:extLst>
          </p:cNvPr>
          <p:cNvSpPr>
            <a:spLocks noGrp="1"/>
          </p:cNvSpPr>
          <p:nvPr>
            <p:ph type="title"/>
          </p:nvPr>
        </p:nvSpPr>
        <p:spPr/>
        <p:txBody>
          <a:bodyPr>
            <a:noAutofit/>
          </a:bodyPr>
          <a:lstStyle/>
          <a:p>
            <a:pPr algn="ctr"/>
            <a:r>
              <a:rPr lang="en-US" sz="9600" dirty="0">
                <a:solidFill>
                  <a:srgbClr val="FF0000"/>
                </a:solidFill>
                <a:latin typeface="Bernard MT Condensed" panose="02050806060905020404" pitchFamily="18" charset="0"/>
              </a:rPr>
              <a:t>STRENGTHS</a:t>
            </a:r>
            <a:endParaRPr lang="en-PK" sz="9600" dirty="0">
              <a:solidFill>
                <a:srgbClr val="FF0000"/>
              </a:solidFill>
              <a:latin typeface="Bernard MT Condensed" panose="02050806060905020404" pitchFamily="18" charset="0"/>
            </a:endParaRPr>
          </a:p>
        </p:txBody>
      </p:sp>
      <p:sp>
        <p:nvSpPr>
          <p:cNvPr id="4" name="Content Placeholder 3">
            <a:extLst>
              <a:ext uri="{FF2B5EF4-FFF2-40B4-BE49-F238E27FC236}">
                <a16:creationId xmlns:a16="http://schemas.microsoft.com/office/drawing/2014/main" id="{3F3312FA-9032-451D-9637-F21F0AFB6904}"/>
              </a:ext>
            </a:extLst>
          </p:cNvPr>
          <p:cNvSpPr>
            <a:spLocks noGrp="1"/>
          </p:cNvSpPr>
          <p:nvPr>
            <p:ph idx="1"/>
          </p:nvPr>
        </p:nvSpPr>
        <p:spPr/>
        <p:txBody>
          <a:bodyPr>
            <a:normAutofit/>
          </a:bodyPr>
          <a:lstStyle/>
          <a:p>
            <a:pPr marL="0" indent="0" algn="just">
              <a:buNone/>
            </a:pPr>
            <a:r>
              <a:rPr lang="en-US" sz="3600" dirty="0">
                <a:solidFill>
                  <a:srgbClr val="FFFF00"/>
                </a:solidFill>
              </a:rPr>
              <a:t> The author has used good similes and metaphors to express his thoughts. “On the long, wide road, on the island, bodies are scattered, like live coals that have frozen over.” “The shivers of night goddess in its twist. ”The author sketched every scene as if it were reality.” There is silence. Not a leaf is moving. There is no sound of dog barking or crying with its head raised to the sky. No plane is passing above.”</a:t>
            </a:r>
            <a:endParaRPr lang="en-PK" sz="3600" dirty="0">
              <a:solidFill>
                <a:srgbClr val="FFFF00"/>
              </a:solidFill>
            </a:endParaRPr>
          </a:p>
        </p:txBody>
      </p:sp>
    </p:spTree>
    <p:extLst>
      <p:ext uri="{BB962C8B-B14F-4D97-AF65-F5344CB8AC3E}">
        <p14:creationId xmlns:p14="http://schemas.microsoft.com/office/powerpoint/2010/main" val="318428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DE95-B73C-4A5C-8D76-038AA5312BB8}"/>
              </a:ext>
            </a:extLst>
          </p:cNvPr>
          <p:cNvSpPr>
            <a:spLocks noGrp="1"/>
          </p:cNvSpPr>
          <p:nvPr>
            <p:ph type="title"/>
          </p:nvPr>
        </p:nvSpPr>
        <p:spPr/>
        <p:txBody>
          <a:bodyPr>
            <a:noAutofit/>
          </a:bodyPr>
          <a:lstStyle/>
          <a:p>
            <a:pPr algn="ctr"/>
            <a:r>
              <a:rPr lang="en-US" sz="9600" dirty="0">
                <a:solidFill>
                  <a:srgbClr val="FF0000"/>
                </a:solidFill>
                <a:latin typeface="Bernard MT Condensed" panose="02050806060905020404" pitchFamily="18" charset="0"/>
              </a:rPr>
              <a:t>WEAKNESSES</a:t>
            </a:r>
            <a:endParaRPr lang="en-PK" sz="9600" dirty="0">
              <a:solidFill>
                <a:srgbClr val="FF0000"/>
              </a:solidFill>
              <a:latin typeface="Bernard MT Condensed" panose="02050806060905020404" pitchFamily="18" charset="0"/>
            </a:endParaRPr>
          </a:p>
        </p:txBody>
      </p:sp>
      <p:sp>
        <p:nvSpPr>
          <p:cNvPr id="4" name="Content Placeholder 3">
            <a:extLst>
              <a:ext uri="{FF2B5EF4-FFF2-40B4-BE49-F238E27FC236}">
                <a16:creationId xmlns:a16="http://schemas.microsoft.com/office/drawing/2014/main" id="{3F3312FA-9032-451D-9637-F21F0AFB6904}"/>
              </a:ext>
            </a:extLst>
          </p:cNvPr>
          <p:cNvSpPr>
            <a:spLocks noGrp="1"/>
          </p:cNvSpPr>
          <p:nvPr>
            <p:ph idx="1"/>
          </p:nvPr>
        </p:nvSpPr>
        <p:spPr>
          <a:xfrm>
            <a:off x="838200" y="1795145"/>
            <a:ext cx="10515600" cy="4351338"/>
          </a:xfrm>
        </p:spPr>
        <p:txBody>
          <a:bodyPr>
            <a:normAutofit fontScale="25000" lnSpcReduction="20000"/>
          </a:bodyPr>
          <a:lstStyle/>
          <a:p>
            <a:pPr marL="0" indent="0" algn="just">
              <a:buNone/>
            </a:pPr>
            <a:r>
              <a:rPr lang="en-US" sz="16000" dirty="0">
                <a:solidFill>
                  <a:srgbClr val="FFFF00"/>
                </a:solidFill>
              </a:rPr>
              <a:t>There is repetition of same kind of events with a little bit of changes which make the reader annoying.  “There is a curtain across the lighted window. There is a shadow behind the curtain. Motionless.” Now on another occasion </a:t>
            </a:r>
            <a:r>
              <a:rPr lang="en-US" sz="16000" dirty="0" err="1">
                <a:solidFill>
                  <a:srgbClr val="FFFF00"/>
                </a:solidFill>
              </a:rPr>
              <a:t>writter</a:t>
            </a:r>
            <a:r>
              <a:rPr lang="en-US" sz="16000" dirty="0">
                <a:solidFill>
                  <a:srgbClr val="FFFF00"/>
                </a:solidFill>
              </a:rPr>
              <a:t> mention same idea like this: “A shadow has been appeared behind the curtain. The curtain between the window and shadow has been drawn back and shadow is leaning forward a little, viewing the spectacle on the road.”</a:t>
            </a:r>
            <a:endParaRPr lang="en-PK" sz="16000" dirty="0">
              <a:solidFill>
                <a:srgbClr val="FFFF00"/>
              </a:solidFill>
            </a:endParaRPr>
          </a:p>
          <a:p>
            <a:pPr marL="0" indent="0">
              <a:buNone/>
            </a:pPr>
            <a:r>
              <a:rPr lang="en-US" sz="7200" dirty="0">
                <a:solidFill>
                  <a:srgbClr val="FFFF00"/>
                </a:solidFill>
              </a:rPr>
              <a:t>.</a:t>
            </a:r>
            <a:endParaRPr lang="en-PK" sz="7200" dirty="0">
              <a:solidFill>
                <a:srgbClr val="FFFF00"/>
              </a:solidFill>
            </a:endParaRPr>
          </a:p>
        </p:txBody>
      </p:sp>
    </p:spTree>
    <p:extLst>
      <p:ext uri="{BB962C8B-B14F-4D97-AF65-F5344CB8AC3E}">
        <p14:creationId xmlns:p14="http://schemas.microsoft.com/office/powerpoint/2010/main" val="2007626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DE95-B73C-4A5C-8D76-038AA5312BB8}"/>
              </a:ext>
            </a:extLst>
          </p:cNvPr>
          <p:cNvSpPr>
            <a:spLocks noGrp="1"/>
          </p:cNvSpPr>
          <p:nvPr>
            <p:ph type="title"/>
          </p:nvPr>
        </p:nvSpPr>
        <p:spPr/>
        <p:txBody>
          <a:bodyPr>
            <a:noAutofit/>
          </a:bodyPr>
          <a:lstStyle/>
          <a:p>
            <a:pPr algn="ctr"/>
            <a:r>
              <a:rPr lang="en-US" sz="9600" dirty="0">
                <a:solidFill>
                  <a:srgbClr val="FF0000"/>
                </a:solidFill>
                <a:latin typeface="Bernard MT Condensed" panose="02050806060905020404" pitchFamily="18" charset="0"/>
              </a:rPr>
              <a:t>WEAKNESSES (cont.)</a:t>
            </a:r>
            <a:endParaRPr lang="en-PK" sz="9600" dirty="0">
              <a:solidFill>
                <a:srgbClr val="FF0000"/>
              </a:solidFill>
              <a:latin typeface="Bernard MT Condensed" panose="02050806060905020404" pitchFamily="18" charset="0"/>
            </a:endParaRPr>
          </a:p>
        </p:txBody>
      </p:sp>
      <p:sp>
        <p:nvSpPr>
          <p:cNvPr id="4" name="Content Placeholder 3">
            <a:extLst>
              <a:ext uri="{FF2B5EF4-FFF2-40B4-BE49-F238E27FC236}">
                <a16:creationId xmlns:a16="http://schemas.microsoft.com/office/drawing/2014/main" id="{3F3312FA-9032-451D-9637-F21F0AFB6904}"/>
              </a:ext>
            </a:extLst>
          </p:cNvPr>
          <p:cNvSpPr>
            <a:spLocks noGrp="1"/>
          </p:cNvSpPr>
          <p:nvPr>
            <p:ph idx="1"/>
          </p:nvPr>
        </p:nvSpPr>
        <p:spPr/>
        <p:txBody>
          <a:bodyPr>
            <a:noAutofit/>
          </a:bodyPr>
          <a:lstStyle/>
          <a:p>
            <a:pPr marL="0" indent="0" algn="just">
              <a:buNone/>
            </a:pPr>
            <a:r>
              <a:rPr lang="en-US" sz="3600" dirty="0">
                <a:solidFill>
                  <a:srgbClr val="FFFF00"/>
                </a:solidFill>
              </a:rPr>
              <a:t>There is repetition of same kind of events with a little bit of changes which make the reader annoying. “There is a curtain across the lighted window. There is a shadow behind the curtain. Motionless.”  Now on another occasion writer mention same idea like this: “A shadow has been appeared behind the curtain. The curtain between the window and shadow has been drawn back and shadow is leaning forward a little, viewing the spectacle on the road.</a:t>
            </a:r>
            <a:endParaRPr lang="en-PK" sz="3600" dirty="0">
              <a:solidFill>
                <a:srgbClr val="FFFF00"/>
              </a:solidFill>
            </a:endParaRPr>
          </a:p>
        </p:txBody>
      </p:sp>
    </p:spTree>
    <p:extLst>
      <p:ext uri="{BB962C8B-B14F-4D97-AF65-F5344CB8AC3E}">
        <p14:creationId xmlns:p14="http://schemas.microsoft.com/office/powerpoint/2010/main" val="1002109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DE95-B73C-4A5C-8D76-038AA5312BB8}"/>
              </a:ext>
            </a:extLst>
          </p:cNvPr>
          <p:cNvSpPr>
            <a:spLocks noGrp="1"/>
          </p:cNvSpPr>
          <p:nvPr>
            <p:ph type="title"/>
          </p:nvPr>
        </p:nvSpPr>
        <p:spPr/>
        <p:txBody>
          <a:bodyPr>
            <a:noAutofit/>
          </a:bodyPr>
          <a:lstStyle/>
          <a:p>
            <a:pPr algn="ctr"/>
            <a:r>
              <a:rPr lang="en-US" sz="8000" dirty="0" err="1">
                <a:solidFill>
                  <a:srgbClr val="FF0000"/>
                </a:solidFill>
                <a:latin typeface="Bernard MT Condensed" panose="02050806060905020404" pitchFamily="18" charset="0"/>
              </a:rPr>
              <a:t>Aheivement</a:t>
            </a:r>
            <a:r>
              <a:rPr lang="en-US" sz="8000" dirty="0">
                <a:solidFill>
                  <a:srgbClr val="FF0000"/>
                </a:solidFill>
                <a:latin typeface="Bernard MT Condensed" panose="02050806060905020404" pitchFamily="18" charset="0"/>
              </a:rPr>
              <a:t> of Purpose</a:t>
            </a:r>
            <a:endParaRPr lang="en-PK" sz="8000" dirty="0">
              <a:solidFill>
                <a:srgbClr val="FF0000"/>
              </a:solidFill>
              <a:latin typeface="Bernard MT Condensed" panose="02050806060905020404" pitchFamily="18" charset="0"/>
            </a:endParaRPr>
          </a:p>
        </p:txBody>
      </p:sp>
      <p:sp>
        <p:nvSpPr>
          <p:cNvPr id="4" name="Content Placeholder 3">
            <a:extLst>
              <a:ext uri="{FF2B5EF4-FFF2-40B4-BE49-F238E27FC236}">
                <a16:creationId xmlns:a16="http://schemas.microsoft.com/office/drawing/2014/main" id="{3F3312FA-9032-451D-9637-F21F0AFB6904}"/>
              </a:ext>
            </a:extLst>
          </p:cNvPr>
          <p:cNvSpPr>
            <a:spLocks noGrp="1"/>
          </p:cNvSpPr>
          <p:nvPr>
            <p:ph idx="1"/>
          </p:nvPr>
        </p:nvSpPr>
        <p:spPr/>
        <p:txBody>
          <a:bodyPr>
            <a:normAutofit fontScale="77500" lnSpcReduction="20000"/>
          </a:bodyPr>
          <a:lstStyle/>
          <a:p>
            <a:pPr marL="0" indent="0" algn="just">
              <a:buNone/>
            </a:pPr>
            <a:r>
              <a:rPr lang="en-US" sz="7200" dirty="0">
                <a:solidFill>
                  <a:srgbClr val="FFFF00"/>
                </a:solidFill>
              </a:rPr>
              <a:t>The author did not succeed in his purpose to entertain his readers. Although, the author makes the story suspenseful and tragic but due to lot of repetition of ideas,  it makes the reader to lose there interest in the story.</a:t>
            </a:r>
            <a:endParaRPr lang="en-PK" sz="7200" dirty="0">
              <a:solidFill>
                <a:srgbClr val="FFFF00"/>
              </a:solidFill>
            </a:endParaRPr>
          </a:p>
        </p:txBody>
      </p:sp>
    </p:spTree>
    <p:extLst>
      <p:ext uri="{BB962C8B-B14F-4D97-AF65-F5344CB8AC3E}">
        <p14:creationId xmlns:p14="http://schemas.microsoft.com/office/powerpoint/2010/main" val="1930394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DE95-B73C-4A5C-8D76-038AA5312BB8}"/>
              </a:ext>
            </a:extLst>
          </p:cNvPr>
          <p:cNvSpPr>
            <a:spLocks noGrp="1"/>
          </p:cNvSpPr>
          <p:nvPr>
            <p:ph type="title"/>
          </p:nvPr>
        </p:nvSpPr>
        <p:spPr>
          <a:xfrm>
            <a:off x="838200" y="365125"/>
            <a:ext cx="10515600" cy="6330315"/>
          </a:xfrm>
        </p:spPr>
        <p:txBody>
          <a:bodyPr>
            <a:noAutofit/>
          </a:bodyPr>
          <a:lstStyle/>
          <a:p>
            <a:pPr algn="ctr"/>
            <a:r>
              <a:rPr lang="en-US" sz="12000" dirty="0">
                <a:solidFill>
                  <a:srgbClr val="00FFCC"/>
                </a:solidFill>
                <a:latin typeface="Bauhaus 93" panose="04030905020B02020C02" pitchFamily="82" charset="0"/>
              </a:rPr>
              <a:t>CONCLUSION</a:t>
            </a:r>
            <a:endParaRPr lang="en-PK" sz="12000" dirty="0">
              <a:solidFill>
                <a:srgbClr val="00FFCC"/>
              </a:solidFill>
              <a:latin typeface="Bauhaus 93" panose="04030905020B02020C02" pitchFamily="82" charset="0"/>
            </a:endParaRPr>
          </a:p>
        </p:txBody>
      </p:sp>
    </p:spTree>
    <p:extLst>
      <p:ext uri="{BB962C8B-B14F-4D97-AF65-F5344CB8AC3E}">
        <p14:creationId xmlns:p14="http://schemas.microsoft.com/office/powerpoint/2010/main" val="451789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4DE95-B73C-4A5C-8D76-038AA5312BB8}"/>
              </a:ext>
            </a:extLst>
          </p:cNvPr>
          <p:cNvSpPr>
            <a:spLocks noGrp="1"/>
          </p:cNvSpPr>
          <p:nvPr>
            <p:ph type="title"/>
          </p:nvPr>
        </p:nvSpPr>
        <p:spPr/>
        <p:txBody>
          <a:bodyPr>
            <a:noAutofit/>
          </a:bodyPr>
          <a:lstStyle/>
          <a:p>
            <a:pPr algn="ctr"/>
            <a:r>
              <a:rPr lang="en-US" sz="8000" dirty="0">
                <a:solidFill>
                  <a:srgbClr val="00FFCC"/>
                </a:solidFill>
                <a:latin typeface="Bernard MT Condensed" panose="02050806060905020404" pitchFamily="18" charset="0"/>
              </a:rPr>
              <a:t>CONCLUSION(cont.)</a:t>
            </a:r>
            <a:endParaRPr lang="en-PK" sz="8000" dirty="0">
              <a:solidFill>
                <a:srgbClr val="00FFCC"/>
              </a:solidFill>
              <a:latin typeface="Bernard MT Condensed" panose="02050806060905020404" pitchFamily="18" charset="0"/>
            </a:endParaRPr>
          </a:p>
        </p:txBody>
      </p:sp>
      <p:sp>
        <p:nvSpPr>
          <p:cNvPr id="2" name="Content Placeholder 1">
            <a:extLst>
              <a:ext uri="{FF2B5EF4-FFF2-40B4-BE49-F238E27FC236}">
                <a16:creationId xmlns:a16="http://schemas.microsoft.com/office/drawing/2014/main" id="{88C1FDF1-3CA7-4F4A-96BA-4984EE203273}"/>
              </a:ext>
            </a:extLst>
          </p:cNvPr>
          <p:cNvSpPr>
            <a:spLocks noGrp="1"/>
          </p:cNvSpPr>
          <p:nvPr>
            <p:ph idx="1"/>
          </p:nvPr>
        </p:nvSpPr>
        <p:spPr/>
        <p:txBody>
          <a:bodyPr>
            <a:normAutofit lnSpcReduction="10000"/>
          </a:bodyPr>
          <a:lstStyle/>
          <a:p>
            <a:r>
              <a:rPr lang="en-US" sz="3600" dirty="0">
                <a:solidFill>
                  <a:srgbClr val="66FF66"/>
                </a:solidFill>
              </a:rPr>
              <a:t>In a nutshell, ‘The Still River’ is a short story written by an Urdu writer </a:t>
            </a:r>
            <a:r>
              <a:rPr lang="en-US" sz="3600" dirty="0" err="1">
                <a:solidFill>
                  <a:srgbClr val="66FF66"/>
                </a:solidFill>
              </a:rPr>
              <a:t>Zamiruddin</a:t>
            </a:r>
            <a:r>
              <a:rPr lang="en-US" sz="3600" dirty="0">
                <a:solidFill>
                  <a:srgbClr val="66FF66"/>
                </a:solidFill>
              </a:rPr>
              <a:t> </a:t>
            </a:r>
            <a:r>
              <a:rPr lang="en-US" sz="3600" dirty="0" err="1">
                <a:solidFill>
                  <a:srgbClr val="66FF66"/>
                </a:solidFill>
              </a:rPr>
              <a:t>Ahmadand</a:t>
            </a:r>
            <a:r>
              <a:rPr lang="en-US" sz="3600" dirty="0">
                <a:solidFill>
                  <a:srgbClr val="66FF66"/>
                </a:solidFill>
              </a:rPr>
              <a:t> translated into English by his son </a:t>
            </a:r>
            <a:r>
              <a:rPr lang="en-US" sz="3600" dirty="0" err="1">
                <a:solidFill>
                  <a:srgbClr val="66FF66"/>
                </a:solidFill>
              </a:rPr>
              <a:t>Shamoon</a:t>
            </a:r>
            <a:r>
              <a:rPr lang="en-US" sz="3600" dirty="0">
                <a:solidFill>
                  <a:srgbClr val="66FF66"/>
                </a:solidFill>
              </a:rPr>
              <a:t> Zamir.</a:t>
            </a:r>
          </a:p>
          <a:p>
            <a:r>
              <a:rPr lang="en-US" sz="3600" dirty="0">
                <a:solidFill>
                  <a:srgbClr val="66FF66"/>
                </a:solidFill>
              </a:rPr>
              <a:t>It is describing the bad state peace and law and order in a town.</a:t>
            </a:r>
          </a:p>
          <a:p>
            <a:r>
              <a:rPr lang="en-US" sz="3600" dirty="0">
                <a:solidFill>
                  <a:srgbClr val="66FF66"/>
                </a:solidFill>
              </a:rPr>
              <a:t>The purpose of the author in writing this story is to entertain, and the style of writing is informal. The patterns of </a:t>
            </a:r>
            <a:r>
              <a:rPr lang="en-US" sz="3600" dirty="0" err="1">
                <a:solidFill>
                  <a:srgbClr val="66FF66"/>
                </a:solidFill>
              </a:rPr>
              <a:t>organisation</a:t>
            </a:r>
            <a:r>
              <a:rPr lang="en-US" sz="3600" dirty="0">
                <a:solidFill>
                  <a:srgbClr val="66FF66"/>
                </a:solidFill>
              </a:rPr>
              <a:t> followed by the story is chronological, while its tone is narrative.</a:t>
            </a:r>
            <a:endParaRPr lang="en-PK" dirty="0"/>
          </a:p>
        </p:txBody>
      </p:sp>
    </p:spTree>
    <p:extLst>
      <p:ext uri="{BB962C8B-B14F-4D97-AF65-F5344CB8AC3E}">
        <p14:creationId xmlns:p14="http://schemas.microsoft.com/office/powerpoint/2010/main" val="577699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E6356A-1F2F-4992-8470-225D5B91CA89}"/>
              </a:ext>
            </a:extLst>
          </p:cNvPr>
          <p:cNvSpPr>
            <a:spLocks noGrp="1"/>
          </p:cNvSpPr>
          <p:nvPr>
            <p:ph type="title"/>
          </p:nvPr>
        </p:nvSpPr>
        <p:spPr/>
        <p:txBody>
          <a:bodyPr>
            <a:normAutofit/>
          </a:bodyPr>
          <a:lstStyle/>
          <a:p>
            <a:pPr algn="ctr"/>
            <a:r>
              <a:rPr lang="en-US" sz="6000" dirty="0">
                <a:solidFill>
                  <a:srgbClr val="00FFCC"/>
                </a:solidFill>
                <a:latin typeface="Bernard MT Condensed" panose="02050806060905020404" pitchFamily="18" charset="0"/>
              </a:rPr>
              <a:t>CONCLUSION (Cont.)</a:t>
            </a:r>
            <a:endParaRPr lang="en-PK" sz="6000" dirty="0">
              <a:solidFill>
                <a:srgbClr val="00FFCC"/>
              </a:solidFill>
              <a:latin typeface="Bernard MT Condensed" panose="02050806060905020404" pitchFamily="18" charset="0"/>
            </a:endParaRPr>
          </a:p>
        </p:txBody>
      </p:sp>
      <p:sp>
        <p:nvSpPr>
          <p:cNvPr id="2" name="Content Placeholder 1">
            <a:extLst>
              <a:ext uri="{FF2B5EF4-FFF2-40B4-BE49-F238E27FC236}">
                <a16:creationId xmlns:a16="http://schemas.microsoft.com/office/drawing/2014/main" id="{88C1FDF1-3CA7-4F4A-96BA-4984EE203273}"/>
              </a:ext>
            </a:extLst>
          </p:cNvPr>
          <p:cNvSpPr>
            <a:spLocks noGrp="1"/>
          </p:cNvSpPr>
          <p:nvPr>
            <p:ph idx="1"/>
          </p:nvPr>
        </p:nvSpPr>
        <p:spPr>
          <a:xfrm>
            <a:off x="838200" y="2364105"/>
            <a:ext cx="10515600" cy="4351338"/>
          </a:xfrm>
        </p:spPr>
        <p:txBody>
          <a:bodyPr>
            <a:normAutofit/>
          </a:bodyPr>
          <a:lstStyle/>
          <a:p>
            <a:pPr algn="just"/>
            <a:r>
              <a:rPr lang="en-US" sz="4400" dirty="0">
                <a:solidFill>
                  <a:srgbClr val="66FF66"/>
                </a:solidFill>
              </a:rPr>
              <a:t>The author has used pathos in the </a:t>
            </a:r>
            <a:r>
              <a:rPr lang="en-US" sz="4400" dirty="0" err="1">
                <a:solidFill>
                  <a:srgbClr val="66FF66"/>
                </a:solidFill>
              </a:rPr>
              <a:t>story,and</a:t>
            </a:r>
            <a:r>
              <a:rPr lang="en-US" sz="4400" dirty="0">
                <a:solidFill>
                  <a:srgbClr val="66FF66"/>
                </a:solidFill>
              </a:rPr>
              <a:t> has implicitly conveyed his perspective regarding injustice and fear among the people in a town.</a:t>
            </a:r>
            <a:endParaRPr lang="en-PK" sz="4400" dirty="0"/>
          </a:p>
        </p:txBody>
      </p:sp>
    </p:spTree>
    <p:extLst>
      <p:ext uri="{BB962C8B-B14F-4D97-AF65-F5344CB8AC3E}">
        <p14:creationId xmlns:p14="http://schemas.microsoft.com/office/powerpoint/2010/main" val="519904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55C48F89-8595-4C78-B927-7D21A58C1CCF}"/>
              </a:ext>
            </a:extLst>
          </p:cNvPr>
          <p:cNvSpPr>
            <a:spLocks noGrp="1"/>
          </p:cNvSpPr>
          <p:nvPr>
            <p:ph sz="half" idx="1"/>
          </p:nvPr>
        </p:nvSpPr>
        <p:spPr>
          <a:xfrm rot="16200000">
            <a:off x="-1067321" y="2262712"/>
            <a:ext cx="5509632" cy="1698589"/>
          </a:xfrm>
        </p:spPr>
        <p:txBody>
          <a:bodyPr>
            <a:noAutofit/>
          </a:bodyPr>
          <a:lstStyle/>
          <a:p>
            <a:pPr marL="0" indent="0" algn="ctr">
              <a:buNone/>
            </a:pPr>
            <a:r>
              <a:rPr lang="en-US" sz="4800" dirty="0">
                <a:solidFill>
                  <a:srgbClr val="BC109B"/>
                </a:solidFill>
                <a:latin typeface="Goudy Stout" panose="0202090407030B020401" pitchFamily="18" charset="0"/>
              </a:rPr>
              <a:t>Intro-duction</a:t>
            </a:r>
            <a:endParaRPr lang="en-PK" sz="4800" dirty="0">
              <a:solidFill>
                <a:srgbClr val="BC109B"/>
              </a:solidFill>
              <a:latin typeface="Goudy Stout" panose="0202090407030B020401" pitchFamily="18" charset="0"/>
            </a:endParaRPr>
          </a:p>
        </p:txBody>
      </p:sp>
      <p:sp>
        <p:nvSpPr>
          <p:cNvPr id="12" name="Content Placeholder 11">
            <a:extLst>
              <a:ext uri="{FF2B5EF4-FFF2-40B4-BE49-F238E27FC236}">
                <a16:creationId xmlns:a16="http://schemas.microsoft.com/office/drawing/2014/main" id="{B7CF922F-7235-4A7E-90D3-4307CD667489}"/>
              </a:ext>
            </a:extLst>
          </p:cNvPr>
          <p:cNvSpPr>
            <a:spLocks noGrp="1"/>
          </p:cNvSpPr>
          <p:nvPr>
            <p:ph sz="half" idx="2"/>
          </p:nvPr>
        </p:nvSpPr>
        <p:spPr>
          <a:xfrm>
            <a:off x="2885440" y="599440"/>
            <a:ext cx="8468360" cy="5577523"/>
          </a:xfrm>
        </p:spPr>
        <p:txBody>
          <a:bodyPr>
            <a:noAutofit/>
          </a:bodyPr>
          <a:lstStyle/>
          <a:p>
            <a:r>
              <a:rPr lang="en-US" sz="5400" dirty="0">
                <a:solidFill>
                  <a:srgbClr val="FF0000"/>
                </a:solidFill>
                <a:effectLst/>
                <a:latin typeface="Arial" panose="020B0604020202020204" pitchFamily="34" charset="0"/>
              </a:rPr>
              <a:t>Story Name:</a:t>
            </a:r>
          </a:p>
          <a:p>
            <a:pPr marL="0" indent="0">
              <a:buNone/>
            </a:pPr>
            <a:r>
              <a:rPr lang="en-US" sz="5400" dirty="0">
                <a:solidFill>
                  <a:srgbClr val="000000"/>
                </a:solidFill>
                <a:effectLst/>
                <a:latin typeface="Arial" panose="020B0604020202020204" pitchFamily="34" charset="0"/>
              </a:rPr>
              <a:t> </a:t>
            </a:r>
            <a:r>
              <a:rPr lang="en-US" sz="5400" dirty="0">
                <a:solidFill>
                  <a:srgbClr val="FFFF00"/>
                </a:solidFill>
                <a:effectLst/>
                <a:latin typeface="Arial" panose="020B0604020202020204" pitchFamily="34" charset="0"/>
              </a:rPr>
              <a:t>The Still River </a:t>
            </a:r>
            <a:endParaRPr lang="en-US" sz="5400" dirty="0">
              <a:solidFill>
                <a:srgbClr val="FFFF00"/>
              </a:solidFill>
            </a:endParaRPr>
          </a:p>
          <a:p>
            <a:r>
              <a:rPr lang="en-US" sz="5400" dirty="0">
                <a:solidFill>
                  <a:srgbClr val="FF0000"/>
                </a:solidFill>
                <a:effectLst/>
                <a:latin typeface="Arial" panose="020B0604020202020204" pitchFamily="34" charset="0"/>
              </a:rPr>
              <a:t>Author’s Name: </a:t>
            </a:r>
            <a:endParaRPr lang="en-US" sz="5400" dirty="0">
              <a:solidFill>
                <a:srgbClr val="FF0000"/>
              </a:solidFill>
            </a:endParaRPr>
          </a:p>
          <a:p>
            <a:pPr marL="0" indent="0">
              <a:buNone/>
            </a:pPr>
            <a:r>
              <a:rPr lang="en-US" sz="5400" dirty="0" err="1">
                <a:solidFill>
                  <a:srgbClr val="FFFF00"/>
                </a:solidFill>
                <a:effectLst/>
                <a:latin typeface="Arial" panose="020B0604020202020204" pitchFamily="34" charset="0"/>
              </a:rPr>
              <a:t>Zamiruddin</a:t>
            </a:r>
            <a:r>
              <a:rPr lang="en-US" sz="5400" dirty="0">
                <a:solidFill>
                  <a:srgbClr val="FFFF00"/>
                </a:solidFill>
                <a:effectLst/>
                <a:latin typeface="Arial" panose="020B0604020202020204" pitchFamily="34" charset="0"/>
              </a:rPr>
              <a:t> Ahmad </a:t>
            </a:r>
            <a:endParaRPr lang="en-US" sz="5400" dirty="0">
              <a:solidFill>
                <a:srgbClr val="FFFF00"/>
              </a:solidFill>
            </a:endParaRPr>
          </a:p>
          <a:p>
            <a:r>
              <a:rPr lang="en-US" sz="5400" dirty="0">
                <a:solidFill>
                  <a:srgbClr val="FF0000"/>
                </a:solidFill>
                <a:effectLst/>
                <a:latin typeface="Arial" panose="020B0604020202020204" pitchFamily="34" charset="0"/>
              </a:rPr>
              <a:t>Translated By: </a:t>
            </a:r>
            <a:endParaRPr lang="en-US" sz="5400" dirty="0">
              <a:solidFill>
                <a:srgbClr val="FF0000"/>
              </a:solidFill>
            </a:endParaRPr>
          </a:p>
          <a:p>
            <a:pPr marL="0" indent="0">
              <a:buNone/>
            </a:pPr>
            <a:r>
              <a:rPr lang="en-US" sz="5400" dirty="0" err="1">
                <a:solidFill>
                  <a:srgbClr val="FFFF00"/>
                </a:solidFill>
                <a:effectLst/>
                <a:latin typeface="Arial" panose="020B0604020202020204" pitchFamily="34" charset="0"/>
              </a:rPr>
              <a:t>Shamoon</a:t>
            </a:r>
            <a:r>
              <a:rPr lang="en-US" sz="5400" dirty="0">
                <a:solidFill>
                  <a:srgbClr val="FFFF00"/>
                </a:solidFill>
                <a:effectLst/>
                <a:latin typeface="Arial" panose="020B0604020202020204" pitchFamily="34" charset="0"/>
              </a:rPr>
              <a:t> Zamir(son of author)</a:t>
            </a:r>
            <a:endParaRPr lang="en-PK" sz="5400" dirty="0">
              <a:solidFill>
                <a:srgbClr val="FFFF00"/>
              </a:solidFill>
            </a:endParaRPr>
          </a:p>
        </p:txBody>
      </p:sp>
    </p:spTree>
    <p:extLst>
      <p:ext uri="{BB962C8B-B14F-4D97-AF65-F5344CB8AC3E}">
        <p14:creationId xmlns:p14="http://schemas.microsoft.com/office/powerpoint/2010/main" val="343453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6CD613-8F7A-4A79-AEE2-03F0D2CD8CFB}"/>
              </a:ext>
            </a:extLst>
          </p:cNvPr>
          <p:cNvSpPr>
            <a:spLocks noGrp="1"/>
          </p:cNvSpPr>
          <p:nvPr>
            <p:ph type="title"/>
          </p:nvPr>
        </p:nvSpPr>
        <p:spPr/>
        <p:txBody>
          <a:bodyPr>
            <a:normAutofit/>
          </a:bodyPr>
          <a:lstStyle/>
          <a:p>
            <a:pPr algn="ctr"/>
            <a:r>
              <a:rPr lang="en-US" sz="6600" dirty="0">
                <a:solidFill>
                  <a:srgbClr val="FF0000"/>
                </a:solidFill>
                <a:latin typeface="Bernard MT Condensed" panose="02050806060905020404" pitchFamily="18" charset="0"/>
              </a:rPr>
              <a:t>Main Idea</a:t>
            </a:r>
            <a:endParaRPr lang="en-PK" sz="6600" dirty="0">
              <a:solidFill>
                <a:srgbClr val="FF0000"/>
              </a:solidFill>
              <a:latin typeface="Bernard MT Condensed" panose="02050806060905020404" pitchFamily="18" charset="0"/>
            </a:endParaRPr>
          </a:p>
        </p:txBody>
      </p:sp>
      <p:sp>
        <p:nvSpPr>
          <p:cNvPr id="6" name="Content Placeholder 5">
            <a:extLst>
              <a:ext uri="{FF2B5EF4-FFF2-40B4-BE49-F238E27FC236}">
                <a16:creationId xmlns:a16="http://schemas.microsoft.com/office/drawing/2014/main" id="{969ABA9D-FD88-4552-8545-096C51F2CB92}"/>
              </a:ext>
            </a:extLst>
          </p:cNvPr>
          <p:cNvSpPr>
            <a:spLocks noGrp="1"/>
          </p:cNvSpPr>
          <p:nvPr>
            <p:ph idx="1"/>
          </p:nvPr>
        </p:nvSpPr>
        <p:spPr/>
        <p:txBody>
          <a:bodyPr>
            <a:noAutofit/>
          </a:bodyPr>
          <a:lstStyle/>
          <a:p>
            <a:pPr marL="0" indent="0">
              <a:buNone/>
            </a:pPr>
            <a:r>
              <a:rPr lang="en-US" sz="4800" dirty="0">
                <a:solidFill>
                  <a:srgbClr val="FFFF00"/>
                </a:solidFill>
              </a:rPr>
              <a:t>The story is about the bad condition of law and order in a town. It depicts the picture of injustice prevailing in the town. When crimes became public on streets so it creates fear and panic among the people. They do not stop fear because of fear</a:t>
            </a:r>
            <a:endParaRPr lang="en-PK" sz="4800" dirty="0">
              <a:solidFill>
                <a:srgbClr val="FFFF00"/>
              </a:solidFill>
            </a:endParaRPr>
          </a:p>
        </p:txBody>
      </p:sp>
    </p:spTree>
    <p:extLst>
      <p:ext uri="{BB962C8B-B14F-4D97-AF65-F5344CB8AC3E}">
        <p14:creationId xmlns:p14="http://schemas.microsoft.com/office/powerpoint/2010/main" val="1504516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1C42-9275-4700-94F4-1BCE29A299CC}"/>
              </a:ext>
            </a:extLst>
          </p:cNvPr>
          <p:cNvSpPr>
            <a:spLocks noGrp="1"/>
          </p:cNvSpPr>
          <p:nvPr>
            <p:ph type="title"/>
          </p:nvPr>
        </p:nvSpPr>
        <p:spPr/>
        <p:txBody>
          <a:bodyPr>
            <a:normAutofit/>
          </a:bodyPr>
          <a:lstStyle/>
          <a:p>
            <a:pPr algn="ctr"/>
            <a:r>
              <a:rPr lang="en-US" sz="6600" dirty="0">
                <a:solidFill>
                  <a:srgbClr val="FF0000"/>
                </a:solidFill>
                <a:latin typeface="Bernard MT Condensed" panose="02050806060905020404" pitchFamily="18" charset="0"/>
              </a:rPr>
              <a:t>SUMMARY</a:t>
            </a:r>
            <a:endParaRPr lang="en-PK" sz="66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24C8165E-5015-4467-B97B-4BA4390939E8}"/>
              </a:ext>
            </a:extLst>
          </p:cNvPr>
          <p:cNvSpPr>
            <a:spLocks noGrp="1"/>
          </p:cNvSpPr>
          <p:nvPr>
            <p:ph idx="1"/>
          </p:nvPr>
        </p:nvSpPr>
        <p:spPr/>
        <p:txBody>
          <a:bodyPr>
            <a:noAutofit/>
          </a:bodyPr>
          <a:lstStyle/>
          <a:p>
            <a:pPr marL="0" indent="0" algn="just">
              <a:buNone/>
            </a:pPr>
            <a:r>
              <a:rPr lang="en-US" sz="3600" dirty="0">
                <a:solidFill>
                  <a:srgbClr val="FFFF00"/>
                </a:solidFill>
              </a:rPr>
              <a:t>● The whole story revolves around a wooden frame on a traffic island and a dead body hung on it. </a:t>
            </a:r>
          </a:p>
          <a:p>
            <a:pPr marL="0" indent="0" algn="just">
              <a:buNone/>
            </a:pPr>
            <a:r>
              <a:rPr lang="en-US" sz="3600" dirty="0">
                <a:solidFill>
                  <a:srgbClr val="FFFF00"/>
                </a:solidFill>
              </a:rPr>
              <a:t>● There is a group of men who were dragging the dead body through a narrow street towards a road.</a:t>
            </a:r>
          </a:p>
          <a:p>
            <a:pPr marL="0" indent="0" algn="just">
              <a:buNone/>
            </a:pPr>
            <a:r>
              <a:rPr lang="en-US" sz="3600" dirty="0">
                <a:solidFill>
                  <a:srgbClr val="FFFF00"/>
                </a:solidFill>
              </a:rPr>
              <a:t> ● Almost eight men surrounds the traffic island and pulled out wooden frame from island.</a:t>
            </a:r>
          </a:p>
          <a:p>
            <a:pPr marL="0" indent="0" algn="just">
              <a:buNone/>
            </a:pPr>
            <a:r>
              <a:rPr lang="en-US" sz="3600" dirty="0">
                <a:solidFill>
                  <a:srgbClr val="FFFF00"/>
                </a:solidFill>
              </a:rPr>
              <a:t> ● Meanwhile, there was complete silence on a road and surrounding buildings</a:t>
            </a:r>
            <a:endParaRPr lang="en-PK" sz="3600" dirty="0">
              <a:solidFill>
                <a:srgbClr val="FFFF00"/>
              </a:solidFill>
            </a:endParaRPr>
          </a:p>
        </p:txBody>
      </p:sp>
    </p:spTree>
    <p:extLst>
      <p:ext uri="{BB962C8B-B14F-4D97-AF65-F5344CB8AC3E}">
        <p14:creationId xmlns:p14="http://schemas.microsoft.com/office/powerpoint/2010/main" val="155289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16E-34CD-4244-8C90-14148CE9F5C5}"/>
              </a:ext>
            </a:extLst>
          </p:cNvPr>
          <p:cNvSpPr>
            <a:spLocks noGrp="1"/>
          </p:cNvSpPr>
          <p:nvPr>
            <p:ph type="title"/>
          </p:nvPr>
        </p:nvSpPr>
        <p:spPr/>
        <p:txBody>
          <a:bodyPr>
            <a:normAutofit/>
          </a:bodyPr>
          <a:lstStyle/>
          <a:p>
            <a:pPr algn="ctr"/>
            <a:r>
              <a:rPr lang="en-US" sz="6000" dirty="0">
                <a:solidFill>
                  <a:srgbClr val="FF0000"/>
                </a:solidFill>
                <a:latin typeface="Bernard MT Condensed" panose="02050806060905020404" pitchFamily="18" charset="0"/>
              </a:rPr>
              <a:t>SUMMARY (CONT.)</a:t>
            </a:r>
            <a:endParaRPr lang="en-PK" sz="6000" dirty="0">
              <a:solidFill>
                <a:srgbClr val="FF0000"/>
              </a:solidFill>
              <a:latin typeface="Bernard MT Condensed" panose="02050806060905020404" pitchFamily="18" charset="0"/>
            </a:endParaRPr>
          </a:p>
        </p:txBody>
      </p:sp>
      <p:sp>
        <p:nvSpPr>
          <p:cNvPr id="3" name="Content Placeholder 2">
            <a:extLst>
              <a:ext uri="{FF2B5EF4-FFF2-40B4-BE49-F238E27FC236}">
                <a16:creationId xmlns:a16="http://schemas.microsoft.com/office/drawing/2014/main" id="{F90772AC-95B4-4FD8-9C53-41B508D74514}"/>
              </a:ext>
            </a:extLst>
          </p:cNvPr>
          <p:cNvSpPr>
            <a:spLocks noGrp="1"/>
          </p:cNvSpPr>
          <p:nvPr>
            <p:ph idx="1"/>
          </p:nvPr>
        </p:nvSpPr>
        <p:spPr/>
        <p:txBody>
          <a:bodyPr>
            <a:normAutofit/>
          </a:bodyPr>
          <a:lstStyle/>
          <a:p>
            <a:pPr marL="0" indent="0" algn="just">
              <a:buNone/>
            </a:pPr>
            <a:r>
              <a:rPr lang="en-US" sz="3600" dirty="0">
                <a:solidFill>
                  <a:srgbClr val="FFFF00"/>
                </a:solidFill>
              </a:rPr>
              <a:t>● More men came through narrow streets around the road and managed to hang the dead body along the wooden frame. </a:t>
            </a:r>
          </a:p>
          <a:p>
            <a:pPr marL="0" indent="0" algn="just">
              <a:buNone/>
            </a:pPr>
            <a:r>
              <a:rPr lang="en-US" sz="3600" dirty="0">
                <a:solidFill>
                  <a:srgbClr val="FFFF00"/>
                </a:solidFill>
              </a:rPr>
              <a:t>● As the story proceeds, light was coming from behind the windows and some shadows were appearing behind them.</a:t>
            </a:r>
          </a:p>
          <a:p>
            <a:pPr marL="0" indent="0" algn="just">
              <a:buNone/>
            </a:pPr>
            <a:r>
              <a:rPr lang="en-US" sz="3600" dirty="0">
                <a:solidFill>
                  <a:srgbClr val="FFFF00"/>
                </a:solidFill>
              </a:rPr>
              <a:t> ● These shadows did nothing but watched the scene on the road</a:t>
            </a:r>
            <a:endParaRPr lang="en-PK" sz="3600" dirty="0">
              <a:solidFill>
                <a:srgbClr val="FFFF00"/>
              </a:solidFill>
            </a:endParaRPr>
          </a:p>
        </p:txBody>
      </p:sp>
    </p:spTree>
    <p:extLst>
      <p:ext uri="{BB962C8B-B14F-4D97-AF65-F5344CB8AC3E}">
        <p14:creationId xmlns:p14="http://schemas.microsoft.com/office/powerpoint/2010/main" val="142625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2569EB-0D56-4BC7-9DFA-652E00CAD9EA}"/>
              </a:ext>
            </a:extLst>
          </p:cNvPr>
          <p:cNvSpPr>
            <a:spLocks noGrp="1"/>
          </p:cNvSpPr>
          <p:nvPr>
            <p:ph type="title"/>
          </p:nvPr>
        </p:nvSpPr>
        <p:spPr>
          <a:xfrm>
            <a:off x="838200" y="365125"/>
            <a:ext cx="10515600" cy="6157595"/>
          </a:xfrm>
        </p:spPr>
        <p:txBody>
          <a:bodyPr>
            <a:normAutofit/>
          </a:bodyPr>
          <a:lstStyle/>
          <a:p>
            <a:pPr algn="ctr"/>
            <a:r>
              <a:rPr lang="en-US" sz="8800" dirty="0">
                <a:solidFill>
                  <a:srgbClr val="BC109B"/>
                </a:solidFill>
                <a:latin typeface="Goudy Stout" panose="0202090407030B020401" pitchFamily="18" charset="0"/>
              </a:rPr>
              <a:t>ANALYSIS</a:t>
            </a:r>
            <a:endParaRPr lang="en-PK" sz="8800" dirty="0">
              <a:solidFill>
                <a:srgbClr val="BC109B"/>
              </a:solidFill>
              <a:latin typeface="Goudy Stout" panose="0202090407030B020401" pitchFamily="18" charset="0"/>
            </a:endParaRPr>
          </a:p>
        </p:txBody>
      </p:sp>
    </p:spTree>
    <p:extLst>
      <p:ext uri="{BB962C8B-B14F-4D97-AF65-F5344CB8AC3E}">
        <p14:creationId xmlns:p14="http://schemas.microsoft.com/office/powerpoint/2010/main" val="201837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52F77-0618-41F4-88EC-08FA54918B85}"/>
              </a:ext>
            </a:extLst>
          </p:cNvPr>
          <p:cNvSpPr>
            <a:spLocks noGrp="1"/>
          </p:cNvSpPr>
          <p:nvPr>
            <p:ph type="title"/>
          </p:nvPr>
        </p:nvSpPr>
        <p:spPr>
          <a:xfrm>
            <a:off x="3647758" y="284480"/>
            <a:ext cx="7335202" cy="1600200"/>
          </a:xfrm>
        </p:spPr>
        <p:txBody>
          <a:bodyPr>
            <a:noAutofit/>
          </a:bodyPr>
          <a:lstStyle/>
          <a:p>
            <a:pPr algn="ctr"/>
            <a:r>
              <a:rPr lang="en-US" sz="8800" dirty="0">
                <a:solidFill>
                  <a:srgbClr val="FF0000"/>
                </a:solidFill>
                <a:latin typeface="Bernard MT Condensed" panose="02050806060905020404" pitchFamily="18" charset="0"/>
              </a:rPr>
              <a:t>NARRATIVE</a:t>
            </a:r>
            <a:endParaRPr lang="en-PK" sz="8800" dirty="0">
              <a:solidFill>
                <a:srgbClr val="FF0000"/>
              </a:solidFill>
              <a:latin typeface="Bernard MT Condensed" panose="02050806060905020404" pitchFamily="18" charset="0"/>
            </a:endParaRPr>
          </a:p>
        </p:txBody>
      </p:sp>
      <p:sp>
        <p:nvSpPr>
          <p:cNvPr id="5" name="Content Placeholder 4">
            <a:extLst>
              <a:ext uri="{FF2B5EF4-FFF2-40B4-BE49-F238E27FC236}">
                <a16:creationId xmlns:a16="http://schemas.microsoft.com/office/drawing/2014/main" id="{D5D26247-1910-42B3-ACBF-BDFC0F19D4EE}"/>
              </a:ext>
            </a:extLst>
          </p:cNvPr>
          <p:cNvSpPr>
            <a:spLocks noGrp="1"/>
          </p:cNvSpPr>
          <p:nvPr>
            <p:ph idx="1"/>
          </p:nvPr>
        </p:nvSpPr>
        <p:spPr>
          <a:xfrm rot="16200000">
            <a:off x="-1207452" y="2444115"/>
            <a:ext cx="6172200" cy="1969770"/>
          </a:xfrm>
        </p:spPr>
        <p:txBody>
          <a:bodyPr>
            <a:normAutofit/>
          </a:bodyPr>
          <a:lstStyle/>
          <a:p>
            <a:pPr marL="0" indent="0" algn="ctr">
              <a:buNone/>
            </a:pPr>
            <a:r>
              <a:rPr lang="en-US" sz="9600" dirty="0">
                <a:solidFill>
                  <a:srgbClr val="00FFCC"/>
                </a:solidFill>
                <a:latin typeface="Castellar" panose="020A0402060406010301" pitchFamily="18" charset="0"/>
              </a:rPr>
              <a:t>TONE</a:t>
            </a:r>
            <a:endParaRPr lang="en-PK" sz="9600" dirty="0">
              <a:solidFill>
                <a:srgbClr val="00FFCC"/>
              </a:solidFill>
              <a:latin typeface="Castellar" panose="020A0402060406010301" pitchFamily="18" charset="0"/>
            </a:endParaRPr>
          </a:p>
        </p:txBody>
      </p:sp>
      <p:sp>
        <p:nvSpPr>
          <p:cNvPr id="6" name="Text Placeholder 5">
            <a:extLst>
              <a:ext uri="{FF2B5EF4-FFF2-40B4-BE49-F238E27FC236}">
                <a16:creationId xmlns:a16="http://schemas.microsoft.com/office/drawing/2014/main" id="{A670905D-1E4E-4E11-AC18-80BBE9C27667}"/>
              </a:ext>
            </a:extLst>
          </p:cNvPr>
          <p:cNvSpPr>
            <a:spLocks noGrp="1"/>
          </p:cNvSpPr>
          <p:nvPr>
            <p:ph type="body" sz="half" idx="2"/>
          </p:nvPr>
        </p:nvSpPr>
        <p:spPr>
          <a:xfrm>
            <a:off x="3999548" y="2052320"/>
            <a:ext cx="7176452" cy="4462780"/>
          </a:xfrm>
        </p:spPr>
        <p:txBody>
          <a:bodyPr>
            <a:noAutofit/>
          </a:bodyPr>
          <a:lstStyle/>
          <a:p>
            <a:pPr algn="just"/>
            <a:r>
              <a:rPr lang="en-US" sz="4000" dirty="0" err="1">
                <a:solidFill>
                  <a:srgbClr val="FFFF00"/>
                </a:solidFill>
              </a:rPr>
              <a:t>Zamiruddin</a:t>
            </a:r>
            <a:r>
              <a:rPr lang="en-US" sz="4000" dirty="0">
                <a:solidFill>
                  <a:srgbClr val="FFFF00"/>
                </a:solidFill>
              </a:rPr>
              <a:t> Ahmad uses a narrative tone to depict a dramatic scene. Ahmad is  describing a scene on a lonely road at midnight. “I think it must be one o’clock now ”. Many new characters are presenting in the scene simultaneously</a:t>
            </a:r>
            <a:endParaRPr lang="en-PK" sz="4000" dirty="0">
              <a:solidFill>
                <a:srgbClr val="FFFF00"/>
              </a:solidFill>
            </a:endParaRPr>
          </a:p>
        </p:txBody>
      </p:sp>
    </p:spTree>
    <p:extLst>
      <p:ext uri="{BB962C8B-B14F-4D97-AF65-F5344CB8AC3E}">
        <p14:creationId xmlns:p14="http://schemas.microsoft.com/office/powerpoint/2010/main" val="859841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52F77-0618-41F4-88EC-08FA54918B85}"/>
              </a:ext>
            </a:extLst>
          </p:cNvPr>
          <p:cNvSpPr>
            <a:spLocks noGrp="1"/>
          </p:cNvSpPr>
          <p:nvPr>
            <p:ph type="title"/>
          </p:nvPr>
        </p:nvSpPr>
        <p:spPr>
          <a:xfrm>
            <a:off x="3647758" y="284480"/>
            <a:ext cx="7335202" cy="1600200"/>
          </a:xfrm>
        </p:spPr>
        <p:txBody>
          <a:bodyPr>
            <a:noAutofit/>
          </a:bodyPr>
          <a:lstStyle/>
          <a:p>
            <a:pPr algn="ctr"/>
            <a:r>
              <a:rPr lang="en-US" sz="8800" dirty="0">
                <a:solidFill>
                  <a:srgbClr val="FF0000"/>
                </a:solidFill>
                <a:latin typeface="Bernard MT Condensed" panose="02050806060905020404" pitchFamily="18" charset="0"/>
              </a:rPr>
              <a:t>To Entertain</a:t>
            </a:r>
            <a:endParaRPr lang="en-PK" sz="8800" dirty="0">
              <a:solidFill>
                <a:srgbClr val="FF0000"/>
              </a:solidFill>
              <a:latin typeface="Bernard MT Condensed" panose="02050806060905020404" pitchFamily="18" charset="0"/>
            </a:endParaRPr>
          </a:p>
        </p:txBody>
      </p:sp>
      <p:sp>
        <p:nvSpPr>
          <p:cNvPr id="5" name="Content Placeholder 4">
            <a:extLst>
              <a:ext uri="{FF2B5EF4-FFF2-40B4-BE49-F238E27FC236}">
                <a16:creationId xmlns:a16="http://schemas.microsoft.com/office/drawing/2014/main" id="{D5D26247-1910-42B3-ACBF-BDFC0F19D4EE}"/>
              </a:ext>
            </a:extLst>
          </p:cNvPr>
          <p:cNvSpPr>
            <a:spLocks noGrp="1"/>
          </p:cNvSpPr>
          <p:nvPr>
            <p:ph idx="1"/>
          </p:nvPr>
        </p:nvSpPr>
        <p:spPr>
          <a:xfrm rot="16200000">
            <a:off x="-1207452" y="2444115"/>
            <a:ext cx="6172200" cy="1969770"/>
          </a:xfrm>
        </p:spPr>
        <p:txBody>
          <a:bodyPr>
            <a:normAutofit/>
          </a:bodyPr>
          <a:lstStyle/>
          <a:p>
            <a:pPr marL="0" indent="0" algn="ctr">
              <a:buNone/>
            </a:pPr>
            <a:r>
              <a:rPr lang="en-US" sz="9600" dirty="0">
                <a:solidFill>
                  <a:srgbClr val="00FFCC"/>
                </a:solidFill>
                <a:latin typeface="Castellar" panose="020A0402060406010301" pitchFamily="18" charset="0"/>
              </a:rPr>
              <a:t>Purpose</a:t>
            </a:r>
            <a:endParaRPr lang="en-PK" sz="9600" dirty="0">
              <a:solidFill>
                <a:srgbClr val="00FFCC"/>
              </a:solidFill>
              <a:latin typeface="Castellar" panose="020A0402060406010301" pitchFamily="18" charset="0"/>
            </a:endParaRPr>
          </a:p>
        </p:txBody>
      </p:sp>
      <p:sp>
        <p:nvSpPr>
          <p:cNvPr id="6" name="Text Placeholder 5">
            <a:extLst>
              <a:ext uri="{FF2B5EF4-FFF2-40B4-BE49-F238E27FC236}">
                <a16:creationId xmlns:a16="http://schemas.microsoft.com/office/drawing/2014/main" id="{A670905D-1E4E-4E11-AC18-80BBE9C27667}"/>
              </a:ext>
            </a:extLst>
          </p:cNvPr>
          <p:cNvSpPr>
            <a:spLocks noGrp="1"/>
          </p:cNvSpPr>
          <p:nvPr>
            <p:ph type="body" sz="half" idx="2"/>
          </p:nvPr>
        </p:nvSpPr>
        <p:spPr>
          <a:xfrm>
            <a:off x="3058160" y="2052320"/>
            <a:ext cx="8117840" cy="4462780"/>
          </a:xfrm>
        </p:spPr>
        <p:txBody>
          <a:bodyPr>
            <a:noAutofit/>
          </a:bodyPr>
          <a:lstStyle/>
          <a:p>
            <a:pPr algn="just"/>
            <a:r>
              <a:rPr lang="en-US" sz="5400" dirty="0">
                <a:solidFill>
                  <a:srgbClr val="FFFF00"/>
                </a:solidFill>
              </a:rPr>
              <a:t>The purpose of author to entertain his readers. He is only narrating the story and is not giving his opinions or informing his audience</a:t>
            </a:r>
            <a:endParaRPr lang="en-PK" sz="5400" dirty="0">
              <a:solidFill>
                <a:srgbClr val="FFFF00"/>
              </a:solidFill>
            </a:endParaRPr>
          </a:p>
        </p:txBody>
      </p:sp>
    </p:spTree>
    <p:extLst>
      <p:ext uri="{BB962C8B-B14F-4D97-AF65-F5344CB8AC3E}">
        <p14:creationId xmlns:p14="http://schemas.microsoft.com/office/powerpoint/2010/main" val="227799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52F77-0618-41F4-88EC-08FA54918B85}"/>
              </a:ext>
            </a:extLst>
          </p:cNvPr>
          <p:cNvSpPr>
            <a:spLocks noGrp="1"/>
          </p:cNvSpPr>
          <p:nvPr>
            <p:ph type="title"/>
          </p:nvPr>
        </p:nvSpPr>
        <p:spPr>
          <a:xfrm>
            <a:off x="3647758" y="284480"/>
            <a:ext cx="7335202" cy="1600200"/>
          </a:xfrm>
        </p:spPr>
        <p:txBody>
          <a:bodyPr>
            <a:noAutofit/>
          </a:bodyPr>
          <a:lstStyle/>
          <a:p>
            <a:pPr algn="ctr"/>
            <a:r>
              <a:rPr lang="en-US" sz="8800" dirty="0">
                <a:solidFill>
                  <a:srgbClr val="FF0000"/>
                </a:solidFill>
                <a:latin typeface="Bernard MT Condensed" panose="02050806060905020404" pitchFamily="18" charset="0"/>
              </a:rPr>
              <a:t>INFORMAL</a:t>
            </a:r>
            <a:endParaRPr lang="en-PK" sz="8800" dirty="0">
              <a:solidFill>
                <a:srgbClr val="FF0000"/>
              </a:solidFill>
              <a:latin typeface="Bernard MT Condensed" panose="02050806060905020404" pitchFamily="18" charset="0"/>
            </a:endParaRPr>
          </a:p>
        </p:txBody>
      </p:sp>
      <p:sp>
        <p:nvSpPr>
          <p:cNvPr id="5" name="Content Placeholder 4">
            <a:extLst>
              <a:ext uri="{FF2B5EF4-FFF2-40B4-BE49-F238E27FC236}">
                <a16:creationId xmlns:a16="http://schemas.microsoft.com/office/drawing/2014/main" id="{D5D26247-1910-42B3-ACBF-BDFC0F19D4EE}"/>
              </a:ext>
            </a:extLst>
          </p:cNvPr>
          <p:cNvSpPr>
            <a:spLocks noGrp="1"/>
          </p:cNvSpPr>
          <p:nvPr>
            <p:ph idx="1"/>
          </p:nvPr>
        </p:nvSpPr>
        <p:spPr>
          <a:xfrm rot="16200000">
            <a:off x="-1207452" y="2444115"/>
            <a:ext cx="6172200" cy="1969770"/>
          </a:xfrm>
        </p:spPr>
        <p:txBody>
          <a:bodyPr>
            <a:normAutofit/>
          </a:bodyPr>
          <a:lstStyle/>
          <a:p>
            <a:pPr marL="0" indent="0" algn="ctr">
              <a:buNone/>
            </a:pPr>
            <a:r>
              <a:rPr lang="en-US" sz="9600" dirty="0">
                <a:solidFill>
                  <a:srgbClr val="00FFCC"/>
                </a:solidFill>
                <a:latin typeface="Castellar" panose="020A0402060406010301" pitchFamily="18" charset="0"/>
              </a:rPr>
              <a:t>STYLE</a:t>
            </a:r>
            <a:endParaRPr lang="en-PK" sz="9600" dirty="0">
              <a:solidFill>
                <a:srgbClr val="00FFCC"/>
              </a:solidFill>
              <a:latin typeface="Castellar" panose="020A0402060406010301" pitchFamily="18" charset="0"/>
            </a:endParaRPr>
          </a:p>
        </p:txBody>
      </p:sp>
      <p:sp>
        <p:nvSpPr>
          <p:cNvPr id="6" name="Text Placeholder 5">
            <a:extLst>
              <a:ext uri="{FF2B5EF4-FFF2-40B4-BE49-F238E27FC236}">
                <a16:creationId xmlns:a16="http://schemas.microsoft.com/office/drawing/2014/main" id="{A670905D-1E4E-4E11-AC18-80BBE9C27667}"/>
              </a:ext>
            </a:extLst>
          </p:cNvPr>
          <p:cNvSpPr>
            <a:spLocks noGrp="1"/>
          </p:cNvSpPr>
          <p:nvPr>
            <p:ph type="body" sz="half" idx="2"/>
          </p:nvPr>
        </p:nvSpPr>
        <p:spPr>
          <a:xfrm>
            <a:off x="3058160" y="2052320"/>
            <a:ext cx="8117840" cy="4462780"/>
          </a:xfrm>
        </p:spPr>
        <p:txBody>
          <a:bodyPr>
            <a:noAutofit/>
          </a:bodyPr>
          <a:lstStyle/>
          <a:p>
            <a:pPr algn="just"/>
            <a:r>
              <a:rPr lang="en-US" sz="4400" dirty="0">
                <a:solidFill>
                  <a:srgbClr val="FFFF00"/>
                </a:solidFill>
              </a:rPr>
              <a:t>The writer’s style is informal as he has used so many contractions in his writing. </a:t>
            </a:r>
          </a:p>
          <a:p>
            <a:pPr algn="just"/>
            <a:r>
              <a:rPr lang="en-US" sz="4400" dirty="0">
                <a:solidFill>
                  <a:srgbClr val="FFFF00"/>
                </a:solidFill>
              </a:rPr>
              <a:t>The author has also used incomplete sentences ended with dots, which is indication of informal style</a:t>
            </a:r>
            <a:endParaRPr lang="en-PK" sz="4400" dirty="0">
              <a:solidFill>
                <a:srgbClr val="FFFF00"/>
              </a:solidFill>
            </a:endParaRPr>
          </a:p>
        </p:txBody>
      </p:sp>
    </p:spTree>
    <p:extLst>
      <p:ext uri="{BB962C8B-B14F-4D97-AF65-F5344CB8AC3E}">
        <p14:creationId xmlns:p14="http://schemas.microsoft.com/office/powerpoint/2010/main" val="3444289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956</Words>
  <Application>Microsoft Office PowerPoint</Application>
  <PresentationFormat>Widescreen</PresentationFormat>
  <Paragraphs>53</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Bauhaus 93</vt:lpstr>
      <vt:lpstr>Bernard MT Condensed</vt:lpstr>
      <vt:lpstr>Calibri</vt:lpstr>
      <vt:lpstr>Calibri Light</vt:lpstr>
      <vt:lpstr>Castellar</vt:lpstr>
      <vt:lpstr>Goudy Stout</vt:lpstr>
      <vt:lpstr>Office Theme</vt:lpstr>
      <vt:lpstr>Critical Analysis   The Still River  </vt:lpstr>
      <vt:lpstr>PowerPoint Presentation</vt:lpstr>
      <vt:lpstr>Main Idea</vt:lpstr>
      <vt:lpstr>SUMMARY</vt:lpstr>
      <vt:lpstr>SUMMARY (CONT.)</vt:lpstr>
      <vt:lpstr>ANALYSIS</vt:lpstr>
      <vt:lpstr>NARRATIVE</vt:lpstr>
      <vt:lpstr>To Entertain</vt:lpstr>
      <vt:lpstr>INFORMAL</vt:lpstr>
      <vt:lpstr>Choronologiccal</vt:lpstr>
      <vt:lpstr>Pathos</vt:lpstr>
      <vt:lpstr>STRENGTHS</vt:lpstr>
      <vt:lpstr>WEAKNESSES</vt:lpstr>
      <vt:lpstr>WEAKNESSES (cont.)</vt:lpstr>
      <vt:lpstr>Aheivement of Purpose</vt:lpstr>
      <vt:lpstr>CONCLUSION</vt:lpstr>
      <vt:lpstr>CONCLUSION(cont.)</vt:lpstr>
      <vt:lpstr>CONCLUSION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Analysis   The Still River</dc:title>
  <dc:creator>L215463Muhammad ALi</dc:creator>
  <cp:lastModifiedBy>L215463Muhammad ALi</cp:lastModifiedBy>
  <cp:revision>13</cp:revision>
  <dcterms:created xsi:type="dcterms:W3CDTF">2021-12-20T20:01:10Z</dcterms:created>
  <dcterms:modified xsi:type="dcterms:W3CDTF">2021-12-21T03:51:17Z</dcterms:modified>
</cp:coreProperties>
</file>