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D88A-2C1C-4101-BE6E-0632106F6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71AE691-16E4-4172-B526-17DC47706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B78BD10E-C39A-4DDA-9678-36D0696C6E62}"/>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B5D0A39F-D9A0-4EB9-B85E-3E3635B5472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BED2F4-4252-4A7C-B59A-E6F0715B7498}"/>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109961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7A65-50C9-4F56-B30C-AE88765E791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AC48BF7-0A9C-4BBA-BFE0-AA152DE2B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667F85C-AE2A-4BB0-BE74-B9BB63BB60AE}"/>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B963D30E-4DA6-44F3-B979-D6DBEB1CCF7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1A8527-64E3-4332-829B-3946E1DA775A}"/>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386277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A8421-F5D8-47D8-9E0C-6256A566DA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6FC5251-9AE1-47F9-B147-42AFE1B02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ACDF4AF-C8AD-426D-8BC8-CC784CB25DB0}"/>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90ABE2D1-9B00-493B-AD97-0EA0C195EC7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1BA0354-93B5-4A6A-BA93-ECC4F238274E}"/>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381406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7CAD-CF0B-46D3-8D00-27CAD68E697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D95C084-EE80-4101-B50C-A4C99CF17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9391087-4A6E-4758-95D7-999093637ED6}"/>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C97B9FAC-FB96-426F-8A73-02AB481615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61177FE-4232-4B33-89CD-D7CEBDF5B3EE}"/>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30638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8651-E713-4A89-86C6-1EE8032BF1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AAF31A0-B8C2-4A02-869A-4EBE30F5A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AC4EDD-85BD-4F0E-80AE-1D2A6CFA8A83}"/>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F8E2281E-E5C6-4A9E-ACC2-5684452389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29E3B50-4A02-43BF-95B7-6E7D10A3E5ED}"/>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99418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4560-7499-49D7-AA7C-94132B702BC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079B739-F8F6-40AC-AE19-2F1F175DC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3F1B842-EB31-4F8F-B3EA-665C4A013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38F19FE-D06A-4BBB-A5E3-687408105328}"/>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6" name="Footer Placeholder 5">
            <a:extLst>
              <a:ext uri="{FF2B5EF4-FFF2-40B4-BE49-F238E27FC236}">
                <a16:creationId xmlns:a16="http://schemas.microsoft.com/office/drawing/2014/main" id="{3CDE9EF5-B0C4-4193-AF38-859954E2F85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B13152B-3F35-49B6-8483-A44B93E72A1E}"/>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50055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DB6A-9BE3-4CC5-B93F-0B5A9C14904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F1BE49A-16EF-4468-AF1E-D1985DCFB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55F98-96B0-4CFA-A751-BAC6983462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090E50C-CC72-43B2-A4F3-A10C81987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3BF6A-9592-4721-9AD4-7414285CA8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C4FAD2C-8264-4275-838E-53118F7ADD3B}"/>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8" name="Footer Placeholder 7">
            <a:extLst>
              <a:ext uri="{FF2B5EF4-FFF2-40B4-BE49-F238E27FC236}">
                <a16:creationId xmlns:a16="http://schemas.microsoft.com/office/drawing/2014/main" id="{40AC287C-2DCE-4D4D-A9CE-4693EC28C27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DE7CD73-CD14-4AEA-8CB0-2588246FFA3D}"/>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238827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45F9-F159-4E07-ACB2-8344EB8D013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244BB25-7FA5-4F29-AB10-18BEE7E63793}"/>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4" name="Footer Placeholder 3">
            <a:extLst>
              <a:ext uri="{FF2B5EF4-FFF2-40B4-BE49-F238E27FC236}">
                <a16:creationId xmlns:a16="http://schemas.microsoft.com/office/drawing/2014/main" id="{4A42A944-E36E-4531-AA53-0914BCCCEA0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E73793A-307D-405B-A354-462018823AB9}"/>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76113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73ACFA-5FD2-453A-A5B5-B1EEDEA33DB0}"/>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3" name="Footer Placeholder 2">
            <a:extLst>
              <a:ext uri="{FF2B5EF4-FFF2-40B4-BE49-F238E27FC236}">
                <a16:creationId xmlns:a16="http://schemas.microsoft.com/office/drawing/2014/main" id="{BD8AB323-BE99-486E-93B5-5730687ECDA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E0C2770-6C50-4E0C-84C1-8C3F962382A3}"/>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3618611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8B39-6003-490B-AF26-6A01A6430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C361940A-9D95-46F0-AF74-6960C57DA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6819B8F-3532-49E3-AA04-2230FF0A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AEA7C-FB03-48DA-A725-E4EAFC63C227}"/>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6" name="Footer Placeholder 5">
            <a:extLst>
              <a:ext uri="{FF2B5EF4-FFF2-40B4-BE49-F238E27FC236}">
                <a16:creationId xmlns:a16="http://schemas.microsoft.com/office/drawing/2014/main" id="{4C675524-DFFC-4F2B-913E-507645DA519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4A079C0-EB1F-4FD5-8B60-990E78BF0E06}"/>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386122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024E-C0D8-49F8-BBF5-900F2524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FC1500B-42B5-42A4-B245-6015C013E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986FC1A-659C-41A9-BC19-B5F339844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DD02E-7A2C-4E31-92C8-3D4662851096}"/>
              </a:ext>
            </a:extLst>
          </p:cNvPr>
          <p:cNvSpPr>
            <a:spLocks noGrp="1"/>
          </p:cNvSpPr>
          <p:nvPr>
            <p:ph type="dt" sz="half" idx="10"/>
          </p:nvPr>
        </p:nvSpPr>
        <p:spPr/>
        <p:txBody>
          <a:bodyPr/>
          <a:lstStyle/>
          <a:p>
            <a:fld id="{A943EF77-8D32-4118-A9CC-3AA8DB30FB3A}" type="datetimeFigureOut">
              <a:rPr lang="en-PK" smtClean="0"/>
              <a:t>13/04/2022</a:t>
            </a:fld>
            <a:endParaRPr lang="en-PK"/>
          </a:p>
        </p:txBody>
      </p:sp>
      <p:sp>
        <p:nvSpPr>
          <p:cNvPr id="6" name="Footer Placeholder 5">
            <a:extLst>
              <a:ext uri="{FF2B5EF4-FFF2-40B4-BE49-F238E27FC236}">
                <a16:creationId xmlns:a16="http://schemas.microsoft.com/office/drawing/2014/main" id="{54E49D9C-F66F-426B-8727-7F175703A8C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0B39EBB-1B5E-465E-8EBF-1C322C92C750}"/>
              </a:ext>
            </a:extLst>
          </p:cNvPr>
          <p:cNvSpPr>
            <a:spLocks noGrp="1"/>
          </p:cNvSpPr>
          <p:nvPr>
            <p:ph type="sldNum" sz="quarter" idx="12"/>
          </p:nvPr>
        </p:nvSpPr>
        <p:spPr/>
        <p:txBody>
          <a:bodyPr/>
          <a:lstStyle/>
          <a:p>
            <a:fld id="{168B6514-4439-48E7-AD46-981CF3B464E6}" type="slidenum">
              <a:rPr lang="en-PK" smtClean="0"/>
              <a:t>‹#›</a:t>
            </a:fld>
            <a:endParaRPr lang="en-PK"/>
          </a:p>
        </p:txBody>
      </p:sp>
    </p:spTree>
    <p:extLst>
      <p:ext uri="{BB962C8B-B14F-4D97-AF65-F5344CB8AC3E}">
        <p14:creationId xmlns:p14="http://schemas.microsoft.com/office/powerpoint/2010/main" val="268652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103D7-156D-4C07-BCB1-1DB9B0FC7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4C6DB56-8252-493C-A133-D4BF62EA7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7C368E-AD8E-48D2-95ED-D7C4B5BF4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3EF77-8D32-4118-A9CC-3AA8DB30FB3A}" type="datetimeFigureOut">
              <a:rPr lang="en-PK" smtClean="0"/>
              <a:t>13/04/2022</a:t>
            </a:fld>
            <a:endParaRPr lang="en-PK"/>
          </a:p>
        </p:txBody>
      </p:sp>
      <p:sp>
        <p:nvSpPr>
          <p:cNvPr id="5" name="Footer Placeholder 4">
            <a:extLst>
              <a:ext uri="{FF2B5EF4-FFF2-40B4-BE49-F238E27FC236}">
                <a16:creationId xmlns:a16="http://schemas.microsoft.com/office/drawing/2014/main" id="{43344099-F160-4658-89EB-6DB969590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A328791-B3CC-4CCA-B2C4-ACA1FC430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B6514-4439-48E7-AD46-981CF3B464E6}" type="slidenum">
              <a:rPr lang="en-PK" smtClean="0"/>
              <a:t>‹#›</a:t>
            </a:fld>
            <a:endParaRPr lang="en-PK"/>
          </a:p>
        </p:txBody>
      </p:sp>
    </p:spTree>
    <p:extLst>
      <p:ext uri="{BB962C8B-B14F-4D97-AF65-F5344CB8AC3E}">
        <p14:creationId xmlns:p14="http://schemas.microsoft.com/office/powerpoint/2010/main" val="2943482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F845-00BD-4472-AC3D-BA96978CB9F9}"/>
              </a:ext>
            </a:extLst>
          </p:cNvPr>
          <p:cNvSpPr>
            <a:spLocks noGrp="1"/>
          </p:cNvSpPr>
          <p:nvPr>
            <p:ph type="ctrTitle"/>
          </p:nvPr>
        </p:nvSpPr>
        <p:spPr/>
        <p:txBody>
          <a:bodyPr>
            <a:normAutofit/>
          </a:bodyPr>
          <a:lstStyle/>
          <a:p>
            <a:r>
              <a:rPr lang="en-US" sz="9600" dirty="0"/>
              <a:t>Case Study-3</a:t>
            </a:r>
            <a:endParaRPr lang="en-PK" sz="9600" dirty="0"/>
          </a:p>
        </p:txBody>
      </p:sp>
      <p:sp>
        <p:nvSpPr>
          <p:cNvPr id="3" name="Subtitle 2">
            <a:extLst>
              <a:ext uri="{FF2B5EF4-FFF2-40B4-BE49-F238E27FC236}">
                <a16:creationId xmlns:a16="http://schemas.microsoft.com/office/drawing/2014/main" id="{FC1F8C52-5F3C-47CB-9D30-A7C7EBF2F2F7}"/>
              </a:ext>
            </a:extLst>
          </p:cNvPr>
          <p:cNvSpPr>
            <a:spLocks noGrp="1"/>
          </p:cNvSpPr>
          <p:nvPr>
            <p:ph type="subTitle" idx="1"/>
          </p:nvPr>
        </p:nvSpPr>
        <p:spPr>
          <a:xfrm>
            <a:off x="1427748" y="4304682"/>
            <a:ext cx="9144000" cy="1655762"/>
          </a:xfrm>
        </p:spPr>
        <p:txBody>
          <a:bodyPr/>
          <a:lstStyle/>
          <a:p>
            <a:r>
              <a:rPr lang="en-US" dirty="0"/>
              <a:t>Muhammad Ali, </a:t>
            </a:r>
            <a:r>
              <a:rPr lang="en-US" dirty="0" err="1"/>
              <a:t>Shaheer</a:t>
            </a:r>
            <a:r>
              <a:rPr lang="en-US" dirty="0"/>
              <a:t> Yaqoob, Burhan Chishti, Ayesha </a:t>
            </a:r>
            <a:r>
              <a:rPr lang="en-US" dirty="0" err="1"/>
              <a:t>Akram</a:t>
            </a:r>
            <a:r>
              <a:rPr lang="en-US" dirty="0"/>
              <a:t>.</a:t>
            </a:r>
            <a:endParaRPr lang="en-PK" dirty="0"/>
          </a:p>
        </p:txBody>
      </p:sp>
    </p:spTree>
    <p:extLst>
      <p:ext uri="{BB962C8B-B14F-4D97-AF65-F5344CB8AC3E}">
        <p14:creationId xmlns:p14="http://schemas.microsoft.com/office/powerpoint/2010/main" val="32293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1E0-C5D1-4BD8-8937-709CFB4903DA}"/>
              </a:ext>
            </a:extLst>
          </p:cNvPr>
          <p:cNvSpPr>
            <a:spLocks noGrp="1"/>
          </p:cNvSpPr>
          <p:nvPr>
            <p:ph type="title"/>
          </p:nvPr>
        </p:nvSpPr>
        <p:spPr/>
        <p:txBody>
          <a:bodyPr/>
          <a:lstStyle/>
          <a:p>
            <a:r>
              <a:rPr lang="en-US" b="1" u="sng" dirty="0"/>
              <a:t>Introduction:</a:t>
            </a:r>
            <a:endParaRPr lang="en-PK" b="1" u="sng" dirty="0"/>
          </a:p>
        </p:txBody>
      </p:sp>
      <p:sp>
        <p:nvSpPr>
          <p:cNvPr id="3" name="Content Placeholder 2">
            <a:extLst>
              <a:ext uri="{FF2B5EF4-FFF2-40B4-BE49-F238E27FC236}">
                <a16:creationId xmlns:a16="http://schemas.microsoft.com/office/drawing/2014/main" id="{A673E946-BA4D-4C17-925C-7EFE9DF9283A}"/>
              </a:ext>
            </a:extLst>
          </p:cNvPr>
          <p:cNvSpPr>
            <a:spLocks noGrp="1"/>
          </p:cNvSpPr>
          <p:nvPr>
            <p:ph idx="1"/>
          </p:nvPr>
        </p:nvSpPr>
        <p:spPr/>
        <p:txBody>
          <a:bodyPr>
            <a:noAutofit/>
          </a:bodyPr>
          <a:lstStyle/>
          <a:p>
            <a:r>
              <a:rPr lang="en-US" sz="4000" dirty="0"/>
              <a:t>Barry is a foodservice manager.</a:t>
            </a:r>
          </a:p>
          <a:p>
            <a:r>
              <a:rPr lang="en-US" sz="4000" dirty="0"/>
              <a:t>Language and ethnic barrier leading the employees to not perform to their fullest.</a:t>
            </a:r>
          </a:p>
          <a:p>
            <a:r>
              <a:rPr lang="en-US" sz="4000" dirty="0"/>
              <a:t>Leading towards inappropriate handling of food.</a:t>
            </a:r>
          </a:p>
          <a:p>
            <a:r>
              <a:rPr lang="en-US" sz="4000" dirty="0"/>
              <a:t>This case study will help in reducing the language barrier.</a:t>
            </a:r>
          </a:p>
          <a:p>
            <a:r>
              <a:rPr lang="en-US" sz="4000" dirty="0"/>
              <a:t>And how food can be managed properly.</a:t>
            </a:r>
            <a:endParaRPr lang="en-PK" sz="4000" dirty="0"/>
          </a:p>
        </p:txBody>
      </p:sp>
    </p:spTree>
    <p:extLst>
      <p:ext uri="{BB962C8B-B14F-4D97-AF65-F5344CB8AC3E}">
        <p14:creationId xmlns:p14="http://schemas.microsoft.com/office/powerpoint/2010/main" val="259356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1E0-C5D1-4BD8-8937-709CFB4903DA}"/>
              </a:ext>
            </a:extLst>
          </p:cNvPr>
          <p:cNvSpPr>
            <a:spLocks noGrp="1"/>
          </p:cNvSpPr>
          <p:nvPr>
            <p:ph type="title"/>
          </p:nvPr>
        </p:nvSpPr>
        <p:spPr/>
        <p:txBody>
          <a:bodyPr/>
          <a:lstStyle/>
          <a:p>
            <a:r>
              <a:rPr lang="en-US" b="1" u="sng" dirty="0"/>
              <a:t>Background:</a:t>
            </a:r>
            <a:endParaRPr lang="en-PK" b="1" u="sng" dirty="0"/>
          </a:p>
        </p:txBody>
      </p:sp>
      <p:sp>
        <p:nvSpPr>
          <p:cNvPr id="3" name="Content Placeholder 2">
            <a:extLst>
              <a:ext uri="{FF2B5EF4-FFF2-40B4-BE49-F238E27FC236}">
                <a16:creationId xmlns:a16="http://schemas.microsoft.com/office/drawing/2014/main" id="{A673E946-BA4D-4C17-925C-7EFE9DF9283A}"/>
              </a:ext>
            </a:extLst>
          </p:cNvPr>
          <p:cNvSpPr>
            <a:spLocks noGrp="1"/>
          </p:cNvSpPr>
          <p:nvPr>
            <p:ph idx="1"/>
          </p:nvPr>
        </p:nvSpPr>
        <p:spPr>
          <a:xfrm>
            <a:off x="838200" y="1594619"/>
            <a:ext cx="10515600" cy="4351338"/>
          </a:xfrm>
        </p:spPr>
        <p:txBody>
          <a:bodyPr>
            <a:noAutofit/>
          </a:bodyPr>
          <a:lstStyle/>
          <a:p>
            <a:r>
              <a:rPr lang="en-US" sz="4000" dirty="0"/>
              <a:t>Barry, being the manager is unable to tackle the safety issues.</a:t>
            </a:r>
          </a:p>
          <a:p>
            <a:r>
              <a:rPr lang="en-US" sz="4000" dirty="0"/>
              <a:t>Many of the </a:t>
            </a:r>
            <a:r>
              <a:rPr lang="en-US" sz="4000" dirty="0" err="1"/>
              <a:t>employes</a:t>
            </a:r>
            <a:r>
              <a:rPr lang="en-US" sz="4000" dirty="0"/>
              <a:t> were from different cultural, linguistic backgrounds.</a:t>
            </a:r>
          </a:p>
          <a:p>
            <a:r>
              <a:rPr lang="en-US" sz="4000" dirty="0"/>
              <a:t>Some employees lack in the training.</a:t>
            </a:r>
          </a:p>
          <a:p>
            <a:r>
              <a:rPr lang="en-US" sz="4000" dirty="0"/>
              <a:t>Barry tried to teach them safety measures.</a:t>
            </a:r>
          </a:p>
          <a:p>
            <a:r>
              <a:rPr lang="en-US" sz="4000" dirty="0"/>
              <a:t>Because failure will lead put them out of business.</a:t>
            </a:r>
          </a:p>
          <a:p>
            <a:r>
              <a:rPr lang="en-US" sz="4000" dirty="0"/>
              <a:t>  </a:t>
            </a:r>
            <a:endParaRPr lang="en-PK" sz="4000" dirty="0"/>
          </a:p>
        </p:txBody>
      </p:sp>
    </p:spTree>
    <p:extLst>
      <p:ext uri="{BB962C8B-B14F-4D97-AF65-F5344CB8AC3E}">
        <p14:creationId xmlns:p14="http://schemas.microsoft.com/office/powerpoint/2010/main" val="160509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1E0-C5D1-4BD8-8937-709CFB4903DA}"/>
              </a:ext>
            </a:extLst>
          </p:cNvPr>
          <p:cNvSpPr>
            <a:spLocks noGrp="1"/>
          </p:cNvSpPr>
          <p:nvPr>
            <p:ph type="title"/>
          </p:nvPr>
        </p:nvSpPr>
        <p:spPr/>
        <p:txBody>
          <a:bodyPr/>
          <a:lstStyle/>
          <a:p>
            <a:r>
              <a:rPr lang="en-US" b="1" u="sng" dirty="0"/>
              <a:t>Background (continued) :</a:t>
            </a:r>
            <a:endParaRPr lang="en-PK" b="1" u="sng" dirty="0"/>
          </a:p>
        </p:txBody>
      </p:sp>
      <p:sp>
        <p:nvSpPr>
          <p:cNvPr id="3" name="Content Placeholder 2">
            <a:extLst>
              <a:ext uri="{FF2B5EF4-FFF2-40B4-BE49-F238E27FC236}">
                <a16:creationId xmlns:a16="http://schemas.microsoft.com/office/drawing/2014/main" id="{A673E946-BA4D-4C17-925C-7EFE9DF9283A}"/>
              </a:ext>
            </a:extLst>
          </p:cNvPr>
          <p:cNvSpPr>
            <a:spLocks noGrp="1"/>
          </p:cNvSpPr>
          <p:nvPr>
            <p:ph idx="1"/>
          </p:nvPr>
        </p:nvSpPr>
        <p:spPr>
          <a:xfrm>
            <a:off x="605188" y="1498366"/>
            <a:ext cx="10981623" cy="4351338"/>
          </a:xfrm>
        </p:spPr>
        <p:txBody>
          <a:bodyPr>
            <a:noAutofit/>
          </a:bodyPr>
          <a:lstStyle/>
          <a:p>
            <a:r>
              <a:rPr lang="en-US" sz="4000" dirty="0"/>
              <a:t>Success does not rely on the growth of the profit, behind each, there is a good relationship based on co-operative communication(Amila,2020).</a:t>
            </a:r>
          </a:p>
          <a:p>
            <a:r>
              <a:rPr lang="en-US" sz="4000" dirty="0"/>
              <a:t>Less knowledge, inadequate training leads to lower level of performance and low quality and less profit. This kind of work leads to errors, quality issues and time loss (Rebecca ,2022).</a:t>
            </a:r>
            <a:endParaRPr lang="en-PK" sz="4000" dirty="0"/>
          </a:p>
        </p:txBody>
      </p:sp>
    </p:spTree>
    <p:extLst>
      <p:ext uri="{BB962C8B-B14F-4D97-AF65-F5344CB8AC3E}">
        <p14:creationId xmlns:p14="http://schemas.microsoft.com/office/powerpoint/2010/main" val="16175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7EAD-61E9-4EBE-B00C-520BBBBDD255}"/>
              </a:ext>
            </a:extLst>
          </p:cNvPr>
          <p:cNvSpPr>
            <a:spLocks noGrp="1"/>
          </p:cNvSpPr>
          <p:nvPr>
            <p:ph type="title"/>
          </p:nvPr>
        </p:nvSpPr>
        <p:spPr/>
        <p:txBody>
          <a:bodyPr/>
          <a:lstStyle/>
          <a:p>
            <a:r>
              <a:rPr lang="en-US" b="1" u="sng" dirty="0"/>
              <a:t>Alternatives:</a:t>
            </a:r>
            <a:endParaRPr lang="en-PK" b="1" u="sng" dirty="0"/>
          </a:p>
        </p:txBody>
      </p:sp>
      <p:sp>
        <p:nvSpPr>
          <p:cNvPr id="3" name="Content Placeholder 2">
            <a:extLst>
              <a:ext uri="{FF2B5EF4-FFF2-40B4-BE49-F238E27FC236}">
                <a16:creationId xmlns:a16="http://schemas.microsoft.com/office/drawing/2014/main" id="{441470FB-5E16-4DDA-9C6F-06622E18A0AD}"/>
              </a:ext>
            </a:extLst>
          </p:cNvPr>
          <p:cNvSpPr>
            <a:spLocks noGrp="1"/>
          </p:cNvSpPr>
          <p:nvPr>
            <p:ph idx="1"/>
          </p:nvPr>
        </p:nvSpPr>
        <p:spPr>
          <a:xfrm>
            <a:off x="452387" y="1578543"/>
            <a:ext cx="10901413" cy="5091764"/>
          </a:xfrm>
        </p:spPr>
        <p:txBody>
          <a:bodyPr>
            <a:normAutofit lnSpcReduction="10000"/>
          </a:bodyPr>
          <a:lstStyle/>
          <a:p>
            <a:pPr marL="0" indent="0">
              <a:buNone/>
            </a:pPr>
            <a:r>
              <a:rPr lang="en-US" dirty="0"/>
              <a:t>1- Recruiting only from same linguistic and ethnic background:</a:t>
            </a:r>
          </a:p>
          <a:p>
            <a:pPr lvl="1"/>
            <a:r>
              <a:rPr lang="en-US" dirty="0"/>
              <a:t>But this will leads towards discrimination.	</a:t>
            </a:r>
          </a:p>
          <a:p>
            <a:pPr marL="0" indent="0">
              <a:buNone/>
            </a:pPr>
            <a:r>
              <a:rPr lang="en-US" dirty="0"/>
              <a:t>2-Make groups within organization based on same:</a:t>
            </a:r>
          </a:p>
          <a:p>
            <a:pPr lvl="1"/>
            <a:r>
              <a:rPr lang="en-US" dirty="0"/>
              <a:t>Divide </a:t>
            </a:r>
            <a:r>
              <a:rPr lang="en-US" dirty="0" err="1"/>
              <a:t>Employess</a:t>
            </a:r>
            <a:r>
              <a:rPr lang="en-US" dirty="0"/>
              <a:t> from different backgrounds into group and make them work together.	</a:t>
            </a:r>
          </a:p>
          <a:p>
            <a:pPr lvl="1"/>
            <a:r>
              <a:rPr lang="en-US" dirty="0"/>
              <a:t>This will make riot chances higher as blocks of same background are made officially and will work together.</a:t>
            </a:r>
          </a:p>
          <a:p>
            <a:pPr marL="0" indent="0">
              <a:buNone/>
            </a:pPr>
            <a:r>
              <a:rPr lang="en-US" dirty="0"/>
              <a:t>3-Using visual aids:</a:t>
            </a:r>
          </a:p>
          <a:p>
            <a:pPr lvl="1"/>
            <a:r>
              <a:rPr lang="en-US" dirty="0"/>
              <a:t>Make charts with different drawing rather than texts.</a:t>
            </a:r>
          </a:p>
          <a:p>
            <a:pPr marL="0" indent="0">
              <a:buNone/>
            </a:pPr>
            <a:r>
              <a:rPr lang="en-US" dirty="0"/>
              <a:t>4- Use of non-verbal cues:</a:t>
            </a:r>
          </a:p>
          <a:p>
            <a:pPr lvl="1"/>
            <a:r>
              <a:rPr lang="en-US" dirty="0"/>
              <a:t>Making excess use of non verbal cues will help them understand each other.</a:t>
            </a:r>
          </a:p>
          <a:p>
            <a:pPr lvl="1"/>
            <a:r>
              <a:rPr lang="en-US" dirty="0"/>
              <a:t>They may collapse in emergency situation and it will not produce efficiency and quality outcome.</a:t>
            </a:r>
          </a:p>
        </p:txBody>
      </p:sp>
    </p:spTree>
    <p:extLst>
      <p:ext uri="{BB962C8B-B14F-4D97-AF65-F5344CB8AC3E}">
        <p14:creationId xmlns:p14="http://schemas.microsoft.com/office/powerpoint/2010/main" val="180438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7EAD-61E9-4EBE-B00C-520BBBBDD255}"/>
              </a:ext>
            </a:extLst>
          </p:cNvPr>
          <p:cNvSpPr>
            <a:spLocks noGrp="1"/>
          </p:cNvSpPr>
          <p:nvPr>
            <p:ph type="title"/>
          </p:nvPr>
        </p:nvSpPr>
        <p:spPr/>
        <p:txBody>
          <a:bodyPr/>
          <a:lstStyle/>
          <a:p>
            <a:r>
              <a:rPr lang="en-US" b="1" u="sng" dirty="0"/>
              <a:t>Proposed solution:</a:t>
            </a:r>
            <a:endParaRPr lang="en-PK" b="1" u="sng" dirty="0"/>
          </a:p>
        </p:txBody>
      </p:sp>
      <p:sp>
        <p:nvSpPr>
          <p:cNvPr id="3" name="Content Placeholder 2">
            <a:extLst>
              <a:ext uri="{FF2B5EF4-FFF2-40B4-BE49-F238E27FC236}">
                <a16:creationId xmlns:a16="http://schemas.microsoft.com/office/drawing/2014/main" id="{441470FB-5E16-4DDA-9C6F-06622E18A0AD}"/>
              </a:ext>
            </a:extLst>
          </p:cNvPr>
          <p:cNvSpPr>
            <a:spLocks noGrp="1"/>
          </p:cNvSpPr>
          <p:nvPr>
            <p:ph idx="1"/>
          </p:nvPr>
        </p:nvSpPr>
        <p:spPr>
          <a:xfrm>
            <a:off x="452387" y="1578543"/>
            <a:ext cx="11126805" cy="5197642"/>
          </a:xfrm>
        </p:spPr>
        <p:txBody>
          <a:bodyPr>
            <a:normAutofit lnSpcReduction="10000"/>
          </a:bodyPr>
          <a:lstStyle/>
          <a:p>
            <a:r>
              <a:rPr lang="en-US" sz="3200" dirty="0"/>
              <a:t>Use of Visual aids.</a:t>
            </a:r>
          </a:p>
          <a:p>
            <a:r>
              <a:rPr lang="en-US" sz="3200" dirty="0"/>
              <a:t>Taking off textual boards based on single language.</a:t>
            </a:r>
          </a:p>
          <a:p>
            <a:r>
              <a:rPr lang="en-US" sz="3200" dirty="0"/>
              <a:t>Putting up sign boards, regarding different techniques used in hoteling.</a:t>
            </a:r>
          </a:p>
          <a:p>
            <a:r>
              <a:rPr lang="en-US" sz="3200" dirty="0"/>
              <a:t>This will create </a:t>
            </a:r>
            <a:r>
              <a:rPr lang="en-US" sz="3200" dirty="0" err="1"/>
              <a:t>hormony</a:t>
            </a:r>
            <a:r>
              <a:rPr lang="en-US" sz="3200" dirty="0"/>
              <a:t> and sympathy among </a:t>
            </a:r>
            <a:r>
              <a:rPr lang="en-US" sz="3200" dirty="0" err="1"/>
              <a:t>empolyees</a:t>
            </a:r>
            <a:r>
              <a:rPr lang="en-US" sz="3200" dirty="0"/>
              <a:t>.</a:t>
            </a:r>
          </a:p>
          <a:p>
            <a:r>
              <a:rPr lang="en-US" sz="3200" dirty="0"/>
              <a:t>Make them build a healthy co-ordination.</a:t>
            </a:r>
          </a:p>
          <a:p>
            <a:r>
              <a:rPr lang="en-US" sz="3200" dirty="0"/>
              <a:t>Employee and </a:t>
            </a:r>
            <a:r>
              <a:rPr lang="en-US" sz="3200" dirty="0" err="1"/>
              <a:t>empolyer</a:t>
            </a:r>
            <a:r>
              <a:rPr lang="en-US" sz="3200" dirty="0"/>
              <a:t> talking in same language will make them feel comfortable.</a:t>
            </a:r>
          </a:p>
          <a:p>
            <a:r>
              <a:rPr lang="en-US" sz="3200" dirty="0"/>
              <a:t>Using of sign boards with different language backgrounds will eradicate linguistic barriers (Williams,2009</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8877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7EAD-61E9-4EBE-B00C-520BBBBDD255}"/>
              </a:ext>
            </a:extLst>
          </p:cNvPr>
          <p:cNvSpPr>
            <a:spLocks noGrp="1"/>
          </p:cNvSpPr>
          <p:nvPr>
            <p:ph type="title"/>
          </p:nvPr>
        </p:nvSpPr>
        <p:spPr/>
        <p:txBody>
          <a:bodyPr/>
          <a:lstStyle/>
          <a:p>
            <a:r>
              <a:rPr lang="en-US" b="1" u="sng" dirty="0"/>
              <a:t>Recommendations :</a:t>
            </a:r>
            <a:endParaRPr lang="en-PK" b="1" u="sng" dirty="0"/>
          </a:p>
        </p:txBody>
      </p:sp>
      <p:sp>
        <p:nvSpPr>
          <p:cNvPr id="3" name="Content Placeholder 2">
            <a:extLst>
              <a:ext uri="{FF2B5EF4-FFF2-40B4-BE49-F238E27FC236}">
                <a16:creationId xmlns:a16="http://schemas.microsoft.com/office/drawing/2014/main" id="{441470FB-5E16-4DDA-9C6F-06622E18A0AD}"/>
              </a:ext>
            </a:extLst>
          </p:cNvPr>
          <p:cNvSpPr>
            <a:spLocks noGrp="1"/>
          </p:cNvSpPr>
          <p:nvPr>
            <p:ph idx="1"/>
          </p:nvPr>
        </p:nvSpPr>
        <p:spPr>
          <a:xfrm>
            <a:off x="452387" y="1578543"/>
            <a:ext cx="11126805" cy="5197642"/>
          </a:xfrm>
        </p:spPr>
        <p:txBody>
          <a:bodyPr>
            <a:normAutofit/>
          </a:bodyPr>
          <a:lstStyle/>
          <a:p>
            <a:r>
              <a:rPr lang="en-US" sz="4400" dirty="0"/>
              <a:t>Make an instruction manual in the language of each sub group in an organization.</a:t>
            </a:r>
          </a:p>
          <a:p>
            <a:r>
              <a:rPr lang="en-US" sz="4400" dirty="0"/>
              <a:t>Different translation tools will help them understand the manual.</a:t>
            </a:r>
          </a:p>
          <a:p>
            <a:r>
              <a:rPr lang="en-US" sz="4400" dirty="0"/>
              <a:t>Use of pictures in boards.</a:t>
            </a:r>
          </a:p>
          <a:p>
            <a:r>
              <a:rPr lang="en-US" sz="4400" dirty="0"/>
              <a:t>Use of different signs related to their field will help in achieve their purpose.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2926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7EAD-61E9-4EBE-B00C-520BBBBDD255}"/>
              </a:ext>
            </a:extLst>
          </p:cNvPr>
          <p:cNvSpPr>
            <a:spLocks noGrp="1"/>
          </p:cNvSpPr>
          <p:nvPr>
            <p:ph type="title"/>
          </p:nvPr>
        </p:nvSpPr>
        <p:spPr/>
        <p:txBody>
          <a:bodyPr/>
          <a:lstStyle/>
          <a:p>
            <a:r>
              <a:rPr lang="en-US" b="1" u="sng" dirty="0"/>
              <a:t>Conclusion :</a:t>
            </a:r>
            <a:endParaRPr lang="en-PK" b="1" u="sng" dirty="0"/>
          </a:p>
        </p:txBody>
      </p:sp>
      <p:sp>
        <p:nvSpPr>
          <p:cNvPr id="3" name="Content Placeholder 2">
            <a:extLst>
              <a:ext uri="{FF2B5EF4-FFF2-40B4-BE49-F238E27FC236}">
                <a16:creationId xmlns:a16="http://schemas.microsoft.com/office/drawing/2014/main" id="{441470FB-5E16-4DDA-9C6F-06622E18A0AD}"/>
              </a:ext>
            </a:extLst>
          </p:cNvPr>
          <p:cNvSpPr>
            <a:spLocks noGrp="1"/>
          </p:cNvSpPr>
          <p:nvPr>
            <p:ph idx="1"/>
          </p:nvPr>
        </p:nvSpPr>
        <p:spPr>
          <a:xfrm>
            <a:off x="452387" y="1578543"/>
            <a:ext cx="11126805" cy="5197642"/>
          </a:xfrm>
        </p:spPr>
        <p:txBody>
          <a:bodyPr>
            <a:normAutofit/>
          </a:bodyPr>
          <a:lstStyle/>
          <a:p>
            <a:pPr marL="0" indent="0">
              <a:buNone/>
            </a:pPr>
            <a:r>
              <a:rPr lang="en-US" sz="4000" dirty="0"/>
              <a:t>In short, the result of ethnic and language difference may lead toward some unwanted outcome. This case study analyzed the reason for lack in food service management due to communication and ethnic differences between the employees and employer. And solution how to overcome this problem with the help of visual aids.</a:t>
            </a:r>
          </a:p>
          <a:p>
            <a:pPr marL="0" indent="0">
              <a:buNone/>
            </a:pPr>
            <a:endParaRPr lang="en-US" dirty="0"/>
          </a:p>
        </p:txBody>
      </p:sp>
    </p:spTree>
    <p:extLst>
      <p:ext uri="{BB962C8B-B14F-4D97-AF65-F5344CB8AC3E}">
        <p14:creationId xmlns:p14="http://schemas.microsoft.com/office/powerpoint/2010/main" val="4210466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474</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Case Study-3</vt:lpstr>
      <vt:lpstr>Introduction:</vt:lpstr>
      <vt:lpstr>Background:</vt:lpstr>
      <vt:lpstr>Background (continued) :</vt:lpstr>
      <vt:lpstr>Alternatives:</vt:lpstr>
      <vt:lpstr>Proposed solution:</vt:lpstr>
      <vt:lpstr>Recommendations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L215463Muhammad ALi</dc:creator>
  <cp:lastModifiedBy>L215463Muhammad ALi</cp:lastModifiedBy>
  <cp:revision>13</cp:revision>
  <dcterms:created xsi:type="dcterms:W3CDTF">2022-04-13T06:05:33Z</dcterms:created>
  <dcterms:modified xsi:type="dcterms:W3CDTF">2022-04-13T09:37:58Z</dcterms:modified>
</cp:coreProperties>
</file>