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66" r:id="rId5"/>
    <p:sldId id="265" r:id="rId6"/>
    <p:sldId id="259" r:id="rId7"/>
    <p:sldId id="267" r:id="rId8"/>
    <p:sldId id="268"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99" r:id="rId22"/>
    <p:sldId id="300" r:id="rId23"/>
    <p:sldId id="284" r:id="rId24"/>
    <p:sldId id="285" r:id="rId25"/>
    <p:sldId id="301" r:id="rId26"/>
    <p:sldId id="302" r:id="rId27"/>
    <p:sldId id="288" r:id="rId28"/>
    <p:sldId id="289" r:id="rId29"/>
    <p:sldId id="303" r:id="rId30"/>
    <p:sldId id="290" r:id="rId31"/>
    <p:sldId id="304" r:id="rId32"/>
    <p:sldId id="291" r:id="rId33"/>
    <p:sldId id="292" r:id="rId34"/>
    <p:sldId id="293" r:id="rId35"/>
    <p:sldId id="294" r:id="rId36"/>
    <p:sldId id="295" r:id="rId37"/>
    <p:sldId id="297" r:id="rId38"/>
    <p:sldId id="296" r:id="rId39"/>
    <p:sldId id="262" r:id="rId40"/>
    <p:sldId id="263" r:id="rId41"/>
    <p:sldId id="26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59322" autoAdjust="0"/>
  </p:normalViewPr>
  <p:slideViewPr>
    <p:cSldViewPr snapToGrid="0">
      <p:cViewPr varScale="1">
        <p:scale>
          <a:sx n="50" d="100"/>
          <a:sy n="50" d="100"/>
        </p:scale>
        <p:origin x="128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0688A-78F2-4440-BF63-B32BFDCCB305}"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3DC5AB-CE16-44AA-9EE6-368AB63BBBB9}" type="slidenum">
              <a:rPr lang="en-US" smtClean="0"/>
              <a:t>‹#›</a:t>
            </a:fld>
            <a:endParaRPr lang="en-US"/>
          </a:p>
        </p:txBody>
      </p:sp>
    </p:spTree>
    <p:extLst>
      <p:ext uri="{BB962C8B-B14F-4D97-AF65-F5344CB8AC3E}">
        <p14:creationId xmlns:p14="http://schemas.microsoft.com/office/powerpoint/2010/main" val="302454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many styles in Letter writing including, Block, Modified-block, Simplified.</a:t>
            </a:r>
          </a:p>
          <a:p>
            <a:endParaRPr lang="en-US" dirty="0"/>
          </a:p>
          <a:p>
            <a:r>
              <a:rPr lang="en-US" dirty="0"/>
              <a:t>But we are going to follow the Block style.</a:t>
            </a:r>
          </a:p>
        </p:txBody>
      </p:sp>
      <p:sp>
        <p:nvSpPr>
          <p:cNvPr id="4" name="Slide Number Placeholder 3"/>
          <p:cNvSpPr>
            <a:spLocks noGrp="1"/>
          </p:cNvSpPr>
          <p:nvPr>
            <p:ph type="sldNum" sz="quarter" idx="10"/>
          </p:nvPr>
        </p:nvSpPr>
        <p:spPr/>
        <p:txBody>
          <a:bodyPr/>
          <a:lstStyle/>
          <a:p>
            <a:fld id="{B9C07A05-6602-43AE-8025-32C8865F4688}" type="slidenum">
              <a:rPr lang="en-US" smtClean="0"/>
              <a:t>7</a:t>
            </a:fld>
            <a:endParaRPr lang="en-US"/>
          </a:p>
        </p:txBody>
      </p:sp>
    </p:spTree>
    <p:extLst>
      <p:ext uri="{BB962C8B-B14F-4D97-AF65-F5344CB8AC3E}">
        <p14:creationId xmlns:p14="http://schemas.microsoft.com/office/powerpoint/2010/main" val="2446604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07A05-6602-43AE-8025-32C8865F4688}" type="slidenum">
              <a:rPr lang="en-US">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654655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07A05-6602-43AE-8025-32C8865F4688}"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273160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date….when</a:t>
            </a:r>
            <a:r>
              <a:rPr lang="en-US" baseline="0" dirty="0"/>
              <a:t> the letter is on the letterhead, date comes at first…if letterhead is not there then date comes right after the sender’s address</a:t>
            </a:r>
          </a:p>
          <a:p>
            <a:endParaRPr lang="en-US" baseline="0" dirty="0"/>
          </a:p>
          <a:p>
            <a:r>
              <a:rPr lang="en-US" baseline="0" dirty="0"/>
              <a:t>Leave single-space after every section</a:t>
            </a:r>
          </a:p>
          <a:p>
            <a:r>
              <a:rPr lang="en-US" baseline="0" dirty="0"/>
              <a:t>All the sections are left-</a:t>
            </a:r>
            <a:r>
              <a:rPr lang="en-US" baseline="0" dirty="0" err="1"/>
              <a:t>aalligned</a:t>
            </a:r>
            <a:r>
              <a:rPr lang="en-US" baseline="0" dirty="0"/>
              <a:t>.</a:t>
            </a:r>
            <a:endParaRPr lang="en-US" dirty="0"/>
          </a:p>
        </p:txBody>
      </p:sp>
      <p:sp>
        <p:nvSpPr>
          <p:cNvPr id="4" name="Slide Number Placeholder 3"/>
          <p:cNvSpPr>
            <a:spLocks noGrp="1"/>
          </p:cNvSpPr>
          <p:nvPr>
            <p:ph type="sldNum" sz="quarter" idx="10"/>
          </p:nvPr>
        </p:nvSpPr>
        <p:spPr/>
        <p:txBody>
          <a:bodyPr/>
          <a:lstStyle/>
          <a:p>
            <a:fld id="{B9C07A05-6602-43AE-8025-32C8865F4688}" type="slidenum">
              <a:rPr lang="en-US" smtClean="0"/>
              <a:t>8</a:t>
            </a:fld>
            <a:endParaRPr lang="en-US"/>
          </a:p>
        </p:txBody>
      </p:sp>
    </p:spTree>
    <p:extLst>
      <p:ext uri="{BB962C8B-B14F-4D97-AF65-F5344CB8AC3E}">
        <p14:creationId xmlns:p14="http://schemas.microsoft.com/office/powerpoint/2010/main" val="3834564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LetterHead</a:t>
            </a:r>
            <a:r>
              <a:rPr lang="en-US" dirty="0"/>
              <a:t>: if no letter head place return address.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1_1- Give Four line space</a:t>
            </a:r>
          </a:p>
          <a:p>
            <a:r>
              <a:rPr lang="en-US" dirty="0"/>
              <a:t>3- Inside Address: Recipient Name, title and Address</a:t>
            </a:r>
          </a:p>
          <a:p>
            <a:r>
              <a:rPr lang="en-US" dirty="0"/>
              <a:t>5- Salutation: Dear </a:t>
            </a:r>
            <a:r>
              <a:rPr lang="en-US" dirty="0" err="1"/>
              <a:t>Mr</a:t>
            </a:r>
            <a:r>
              <a:rPr lang="en-US" dirty="0"/>
              <a:t> Ali:</a:t>
            </a:r>
          </a:p>
          <a:p>
            <a:r>
              <a:rPr lang="en-US" dirty="0"/>
              <a:t>6- Body: Purpose, detail, call for action, closing off.</a:t>
            </a:r>
          </a:p>
          <a:p>
            <a:r>
              <a:rPr lang="en-US" dirty="0"/>
              <a:t>7- Closing: Yours sincerely, or Best Regards, or Best,</a:t>
            </a:r>
          </a:p>
          <a:p>
            <a:r>
              <a:rPr lang="en-US" dirty="0"/>
              <a:t>7_1- Give Four line space</a:t>
            </a:r>
          </a:p>
          <a:p>
            <a:r>
              <a:rPr lang="en-US" dirty="0"/>
              <a:t>9- May Add business Designation/email/phone.</a:t>
            </a:r>
          </a:p>
          <a:p>
            <a:r>
              <a:rPr lang="en-US" dirty="0"/>
              <a:t>10- </a:t>
            </a:r>
            <a:r>
              <a:rPr lang="en-US" dirty="0" err="1"/>
              <a:t>Writter</a:t>
            </a:r>
            <a:r>
              <a:rPr lang="en-US" dirty="0"/>
              <a:t> Initials (capitals) / </a:t>
            </a:r>
            <a:r>
              <a:rPr lang="en-US" dirty="0" err="1"/>
              <a:t>typer</a:t>
            </a:r>
            <a:r>
              <a:rPr lang="en-US" dirty="0"/>
              <a:t> initials (small)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Attached Document (</a:t>
            </a:r>
            <a:r>
              <a:rPr lang="en-US" sz="1200" dirty="0">
                <a:cs typeface="Times New Roman" panose="02020603050405020304" pitchFamily="18" charset="0"/>
              </a:rPr>
              <a:t>Enclosure: Final Safety Report) (if </a:t>
            </a:r>
            <a:r>
              <a:rPr lang="en-US" sz="1200" dirty="0" err="1">
                <a:cs typeface="Times New Roman" panose="02020603050405020304" pitchFamily="18" charset="0"/>
              </a:rPr>
              <a:t>neccessary</a:t>
            </a:r>
            <a:r>
              <a:rPr lang="en-US" sz="1200" dirty="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anose="02020603050405020304" pitchFamily="18" charset="0"/>
              </a:rPr>
              <a:t>      cc and bcc (if </a:t>
            </a:r>
            <a:r>
              <a:rPr lang="en-US" sz="1200" dirty="0" err="1">
                <a:cs typeface="Times New Roman" panose="02020603050405020304" pitchFamily="18" charset="0"/>
              </a:rPr>
              <a:t>neccessary</a:t>
            </a:r>
            <a:r>
              <a:rPr lang="en-US" sz="1200" dirty="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anose="02020603050405020304" pitchFamily="18" charset="0"/>
              </a:rPr>
              <a:t>            cc: original receiver is told of the persons receiving the copies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anose="02020603050405020304" pitchFamily="18" charset="0"/>
              </a:rPr>
              <a:t>            bcc: original receiver is not told of the persons receiving the copies (not mentioned on the original)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anose="02020603050405020304" pitchFamily="18" charset="0"/>
              </a:rPr>
              <a:t>Note: If there is a second page Put recipient name, </a:t>
            </a:r>
            <a:r>
              <a:rPr lang="en-US" sz="1200" dirty="0" err="1">
                <a:cs typeface="Times New Roman" panose="02020603050405020304" pitchFamily="18" charset="0"/>
              </a:rPr>
              <a:t>pg</a:t>
            </a:r>
            <a:r>
              <a:rPr lang="en-US" sz="1200" dirty="0">
                <a:cs typeface="Times New Roman" panose="02020603050405020304" pitchFamily="18" charset="0"/>
              </a:rPr>
              <a:t> no, date on top.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9C07A05-6602-43AE-8025-32C8865F4688}" type="slidenum">
              <a:rPr lang="en-US" smtClean="0"/>
              <a:t>9</a:t>
            </a:fld>
            <a:endParaRPr lang="en-US"/>
          </a:p>
        </p:txBody>
      </p:sp>
    </p:spTree>
    <p:extLst>
      <p:ext uri="{BB962C8B-B14F-4D97-AF65-F5344CB8AC3E}">
        <p14:creationId xmlns:p14="http://schemas.microsoft.com/office/powerpoint/2010/main" val="1806814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(For information on subject lines, read pages 122–123 of </a:t>
            </a:r>
            <a:r>
              <a:rPr lang="en-US" b="1" dirty="0">
                <a:latin typeface="Times New Roman" panose="02020603050405020304" pitchFamily="18" charset="0"/>
                <a:cs typeface="Times New Roman" panose="02020603050405020304" pitchFamily="18" charset="0"/>
              </a:rPr>
              <a:t>The Business Writer's Handbook</a:t>
            </a:r>
            <a:r>
              <a:rPr lang="en-US" dirty="0">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10"/>
          </p:nvPr>
        </p:nvSpPr>
        <p:spPr/>
        <p:txBody>
          <a:bodyPr/>
          <a:lstStyle/>
          <a:p>
            <a:fld id="{B9C07A05-6602-43AE-8025-32C8865F4688}" type="slidenum">
              <a:rPr lang="en-US" smtClean="0"/>
              <a:t>12</a:t>
            </a:fld>
            <a:endParaRPr lang="en-US"/>
          </a:p>
        </p:txBody>
      </p:sp>
    </p:spTree>
    <p:extLst>
      <p:ext uri="{BB962C8B-B14F-4D97-AF65-F5344CB8AC3E}">
        <p14:creationId xmlns:p14="http://schemas.microsoft.com/office/powerpoint/2010/main" val="32796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Place the salutation, or greeting, below the subject and the inside address and align it with the left margin.</a:t>
            </a:r>
          </a:p>
          <a:p>
            <a:endParaRPr lang="en-US" dirty="0"/>
          </a:p>
        </p:txBody>
      </p:sp>
      <p:sp>
        <p:nvSpPr>
          <p:cNvPr id="4" name="Slide Number Placeholder 3"/>
          <p:cNvSpPr>
            <a:spLocks noGrp="1"/>
          </p:cNvSpPr>
          <p:nvPr>
            <p:ph type="sldNum" sz="quarter" idx="10"/>
          </p:nvPr>
        </p:nvSpPr>
        <p:spPr/>
        <p:txBody>
          <a:bodyPr/>
          <a:lstStyle/>
          <a:p>
            <a:fld id="{B9C07A05-6602-43AE-8025-32C8865F4688}" type="slidenum">
              <a:rPr lang="en-US" smtClean="0"/>
              <a:t>13</a:t>
            </a:fld>
            <a:endParaRPr lang="en-US"/>
          </a:p>
        </p:txBody>
      </p:sp>
    </p:spTree>
    <p:extLst>
      <p:ext uri="{BB962C8B-B14F-4D97-AF65-F5344CB8AC3E}">
        <p14:creationId xmlns:p14="http://schemas.microsoft.com/office/powerpoint/2010/main" val="4028532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a:t>
            </a:r>
            <a:r>
              <a:rPr lang="en-US" baseline="0" dirty="0"/>
              <a:t> r</a:t>
            </a:r>
            <a:r>
              <a:rPr lang="en-US" dirty="0"/>
              <a:t>ead about the ABC format in the Correspondence guidelines.</a:t>
            </a:r>
          </a:p>
        </p:txBody>
      </p:sp>
      <p:sp>
        <p:nvSpPr>
          <p:cNvPr id="4" name="Slide Number Placeholder 3"/>
          <p:cNvSpPr>
            <a:spLocks noGrp="1"/>
          </p:cNvSpPr>
          <p:nvPr>
            <p:ph type="sldNum" sz="quarter" idx="10"/>
          </p:nvPr>
        </p:nvSpPr>
        <p:spPr/>
        <p:txBody>
          <a:bodyPr/>
          <a:lstStyle/>
          <a:p>
            <a:fld id="{B9C07A05-6602-43AE-8025-32C8865F4688}" type="slidenum">
              <a:rPr lang="en-US" smtClean="0"/>
              <a:t>14</a:t>
            </a:fld>
            <a:endParaRPr lang="en-US"/>
          </a:p>
        </p:txBody>
      </p:sp>
    </p:spTree>
    <p:extLst>
      <p:ext uri="{BB962C8B-B14F-4D97-AF65-F5344CB8AC3E}">
        <p14:creationId xmlns:p14="http://schemas.microsoft.com/office/powerpoint/2010/main" val="419224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Business letters sometimes require additional information placed at the left margin.</a:t>
            </a:r>
          </a:p>
          <a:p>
            <a:r>
              <a:rPr lang="en-US" sz="1200" dirty="0">
                <a:latin typeface="Times New Roman" panose="02020603050405020304" pitchFamily="18" charset="0"/>
                <a:cs typeface="Times New Roman" panose="02020603050405020304" pitchFamily="18" charset="0"/>
              </a:rPr>
              <a:t>two spaces below the typed name and title of the writer in a long letter, four spaces below in a short letter.</a:t>
            </a:r>
          </a:p>
          <a:p>
            <a:endParaRPr lang="en-US" dirty="0"/>
          </a:p>
        </p:txBody>
      </p:sp>
      <p:sp>
        <p:nvSpPr>
          <p:cNvPr id="4" name="Slide Number Placeholder 3"/>
          <p:cNvSpPr>
            <a:spLocks noGrp="1"/>
          </p:cNvSpPr>
          <p:nvPr>
            <p:ph type="sldNum" sz="quarter" idx="10"/>
          </p:nvPr>
        </p:nvSpPr>
        <p:spPr/>
        <p:txBody>
          <a:bodyPr/>
          <a:lstStyle/>
          <a:p>
            <a:fld id="{B9C07A05-6602-43AE-8025-32C8865F4688}" type="slidenum">
              <a:rPr lang="en-US" smtClean="0"/>
              <a:t>17</a:t>
            </a:fld>
            <a:endParaRPr lang="en-US"/>
          </a:p>
        </p:txBody>
      </p:sp>
    </p:spTree>
    <p:extLst>
      <p:ext uri="{BB962C8B-B14F-4D97-AF65-F5344CB8AC3E}">
        <p14:creationId xmlns:p14="http://schemas.microsoft.com/office/powerpoint/2010/main" val="1061103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3DC5AB-CE16-44AA-9EE6-368AB63BBBB9}" type="slidenum">
              <a:rPr lang="en-US" smtClean="0"/>
              <a:t>27</a:t>
            </a:fld>
            <a:endParaRPr lang="en-US"/>
          </a:p>
        </p:txBody>
      </p:sp>
    </p:spTree>
    <p:extLst>
      <p:ext uri="{BB962C8B-B14F-4D97-AF65-F5344CB8AC3E}">
        <p14:creationId xmlns:p14="http://schemas.microsoft.com/office/powerpoint/2010/main" val="2820760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07A05-6602-43AE-8025-32C8865F4688}" type="slidenum">
              <a:rPr lang="en-US" smtClean="0"/>
              <a:t>36</a:t>
            </a:fld>
            <a:endParaRPr lang="en-US"/>
          </a:p>
        </p:txBody>
      </p:sp>
    </p:spTree>
    <p:extLst>
      <p:ext uri="{BB962C8B-B14F-4D97-AF65-F5344CB8AC3E}">
        <p14:creationId xmlns:p14="http://schemas.microsoft.com/office/powerpoint/2010/main" val="22214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62366-D86C-42F5-A507-75FED7D1CEE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207776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62366-D86C-42F5-A507-75FED7D1CEE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399502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F162366-D86C-42F5-A507-75FED7D1CEE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2832351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F162366-D86C-42F5-A507-75FED7D1CEE9}" type="datetimeFigureOut">
              <a:rPr lang="en-US" smtClean="0"/>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139181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62366-D86C-42F5-A507-75FED7D1CEE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233500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62366-D86C-42F5-A507-75FED7D1CEE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11921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62366-D86C-42F5-A507-75FED7D1CEE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77886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62366-D86C-42F5-A507-75FED7D1CEE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81854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62366-D86C-42F5-A507-75FED7D1CEE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412736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62366-D86C-42F5-A507-75FED7D1CEE9}" type="datetimeFigureOut">
              <a:rPr lang="en-US" smtClean="0"/>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120755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62366-D86C-42F5-A507-75FED7D1CEE9}" type="datetimeFigureOut">
              <a:rPr lang="en-US" smtClean="0"/>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140826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62366-D86C-42F5-A507-75FED7D1CEE9}" type="datetimeFigureOut">
              <a:rPr lang="en-US" smtClean="0"/>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26683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62366-D86C-42F5-A507-75FED7D1CEE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363645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F162366-D86C-42F5-A507-75FED7D1CEE9}" type="datetimeFigureOut">
              <a:rPr lang="en-US" smtClean="0"/>
              <a:t>12/18/2023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076BD8B-EC67-4C7C-AFC9-156EB649C7CA}" type="slidenum">
              <a:rPr lang="en-US" smtClean="0"/>
              <a:t>‹#›</a:t>
            </a:fld>
            <a:endParaRPr lang="en-US"/>
          </a:p>
        </p:txBody>
      </p:sp>
    </p:spTree>
    <p:extLst>
      <p:ext uri="{BB962C8B-B14F-4D97-AF65-F5344CB8AC3E}">
        <p14:creationId xmlns:p14="http://schemas.microsoft.com/office/powerpoint/2010/main" val="64911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F162366-D86C-42F5-A507-75FED7D1CEE9}" type="datetimeFigureOut">
              <a:rPr lang="en-US" smtClean="0"/>
              <a:t>12/18/2023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076BD8B-EC67-4C7C-AFC9-156EB649C7CA}" type="slidenum">
              <a:rPr lang="en-US" smtClean="0"/>
              <a:t>‹#›</a:t>
            </a:fld>
            <a:endParaRPr lang="en-US"/>
          </a:p>
        </p:txBody>
      </p:sp>
    </p:spTree>
    <p:extLst>
      <p:ext uri="{BB962C8B-B14F-4D97-AF65-F5344CB8AC3E}">
        <p14:creationId xmlns:p14="http://schemas.microsoft.com/office/powerpoint/2010/main" val="37304458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Correspondence </a:t>
            </a:r>
          </a:p>
        </p:txBody>
      </p:sp>
      <p:sp>
        <p:nvSpPr>
          <p:cNvPr id="3" name="Subtitle 2"/>
          <p:cNvSpPr>
            <a:spLocks noGrp="1"/>
          </p:cNvSpPr>
          <p:nvPr>
            <p:ph type="subTitle" idx="1"/>
          </p:nvPr>
        </p:nvSpPr>
        <p:spPr/>
        <p:txBody>
          <a:bodyPr/>
          <a:lstStyle/>
          <a:p>
            <a:r>
              <a:rPr lang="en-US" dirty="0"/>
              <a:t>CHAPTER: 6</a:t>
            </a:r>
          </a:p>
        </p:txBody>
      </p:sp>
    </p:spTree>
    <p:extLst>
      <p:ext uri="{BB962C8B-B14F-4D97-AF65-F5344CB8AC3E}">
        <p14:creationId xmlns:p14="http://schemas.microsoft.com/office/powerpoint/2010/main" val="4005479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564356"/>
            <a:ext cx="10515600" cy="871538"/>
          </a:xfrm>
        </p:spPr>
        <p:txBody>
          <a:bodyPr/>
          <a:lstStyle/>
          <a:p>
            <a:r>
              <a:rPr lang="en-US" b="1" dirty="0">
                <a:cs typeface="Times New Roman" panose="02020603050405020304" pitchFamily="18" charset="0"/>
              </a:rPr>
              <a:t>Heading or Letterhead</a:t>
            </a:r>
          </a:p>
        </p:txBody>
      </p:sp>
      <p:sp>
        <p:nvSpPr>
          <p:cNvPr id="3" name="Content Placeholder 2"/>
          <p:cNvSpPr>
            <a:spLocks noGrp="1"/>
          </p:cNvSpPr>
          <p:nvPr>
            <p:ph idx="1"/>
          </p:nvPr>
        </p:nvSpPr>
        <p:spPr>
          <a:xfrm>
            <a:off x="241300" y="1638754"/>
            <a:ext cx="11672888" cy="5614988"/>
          </a:xfrm>
        </p:spPr>
        <p:txBody>
          <a:bodyPr>
            <a:normAutofit/>
          </a:bodyPr>
          <a:lstStyle/>
          <a:p>
            <a:r>
              <a:rPr lang="en-US" sz="2400" dirty="0">
                <a:cs typeface="Times New Roman" panose="02020603050405020304" pitchFamily="18" charset="0"/>
              </a:rPr>
              <a:t>Place your </a:t>
            </a:r>
            <a:r>
              <a:rPr lang="en-US" sz="2400" b="1" dirty="0">
                <a:cs typeface="Times New Roman" panose="02020603050405020304" pitchFamily="18" charset="0"/>
              </a:rPr>
              <a:t>full return address </a:t>
            </a:r>
            <a:r>
              <a:rPr lang="en-US" sz="2400" dirty="0">
                <a:cs typeface="Times New Roman" panose="02020603050405020304" pitchFamily="18" charset="0"/>
              </a:rPr>
              <a:t>and the </a:t>
            </a:r>
            <a:r>
              <a:rPr lang="en-US" sz="2400" b="1" dirty="0">
                <a:cs typeface="Times New Roman" panose="02020603050405020304" pitchFamily="18" charset="0"/>
              </a:rPr>
              <a:t>date</a:t>
            </a:r>
            <a:r>
              <a:rPr lang="en-US" sz="2400" dirty="0">
                <a:cs typeface="Times New Roman" panose="02020603050405020304" pitchFamily="18" charset="0"/>
              </a:rPr>
              <a:t> in the heading (if no letterhead).</a:t>
            </a:r>
          </a:p>
          <a:p>
            <a:r>
              <a:rPr lang="en-US" sz="2400" dirty="0">
                <a:cs typeface="Times New Roman" panose="02020603050405020304" pitchFamily="18" charset="0"/>
              </a:rPr>
              <a:t>Avoid writing </a:t>
            </a:r>
            <a:r>
              <a:rPr lang="en-US" sz="2400" b="1" dirty="0">
                <a:cs typeface="Times New Roman" panose="02020603050405020304" pitchFamily="18" charset="0"/>
              </a:rPr>
              <a:t>name</a:t>
            </a:r>
            <a:r>
              <a:rPr lang="en-US" sz="2400" dirty="0">
                <a:cs typeface="Times New Roman" panose="02020603050405020304" pitchFamily="18" charset="0"/>
              </a:rPr>
              <a:t> (your name appears at the end of the letter)</a:t>
            </a:r>
          </a:p>
          <a:p>
            <a:r>
              <a:rPr lang="en-US" sz="2400" b="1" dirty="0">
                <a:cs typeface="Times New Roman" panose="02020603050405020304" pitchFamily="18" charset="0"/>
              </a:rPr>
              <a:t>Spell out </a:t>
            </a:r>
            <a:r>
              <a:rPr lang="en-US" sz="2400" dirty="0">
                <a:cs typeface="Times New Roman" panose="02020603050405020304" pitchFamily="18" charset="0"/>
              </a:rPr>
              <a:t>words such as street, avenue, first, and west rather than abbreviating them. </a:t>
            </a:r>
          </a:p>
          <a:p>
            <a:r>
              <a:rPr lang="en-US" sz="2400" dirty="0">
                <a:cs typeface="Times New Roman" panose="02020603050405020304" pitchFamily="18" charset="0"/>
              </a:rPr>
              <a:t>The </a:t>
            </a:r>
            <a:r>
              <a:rPr lang="en-US" sz="2400" b="1" dirty="0">
                <a:cs typeface="Times New Roman" panose="02020603050405020304" pitchFamily="18" charset="0"/>
              </a:rPr>
              <a:t>date</a:t>
            </a:r>
            <a:r>
              <a:rPr lang="en-US" sz="2400" dirty="0">
                <a:cs typeface="Times New Roman" panose="02020603050405020304" pitchFamily="18" charset="0"/>
              </a:rPr>
              <a:t> usually goes directly beneath the last line of the return address. Avoid abbreviating the name of the month.</a:t>
            </a:r>
          </a:p>
          <a:p>
            <a:r>
              <a:rPr lang="en-US" sz="2400" dirty="0">
                <a:cs typeface="Times New Roman" panose="02020603050405020304" pitchFamily="18" charset="0"/>
              </a:rPr>
              <a:t>Begin the </a:t>
            </a:r>
            <a:r>
              <a:rPr lang="en-US" sz="2400" b="1" dirty="0">
                <a:cs typeface="Times New Roman" panose="02020603050405020304" pitchFamily="18" charset="0"/>
              </a:rPr>
              <a:t>heading</a:t>
            </a:r>
            <a:r>
              <a:rPr lang="en-US" sz="2400" dirty="0">
                <a:cs typeface="Times New Roman" panose="02020603050405020304" pitchFamily="18" charset="0"/>
              </a:rPr>
              <a:t> about two inches from the top of the page. </a:t>
            </a:r>
          </a:p>
          <a:p>
            <a:r>
              <a:rPr lang="en-US" sz="2400" dirty="0">
                <a:cs typeface="Times New Roman" panose="02020603050405020304" pitchFamily="18" charset="0"/>
              </a:rPr>
              <a:t>If you are using </a:t>
            </a:r>
            <a:r>
              <a:rPr lang="en-US" sz="2400" b="1" dirty="0">
                <a:cs typeface="Times New Roman" panose="02020603050405020304" pitchFamily="18" charset="0"/>
              </a:rPr>
              <a:t>letterhead </a:t>
            </a:r>
            <a:r>
              <a:rPr lang="en-US" sz="2400" dirty="0">
                <a:cs typeface="Times New Roman" panose="02020603050405020304" pitchFamily="18" charset="0"/>
              </a:rPr>
              <a:t>that gives the company address, enter only the date, below the last line of the letterhead.</a:t>
            </a:r>
          </a:p>
        </p:txBody>
      </p:sp>
    </p:spTree>
    <p:extLst>
      <p:ext uri="{BB962C8B-B14F-4D97-AF65-F5344CB8AC3E}">
        <p14:creationId xmlns:p14="http://schemas.microsoft.com/office/powerpoint/2010/main" val="295076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entury Gothic" panose="020B0502020202020204" pitchFamily="34" charset="0"/>
                <a:cs typeface="Times New Roman" panose="02020603050405020304" pitchFamily="18" charset="0"/>
              </a:rPr>
              <a:t>Inside Address</a:t>
            </a:r>
          </a:p>
        </p:txBody>
      </p:sp>
      <p:sp>
        <p:nvSpPr>
          <p:cNvPr id="3" name="Content Placeholder 2"/>
          <p:cNvSpPr>
            <a:spLocks noGrp="1"/>
          </p:cNvSpPr>
          <p:nvPr>
            <p:ph idx="1"/>
          </p:nvPr>
        </p:nvSpPr>
        <p:spPr/>
        <p:txBody>
          <a:bodyPr>
            <a:normAutofit/>
          </a:bodyPr>
          <a:lstStyle/>
          <a:p>
            <a:r>
              <a:rPr lang="en-US" sz="2400" dirty="0">
                <a:latin typeface="Century Gothic" panose="020B0502020202020204" pitchFamily="34" charset="0"/>
                <a:cs typeface="Times New Roman" panose="02020603050405020304" pitchFamily="18" charset="0"/>
              </a:rPr>
              <a:t>the recipient’s full name </a:t>
            </a:r>
          </a:p>
          <a:p>
            <a:r>
              <a:rPr lang="en-US" sz="2400" dirty="0">
                <a:latin typeface="Century Gothic" panose="020B0502020202020204" pitchFamily="34" charset="0"/>
                <a:cs typeface="Times New Roman" panose="02020603050405020304" pitchFamily="18" charset="0"/>
              </a:rPr>
              <a:t>Title/designation</a:t>
            </a:r>
          </a:p>
          <a:p>
            <a:r>
              <a:rPr lang="en-US" sz="2400" dirty="0">
                <a:latin typeface="Century Gothic" panose="020B0502020202020204" pitchFamily="34" charset="0"/>
                <a:cs typeface="Times New Roman" panose="02020603050405020304" pitchFamily="18" charset="0"/>
              </a:rPr>
              <a:t>address in the inside address, </a:t>
            </a:r>
          </a:p>
          <a:p>
            <a:r>
              <a:rPr lang="en-US" sz="2400" dirty="0">
                <a:latin typeface="Century Gothic" panose="020B0502020202020204" pitchFamily="34" charset="0"/>
                <a:cs typeface="Times New Roman" panose="02020603050405020304" pitchFamily="18" charset="0"/>
              </a:rPr>
              <a:t>One line below the date, depending on the length of the letter </a:t>
            </a:r>
          </a:p>
        </p:txBody>
      </p:sp>
    </p:spTree>
    <p:extLst>
      <p:ext uri="{BB962C8B-B14F-4D97-AF65-F5344CB8AC3E}">
        <p14:creationId xmlns:p14="http://schemas.microsoft.com/office/powerpoint/2010/main" val="23552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286" y="537029"/>
            <a:ext cx="10515600" cy="1014413"/>
          </a:xfrm>
        </p:spPr>
        <p:txBody>
          <a:bodyPr/>
          <a:lstStyle/>
          <a:p>
            <a:r>
              <a:rPr lang="en-US" b="1" dirty="0">
                <a:cs typeface="Times New Roman" panose="02020603050405020304" pitchFamily="18" charset="0"/>
              </a:rPr>
              <a:t>Subject Line</a:t>
            </a:r>
          </a:p>
        </p:txBody>
      </p:sp>
      <p:sp>
        <p:nvSpPr>
          <p:cNvPr id="3" name="Content Placeholder 2"/>
          <p:cNvSpPr>
            <a:spLocks noGrp="1"/>
          </p:cNvSpPr>
          <p:nvPr>
            <p:ph idx="1"/>
          </p:nvPr>
        </p:nvSpPr>
        <p:spPr>
          <a:xfrm>
            <a:off x="361950" y="1551442"/>
            <a:ext cx="11830050" cy="5162550"/>
          </a:xfrm>
        </p:spPr>
        <p:txBody>
          <a:bodyPr>
            <a:normAutofit/>
          </a:bodyPr>
          <a:lstStyle/>
          <a:p>
            <a:r>
              <a:rPr lang="en-US" sz="2000" dirty="0">
                <a:cs typeface="Times New Roman" panose="02020603050405020304" pitchFamily="18" charset="0"/>
              </a:rPr>
              <a:t>An optional element in a letter is a subject line.</a:t>
            </a:r>
          </a:p>
          <a:p>
            <a:r>
              <a:rPr lang="en-US" sz="2000" dirty="0">
                <a:cs typeface="Times New Roman" panose="02020603050405020304" pitchFamily="18" charset="0"/>
              </a:rPr>
              <a:t>It follows the recipient’s address</a:t>
            </a:r>
          </a:p>
          <a:p>
            <a:r>
              <a:rPr lang="en-US" sz="2000" dirty="0">
                <a:cs typeface="Times New Roman" panose="02020603050405020304" pitchFamily="18" charset="0"/>
              </a:rPr>
              <a:t>Insert one blank line above and one blank line below the subject line.</a:t>
            </a:r>
          </a:p>
          <a:p>
            <a:r>
              <a:rPr lang="en-US" sz="2000" dirty="0">
                <a:cs typeface="Times New Roman" panose="02020603050405020304" pitchFamily="18" charset="0"/>
              </a:rPr>
              <a:t>The subject line in a letter functions as an aid in focusing the topic and filing the letter. </a:t>
            </a:r>
          </a:p>
          <a:p>
            <a:r>
              <a:rPr lang="en-US" sz="2000" dirty="0">
                <a:cs typeface="Times New Roman" panose="02020603050405020304" pitchFamily="18" charset="0"/>
              </a:rPr>
              <a:t>Subject lines are especially useful if you are writing to a large company and do not know the name or title of the recipient. In such cases, you may address a letter to an appropriate department or identify the subject in a subject line and use no salutation.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08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657" y="478972"/>
            <a:ext cx="10515600" cy="857250"/>
          </a:xfrm>
        </p:spPr>
        <p:txBody>
          <a:bodyPr/>
          <a:lstStyle/>
          <a:p>
            <a:r>
              <a:rPr lang="en-US" b="1" dirty="0">
                <a:latin typeface="Century Gothic" panose="020B0502020202020204" pitchFamily="34" charset="0"/>
                <a:cs typeface="Times New Roman" panose="02020603050405020304" pitchFamily="18" charset="0"/>
              </a:rPr>
              <a:t>Salutation</a:t>
            </a:r>
          </a:p>
        </p:txBody>
      </p:sp>
      <p:sp>
        <p:nvSpPr>
          <p:cNvPr id="3" name="Content Placeholder 2"/>
          <p:cNvSpPr>
            <a:spLocks noGrp="1"/>
          </p:cNvSpPr>
          <p:nvPr>
            <p:ph idx="1"/>
          </p:nvPr>
        </p:nvSpPr>
        <p:spPr>
          <a:xfrm>
            <a:off x="203200" y="1103992"/>
            <a:ext cx="12192000" cy="6790459"/>
          </a:xfrm>
        </p:spPr>
        <p:txBody>
          <a:bodyPr>
            <a:normAutofit/>
          </a:bodyPr>
          <a:lstStyle/>
          <a:p>
            <a:r>
              <a:rPr lang="en-US" dirty="0">
                <a:cs typeface="Times New Roman" panose="02020603050405020304" pitchFamily="18" charset="0"/>
              </a:rPr>
              <a:t>In most business letters, the salutation contains the recipient’s personal title (such as Mr., Ms., Dr.) and last name, followed by a colon (:).</a:t>
            </a:r>
          </a:p>
          <a:p>
            <a:r>
              <a:rPr lang="en-US" dirty="0">
                <a:cs typeface="Times New Roman" panose="02020603050405020304" pitchFamily="18" charset="0"/>
              </a:rPr>
              <a:t>If you are on a first-name basis with the recipient, use only the first name in the salutation. </a:t>
            </a:r>
          </a:p>
          <a:p>
            <a:r>
              <a:rPr lang="en-US" dirty="0">
                <a:cs typeface="Times New Roman" panose="02020603050405020304" pitchFamily="18" charset="0"/>
              </a:rPr>
              <a:t>Address women as Ms. unless they have expressed a preference for Miss or Mrs. </a:t>
            </a:r>
          </a:p>
          <a:p>
            <a:r>
              <a:rPr lang="en-US" dirty="0">
                <a:cs typeface="Times New Roman" panose="02020603050405020304" pitchFamily="18" charset="0"/>
              </a:rPr>
              <a:t>Professional titles (such as Professor, Senator, Major) take precedence over Ms. and similar courtesy titles. </a:t>
            </a:r>
          </a:p>
          <a:p>
            <a:r>
              <a:rPr lang="en-US" dirty="0">
                <a:cs typeface="Times New Roman" panose="02020603050405020304" pitchFamily="18" charset="0"/>
              </a:rPr>
              <a:t>When a person’s first name could refer to either a woman or a man, one solution is to use both the first and last names in the salutation.</a:t>
            </a:r>
          </a:p>
          <a:p>
            <a:r>
              <a:rPr lang="en-US" dirty="0">
                <a:cs typeface="Times New Roman" panose="02020603050405020304" pitchFamily="18" charset="0"/>
              </a:rPr>
              <a:t>Avoid “To Whom It May Concern” because it is impersonal and dated. </a:t>
            </a:r>
          </a:p>
          <a:p>
            <a:r>
              <a:rPr lang="en-US" dirty="0">
                <a:cs typeface="Times New Roman" panose="02020603050405020304" pitchFamily="18" charset="0"/>
              </a:rPr>
              <a:t>Dear Professor Ali and Dr. </a:t>
            </a:r>
            <a:r>
              <a:rPr lang="en-US" dirty="0" err="1">
                <a:cs typeface="Times New Roman" panose="02020603050405020304" pitchFamily="18" charset="0"/>
              </a:rPr>
              <a:t>Alishba</a:t>
            </a:r>
            <a:r>
              <a:rPr lang="en-US" dirty="0">
                <a:cs typeface="Times New Roman" panose="02020603050405020304" pitchFamily="18" charset="0"/>
              </a:rPr>
              <a:t>: [two recipients],  Dear Ms. </a:t>
            </a:r>
            <a:r>
              <a:rPr lang="en-US" dirty="0" err="1">
                <a:cs typeface="Times New Roman" panose="02020603050405020304" pitchFamily="18" charset="0"/>
              </a:rPr>
              <a:t>Asma</a:t>
            </a:r>
            <a:r>
              <a:rPr lang="en-US" dirty="0">
                <a:cs typeface="Times New Roman" panose="02020603050405020304" pitchFamily="18" charset="0"/>
              </a:rPr>
              <a:t>, Ms. Aleena, and Mr. </a:t>
            </a:r>
            <a:r>
              <a:rPr lang="en-US" dirty="0" err="1">
                <a:cs typeface="Times New Roman" panose="02020603050405020304" pitchFamily="18" charset="0"/>
              </a:rPr>
              <a:t>Asim</a:t>
            </a:r>
            <a:r>
              <a:rPr lang="en-US" dirty="0">
                <a:cs typeface="Times New Roman" panose="02020603050405020304" pitchFamily="18" charset="0"/>
              </a:rPr>
              <a:t>: [three recipients],  Dear Colleagues: [Members, or other suitable collective term].</a:t>
            </a:r>
          </a:p>
          <a:p>
            <a:r>
              <a:rPr lang="en-US" dirty="0">
                <a:cs typeface="Times New Roman" panose="02020603050405020304" pitchFamily="18" charset="0"/>
              </a:rPr>
              <a:t>In other circumstances in which you do not know the recipient’s name, use a title appropriate to the context of the letter, such as Dear Customer or Dear IT Professional.</a:t>
            </a:r>
          </a:p>
          <a:p>
            <a:r>
              <a:rPr lang="en-US" dirty="0">
                <a:cs typeface="Times New Roman" panose="02020603050405020304" pitchFamily="18" charset="0"/>
              </a:rPr>
              <a:t>Dear Sir/Madam</a:t>
            </a:r>
          </a:p>
        </p:txBody>
      </p:sp>
    </p:spTree>
    <p:extLst>
      <p:ext uri="{BB962C8B-B14F-4D97-AF65-F5344CB8AC3E}">
        <p14:creationId xmlns:p14="http://schemas.microsoft.com/office/powerpoint/2010/main" val="414574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257" y="551542"/>
            <a:ext cx="10515600" cy="957263"/>
          </a:xfrm>
        </p:spPr>
        <p:txBody>
          <a:bodyPr/>
          <a:lstStyle/>
          <a:p>
            <a:r>
              <a:rPr lang="en-US" b="1" dirty="0">
                <a:latin typeface="+mn-lt"/>
                <a:cs typeface="Times New Roman" panose="02020603050405020304" pitchFamily="18" charset="0"/>
              </a:rPr>
              <a:t>Body</a:t>
            </a:r>
          </a:p>
        </p:txBody>
      </p:sp>
      <p:sp>
        <p:nvSpPr>
          <p:cNvPr id="3" name="Content Placeholder 2"/>
          <p:cNvSpPr>
            <a:spLocks noGrp="1"/>
          </p:cNvSpPr>
          <p:nvPr>
            <p:ph idx="1"/>
          </p:nvPr>
        </p:nvSpPr>
        <p:spPr>
          <a:xfrm>
            <a:off x="478970" y="1901371"/>
            <a:ext cx="11713029" cy="5013779"/>
          </a:xfrm>
        </p:spPr>
        <p:txBody>
          <a:bodyPr>
            <a:noAutofit/>
          </a:bodyPr>
          <a:lstStyle/>
          <a:p>
            <a:r>
              <a:rPr lang="en-US" sz="2000" dirty="0">
                <a:cs typeface="Times New Roman" panose="02020603050405020304" pitchFamily="18" charset="0"/>
              </a:rPr>
              <a:t>The body of the letter should begin a line below the salutation</a:t>
            </a:r>
          </a:p>
          <a:p>
            <a:r>
              <a:rPr lang="en-US" sz="2000" dirty="0">
                <a:cs typeface="Times New Roman" panose="02020603050405020304" pitchFamily="18" charset="0"/>
              </a:rPr>
              <a:t>Leave a line within paragraphs</a:t>
            </a:r>
          </a:p>
          <a:p>
            <a:r>
              <a:rPr lang="en-US" sz="2000" dirty="0">
                <a:cs typeface="Times New Roman" panose="02020603050405020304" pitchFamily="18" charset="0"/>
              </a:rPr>
              <a:t>To provide a fuller appearance to a very short letter, you can increase the side margins, increase the font size and insert extra space above the inside address, the writer’s signature block, and the initials of the person typing the letter..</a:t>
            </a:r>
          </a:p>
          <a:p>
            <a:r>
              <a:rPr lang="en-US" sz="2000" dirty="0">
                <a:cs typeface="Times New Roman" panose="02020603050405020304" pitchFamily="18" charset="0"/>
              </a:rPr>
              <a:t>Components of Body:</a:t>
            </a:r>
          </a:p>
          <a:p>
            <a:pPr marL="971550" lvl="1" indent="-514350">
              <a:buFont typeface="+mj-lt"/>
              <a:buAutoNum type="arabicPeriod"/>
            </a:pPr>
            <a:r>
              <a:rPr lang="en-US" sz="2000" dirty="0">
                <a:cs typeface="Times New Roman" panose="02020603050405020304" pitchFamily="18" charset="0"/>
              </a:rPr>
              <a:t>Purpose</a:t>
            </a:r>
          </a:p>
          <a:p>
            <a:pPr marL="971550" lvl="1" indent="-514350">
              <a:buFont typeface="+mj-lt"/>
              <a:buAutoNum type="arabicPeriod"/>
            </a:pPr>
            <a:r>
              <a:rPr lang="en-US" sz="2000" dirty="0">
                <a:cs typeface="Times New Roman" panose="02020603050405020304" pitchFamily="18" charset="0"/>
              </a:rPr>
              <a:t>Details</a:t>
            </a:r>
          </a:p>
          <a:p>
            <a:pPr marL="971550" lvl="1" indent="-514350">
              <a:buFont typeface="+mj-lt"/>
              <a:buAutoNum type="arabicPeriod"/>
            </a:pPr>
            <a:r>
              <a:rPr lang="en-US" sz="2000" dirty="0">
                <a:cs typeface="Times New Roman" panose="02020603050405020304" pitchFamily="18" charset="0"/>
              </a:rPr>
              <a:t>Call for Action</a:t>
            </a:r>
          </a:p>
          <a:p>
            <a:pPr marL="971550" lvl="1" indent="-514350">
              <a:buFont typeface="+mj-lt"/>
              <a:buAutoNum type="arabicPeriod"/>
            </a:pPr>
            <a:r>
              <a:rPr lang="en-US" sz="2000" dirty="0">
                <a:cs typeface="Times New Roman" panose="02020603050405020304" pitchFamily="18" charset="0"/>
              </a:rPr>
              <a:t>Closing off</a:t>
            </a:r>
          </a:p>
        </p:txBody>
      </p:sp>
    </p:spTree>
    <p:extLst>
      <p:ext uri="{BB962C8B-B14F-4D97-AF65-F5344CB8AC3E}">
        <p14:creationId xmlns:p14="http://schemas.microsoft.com/office/powerpoint/2010/main" val="2256475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538" y="435428"/>
            <a:ext cx="10515600" cy="957263"/>
          </a:xfrm>
        </p:spPr>
        <p:txBody>
          <a:bodyPr/>
          <a:lstStyle/>
          <a:p>
            <a:r>
              <a:rPr lang="en-US" b="1" dirty="0">
                <a:cs typeface="Times New Roman" panose="02020603050405020304" pitchFamily="18" charset="0"/>
              </a:rPr>
              <a:t>Complimentary Closing</a:t>
            </a:r>
          </a:p>
        </p:txBody>
      </p:sp>
      <p:sp>
        <p:nvSpPr>
          <p:cNvPr id="3" name="Content Placeholder 2"/>
          <p:cNvSpPr>
            <a:spLocks noGrp="1"/>
          </p:cNvSpPr>
          <p:nvPr>
            <p:ph idx="1"/>
          </p:nvPr>
        </p:nvSpPr>
        <p:spPr>
          <a:xfrm>
            <a:off x="242888" y="1392691"/>
            <a:ext cx="11772900" cy="5657849"/>
          </a:xfrm>
        </p:spPr>
        <p:txBody>
          <a:bodyPr>
            <a:noAutofit/>
          </a:bodyPr>
          <a:lstStyle/>
          <a:p>
            <a:r>
              <a:rPr lang="en-US" sz="2400" dirty="0">
                <a:cs typeface="Times New Roman" panose="02020603050405020304" pitchFamily="18" charset="0"/>
              </a:rPr>
              <a:t>Type the complimentary closing a space below the body. </a:t>
            </a:r>
          </a:p>
          <a:p>
            <a:r>
              <a:rPr lang="en-US" sz="2400" dirty="0">
                <a:cs typeface="Times New Roman" panose="02020603050405020304" pitchFamily="18" charset="0"/>
              </a:rPr>
              <a:t>Use a standard expression such as Sincerely, Yours sincerely or Yours truly. </a:t>
            </a:r>
          </a:p>
          <a:p>
            <a:r>
              <a:rPr lang="en-US" sz="2400" dirty="0">
                <a:cs typeface="Times New Roman" panose="02020603050405020304" pitchFamily="18" charset="0"/>
              </a:rPr>
              <a:t>If the recipient is a friend as well as a business associate, you can use a less-formal closing such as Best wishes or Best regards or, simply, Best.</a:t>
            </a:r>
          </a:p>
          <a:p>
            <a:r>
              <a:rPr lang="en-US" sz="2400" dirty="0">
                <a:cs typeface="Times New Roman" panose="02020603050405020304" pitchFamily="18" charset="0"/>
              </a:rPr>
              <a:t>Capitalize only the initial letter of the first word, and follow the expression with a comma (,).</a:t>
            </a:r>
          </a:p>
        </p:txBody>
      </p:sp>
    </p:spTree>
    <p:extLst>
      <p:ext uri="{BB962C8B-B14F-4D97-AF65-F5344CB8AC3E}">
        <p14:creationId xmlns:p14="http://schemas.microsoft.com/office/powerpoint/2010/main" val="311162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657" y="304800"/>
            <a:ext cx="10515600" cy="957263"/>
          </a:xfrm>
        </p:spPr>
        <p:txBody>
          <a:bodyPr/>
          <a:lstStyle/>
          <a:p>
            <a:r>
              <a:rPr lang="en-US" b="1" dirty="0">
                <a:cs typeface="Times New Roman" panose="02020603050405020304" pitchFamily="18" charset="0"/>
              </a:rPr>
              <a:t>Writer’s Signature Block</a:t>
            </a:r>
          </a:p>
        </p:txBody>
      </p:sp>
      <p:sp>
        <p:nvSpPr>
          <p:cNvPr id="3" name="Content Placeholder 2"/>
          <p:cNvSpPr>
            <a:spLocks noGrp="1"/>
          </p:cNvSpPr>
          <p:nvPr>
            <p:ph idx="1"/>
          </p:nvPr>
        </p:nvSpPr>
        <p:spPr>
          <a:xfrm>
            <a:off x="242888" y="1085850"/>
            <a:ext cx="11772900" cy="5657849"/>
          </a:xfrm>
        </p:spPr>
        <p:txBody>
          <a:bodyPr>
            <a:noAutofit/>
          </a:bodyPr>
          <a:lstStyle/>
          <a:p>
            <a:r>
              <a:rPr lang="en-US" sz="2600" dirty="0">
                <a:cs typeface="Times New Roman" panose="02020603050405020304" pitchFamily="18" charset="0"/>
              </a:rPr>
              <a:t>Type your full name four lines below and aligned with the complimentary closing.</a:t>
            </a:r>
          </a:p>
          <a:p>
            <a:r>
              <a:rPr lang="en-US" sz="2600" dirty="0">
                <a:cs typeface="Times New Roman" panose="02020603050405020304" pitchFamily="18" charset="0"/>
              </a:rPr>
              <a:t>Sign the letter in the space between the complimentary closing and your name.</a:t>
            </a:r>
          </a:p>
          <a:p>
            <a:r>
              <a:rPr lang="en-US" sz="2600" dirty="0">
                <a:cs typeface="Times New Roman" panose="02020603050405020304" pitchFamily="18" charset="0"/>
              </a:rPr>
              <a:t>On the next line include your business title, if appropriate. </a:t>
            </a:r>
          </a:p>
          <a:p>
            <a:r>
              <a:rPr lang="en-US" sz="2600" dirty="0">
                <a:cs typeface="Times New Roman" panose="02020603050405020304" pitchFamily="18" charset="0"/>
              </a:rPr>
              <a:t>The following lines may contain individual contact information, such as a telephone number or an e-mail address, if not included in the letterhead or the body of your letter.</a:t>
            </a:r>
          </a:p>
        </p:txBody>
      </p:sp>
    </p:spTree>
    <p:extLst>
      <p:ext uri="{BB962C8B-B14F-4D97-AF65-F5344CB8AC3E}">
        <p14:creationId xmlns:p14="http://schemas.microsoft.com/office/powerpoint/2010/main" val="71290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966" y="377372"/>
            <a:ext cx="10515600" cy="957263"/>
          </a:xfrm>
        </p:spPr>
        <p:txBody>
          <a:bodyPr/>
          <a:lstStyle/>
          <a:p>
            <a:r>
              <a:rPr lang="en-US" b="1" dirty="0">
                <a:latin typeface="+mn-lt"/>
                <a:cs typeface="Times New Roman" panose="02020603050405020304" pitchFamily="18" charset="0"/>
              </a:rPr>
              <a:t>End Notations</a:t>
            </a:r>
          </a:p>
        </p:txBody>
      </p:sp>
      <p:sp>
        <p:nvSpPr>
          <p:cNvPr id="3" name="Content Placeholder 2"/>
          <p:cNvSpPr>
            <a:spLocks noGrp="1"/>
          </p:cNvSpPr>
          <p:nvPr>
            <p:ph idx="1"/>
          </p:nvPr>
        </p:nvSpPr>
        <p:spPr>
          <a:xfrm>
            <a:off x="170316" y="1334635"/>
            <a:ext cx="11772900" cy="6015036"/>
          </a:xfrm>
        </p:spPr>
        <p:txBody>
          <a:bodyPr>
            <a:noAutofit/>
          </a:bodyPr>
          <a:lstStyle/>
          <a:p>
            <a:r>
              <a:rPr lang="en-US" sz="2000" b="1" dirty="0">
                <a:cs typeface="Times New Roman" panose="02020603050405020304" pitchFamily="18" charset="0"/>
              </a:rPr>
              <a:t>Reference initials </a:t>
            </a:r>
            <a:r>
              <a:rPr lang="en-US" sz="2000" dirty="0">
                <a:cs typeface="Times New Roman" panose="02020603050405020304" pitchFamily="18" charset="0"/>
              </a:rPr>
              <a:t>show the letter writer’s initials in capital letters, followed by a slash mark (or colon), and then the initials of the person typing the letter in lowercase letters (When the writer is also the person typing the letter, no initials are needed). </a:t>
            </a:r>
          </a:p>
          <a:p>
            <a:r>
              <a:rPr lang="en-US" sz="2000" b="1" dirty="0">
                <a:cs typeface="Times New Roman" panose="02020603050405020304" pitchFamily="18" charset="0"/>
              </a:rPr>
              <a:t>Enclosure notations </a:t>
            </a:r>
            <a:r>
              <a:rPr lang="en-US" sz="2000" dirty="0">
                <a:cs typeface="Times New Roman" panose="02020603050405020304" pitchFamily="18" charset="0"/>
              </a:rPr>
              <a:t>indicate that the writer is sending material along with the letter (an invoice, an article, and so on).</a:t>
            </a:r>
          </a:p>
          <a:p>
            <a:r>
              <a:rPr lang="en-US" sz="2000" dirty="0">
                <a:cs typeface="Times New Roman" panose="02020603050405020304" pitchFamily="18" charset="0"/>
              </a:rPr>
              <a:t>Enclosure notations may take several forms: Enclosure: Final Safety Report</a:t>
            </a:r>
          </a:p>
          <a:p>
            <a:r>
              <a:rPr lang="en-US" sz="2000" b="1" dirty="0">
                <a:cs typeface="Times New Roman" panose="02020603050405020304" pitchFamily="18" charset="0"/>
              </a:rPr>
              <a:t>Copy notation </a:t>
            </a:r>
            <a:r>
              <a:rPr lang="en-US" sz="2000" dirty="0">
                <a:cs typeface="Times New Roman" panose="02020603050405020304" pitchFamily="18" charset="0"/>
              </a:rPr>
              <a:t>(“cc:”) tells the reader that a copy of the letter is being sent to the named recipient(s). </a:t>
            </a:r>
          </a:p>
          <a:p>
            <a:r>
              <a:rPr lang="en-US" sz="2000" dirty="0">
                <a:cs typeface="Times New Roman" panose="02020603050405020304" pitchFamily="18" charset="0"/>
              </a:rPr>
              <a:t>Use a </a:t>
            </a:r>
            <a:r>
              <a:rPr lang="en-US" sz="2000" b="1" dirty="0">
                <a:cs typeface="Times New Roman" panose="02020603050405020304" pitchFamily="18" charset="0"/>
              </a:rPr>
              <a:t>blind-copy notation </a:t>
            </a:r>
            <a:r>
              <a:rPr lang="en-US" sz="2000" dirty="0">
                <a:cs typeface="Times New Roman" panose="02020603050405020304" pitchFamily="18" charset="0"/>
              </a:rPr>
              <a:t>(“bcc:”) when you do not want the addressee to know that a copy is being sent to someone else. A blind-copy notation appears only on the copy, not on the original (“bcc: Dr. Ali Afzal”).</a:t>
            </a:r>
          </a:p>
        </p:txBody>
      </p:sp>
    </p:spTree>
    <p:extLst>
      <p:ext uri="{BB962C8B-B14F-4D97-AF65-F5344CB8AC3E}">
        <p14:creationId xmlns:p14="http://schemas.microsoft.com/office/powerpoint/2010/main" val="1585257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714" y="159657"/>
            <a:ext cx="10515600" cy="1325563"/>
          </a:xfrm>
        </p:spPr>
        <p:txBody>
          <a:bodyPr/>
          <a:lstStyle/>
          <a:p>
            <a:r>
              <a:rPr lang="en-US" b="1" dirty="0">
                <a:latin typeface="Century Gothic" panose="020B0502020202020204" pitchFamily="34" charset="0"/>
                <a:cs typeface="Times New Roman" panose="02020603050405020304" pitchFamily="18" charset="0"/>
              </a:rPr>
              <a:t>Continuing Pages</a:t>
            </a:r>
          </a:p>
        </p:txBody>
      </p:sp>
      <p:sp>
        <p:nvSpPr>
          <p:cNvPr id="3" name="Content Placeholder 2"/>
          <p:cNvSpPr>
            <a:spLocks noGrp="1"/>
          </p:cNvSpPr>
          <p:nvPr>
            <p:ph idx="1"/>
          </p:nvPr>
        </p:nvSpPr>
        <p:spPr>
          <a:xfrm>
            <a:off x="159657" y="1325563"/>
            <a:ext cx="12279086" cy="3718151"/>
          </a:xfrm>
        </p:spPr>
        <p:txBody>
          <a:bodyPr>
            <a:normAutofit/>
          </a:bodyPr>
          <a:lstStyle/>
          <a:p>
            <a:r>
              <a:rPr lang="en-US" sz="2000" dirty="0">
                <a:cs typeface="Times New Roman" panose="02020603050405020304" pitchFamily="18" charset="0"/>
              </a:rPr>
              <a:t>If a letter requires a second page (or, in rare cases, more), always carry at least two lines of the body text over to that page. </a:t>
            </a:r>
          </a:p>
          <a:p>
            <a:r>
              <a:rPr lang="en-US" sz="2000" dirty="0">
                <a:cs typeface="Times New Roman" panose="02020603050405020304" pitchFamily="18" charset="0"/>
              </a:rPr>
              <a:t>Use plain (non-letterhead) paper of quality equivalent to that of the letterhead stationery for the second page. </a:t>
            </a:r>
          </a:p>
          <a:p>
            <a:r>
              <a:rPr lang="en-US" sz="2000" dirty="0">
                <a:cs typeface="Times New Roman" panose="02020603050405020304" pitchFamily="18" charset="0"/>
              </a:rPr>
              <a:t>It should have a header with the recipient’s name, the page number, and the date. Place the header in the upper left-hand corner or across the page.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665" t="42668" r="34232" b="29287"/>
          <a:stretch/>
        </p:blipFill>
        <p:spPr>
          <a:xfrm>
            <a:off x="2612571" y="4282786"/>
            <a:ext cx="8064952" cy="2613313"/>
          </a:xfrm>
          <a:prstGeom prst="rect">
            <a:avLst/>
          </a:prstGeom>
        </p:spPr>
      </p:pic>
    </p:spTree>
    <p:extLst>
      <p:ext uri="{BB962C8B-B14F-4D97-AF65-F5344CB8AC3E}">
        <p14:creationId xmlns:p14="http://schemas.microsoft.com/office/powerpoint/2010/main" val="136639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Letters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572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321972"/>
            <a:ext cx="10515600" cy="828675"/>
          </a:xfrm>
        </p:spPr>
        <p:txBody>
          <a:bodyPr/>
          <a:lstStyle/>
          <a:p>
            <a:r>
              <a:rPr lang="en-US" b="1" dirty="0">
                <a:latin typeface="Times New Roman" panose="02020603050405020304" pitchFamily="18" charset="0"/>
                <a:cs typeface="Times New Roman" panose="02020603050405020304" pitchFamily="18" charset="0"/>
              </a:rPr>
              <a:t>Business Letters Types</a:t>
            </a:r>
          </a:p>
        </p:txBody>
      </p:sp>
      <p:sp>
        <p:nvSpPr>
          <p:cNvPr id="3" name="Content Placeholder 2"/>
          <p:cNvSpPr>
            <a:spLocks noGrp="1"/>
          </p:cNvSpPr>
          <p:nvPr>
            <p:ph idx="1"/>
          </p:nvPr>
        </p:nvSpPr>
        <p:spPr>
          <a:xfrm>
            <a:off x="270457" y="1352282"/>
            <a:ext cx="11516732" cy="5319981"/>
          </a:xfrm>
        </p:spPr>
        <p:txBody>
          <a:bodyPr>
            <a:normAutofit/>
          </a:bodyPr>
          <a:lstStyle/>
          <a:p>
            <a:r>
              <a:rPr lang="en-US" sz="2400" dirty="0">
                <a:latin typeface="Times New Roman" panose="02020603050405020304" pitchFamily="18" charset="0"/>
                <a:cs typeface="Times New Roman" panose="02020603050405020304" pitchFamily="18" charset="0"/>
              </a:rPr>
              <a:t>Invitations</a:t>
            </a:r>
          </a:p>
          <a:p>
            <a:r>
              <a:rPr lang="en-US" sz="2400" dirty="0">
                <a:latin typeface="Times New Roman" panose="02020603050405020304" pitchFamily="18" charset="0"/>
                <a:cs typeface="Times New Roman" panose="02020603050405020304" pitchFamily="18" charset="0"/>
              </a:rPr>
              <a:t>Instructions</a:t>
            </a:r>
          </a:p>
          <a:p>
            <a:r>
              <a:rPr lang="en-US" sz="2400" dirty="0">
                <a:latin typeface="Times New Roman" panose="02020603050405020304" pitchFamily="18" charset="0"/>
                <a:cs typeface="Times New Roman" panose="02020603050405020304" pitchFamily="18" charset="0"/>
              </a:rPr>
              <a:t>Answer to Inquiry</a:t>
            </a:r>
          </a:p>
          <a:p>
            <a:r>
              <a:rPr lang="en-US" sz="2400" b="1" dirty="0">
                <a:latin typeface="Times New Roman" panose="02020603050405020304" pitchFamily="18" charset="0"/>
                <a:cs typeface="Times New Roman" panose="02020603050405020304" pitchFamily="18" charset="0"/>
              </a:rPr>
              <a:t>Complaint</a:t>
            </a:r>
          </a:p>
          <a:p>
            <a:r>
              <a:rPr lang="en-US" sz="2400" b="1" dirty="0">
                <a:latin typeface="Times New Roman" panose="02020603050405020304" pitchFamily="18" charset="0"/>
                <a:cs typeface="Times New Roman" panose="02020603050405020304" pitchFamily="18" charset="0"/>
              </a:rPr>
              <a:t>Adjustment</a:t>
            </a:r>
          </a:p>
          <a:p>
            <a:r>
              <a:rPr lang="en-US" sz="2400" b="1" dirty="0">
                <a:latin typeface="Times New Roman" panose="02020603050405020304" pitchFamily="18" charset="0"/>
                <a:cs typeface="Times New Roman" panose="02020603050405020304" pitchFamily="18" charset="0"/>
              </a:rPr>
              <a:t>Reference</a:t>
            </a:r>
          </a:p>
          <a:p>
            <a:r>
              <a:rPr lang="en-US" sz="2400" dirty="0">
                <a:latin typeface="Times New Roman" panose="02020603050405020304" pitchFamily="18" charset="0"/>
                <a:cs typeface="Times New Roman" panose="02020603050405020304" pitchFamily="18" charset="0"/>
              </a:rPr>
              <a:t>Advice</a:t>
            </a:r>
          </a:p>
          <a:p>
            <a:r>
              <a:rPr lang="en-US" sz="2400" dirty="0">
                <a:latin typeface="Times New Roman" panose="02020603050405020304" pitchFamily="18" charset="0"/>
                <a:cs typeface="Times New Roman" panose="02020603050405020304" pitchFamily="18" charset="0"/>
              </a:rPr>
              <a:t>Introducing new business</a:t>
            </a:r>
          </a:p>
          <a:p>
            <a:r>
              <a:rPr lang="en-US" sz="2400" dirty="0">
                <a:latin typeface="Times New Roman" panose="02020603050405020304" pitchFamily="18" charset="0"/>
                <a:cs typeface="Times New Roman" panose="02020603050405020304" pitchFamily="18" charset="0"/>
              </a:rPr>
              <a:t>Amalgamation of business</a:t>
            </a:r>
          </a:p>
          <a:p>
            <a:r>
              <a:rPr lang="en-US" sz="2400" b="1" dirty="0">
                <a:latin typeface="Times New Roman" panose="02020603050405020304" pitchFamily="18" charset="0"/>
                <a:cs typeface="Times New Roman" panose="02020603050405020304" pitchFamily="18" charset="0"/>
              </a:rPr>
              <a:t>Acknowledgement</a:t>
            </a:r>
          </a:p>
        </p:txBody>
      </p:sp>
      <p:sp>
        <p:nvSpPr>
          <p:cNvPr id="4" name="TextBox 3"/>
          <p:cNvSpPr txBox="1"/>
          <p:nvPr/>
        </p:nvSpPr>
        <p:spPr>
          <a:xfrm>
            <a:off x="7538515" y="2303070"/>
            <a:ext cx="3229337" cy="1815882"/>
          </a:xfrm>
          <a:prstGeom prst="rect">
            <a:avLst/>
          </a:prstGeom>
          <a:noFill/>
        </p:spPr>
        <p:txBody>
          <a:bodyPr wrap="square" rtlCol="0">
            <a:spAutoFit/>
          </a:bodyPr>
          <a:lstStyle/>
          <a:p>
            <a:r>
              <a:rPr lang="en-US" sz="2800" dirty="0">
                <a:solidFill>
                  <a:schemeClr val="accent2">
                    <a:lumMod val="75000"/>
                  </a:schemeClr>
                </a:solidFill>
                <a:latin typeface="Arial Rounded MT Bold" panose="020F0704030504030204" pitchFamily="34" charset="0"/>
              </a:rPr>
              <a:t>POSITIVE</a:t>
            </a:r>
          </a:p>
          <a:p>
            <a:r>
              <a:rPr lang="en-US" sz="2800" dirty="0">
                <a:solidFill>
                  <a:schemeClr val="accent2">
                    <a:lumMod val="75000"/>
                  </a:schemeClr>
                </a:solidFill>
                <a:latin typeface="Arial Rounded MT Bold" panose="020F0704030504030204" pitchFamily="34" charset="0"/>
              </a:rPr>
              <a:t>NEGATIVE</a:t>
            </a:r>
          </a:p>
          <a:p>
            <a:r>
              <a:rPr lang="en-US" sz="2800" dirty="0">
                <a:solidFill>
                  <a:schemeClr val="accent2">
                    <a:lumMod val="75000"/>
                  </a:schemeClr>
                </a:solidFill>
                <a:latin typeface="Arial Rounded MT Bold" panose="020F0704030504030204" pitchFamily="34" charset="0"/>
              </a:rPr>
              <a:t>NEUTRAL</a:t>
            </a:r>
          </a:p>
          <a:p>
            <a:r>
              <a:rPr lang="en-US" sz="2800" dirty="0">
                <a:solidFill>
                  <a:schemeClr val="accent2">
                    <a:lumMod val="75000"/>
                  </a:schemeClr>
                </a:solidFill>
                <a:latin typeface="Arial Rounded MT Bold" panose="020F0704030504030204" pitchFamily="34" charset="0"/>
              </a:rPr>
              <a:t>PERSUASIVE</a:t>
            </a:r>
          </a:p>
        </p:txBody>
      </p:sp>
    </p:spTree>
    <p:extLst>
      <p:ext uri="{BB962C8B-B14F-4D97-AF65-F5344CB8AC3E}">
        <p14:creationId xmlns:p14="http://schemas.microsoft.com/office/powerpoint/2010/main" val="315251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492920"/>
            <a:ext cx="10515600" cy="985838"/>
          </a:xfrm>
        </p:spPr>
        <p:txBody>
          <a:bodyPr/>
          <a:lstStyle/>
          <a:p>
            <a:r>
              <a:rPr lang="en-US" b="1" dirty="0">
                <a:latin typeface="+mn-lt"/>
                <a:cs typeface="Times New Roman" panose="02020603050405020304" pitchFamily="18" charset="0"/>
              </a:rPr>
              <a:t>1. Acknowledgement Letter</a:t>
            </a:r>
          </a:p>
        </p:txBody>
      </p:sp>
      <p:sp>
        <p:nvSpPr>
          <p:cNvPr id="3" name="Content Placeholder 2"/>
          <p:cNvSpPr>
            <a:spLocks noGrp="1"/>
          </p:cNvSpPr>
          <p:nvPr>
            <p:ph idx="1"/>
          </p:nvPr>
        </p:nvSpPr>
        <p:spPr>
          <a:xfrm>
            <a:off x="140153" y="1666876"/>
            <a:ext cx="11615738" cy="5191124"/>
          </a:xfrm>
        </p:spPr>
        <p:txBody>
          <a:bodyPr/>
          <a:lstStyle/>
          <a:p>
            <a:r>
              <a:rPr lang="en-US" sz="2400" dirty="0">
                <a:cs typeface="Times New Roman" panose="02020603050405020304" pitchFamily="18" charset="0"/>
              </a:rPr>
              <a:t>When a client sends you something or makes a request, you should acknowledge what was sent, respond to the request, or explain that you cannot respond to the request immediately in a short, polite note.</a:t>
            </a:r>
          </a:p>
          <a:p>
            <a:r>
              <a:rPr lang="en-US" sz="2400" dirty="0">
                <a:cs typeface="Times New Roman" panose="02020603050405020304" pitchFamily="18" charset="0"/>
              </a:rPr>
              <a:t>A letter of acknowledgement is both a receipt and a public relations tool</a:t>
            </a:r>
          </a:p>
          <a:p>
            <a:r>
              <a:rPr lang="en-US" sz="2400" dirty="0">
                <a:cs typeface="Times New Roman" panose="02020603050405020304" pitchFamily="18" charset="0"/>
              </a:rPr>
              <a:t>Its objective is to let the reader know that items requested in a prior communication, usually an inquiry or an order letter, have been received.</a:t>
            </a:r>
          </a:p>
          <a:p>
            <a:r>
              <a:rPr lang="en-US" sz="2400" dirty="0">
                <a:cs typeface="Times New Roman" panose="02020603050405020304" pitchFamily="18" charset="0"/>
              </a:rPr>
              <a:t>To complete a business communication cycle.</a:t>
            </a:r>
          </a:p>
          <a:p>
            <a:r>
              <a:rPr lang="en-US" sz="2400" dirty="0">
                <a:cs typeface="Times New Roman" panose="02020603050405020304" pitchFamily="18" charset="0"/>
              </a:rPr>
              <a:t>Should be written on the same day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116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8" y="328246"/>
            <a:ext cx="11371385" cy="6119446"/>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Calibri" panose="020F0502020204030204" pitchFamily="34" charset="0"/>
                <a:cs typeface="Calibri" panose="020F0502020204030204" pitchFamily="34" charset="0"/>
              </a:rPr>
              <a:t>SocialSquare </a:t>
            </a:r>
            <a:r>
              <a:rPr lang="en-US" sz="2400" dirty="0" err="1">
                <a:solidFill>
                  <a:schemeClr val="bg1"/>
                </a:solidFill>
                <a:latin typeface="Calibri" panose="020F0502020204030204" pitchFamily="34" charset="0"/>
                <a:cs typeface="Calibri" panose="020F0502020204030204" pitchFamily="34" charset="0"/>
              </a:rPr>
              <a:t>Pvt.Ltd</a:t>
            </a:r>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Phase III DHA</a:t>
            </a:r>
          </a:p>
          <a:p>
            <a:r>
              <a:rPr lang="en-US" sz="2400" dirty="0">
                <a:solidFill>
                  <a:schemeClr val="bg1"/>
                </a:solidFill>
                <a:latin typeface="Calibri" panose="020F0502020204030204" pitchFamily="34" charset="0"/>
                <a:cs typeface="Calibri" panose="020F0502020204030204" pitchFamily="34" charset="0"/>
              </a:rPr>
              <a:t>Jan 28, 2019</a:t>
            </a:r>
          </a:p>
          <a:p>
            <a:r>
              <a:rPr lang="en-US" sz="2400" dirty="0">
                <a:solidFill>
                  <a:schemeClr val="bg1"/>
                </a:solidFill>
                <a:latin typeface="Calibri" panose="020F0502020204030204" pitchFamily="34" charset="0"/>
                <a:cs typeface="Calibri" panose="020F0502020204030204" pitchFamily="34" charset="0"/>
              </a:rPr>
              <a:t>Ms. Ayesha</a:t>
            </a:r>
          </a:p>
          <a:p>
            <a:r>
              <a:rPr lang="en-US" sz="2400" dirty="0">
                <a:solidFill>
                  <a:schemeClr val="bg1"/>
                </a:solidFill>
                <a:latin typeface="Calibri" panose="020F0502020204030204" pitchFamily="34" charset="0"/>
                <a:cs typeface="Calibri" panose="020F0502020204030204" pitchFamily="34" charset="0"/>
              </a:rPr>
              <a:t>B-Block Faisal Town,</a:t>
            </a:r>
          </a:p>
          <a:p>
            <a:r>
              <a:rPr lang="en-US" sz="2400" dirty="0" err="1">
                <a:solidFill>
                  <a:schemeClr val="bg1"/>
                </a:solidFill>
                <a:latin typeface="Calibri" panose="020F0502020204030204" pitchFamily="34" charset="0"/>
                <a:cs typeface="Calibri" panose="020F0502020204030204" pitchFamily="34" charset="0"/>
              </a:rPr>
              <a:t>Lhr</a:t>
            </a:r>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Dear Ayesha,</a:t>
            </a:r>
          </a:p>
          <a:p>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When I ﬁnish studying it in detail, I’ll send you our cost estimate for the installation of the Checkout Reporting System. I am writing this letter to say that I have received the receipt of your comprehensive report that was sent on December 20, 2018. Thank you for preparing such a thorough analysis.</a:t>
            </a:r>
          </a:p>
          <a:p>
            <a:r>
              <a:rPr lang="en-US" sz="2400" dirty="0">
                <a:solidFill>
                  <a:schemeClr val="bg1"/>
                </a:solidFill>
                <a:latin typeface="Calibri" panose="020F0502020204030204" pitchFamily="34" charset="0"/>
                <a:cs typeface="Calibri" panose="020F0502020204030204" pitchFamily="34" charset="0"/>
              </a:rPr>
              <a:t>Obediently,</a:t>
            </a:r>
          </a:p>
          <a:p>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Amir </a:t>
            </a:r>
            <a:r>
              <a:rPr lang="en-US" sz="2400" dirty="0" err="1">
                <a:solidFill>
                  <a:schemeClr val="bg1"/>
                </a:solidFill>
                <a:latin typeface="Calibri" panose="020F0502020204030204" pitchFamily="34" charset="0"/>
                <a:cs typeface="Calibri" panose="020F0502020204030204" pitchFamily="34" charset="0"/>
              </a:rPr>
              <a:t>Shehzad</a:t>
            </a:r>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0000-0000000</a:t>
            </a:r>
          </a:p>
        </p:txBody>
      </p:sp>
    </p:spTree>
    <p:extLst>
      <p:ext uri="{BB962C8B-B14F-4D97-AF65-F5344CB8AC3E}">
        <p14:creationId xmlns:p14="http://schemas.microsoft.com/office/powerpoint/2010/main" val="1494984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8" y="328246"/>
            <a:ext cx="11371385" cy="6119446"/>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sz="2200" dirty="0">
                <a:solidFill>
                  <a:schemeClr val="bg1"/>
                </a:solidFill>
                <a:cs typeface="Times New Roman" panose="02020603050405020304" pitchFamily="18" charset="0"/>
              </a:rPr>
              <a:t>Social Square Private Limited</a:t>
            </a:r>
          </a:p>
          <a:p>
            <a:pPr algn="just">
              <a:lnSpc>
                <a:spcPct val="120000"/>
              </a:lnSpc>
            </a:pPr>
            <a:r>
              <a:rPr lang="en-US" sz="2200" dirty="0">
                <a:solidFill>
                  <a:schemeClr val="bg1"/>
                </a:solidFill>
                <a:cs typeface="Times New Roman" panose="02020603050405020304" pitchFamily="18" charset="0"/>
              </a:rPr>
              <a:t>Phase III Defense Housing Authority, </a:t>
            </a:r>
          </a:p>
          <a:p>
            <a:pPr algn="just">
              <a:lnSpc>
                <a:spcPct val="120000"/>
              </a:lnSpc>
            </a:pPr>
            <a:r>
              <a:rPr lang="en-US" sz="2200" dirty="0">
                <a:solidFill>
                  <a:schemeClr val="bg1"/>
                </a:solidFill>
                <a:cs typeface="Times New Roman" panose="02020603050405020304" pitchFamily="18" charset="0"/>
              </a:rPr>
              <a:t>Lahore</a:t>
            </a:r>
          </a:p>
          <a:p>
            <a:pPr algn="just">
              <a:lnSpc>
                <a:spcPct val="120000"/>
              </a:lnSpc>
            </a:pPr>
            <a:r>
              <a:rPr lang="en-US" sz="2200" dirty="0">
                <a:solidFill>
                  <a:schemeClr val="bg1"/>
                </a:solidFill>
                <a:cs typeface="Times New Roman" panose="02020603050405020304" pitchFamily="18" charset="0"/>
              </a:rPr>
              <a:t>January 28, 2019</a:t>
            </a:r>
          </a:p>
          <a:p>
            <a:pPr algn="just">
              <a:lnSpc>
                <a:spcPct val="120000"/>
              </a:lnSpc>
            </a:pPr>
            <a:endParaRPr lang="en-US" sz="2200" dirty="0">
              <a:solidFill>
                <a:schemeClr val="bg1"/>
              </a:solidFill>
              <a:cs typeface="Times New Roman" panose="02020603050405020304" pitchFamily="18" charset="0"/>
            </a:endParaRPr>
          </a:p>
          <a:p>
            <a:pPr algn="just"/>
            <a:r>
              <a:rPr lang="en-US" sz="2200" dirty="0">
                <a:solidFill>
                  <a:schemeClr val="bg1"/>
                </a:solidFill>
                <a:cs typeface="Times New Roman" panose="02020603050405020304" pitchFamily="18" charset="0"/>
              </a:rPr>
              <a:t>Ms. Ayesha Khan</a:t>
            </a:r>
          </a:p>
          <a:p>
            <a:pPr algn="just"/>
            <a:r>
              <a:rPr lang="en-US" sz="2200" dirty="0">
                <a:solidFill>
                  <a:schemeClr val="bg1"/>
                </a:solidFill>
                <a:cs typeface="Times New Roman" panose="02020603050405020304" pitchFamily="18" charset="0"/>
              </a:rPr>
              <a:t>Director</a:t>
            </a:r>
          </a:p>
          <a:p>
            <a:pPr algn="just"/>
            <a:r>
              <a:rPr lang="en-US" sz="2200" dirty="0">
                <a:solidFill>
                  <a:schemeClr val="bg1"/>
                </a:solidFill>
                <a:cs typeface="Times New Roman" panose="02020603050405020304" pitchFamily="18" charset="0"/>
              </a:rPr>
              <a:t>B-Block Faisal Town</a:t>
            </a:r>
          </a:p>
          <a:p>
            <a:pPr algn="just"/>
            <a:r>
              <a:rPr lang="en-US" sz="2200" dirty="0">
                <a:solidFill>
                  <a:schemeClr val="bg1"/>
                </a:solidFill>
                <a:cs typeface="Times New Roman" panose="02020603050405020304" pitchFamily="18" charset="0"/>
              </a:rPr>
              <a:t>Lahore</a:t>
            </a:r>
          </a:p>
          <a:p>
            <a:pPr algn="just">
              <a:lnSpc>
                <a:spcPct val="120000"/>
              </a:lnSpc>
            </a:pPr>
            <a:r>
              <a:rPr lang="en-US" sz="2200" dirty="0">
                <a:solidFill>
                  <a:schemeClr val="bg1"/>
                </a:solidFill>
                <a:cs typeface="Times New Roman" panose="02020603050405020304" pitchFamily="18" charset="0"/>
              </a:rPr>
              <a:t>Dear Ms. Ayesha:</a:t>
            </a:r>
          </a:p>
          <a:p>
            <a:pPr algn="just">
              <a:lnSpc>
                <a:spcPct val="120000"/>
              </a:lnSpc>
            </a:pPr>
            <a:r>
              <a:rPr lang="en-US" sz="2200" dirty="0">
                <a:solidFill>
                  <a:schemeClr val="bg1"/>
                </a:solidFill>
                <a:cs typeface="Times New Roman" panose="02020603050405020304" pitchFamily="18" charset="0"/>
              </a:rPr>
              <a:t>I am writing this letter to acknowledge the receipt of your comprehensive report.</a:t>
            </a:r>
          </a:p>
          <a:p>
            <a:pPr algn="just">
              <a:lnSpc>
                <a:spcPct val="120000"/>
              </a:lnSpc>
            </a:pPr>
            <a:r>
              <a:rPr lang="en-US" sz="2200" dirty="0">
                <a:solidFill>
                  <a:schemeClr val="bg1"/>
                </a:solidFill>
                <a:cs typeface="Times New Roman" panose="02020603050405020304" pitchFamily="18" charset="0"/>
              </a:rPr>
              <a:t>When I ﬁnish studying it in detail, I will send you our cost estimate for the installation of the Checkout Reporting System.</a:t>
            </a:r>
          </a:p>
          <a:p>
            <a:pPr algn="just">
              <a:lnSpc>
                <a:spcPct val="120000"/>
              </a:lnSpc>
            </a:pPr>
            <a:r>
              <a:rPr lang="en-US" sz="2200" dirty="0">
                <a:solidFill>
                  <a:schemeClr val="bg1"/>
                </a:solidFill>
                <a:cs typeface="Times New Roman" panose="02020603050405020304" pitchFamily="18" charset="0"/>
              </a:rPr>
              <a:t>Thank you for preparing such a thorough analysis.</a:t>
            </a:r>
          </a:p>
          <a:p>
            <a:pPr algn="just">
              <a:lnSpc>
                <a:spcPct val="120000"/>
              </a:lnSpc>
            </a:pPr>
            <a:r>
              <a:rPr lang="en-US" sz="2200" dirty="0">
                <a:solidFill>
                  <a:schemeClr val="bg1"/>
                </a:solidFill>
                <a:cs typeface="Times New Roman" panose="02020603050405020304" pitchFamily="18" charset="0"/>
              </a:rPr>
              <a:t>Regards,</a:t>
            </a:r>
          </a:p>
          <a:p>
            <a:pPr algn="just">
              <a:lnSpc>
                <a:spcPct val="120000"/>
              </a:lnSpc>
            </a:pPr>
            <a:r>
              <a:rPr lang="en-US" sz="2200" dirty="0">
                <a:solidFill>
                  <a:schemeClr val="bg1"/>
                </a:solidFill>
                <a:cs typeface="Times New Roman" panose="02020603050405020304" pitchFamily="18" charset="0"/>
              </a:rPr>
              <a:t>Amir </a:t>
            </a:r>
            <a:r>
              <a:rPr lang="en-US" sz="2200" dirty="0" err="1">
                <a:solidFill>
                  <a:schemeClr val="bg1"/>
                </a:solidFill>
                <a:cs typeface="Times New Roman" panose="02020603050405020304" pitchFamily="18" charset="0"/>
              </a:rPr>
              <a:t>Shehzad</a:t>
            </a:r>
            <a:endParaRPr lang="en-US" sz="22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602703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71" y="348344"/>
            <a:ext cx="10515600" cy="914400"/>
          </a:xfrm>
        </p:spPr>
        <p:txBody>
          <a:bodyPr/>
          <a:lstStyle/>
          <a:p>
            <a:r>
              <a:rPr lang="en-US" b="1" dirty="0">
                <a:latin typeface="+mn-lt"/>
                <a:cs typeface="Times New Roman" panose="02020603050405020304" pitchFamily="18" charset="0"/>
              </a:rPr>
              <a:t>2. Complaint Letter</a:t>
            </a:r>
          </a:p>
        </p:txBody>
      </p:sp>
      <p:sp>
        <p:nvSpPr>
          <p:cNvPr id="3" name="Content Placeholder 2"/>
          <p:cNvSpPr>
            <a:spLocks noGrp="1"/>
          </p:cNvSpPr>
          <p:nvPr>
            <p:ph idx="1"/>
          </p:nvPr>
        </p:nvSpPr>
        <p:spPr>
          <a:xfrm>
            <a:off x="242887" y="1551214"/>
            <a:ext cx="11744325" cy="5672138"/>
          </a:xfrm>
        </p:spPr>
        <p:txBody>
          <a:bodyPr>
            <a:normAutofit/>
          </a:bodyPr>
          <a:lstStyle/>
          <a:p>
            <a:r>
              <a:rPr lang="en-US" sz="2000" dirty="0">
                <a:cs typeface="Times New Roman" panose="02020603050405020304" pitchFamily="18" charset="0"/>
              </a:rPr>
              <a:t>A complaint letter advises the reader of an error in a business transaction or a defect discovered in a consumer product or service. </a:t>
            </a:r>
          </a:p>
          <a:p>
            <a:r>
              <a:rPr lang="en-US" sz="2000" dirty="0">
                <a:cs typeface="Times New Roman" panose="02020603050405020304" pitchFamily="18" charset="0"/>
              </a:rPr>
              <a:t>The objective is to provide detailed information regarding the error or defect and to serve as a legal document recording the writer's claim and the corrective action or adjustment being requested.</a:t>
            </a:r>
          </a:p>
          <a:p>
            <a:r>
              <a:rPr lang="en-US" sz="2000" dirty="0">
                <a:cs typeface="Times New Roman" panose="02020603050405020304" pitchFamily="18" charset="0"/>
              </a:rPr>
              <a:t>Keep in mind that your reader is a trained customer service professional and not very likely to be the person responsible for the error or defect. </a:t>
            </a:r>
          </a:p>
          <a:p>
            <a:r>
              <a:rPr lang="en-US" sz="2000" dirty="0">
                <a:cs typeface="Times New Roman" panose="02020603050405020304" pitchFamily="18" charset="0"/>
              </a:rPr>
              <a:t>Rather than being angry, use a firm but courteous tone when stating a complaint. Remember, you want results, not a fight.</a:t>
            </a:r>
          </a:p>
          <a:p>
            <a:r>
              <a:rPr lang="en-US" sz="2000" dirty="0">
                <a:cs typeface="Times New Roman" panose="02020603050405020304" pitchFamily="18" charset="0"/>
              </a:rPr>
              <a:t>The scope of a complaint letter should include only those facts that validate your claim and a request that corrective steps be taken. </a:t>
            </a:r>
          </a:p>
          <a:p>
            <a:r>
              <a:rPr lang="en-US" sz="2000" dirty="0">
                <a:cs typeface="Times New Roman" panose="02020603050405020304" pitchFamily="18" charset="0"/>
              </a:rPr>
              <a:t>It may also detail the options that you are willing to accept in satisfaction of the claim.</a:t>
            </a:r>
          </a:p>
        </p:txBody>
      </p:sp>
    </p:spTree>
    <p:extLst>
      <p:ext uri="{BB962C8B-B14F-4D97-AF65-F5344CB8AC3E}">
        <p14:creationId xmlns:p14="http://schemas.microsoft.com/office/powerpoint/2010/main" val="472532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114" y="591005"/>
            <a:ext cx="10515600" cy="871538"/>
          </a:xfrm>
        </p:spPr>
        <p:txBody>
          <a:bodyPr/>
          <a:lstStyle/>
          <a:p>
            <a:r>
              <a:rPr lang="en-US" b="1" dirty="0">
                <a:latin typeface="+mn-lt"/>
                <a:cs typeface="Times New Roman" panose="02020603050405020304" pitchFamily="18" charset="0"/>
              </a:rPr>
              <a:t>Complaint Letter</a:t>
            </a:r>
          </a:p>
        </p:txBody>
      </p:sp>
      <p:sp>
        <p:nvSpPr>
          <p:cNvPr id="3" name="Content Placeholder 2"/>
          <p:cNvSpPr>
            <a:spLocks noGrp="1"/>
          </p:cNvSpPr>
          <p:nvPr>
            <p:ph idx="1"/>
          </p:nvPr>
        </p:nvSpPr>
        <p:spPr>
          <a:xfrm>
            <a:off x="371475" y="1462543"/>
            <a:ext cx="11587163" cy="5172074"/>
          </a:xfrm>
        </p:spPr>
        <p:txBody>
          <a:bodyPr>
            <a:normAutofit/>
          </a:bodyPr>
          <a:lstStyle/>
          <a:p>
            <a:r>
              <a:rPr lang="en-US" sz="2000" dirty="0">
                <a:cs typeface="Times New Roman" panose="02020603050405020304" pitchFamily="18" charset="0"/>
              </a:rPr>
              <a:t>Describes a problem that the writer requests the recipient to solve.</a:t>
            </a:r>
          </a:p>
          <a:p>
            <a:r>
              <a:rPr lang="en-US" sz="2000" dirty="0">
                <a:cs typeface="Times New Roman" panose="02020603050405020304" pitchFamily="18" charset="0"/>
              </a:rPr>
              <a:t>The tone of a complaint letter or e­mail is important; the most effective ones do not sound complaining. </a:t>
            </a:r>
          </a:p>
          <a:p>
            <a:r>
              <a:rPr lang="en-US" sz="2000" dirty="0">
                <a:cs typeface="Times New Roman" panose="02020603050405020304" pitchFamily="18" charset="0"/>
              </a:rPr>
              <a:t>If your message is harsh and argumentative you may not be taken seriously. </a:t>
            </a:r>
          </a:p>
          <a:p>
            <a:r>
              <a:rPr lang="en-US" sz="2000" dirty="0">
                <a:cs typeface="Times New Roman" panose="02020603050405020304" pitchFamily="18" charset="0"/>
              </a:rPr>
              <a:t>Assume that the recipient will be reliable in correcting the problem. However, anticipate reader reactions or refutations</a:t>
            </a:r>
          </a:p>
          <a:p>
            <a:pPr>
              <a:lnSpc>
                <a:spcPct val="110000"/>
              </a:lnSpc>
            </a:pPr>
            <a:r>
              <a:rPr lang="en-US" sz="2000" dirty="0">
                <a:cs typeface="Times New Roman" panose="02020603050405020304" pitchFamily="18" charset="0"/>
              </a:rPr>
              <a:t>I reviewed my user manual’s “safe operating guidelines” carefully before I installed the device. [This assures readers you followed instructions.] </a:t>
            </a:r>
          </a:p>
          <a:p>
            <a:r>
              <a:rPr lang="en-US" sz="2000" dirty="0">
                <a:cs typeface="Times New Roman" panose="02020603050405020304" pitchFamily="18" charset="0"/>
              </a:rPr>
              <a:t>Without such explanations, readers may be tempted to dismiss your complaint.</a:t>
            </a:r>
          </a:p>
        </p:txBody>
      </p:sp>
    </p:spTree>
    <p:extLst>
      <p:ext uri="{BB962C8B-B14F-4D97-AF65-F5344CB8AC3E}">
        <p14:creationId xmlns:p14="http://schemas.microsoft.com/office/powerpoint/2010/main" val="1399984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8" y="328246"/>
            <a:ext cx="11371385" cy="6119446"/>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bg1"/>
                </a:solidFill>
                <a:cs typeface="Times New Roman" panose="02020603050405020304" pitchFamily="18" charset="0"/>
              </a:rPr>
              <a:t>288-F11,</a:t>
            </a:r>
          </a:p>
          <a:p>
            <a:pPr algn="just"/>
            <a:r>
              <a:rPr lang="en-US" sz="2000" dirty="0">
                <a:solidFill>
                  <a:schemeClr val="bg1"/>
                </a:solidFill>
                <a:cs typeface="Times New Roman" panose="02020603050405020304" pitchFamily="18" charset="0"/>
              </a:rPr>
              <a:t>Islamabad</a:t>
            </a:r>
          </a:p>
          <a:p>
            <a:pPr algn="just">
              <a:lnSpc>
                <a:spcPct val="120000"/>
              </a:lnSpc>
            </a:pPr>
            <a:r>
              <a:rPr lang="en-US" sz="2000" dirty="0">
                <a:solidFill>
                  <a:schemeClr val="bg1"/>
                </a:solidFill>
                <a:cs typeface="Times New Roman" panose="02020603050405020304" pitchFamily="18" charset="0"/>
              </a:rPr>
              <a:t>Aug 28</a:t>
            </a:r>
          </a:p>
          <a:p>
            <a:pPr algn="just">
              <a:lnSpc>
                <a:spcPct val="120000"/>
              </a:lnSpc>
            </a:pPr>
            <a:endParaRPr lang="en-US" sz="2000" dirty="0">
              <a:solidFill>
                <a:schemeClr val="bg1"/>
              </a:solidFill>
              <a:cs typeface="Times New Roman" panose="02020603050405020304" pitchFamily="18" charset="0"/>
            </a:endParaRPr>
          </a:p>
          <a:p>
            <a:pPr algn="just">
              <a:lnSpc>
                <a:spcPct val="120000"/>
              </a:lnSpc>
            </a:pPr>
            <a:r>
              <a:rPr lang="en-US" sz="2000" dirty="0">
                <a:solidFill>
                  <a:schemeClr val="bg1"/>
                </a:solidFill>
                <a:cs typeface="Times New Roman" panose="02020603050405020304" pitchFamily="18" charset="0"/>
              </a:rPr>
              <a:t>Social Square Private Limited</a:t>
            </a:r>
          </a:p>
          <a:p>
            <a:pPr algn="just">
              <a:lnSpc>
                <a:spcPct val="120000"/>
              </a:lnSpc>
            </a:pPr>
            <a:r>
              <a:rPr lang="en-US" sz="2000" dirty="0">
                <a:solidFill>
                  <a:schemeClr val="bg1"/>
                </a:solidFill>
                <a:cs typeface="Times New Roman" panose="02020603050405020304" pitchFamily="18" charset="0"/>
              </a:rPr>
              <a:t>Phase III Defense Housing Authority, </a:t>
            </a:r>
          </a:p>
          <a:p>
            <a:pPr algn="just">
              <a:lnSpc>
                <a:spcPct val="120000"/>
              </a:lnSpc>
            </a:pPr>
            <a:r>
              <a:rPr lang="en-US" sz="2000" dirty="0">
                <a:solidFill>
                  <a:schemeClr val="bg1"/>
                </a:solidFill>
                <a:cs typeface="Times New Roman" panose="02020603050405020304" pitchFamily="18" charset="0"/>
              </a:rPr>
              <a:t>Lahore</a:t>
            </a:r>
          </a:p>
          <a:p>
            <a:r>
              <a:rPr lang="en-US" sz="2000" dirty="0">
                <a:solidFill>
                  <a:schemeClr val="bg1"/>
                </a:solidFill>
                <a:cs typeface="Times New Roman" panose="02020603050405020304" pitchFamily="18" charset="0"/>
              </a:rPr>
              <a:t>Dear Customer Support:</a:t>
            </a:r>
          </a:p>
          <a:p>
            <a:r>
              <a:rPr lang="en-US" sz="2000" dirty="0">
                <a:solidFill>
                  <a:schemeClr val="bg1"/>
                </a:solidFill>
                <a:cs typeface="Times New Roman" panose="02020603050405020304" pitchFamily="18" charset="0"/>
              </a:rPr>
              <a:t>On July 11, I ordered nine Diagnostic Scanners (order # ST3-1179R). The scanners were ordered from your customer Web portal. On August 3, I received seven Monitors from your parts warehouse in Islamabad, Pakistan. I immediately returned those Monitors with a note indicating that a mistake had been made. However, not only have I failed to receive the Scanners that I actually ordered, but I have also been billed for the seven Monitors. I have enclosed a copy of my conﬁrmation e-mail, the shipping form, and the most recent bill. If you cannot send me the Scanners I ordered by September 15, please cancel my order.</a:t>
            </a:r>
          </a:p>
          <a:p>
            <a:endParaRPr lang="en-US" sz="2000" dirty="0">
              <a:solidFill>
                <a:schemeClr val="bg1"/>
              </a:solidFill>
              <a:cs typeface="Times New Roman" panose="02020603050405020304" pitchFamily="18" charset="0"/>
            </a:endParaRPr>
          </a:p>
          <a:p>
            <a:r>
              <a:rPr lang="en-US" sz="2000" dirty="0">
                <a:solidFill>
                  <a:schemeClr val="bg1"/>
                </a:solidFill>
                <a:cs typeface="Times New Roman" panose="02020603050405020304" pitchFamily="18" charset="0"/>
              </a:rPr>
              <a:t>Sincerely,</a:t>
            </a:r>
          </a:p>
          <a:p>
            <a:r>
              <a:rPr lang="en-US" sz="2000" dirty="0">
                <a:solidFill>
                  <a:schemeClr val="bg1"/>
                </a:solidFill>
                <a:cs typeface="Times New Roman" panose="02020603050405020304" pitchFamily="18" charset="0"/>
              </a:rPr>
              <a:t>Aqib Tahir</a:t>
            </a:r>
          </a:p>
        </p:txBody>
      </p:sp>
    </p:spTree>
    <p:extLst>
      <p:ext uri="{BB962C8B-B14F-4D97-AF65-F5344CB8AC3E}">
        <p14:creationId xmlns:p14="http://schemas.microsoft.com/office/powerpoint/2010/main" val="3664418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354" y="0"/>
            <a:ext cx="11488615" cy="685800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2000" dirty="0">
                <a:solidFill>
                  <a:prstClr val="black"/>
                </a:solidFill>
                <a:cs typeface="Times New Roman" panose="02020603050405020304" pitchFamily="18" charset="0"/>
              </a:rPr>
              <a:t>288-Sector F11,</a:t>
            </a:r>
          </a:p>
          <a:p>
            <a:pPr lvl="0" algn="just"/>
            <a:r>
              <a:rPr lang="en-US" sz="2000" dirty="0">
                <a:solidFill>
                  <a:prstClr val="black"/>
                </a:solidFill>
                <a:cs typeface="Times New Roman" panose="02020603050405020304" pitchFamily="18" charset="0"/>
              </a:rPr>
              <a:t>Islamabad</a:t>
            </a:r>
          </a:p>
          <a:p>
            <a:pPr lvl="0" algn="just"/>
            <a:r>
              <a:rPr lang="en-US" sz="2000" dirty="0">
                <a:solidFill>
                  <a:prstClr val="black"/>
                </a:solidFill>
                <a:cs typeface="Times New Roman" panose="02020603050405020304" pitchFamily="18" charset="0"/>
              </a:rPr>
              <a:t>August 28, 2018</a:t>
            </a:r>
          </a:p>
          <a:p>
            <a:pPr lvl="0" algn="just"/>
            <a:endParaRPr lang="en-US" sz="2000" dirty="0">
              <a:solidFill>
                <a:prstClr val="black"/>
              </a:solidFill>
              <a:cs typeface="Times New Roman" panose="02020603050405020304" pitchFamily="18" charset="0"/>
            </a:endParaRPr>
          </a:p>
          <a:p>
            <a:pPr lvl="0" algn="just"/>
            <a:r>
              <a:rPr lang="en-US" sz="2000" dirty="0">
                <a:solidFill>
                  <a:prstClr val="black"/>
                </a:solidFill>
                <a:cs typeface="Times New Roman" panose="02020603050405020304" pitchFamily="18" charset="0"/>
              </a:rPr>
              <a:t>Customer Support </a:t>
            </a:r>
          </a:p>
          <a:p>
            <a:pPr lvl="0" algn="just"/>
            <a:r>
              <a:rPr lang="en-US" sz="2000" dirty="0">
                <a:solidFill>
                  <a:prstClr val="black"/>
                </a:solidFill>
                <a:cs typeface="Times New Roman" panose="02020603050405020304" pitchFamily="18" charset="0"/>
              </a:rPr>
              <a:t>Social Square Private Limited</a:t>
            </a:r>
          </a:p>
          <a:p>
            <a:pPr lvl="0" algn="just"/>
            <a:r>
              <a:rPr lang="en-US" sz="2000" dirty="0">
                <a:solidFill>
                  <a:prstClr val="black"/>
                </a:solidFill>
                <a:cs typeface="Times New Roman" panose="02020603050405020304" pitchFamily="18" charset="0"/>
              </a:rPr>
              <a:t>Phase III Defense Housing Authority, </a:t>
            </a:r>
          </a:p>
          <a:p>
            <a:pPr lvl="0" algn="just"/>
            <a:r>
              <a:rPr lang="en-US" sz="2000" dirty="0">
                <a:solidFill>
                  <a:prstClr val="black"/>
                </a:solidFill>
                <a:cs typeface="Times New Roman" panose="02020603050405020304" pitchFamily="18" charset="0"/>
              </a:rPr>
              <a:t>Lahore</a:t>
            </a:r>
          </a:p>
          <a:p>
            <a:pPr lvl="0" algn="just"/>
            <a:r>
              <a:rPr lang="en-US" sz="2000" dirty="0">
                <a:solidFill>
                  <a:prstClr val="black"/>
                </a:solidFill>
                <a:cs typeface="Times New Roman" panose="02020603050405020304" pitchFamily="18" charset="0"/>
              </a:rPr>
              <a:t>Dear Customer Support:</a:t>
            </a:r>
          </a:p>
          <a:p>
            <a:pPr lvl="0" algn="just"/>
            <a:endParaRPr lang="en-US" sz="2000" dirty="0">
              <a:solidFill>
                <a:prstClr val="black"/>
              </a:solidFill>
              <a:cs typeface="Times New Roman" panose="02020603050405020304" pitchFamily="18" charset="0"/>
            </a:endParaRPr>
          </a:p>
          <a:p>
            <a:pPr lvl="0" algn="just"/>
            <a:r>
              <a:rPr lang="en-US" sz="2000" dirty="0">
                <a:solidFill>
                  <a:prstClr val="black"/>
                </a:solidFill>
                <a:cs typeface="Times New Roman" panose="02020603050405020304" pitchFamily="18" charset="0"/>
              </a:rPr>
              <a:t>Subject: Diagnostic Scanners Delivery</a:t>
            </a:r>
          </a:p>
          <a:p>
            <a:pPr lvl="0" algn="just"/>
            <a:endParaRPr lang="en-US" sz="2000" dirty="0">
              <a:solidFill>
                <a:prstClr val="black"/>
              </a:solidFill>
              <a:cs typeface="Times New Roman" panose="02020603050405020304" pitchFamily="18" charset="0"/>
            </a:endParaRPr>
          </a:p>
          <a:p>
            <a:pPr lvl="0" algn="just"/>
            <a:r>
              <a:rPr lang="en-US" sz="2000" dirty="0">
                <a:solidFill>
                  <a:prstClr val="black"/>
                </a:solidFill>
                <a:cs typeface="Times New Roman" panose="02020603050405020304" pitchFamily="18" charset="0"/>
              </a:rPr>
              <a:t>I am writing this letter to bring the issue of wrong items delivery under your consideration.</a:t>
            </a:r>
          </a:p>
          <a:p>
            <a:pPr lvl="0" algn="just"/>
            <a:r>
              <a:rPr lang="en-US" sz="2000" dirty="0">
                <a:solidFill>
                  <a:prstClr val="black"/>
                </a:solidFill>
                <a:cs typeface="Times New Roman" panose="02020603050405020304" pitchFamily="18" charset="0"/>
              </a:rPr>
              <a:t>On July 11, I ordered nine Diagnostic Scanners (order # ST3-1179R). The scanners were ordered from your customer Web portal. On August 3, I received seven Monitors from your parts warehouse in Islamabad, Pakistan. I immediately returned those Monitors with a note indicating that a mistake had been made. However, not only have I failed to receive the Scanners that I actually ordered, but I have also been billed for the seven Monitors.</a:t>
            </a:r>
          </a:p>
          <a:p>
            <a:pPr lvl="0" algn="just"/>
            <a:r>
              <a:rPr lang="en-US" sz="2000" dirty="0">
                <a:solidFill>
                  <a:prstClr val="black"/>
                </a:solidFill>
                <a:cs typeface="Times New Roman" panose="02020603050405020304" pitchFamily="18" charset="0"/>
              </a:rPr>
              <a:t>I have enclosed a copy of my conﬁrmation e-mail, the shipping form, and the most recent bill. If you cannot send me the Scanners I ordered by September 15, please cancel my order.</a:t>
            </a:r>
          </a:p>
          <a:p>
            <a:pPr lvl="0" algn="just"/>
            <a:r>
              <a:rPr lang="en-US" sz="2000" dirty="0">
                <a:solidFill>
                  <a:prstClr val="black"/>
                </a:solidFill>
                <a:cs typeface="Times New Roman" panose="02020603050405020304" pitchFamily="18" charset="0"/>
              </a:rPr>
              <a:t>Sincerely,</a:t>
            </a:r>
          </a:p>
          <a:p>
            <a:pPr lvl="0" algn="just"/>
            <a:r>
              <a:rPr lang="en-US" dirty="0">
                <a:solidFill>
                  <a:prstClr val="black"/>
                </a:solidFill>
                <a:cs typeface="Times New Roman" panose="02020603050405020304" pitchFamily="18" charset="0"/>
              </a:rPr>
              <a:t>Aqib Tahir</a:t>
            </a:r>
          </a:p>
        </p:txBody>
      </p:sp>
    </p:spTree>
    <p:extLst>
      <p:ext uri="{BB962C8B-B14F-4D97-AF65-F5344CB8AC3E}">
        <p14:creationId xmlns:p14="http://schemas.microsoft.com/office/powerpoint/2010/main" val="1251368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29" y="406400"/>
            <a:ext cx="10515600" cy="976393"/>
          </a:xfrm>
        </p:spPr>
        <p:txBody>
          <a:bodyPr/>
          <a:lstStyle/>
          <a:p>
            <a:r>
              <a:rPr lang="en-US" b="1" dirty="0">
                <a:cs typeface="Times New Roman" panose="02020603050405020304" pitchFamily="18" charset="0"/>
              </a:rPr>
              <a:t>3. Adjustment Letter</a:t>
            </a:r>
          </a:p>
        </p:txBody>
      </p:sp>
      <p:sp>
        <p:nvSpPr>
          <p:cNvPr id="3" name="Content Placeholder 2"/>
          <p:cNvSpPr>
            <a:spLocks noGrp="1"/>
          </p:cNvSpPr>
          <p:nvPr>
            <p:ph idx="1"/>
          </p:nvPr>
        </p:nvSpPr>
        <p:spPr>
          <a:xfrm>
            <a:off x="34193" y="1690914"/>
            <a:ext cx="12157807" cy="5486400"/>
          </a:xfrm>
        </p:spPr>
        <p:txBody>
          <a:bodyPr>
            <a:noAutofit/>
          </a:bodyPr>
          <a:lstStyle/>
          <a:p>
            <a:r>
              <a:rPr lang="en-US" sz="2000" dirty="0">
                <a:cs typeface="Times New Roman" panose="02020603050405020304" pitchFamily="18" charset="0"/>
              </a:rPr>
              <a:t>An adjustment letter or e-mail is written in response to a complaint and tells a customer or client what your organization intends to do about the complaint.</a:t>
            </a:r>
          </a:p>
          <a:p>
            <a:r>
              <a:rPr lang="en-US" sz="2000" dirty="0">
                <a:cs typeface="Times New Roman" panose="02020603050405020304" pitchFamily="18" charset="0"/>
              </a:rPr>
              <a:t>Although sent in response to a problem, an adjustment letter actually provides an excellent opportunity to build goodwill for your organization. </a:t>
            </a:r>
          </a:p>
          <a:p>
            <a:r>
              <a:rPr lang="en-US" sz="2000" dirty="0">
                <a:cs typeface="Times New Roman" panose="02020603050405020304" pitchFamily="18" charset="0"/>
              </a:rPr>
              <a:t>An effective adjustment letter can not only repair any damage done but also restore the customer’s confidence in your company. </a:t>
            </a:r>
          </a:p>
          <a:p>
            <a:r>
              <a:rPr lang="en-US" sz="2000" dirty="0">
                <a:cs typeface="Times New Roman" panose="02020603050405020304" pitchFamily="18" charset="0"/>
              </a:rPr>
              <a:t>No matter how unreasonable the complaint, the tone of your response should be positive and respectful.</a:t>
            </a:r>
          </a:p>
          <a:p>
            <a:r>
              <a:rPr lang="en-US" sz="2000" dirty="0">
                <a:cs typeface="Times New Roman" panose="02020603050405020304" pitchFamily="18" charset="0"/>
              </a:rPr>
              <a:t>Avoid emphasizing the problem, but do take responsibility for it when appropriate.</a:t>
            </a:r>
          </a:p>
          <a:p>
            <a:r>
              <a:rPr lang="en-US" sz="2000" dirty="0">
                <a:cs typeface="Times New Roman" panose="02020603050405020304" pitchFamily="18" charset="0"/>
              </a:rPr>
              <a:t>Focus your response on what you are doing to correct the problem. </a:t>
            </a:r>
          </a:p>
          <a:p>
            <a:r>
              <a:rPr lang="en-US" sz="2000" dirty="0">
                <a:cs typeface="Times New Roman" panose="02020603050405020304" pitchFamily="18" charset="0"/>
              </a:rPr>
              <a:t>Settle such matters quickly and courteously, and lean toward giving the customer or client the benefit of the doubt at a reasonable cost to your organization. </a:t>
            </a:r>
          </a:p>
        </p:txBody>
      </p:sp>
    </p:spTree>
    <p:extLst>
      <p:ext uri="{BB962C8B-B14F-4D97-AF65-F5344CB8AC3E}">
        <p14:creationId xmlns:p14="http://schemas.microsoft.com/office/powerpoint/2010/main" val="153842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86" y="304800"/>
            <a:ext cx="11829142" cy="1524000"/>
          </a:xfrm>
        </p:spPr>
        <p:txBody>
          <a:bodyPr>
            <a:normAutofit/>
          </a:bodyPr>
          <a:lstStyle/>
          <a:p>
            <a:pPr marL="0" indent="0" algn="just">
              <a:buNone/>
            </a:pPr>
            <a:r>
              <a:rPr lang="en-US" sz="3600" b="1" dirty="0">
                <a:latin typeface="+mj-lt"/>
                <a:cs typeface="Times New Roman" panose="02020603050405020304" pitchFamily="18" charset="0"/>
              </a:rPr>
              <a:t>Example: Full Adjustment (When company is at fault)</a:t>
            </a:r>
          </a:p>
          <a:p>
            <a:pPr marL="0" indent="0" algn="just">
              <a:buNone/>
            </a:pP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72242" y="2266775"/>
            <a:ext cx="2215028" cy="2294953"/>
          </a:xfrm>
          <a:prstGeom prst="rect">
            <a:avLst/>
          </a:prstGeom>
        </p:spPr>
      </p:pic>
    </p:spTree>
    <p:extLst>
      <p:ext uri="{BB962C8B-B14F-4D97-AF65-F5344CB8AC3E}">
        <p14:creationId xmlns:p14="http://schemas.microsoft.com/office/powerpoint/2010/main" val="2949776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354" y="0"/>
            <a:ext cx="11488615" cy="685800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2000" dirty="0">
                <a:solidFill>
                  <a:prstClr val="black"/>
                </a:solidFill>
                <a:cs typeface="Times New Roman" panose="02020603050405020304" pitchFamily="18" charset="0"/>
              </a:rPr>
              <a:t>Dear Mr. </a:t>
            </a:r>
            <a:r>
              <a:rPr lang="en-US" sz="2000" dirty="0" err="1">
                <a:solidFill>
                  <a:prstClr val="black"/>
                </a:solidFill>
                <a:cs typeface="Times New Roman" panose="02020603050405020304" pitchFamily="18" charset="0"/>
              </a:rPr>
              <a:t>Basit</a:t>
            </a:r>
            <a:r>
              <a:rPr lang="en-US" sz="2000" dirty="0">
                <a:solidFill>
                  <a:prstClr val="black"/>
                </a:solidFill>
                <a:cs typeface="Times New Roman" panose="02020603050405020304" pitchFamily="18" charset="0"/>
              </a:rPr>
              <a:t>:</a:t>
            </a:r>
          </a:p>
          <a:p>
            <a:pPr lvl="0" algn="just"/>
            <a:endParaRPr lang="en-US" sz="2000" dirty="0">
              <a:solidFill>
                <a:prstClr val="black"/>
              </a:solidFill>
              <a:cs typeface="Times New Roman" panose="02020603050405020304" pitchFamily="18" charset="0"/>
            </a:endParaRPr>
          </a:p>
          <a:p>
            <a:pPr lvl="0" algn="just"/>
            <a:r>
              <a:rPr lang="en-US" sz="2000" dirty="0">
                <a:solidFill>
                  <a:prstClr val="black"/>
                </a:solidFill>
                <a:cs typeface="Times New Roman" panose="02020603050405020304" pitchFamily="18" charset="0"/>
              </a:rPr>
              <a:t>We are sorry that your experience with our customer support help line did not go smoothly. We are eager to restore your conﬁdence in our ability to provide dependable, high-quality service. Your next three months of Internet access will be complimentary as our sincere apology for your unpleasant experience.</a:t>
            </a:r>
          </a:p>
          <a:p>
            <a:pPr lvl="0" algn="just"/>
            <a:endParaRPr lang="en-US" sz="2000" dirty="0">
              <a:solidFill>
                <a:prstClr val="black"/>
              </a:solidFill>
              <a:cs typeface="Times New Roman" panose="02020603050405020304" pitchFamily="18" charset="0"/>
            </a:endParaRPr>
          </a:p>
          <a:p>
            <a:pPr lvl="0" algn="just"/>
            <a:r>
              <a:rPr lang="en-US" sz="2000" dirty="0">
                <a:solidFill>
                  <a:prstClr val="black"/>
                </a:solidFill>
                <a:cs typeface="Times New Roman" panose="02020603050405020304" pitchFamily="18" charset="0"/>
              </a:rPr>
              <a:t>Providing dependable service is what is expected of us, and when our staff doesn’t provide quality service, it is easy to understand our customers’ disappointment. I truly wish we had performed better in our guidance for setup and log-on procedures and that your experience had been a positive one. To prevent similar problems in the future, we plan to use your letter in training sessions with customer support personnel.</a:t>
            </a:r>
          </a:p>
          <a:p>
            <a:pPr lvl="0" algn="just"/>
            <a:endParaRPr lang="en-US" sz="2000" dirty="0">
              <a:solidFill>
                <a:prstClr val="black"/>
              </a:solidFill>
              <a:cs typeface="Times New Roman" panose="02020603050405020304" pitchFamily="18" charset="0"/>
            </a:endParaRPr>
          </a:p>
          <a:p>
            <a:pPr lvl="0" algn="just"/>
            <a:r>
              <a:rPr lang="en-US" sz="2000" dirty="0">
                <a:solidFill>
                  <a:prstClr val="black"/>
                </a:solidFill>
                <a:cs typeface="Times New Roman" panose="02020603050405020304" pitchFamily="18" charset="0"/>
              </a:rPr>
              <a:t>We appreciate your taking the time to write us. It helps to receive comments such as yours, and we conscientiously follow through to be sure that proper procedures are being met.</a:t>
            </a:r>
          </a:p>
          <a:p>
            <a:pPr lvl="0" algn="just"/>
            <a:r>
              <a:rPr lang="en-US" sz="2000" dirty="0">
                <a:solidFill>
                  <a:prstClr val="black"/>
                </a:solidFill>
                <a:cs typeface="Times New Roman" panose="02020603050405020304" pitchFamily="18" charset="0"/>
              </a:rPr>
              <a:t>We believe you will enjoy best of our services.</a:t>
            </a:r>
          </a:p>
        </p:txBody>
      </p:sp>
    </p:spTree>
    <p:extLst>
      <p:ext uri="{BB962C8B-B14F-4D97-AF65-F5344CB8AC3E}">
        <p14:creationId xmlns:p14="http://schemas.microsoft.com/office/powerpoint/2010/main" val="83782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734" y="521776"/>
            <a:ext cx="10881852" cy="549275"/>
          </a:xfrm>
        </p:spPr>
        <p:txBody>
          <a:bodyPr>
            <a:normAutofit fontScale="90000"/>
          </a:bodyPr>
          <a:lstStyle/>
          <a:p>
            <a:r>
              <a:rPr lang="en-US" b="1" dirty="0"/>
              <a:t>Correspondence Guidelines </a:t>
            </a:r>
          </a:p>
        </p:txBody>
      </p:sp>
      <p:sp>
        <p:nvSpPr>
          <p:cNvPr id="3" name="Content Placeholder 2"/>
          <p:cNvSpPr>
            <a:spLocks noGrp="1"/>
          </p:cNvSpPr>
          <p:nvPr>
            <p:ph idx="1"/>
          </p:nvPr>
        </p:nvSpPr>
        <p:spPr>
          <a:xfrm>
            <a:off x="427703" y="1401721"/>
            <a:ext cx="11764297" cy="6194321"/>
          </a:xfrm>
        </p:spPr>
        <p:txBody>
          <a:bodyPr>
            <a:normAutofit/>
          </a:bodyPr>
          <a:lstStyle/>
          <a:p>
            <a:pPr marL="0" indent="0">
              <a:buNone/>
            </a:pPr>
            <a:r>
              <a:rPr lang="en-US" sz="2000" b="1" dirty="0">
                <a:solidFill>
                  <a:schemeClr val="accent2"/>
                </a:solidFill>
              </a:rPr>
              <a:t>1. Know Your Purpose</a:t>
            </a:r>
          </a:p>
          <a:p>
            <a:pPr marL="0" indent="0">
              <a:buNone/>
            </a:pPr>
            <a:r>
              <a:rPr lang="en-US" sz="2000" dirty="0"/>
              <a:t>The purpose sentence often becomes one of the first sentences in the document. </a:t>
            </a:r>
          </a:p>
          <a:p>
            <a:pPr marL="0" indent="0">
              <a:buNone/>
            </a:pPr>
            <a:r>
              <a:rPr lang="en-US" sz="2000" b="1" dirty="0"/>
              <a:t>Letter purpose sentence: </a:t>
            </a:r>
            <a:r>
              <a:rPr lang="en-US" sz="2000" dirty="0"/>
              <a:t>“As you requested yesterday, I am sending samples of the new candy brands you are considering placing in M-</a:t>
            </a:r>
            <a:r>
              <a:rPr lang="en-US" sz="2000" dirty="0" err="1"/>
              <a:t>Global’s</a:t>
            </a:r>
            <a:r>
              <a:rPr lang="en-US" sz="2000" dirty="0"/>
              <a:t> office vending machines.”</a:t>
            </a:r>
          </a:p>
          <a:p>
            <a:pPr marL="0" indent="0">
              <a:buNone/>
            </a:pPr>
            <a:r>
              <a:rPr lang="en-US" sz="2000" b="1" dirty="0"/>
              <a:t>Memo purpose sentence: </a:t>
            </a:r>
            <a:r>
              <a:rPr lang="en-US" sz="2000" dirty="0"/>
              <a:t>“This memo explains M-</a:t>
            </a:r>
            <a:r>
              <a:rPr lang="en-US" sz="2000" dirty="0" err="1"/>
              <a:t>Global’s</a:t>
            </a:r>
            <a:r>
              <a:rPr lang="en-US" sz="2000" dirty="0"/>
              <a:t> new policy for selecting rental cars on business trips.”</a:t>
            </a:r>
          </a:p>
          <a:p>
            <a:pPr marL="0" indent="0">
              <a:buNone/>
            </a:pPr>
            <a:r>
              <a:rPr lang="en-US" sz="2000" b="1" dirty="0"/>
              <a:t>E-mail purpose sentence: </a:t>
            </a:r>
            <a:r>
              <a:rPr lang="en-US" sz="2000" dirty="0"/>
              <a:t>“I have attached the most recent draft of the proposal for the PI Corp. pipeline project.”</a:t>
            </a:r>
          </a:p>
          <a:p>
            <a:pPr marL="0" indent="0">
              <a:buNone/>
            </a:pPr>
            <a:endParaRPr lang="en-US" dirty="0"/>
          </a:p>
        </p:txBody>
      </p:sp>
    </p:spTree>
    <p:extLst>
      <p:ext uri="{BB962C8B-B14F-4D97-AF65-F5344CB8AC3E}">
        <p14:creationId xmlns:p14="http://schemas.microsoft.com/office/powerpoint/2010/main" val="2198080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27" y="0"/>
            <a:ext cx="11814630" cy="1553029"/>
          </a:xfrm>
        </p:spPr>
        <p:txBody>
          <a:bodyPr>
            <a:normAutofit/>
          </a:bodyPr>
          <a:lstStyle/>
          <a:p>
            <a:pPr marL="0" indent="0" algn="just">
              <a:buNone/>
            </a:pPr>
            <a:r>
              <a:rPr lang="en-US" sz="3200" b="1" dirty="0">
                <a:cs typeface="Times New Roman" panose="02020603050405020304" pitchFamily="18" charset="0"/>
              </a:rPr>
              <a:t>Example: Partial Adjustment (When company is at fault)</a:t>
            </a:r>
          </a:p>
        </p:txBody>
      </p:sp>
      <p:pic>
        <p:nvPicPr>
          <p:cNvPr id="4" name="Picture 3"/>
          <p:cNvPicPr>
            <a:picLocks noChangeAspect="1"/>
          </p:cNvPicPr>
          <p:nvPr/>
        </p:nvPicPr>
        <p:blipFill>
          <a:blip r:embed="rId2"/>
          <a:stretch>
            <a:fillRect/>
          </a:stretch>
        </p:blipFill>
        <p:spPr>
          <a:xfrm>
            <a:off x="232227" y="2496555"/>
            <a:ext cx="2317596" cy="2916103"/>
          </a:xfrm>
          <a:prstGeom prst="rect">
            <a:avLst/>
          </a:prstGeom>
        </p:spPr>
      </p:pic>
    </p:spTree>
    <p:extLst>
      <p:ext uri="{BB962C8B-B14F-4D97-AF65-F5344CB8AC3E}">
        <p14:creationId xmlns:p14="http://schemas.microsoft.com/office/powerpoint/2010/main" val="3410016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354" y="0"/>
            <a:ext cx="11488615" cy="685800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2400" dirty="0">
                <a:solidFill>
                  <a:prstClr val="black"/>
                </a:solidFill>
                <a:cs typeface="Times New Roman" panose="02020603050405020304" pitchFamily="18" charset="0"/>
              </a:rPr>
              <a:t>Dear Mr. </a:t>
            </a:r>
            <a:r>
              <a:rPr lang="en-US" sz="2400" dirty="0" err="1">
                <a:solidFill>
                  <a:prstClr val="black"/>
                </a:solidFill>
                <a:cs typeface="Times New Roman" panose="02020603050405020304" pitchFamily="18" charset="0"/>
              </a:rPr>
              <a:t>Saim</a:t>
            </a:r>
            <a:r>
              <a:rPr lang="en-US" sz="2400" dirty="0">
                <a:solidFill>
                  <a:prstClr val="black"/>
                </a:solidFill>
                <a:cs typeface="Times New Roman" panose="02020603050405020304" pitchFamily="18" charset="0"/>
              </a:rPr>
              <a:t>:</a:t>
            </a:r>
          </a:p>
          <a:p>
            <a:pPr lvl="0" algn="just"/>
            <a:endParaRPr lang="en-US" sz="2400" dirty="0">
              <a:solidFill>
                <a:prstClr val="black"/>
              </a:solidFill>
              <a:cs typeface="Times New Roman" panose="02020603050405020304" pitchFamily="18" charset="0"/>
            </a:endParaRPr>
          </a:p>
          <a:p>
            <a:pPr lvl="0" algn="just"/>
            <a:r>
              <a:rPr lang="en-US" sz="2400" dirty="0">
                <a:solidFill>
                  <a:prstClr val="black"/>
                </a:solidFill>
                <a:cs typeface="Times New Roman" panose="02020603050405020304" pitchFamily="18" charset="0"/>
              </a:rPr>
              <a:t>Enclosed is your Hair Laptop Computer, which you shipped to us on August 31.</a:t>
            </a:r>
          </a:p>
          <a:p>
            <a:pPr lvl="0" algn="just"/>
            <a:endParaRPr lang="en-US" sz="2400" dirty="0">
              <a:solidFill>
                <a:prstClr val="black"/>
              </a:solidFill>
              <a:cs typeface="Times New Roman" panose="02020603050405020304" pitchFamily="18" charset="0"/>
            </a:endParaRPr>
          </a:p>
          <a:p>
            <a:pPr lvl="0" algn="just"/>
            <a:r>
              <a:rPr lang="en-US" sz="2400" dirty="0">
                <a:solidFill>
                  <a:prstClr val="black"/>
                </a:solidFill>
                <a:cs typeface="Times New Roman" panose="02020603050405020304" pitchFamily="18" charset="0"/>
              </a:rPr>
              <a:t>Our technical staff reports that the laptop was damaged by exposure to high levels of humidity. You stated in your letter that you often use your laptop on a covered courtyard. Doing so in a high-humidity environment, as is typical in Islamabad, can result in damage to the internal circuitry of your computer as described on page 32 of your Hair Owner’s Manual.</a:t>
            </a:r>
          </a:p>
          <a:p>
            <a:pPr lvl="0" algn="just"/>
            <a:endParaRPr lang="en-US" sz="2400" dirty="0">
              <a:solidFill>
                <a:prstClr val="black"/>
              </a:solidFill>
              <a:cs typeface="Times New Roman" panose="02020603050405020304" pitchFamily="18" charset="0"/>
            </a:endParaRPr>
          </a:p>
          <a:p>
            <a:pPr lvl="0" algn="just"/>
            <a:r>
              <a:rPr lang="en-US" sz="2400" dirty="0">
                <a:solidFill>
                  <a:prstClr val="black"/>
                </a:solidFill>
                <a:cs typeface="Times New Roman" panose="02020603050405020304" pitchFamily="18" charset="0"/>
              </a:rPr>
              <a:t>We have replaced the damaged circuitry and thoroughly tested your laptop. To avoid similar problems, we recommend you avoid leaving your laptop exposed to high humidity for extended periods.</a:t>
            </a:r>
          </a:p>
          <a:p>
            <a:pPr lvl="0" algn="just"/>
            <a:endParaRPr lang="en-US" sz="2400" dirty="0">
              <a:solidFill>
                <a:prstClr val="black"/>
              </a:solidFill>
              <a:cs typeface="Times New Roman" panose="02020603050405020304" pitchFamily="18" charset="0"/>
            </a:endParaRPr>
          </a:p>
          <a:p>
            <a:pPr lvl="0" algn="just"/>
            <a:r>
              <a:rPr lang="en-US" sz="2400" dirty="0">
                <a:solidFill>
                  <a:prstClr val="black"/>
                </a:solidFill>
                <a:cs typeface="Times New Roman" panose="02020603050405020304" pitchFamily="18" charset="0"/>
              </a:rPr>
              <a:t>If you ﬁnd that the problem recurs, please call us at 000-000-0000. We will be glad to work with you to ﬁnd a solution.</a:t>
            </a:r>
          </a:p>
          <a:p>
            <a:pPr lvl="0" algn="just"/>
            <a:endParaRPr lang="en-US" sz="2000" dirty="0">
              <a:solidFill>
                <a:prstClr val="black"/>
              </a:solidFill>
              <a:cs typeface="Times New Roman" panose="02020603050405020304" pitchFamily="18" charset="0"/>
            </a:endParaRPr>
          </a:p>
        </p:txBody>
      </p:sp>
    </p:spTree>
    <p:extLst>
      <p:ext uri="{BB962C8B-B14F-4D97-AF65-F5344CB8AC3E}">
        <p14:creationId xmlns:p14="http://schemas.microsoft.com/office/powerpoint/2010/main" val="3790609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104775"/>
            <a:ext cx="10515600" cy="825123"/>
          </a:xfrm>
        </p:spPr>
        <p:txBody>
          <a:bodyPr/>
          <a:lstStyle/>
          <a:p>
            <a:pPr algn="ctr"/>
            <a:r>
              <a:rPr lang="en-US" b="1" dirty="0">
                <a:cs typeface="Times New Roman" panose="02020603050405020304" pitchFamily="18" charset="0"/>
              </a:rPr>
              <a:t>Letter vs Memo</a:t>
            </a:r>
          </a:p>
        </p:txBody>
      </p:sp>
      <p:sp>
        <p:nvSpPr>
          <p:cNvPr id="5" name="Text Placeholder 4"/>
          <p:cNvSpPr>
            <a:spLocks noGrp="1"/>
          </p:cNvSpPr>
          <p:nvPr>
            <p:ph type="body" idx="1"/>
          </p:nvPr>
        </p:nvSpPr>
        <p:spPr>
          <a:xfrm>
            <a:off x="839787" y="1069384"/>
            <a:ext cx="5157787" cy="557938"/>
          </a:xfrm>
        </p:spPr>
        <p:txBody>
          <a:bodyPr>
            <a:normAutofit/>
          </a:bodyPr>
          <a:lstStyle/>
          <a:p>
            <a:r>
              <a:rPr lang="en-US" sz="2600" dirty="0">
                <a:latin typeface="Arial Rounded MT Bold" panose="020F0704030504030204" pitchFamily="34" charset="0"/>
                <a:cs typeface="Times New Roman" panose="02020603050405020304" pitchFamily="18" charset="0"/>
              </a:rPr>
              <a:t>Letter</a:t>
            </a:r>
          </a:p>
        </p:txBody>
      </p:sp>
      <p:sp>
        <p:nvSpPr>
          <p:cNvPr id="6" name="Content Placeholder 5"/>
          <p:cNvSpPr>
            <a:spLocks noGrp="1"/>
          </p:cNvSpPr>
          <p:nvPr>
            <p:ph sz="half" idx="2"/>
          </p:nvPr>
        </p:nvSpPr>
        <p:spPr>
          <a:xfrm>
            <a:off x="464648" y="2260294"/>
            <a:ext cx="5532926" cy="4597706"/>
          </a:xfrm>
        </p:spPr>
        <p:txBody>
          <a:bodyPr>
            <a:normAutofit/>
          </a:bodyPr>
          <a:lstStyle/>
          <a:p>
            <a:r>
              <a:rPr lang="en-US" sz="2400" dirty="0">
                <a:cs typeface="Times New Roman" panose="02020603050405020304" pitchFamily="18" charset="0"/>
              </a:rPr>
              <a:t>Letters are used both external communication (mostly)</a:t>
            </a:r>
          </a:p>
          <a:p>
            <a:r>
              <a:rPr lang="en-US" sz="2400" dirty="0">
                <a:cs typeface="Times New Roman" panose="02020603050405020304" pitchFamily="18" charset="0"/>
              </a:rPr>
              <a:t>A letter requires inside address, Salutation and complimentary close.</a:t>
            </a:r>
          </a:p>
          <a:p>
            <a:r>
              <a:rPr lang="en-US" sz="2400" dirty="0">
                <a:cs typeface="Times New Roman" panose="02020603050405020304" pitchFamily="18" charset="0"/>
              </a:rPr>
              <a:t>Communicating to external people through letter, simple words are encouraged rather than jargons.</a:t>
            </a:r>
          </a:p>
        </p:txBody>
      </p:sp>
      <p:sp>
        <p:nvSpPr>
          <p:cNvPr id="7" name="Text Placeholder 6"/>
          <p:cNvSpPr>
            <a:spLocks noGrp="1"/>
          </p:cNvSpPr>
          <p:nvPr>
            <p:ph type="body" sz="quarter" idx="3"/>
          </p:nvPr>
        </p:nvSpPr>
        <p:spPr>
          <a:xfrm>
            <a:off x="6172200" y="1069384"/>
            <a:ext cx="5183188" cy="557938"/>
          </a:xfrm>
        </p:spPr>
        <p:txBody>
          <a:bodyPr>
            <a:normAutofit/>
          </a:bodyPr>
          <a:lstStyle/>
          <a:p>
            <a:r>
              <a:rPr lang="en-US" sz="2600" dirty="0">
                <a:latin typeface="Arial Rounded MT Bold" panose="020F0704030504030204" pitchFamily="34" charset="0"/>
                <a:cs typeface="Times New Roman" panose="02020603050405020304" pitchFamily="18" charset="0"/>
              </a:rPr>
              <a:t>Memo</a:t>
            </a:r>
          </a:p>
        </p:txBody>
      </p:sp>
      <p:sp>
        <p:nvSpPr>
          <p:cNvPr id="8" name="Content Placeholder 7"/>
          <p:cNvSpPr>
            <a:spLocks noGrp="1"/>
          </p:cNvSpPr>
          <p:nvPr>
            <p:ph sz="quarter" idx="4"/>
          </p:nvPr>
        </p:nvSpPr>
        <p:spPr>
          <a:xfrm>
            <a:off x="6506028" y="1980588"/>
            <a:ext cx="5685972" cy="4463755"/>
          </a:xfrm>
        </p:spPr>
        <p:txBody>
          <a:bodyPr>
            <a:noAutofit/>
          </a:bodyPr>
          <a:lstStyle/>
          <a:p>
            <a:r>
              <a:rPr lang="en-US" sz="2400" dirty="0">
                <a:cs typeface="Times New Roman" panose="02020603050405020304" pitchFamily="18" charset="0"/>
              </a:rPr>
              <a:t>A memo is used internally within an organization moving upward, downward or horizontally. It is never sent outside.</a:t>
            </a:r>
          </a:p>
          <a:p>
            <a:r>
              <a:rPr lang="en-US" sz="2400" dirty="0">
                <a:cs typeface="Times New Roman" panose="02020603050405020304" pitchFamily="18" charset="0"/>
              </a:rPr>
              <a:t>A memo may omit return address, salutation, complimentary close if it uses To, from, Date and Subject heading.</a:t>
            </a:r>
          </a:p>
          <a:p>
            <a:r>
              <a:rPr lang="en-US" sz="2400" dirty="0">
                <a:cs typeface="Times New Roman" panose="02020603050405020304" pitchFamily="18" charset="0"/>
              </a:rPr>
              <a:t>Memo can use technical jargons and abbreviations because their meaning is understood by the people within the organization.</a:t>
            </a:r>
          </a:p>
        </p:txBody>
      </p:sp>
    </p:spTree>
    <p:extLst>
      <p:ext uri="{BB962C8B-B14F-4D97-AF65-F5344CB8AC3E}">
        <p14:creationId xmlns:p14="http://schemas.microsoft.com/office/powerpoint/2010/main" val="1200324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rcRect/>
          <a:stretch>
            <a:fillRect/>
          </a:stretch>
        </p:blipFill>
        <p:spPr bwMode="auto">
          <a:xfrm>
            <a:off x="2133599" y="0"/>
            <a:ext cx="8157029" cy="6898912"/>
          </a:xfrm>
          <a:prstGeom prst="rect">
            <a:avLst/>
          </a:prstGeom>
          <a:ln>
            <a:noFill/>
          </a:ln>
          <a:effectLst>
            <a:softEdge rad="112500"/>
          </a:effectLst>
        </p:spPr>
      </p:pic>
    </p:spTree>
    <p:extLst>
      <p:ext uri="{BB962C8B-B14F-4D97-AF65-F5344CB8AC3E}">
        <p14:creationId xmlns:p14="http://schemas.microsoft.com/office/powerpoint/2010/main" val="698403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56293021"/>
              </p:ext>
            </p:extLst>
          </p:nvPr>
        </p:nvGraphicFramePr>
        <p:xfrm>
          <a:off x="0" y="14515"/>
          <a:ext cx="12192000" cy="6981370"/>
        </p:xfrm>
        <a:graphic>
          <a:graphicData uri="http://schemas.openxmlformats.org/drawingml/2006/table">
            <a:tbl>
              <a:tblPr firstRow="1" bandRow="1"/>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413224">
                <a:tc>
                  <a:txBody>
                    <a:bodyPr/>
                    <a:lstStyle>
                      <a:lvl1pPr marL="0" algn="l" defTabSz="914400" rtl="0" eaLnBrk="1" latinLnBrk="0" hangingPunct="1">
                        <a:defRPr sz="1800" b="1" kern="1200">
                          <a:solidFill>
                            <a:schemeClr val="lt1"/>
                          </a:solidFill>
                          <a:latin typeface="Perpetua"/>
                          <a:ea typeface=""/>
                          <a:cs typeface=""/>
                        </a:defRPr>
                      </a:lvl1pPr>
                      <a:lvl2pPr marL="457200" algn="l" defTabSz="914400" rtl="0" eaLnBrk="1" latinLnBrk="0" hangingPunct="1">
                        <a:defRPr sz="1800" b="1" kern="1200">
                          <a:solidFill>
                            <a:schemeClr val="lt1"/>
                          </a:solidFill>
                          <a:latin typeface="Perpetua"/>
                          <a:ea typeface=""/>
                          <a:cs typeface=""/>
                        </a:defRPr>
                      </a:lvl2pPr>
                      <a:lvl3pPr marL="914400" algn="l" defTabSz="914400" rtl="0" eaLnBrk="1" latinLnBrk="0" hangingPunct="1">
                        <a:defRPr sz="1800" b="1" kern="1200">
                          <a:solidFill>
                            <a:schemeClr val="lt1"/>
                          </a:solidFill>
                          <a:latin typeface="Perpetua"/>
                          <a:ea typeface=""/>
                          <a:cs typeface=""/>
                        </a:defRPr>
                      </a:lvl3pPr>
                      <a:lvl4pPr marL="1371600" algn="l" defTabSz="914400" rtl="0" eaLnBrk="1" latinLnBrk="0" hangingPunct="1">
                        <a:defRPr sz="1800" b="1" kern="1200">
                          <a:solidFill>
                            <a:schemeClr val="lt1"/>
                          </a:solidFill>
                          <a:latin typeface="Perpetua"/>
                          <a:ea typeface=""/>
                          <a:cs typeface=""/>
                        </a:defRPr>
                      </a:lvl4pPr>
                      <a:lvl5pPr marL="1828800" algn="l" defTabSz="914400" rtl="0" eaLnBrk="1" latinLnBrk="0" hangingPunct="1">
                        <a:defRPr sz="1800" b="1" kern="1200">
                          <a:solidFill>
                            <a:schemeClr val="lt1"/>
                          </a:solidFill>
                          <a:latin typeface="Perpetua"/>
                          <a:ea typeface=""/>
                          <a:cs typeface=""/>
                        </a:defRPr>
                      </a:lvl5pPr>
                      <a:lvl6pPr marL="2286000" algn="l" defTabSz="914400" rtl="0" eaLnBrk="1" latinLnBrk="0" hangingPunct="1">
                        <a:defRPr sz="1800" b="1" kern="1200">
                          <a:solidFill>
                            <a:schemeClr val="lt1"/>
                          </a:solidFill>
                          <a:latin typeface="Perpetua"/>
                          <a:ea typeface=""/>
                          <a:cs typeface=""/>
                        </a:defRPr>
                      </a:lvl6pPr>
                      <a:lvl7pPr marL="2743200" algn="l" defTabSz="914400" rtl="0" eaLnBrk="1" latinLnBrk="0" hangingPunct="1">
                        <a:defRPr sz="1800" b="1" kern="1200">
                          <a:solidFill>
                            <a:schemeClr val="lt1"/>
                          </a:solidFill>
                          <a:latin typeface="Perpetua"/>
                          <a:ea typeface=""/>
                          <a:cs typeface=""/>
                        </a:defRPr>
                      </a:lvl7pPr>
                      <a:lvl8pPr marL="3200400" algn="l" defTabSz="914400" rtl="0" eaLnBrk="1" latinLnBrk="0" hangingPunct="1">
                        <a:defRPr sz="1800" b="1" kern="1200">
                          <a:solidFill>
                            <a:schemeClr val="lt1"/>
                          </a:solidFill>
                          <a:latin typeface="Perpetua"/>
                          <a:ea typeface=""/>
                          <a:cs typeface=""/>
                        </a:defRPr>
                      </a:lvl8pPr>
                      <a:lvl9pPr marL="3657600" algn="l" defTabSz="914400" rtl="0" eaLnBrk="1" latinLnBrk="0" hangingPunct="1">
                        <a:defRPr sz="1800" b="1" kern="1200">
                          <a:solidFill>
                            <a:schemeClr val="lt1"/>
                          </a:solidFill>
                          <a:latin typeface="Perpetua"/>
                          <a:ea typeface=""/>
                          <a:cs typeface=""/>
                        </a:defRPr>
                      </a:lvl9pPr>
                    </a:lstStyle>
                    <a:p>
                      <a:r>
                        <a:rPr lang="en-US" dirty="0">
                          <a:latin typeface="+mj-lt"/>
                        </a:rPr>
                        <a:t>PURPOSES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50000"/>
                      </a:schemeClr>
                    </a:solidFill>
                  </a:tcPr>
                </a:tc>
                <a:tc>
                  <a:txBody>
                    <a:bodyPr/>
                    <a:lstStyle>
                      <a:lvl1pPr marL="0" algn="l" defTabSz="914400" rtl="0" eaLnBrk="1" latinLnBrk="0" hangingPunct="1">
                        <a:defRPr sz="1800" b="1" kern="1200">
                          <a:solidFill>
                            <a:schemeClr val="lt1"/>
                          </a:solidFill>
                          <a:latin typeface="Perpetua"/>
                          <a:ea typeface=""/>
                          <a:cs typeface=""/>
                        </a:defRPr>
                      </a:lvl1pPr>
                      <a:lvl2pPr marL="457200" algn="l" defTabSz="914400" rtl="0" eaLnBrk="1" latinLnBrk="0" hangingPunct="1">
                        <a:defRPr sz="1800" b="1" kern="1200">
                          <a:solidFill>
                            <a:schemeClr val="lt1"/>
                          </a:solidFill>
                          <a:latin typeface="Perpetua"/>
                          <a:ea typeface=""/>
                          <a:cs typeface=""/>
                        </a:defRPr>
                      </a:lvl2pPr>
                      <a:lvl3pPr marL="914400" algn="l" defTabSz="914400" rtl="0" eaLnBrk="1" latinLnBrk="0" hangingPunct="1">
                        <a:defRPr sz="1800" b="1" kern="1200">
                          <a:solidFill>
                            <a:schemeClr val="lt1"/>
                          </a:solidFill>
                          <a:latin typeface="Perpetua"/>
                          <a:ea typeface=""/>
                          <a:cs typeface=""/>
                        </a:defRPr>
                      </a:lvl3pPr>
                      <a:lvl4pPr marL="1371600" algn="l" defTabSz="914400" rtl="0" eaLnBrk="1" latinLnBrk="0" hangingPunct="1">
                        <a:defRPr sz="1800" b="1" kern="1200">
                          <a:solidFill>
                            <a:schemeClr val="lt1"/>
                          </a:solidFill>
                          <a:latin typeface="Perpetua"/>
                          <a:ea typeface=""/>
                          <a:cs typeface=""/>
                        </a:defRPr>
                      </a:lvl4pPr>
                      <a:lvl5pPr marL="1828800" algn="l" defTabSz="914400" rtl="0" eaLnBrk="1" latinLnBrk="0" hangingPunct="1">
                        <a:defRPr sz="1800" b="1" kern="1200">
                          <a:solidFill>
                            <a:schemeClr val="lt1"/>
                          </a:solidFill>
                          <a:latin typeface="Perpetua"/>
                          <a:ea typeface=""/>
                          <a:cs typeface=""/>
                        </a:defRPr>
                      </a:lvl5pPr>
                      <a:lvl6pPr marL="2286000" algn="l" defTabSz="914400" rtl="0" eaLnBrk="1" latinLnBrk="0" hangingPunct="1">
                        <a:defRPr sz="1800" b="1" kern="1200">
                          <a:solidFill>
                            <a:schemeClr val="lt1"/>
                          </a:solidFill>
                          <a:latin typeface="Perpetua"/>
                          <a:ea typeface=""/>
                          <a:cs typeface=""/>
                        </a:defRPr>
                      </a:lvl6pPr>
                      <a:lvl7pPr marL="2743200" algn="l" defTabSz="914400" rtl="0" eaLnBrk="1" latinLnBrk="0" hangingPunct="1">
                        <a:defRPr sz="1800" b="1" kern="1200">
                          <a:solidFill>
                            <a:schemeClr val="lt1"/>
                          </a:solidFill>
                          <a:latin typeface="Perpetua"/>
                          <a:ea typeface=""/>
                          <a:cs typeface=""/>
                        </a:defRPr>
                      </a:lvl7pPr>
                      <a:lvl8pPr marL="3200400" algn="l" defTabSz="914400" rtl="0" eaLnBrk="1" latinLnBrk="0" hangingPunct="1">
                        <a:defRPr sz="1800" b="1" kern="1200">
                          <a:solidFill>
                            <a:schemeClr val="lt1"/>
                          </a:solidFill>
                          <a:latin typeface="Perpetua"/>
                          <a:ea typeface=""/>
                          <a:cs typeface=""/>
                        </a:defRPr>
                      </a:lvl8pPr>
                      <a:lvl9pPr marL="3657600" algn="l" defTabSz="914400" rtl="0" eaLnBrk="1" latinLnBrk="0" hangingPunct="1">
                        <a:defRPr sz="1800" b="1" kern="1200">
                          <a:solidFill>
                            <a:schemeClr val="lt1"/>
                          </a:solidFill>
                          <a:latin typeface="Perpetua"/>
                          <a:ea typeface=""/>
                          <a:cs typeface=""/>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1596361">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000" b="1" dirty="0">
                          <a:latin typeface="+mj-lt"/>
                        </a:rPr>
                        <a:t>Documentation </a:t>
                      </a:r>
                      <a:r>
                        <a:rPr lang="en-US" sz="2000" dirty="0">
                          <a:latin typeface="+mj-lt"/>
                        </a:rPr>
                        <a:t>– report on expenses,</a:t>
                      </a:r>
                      <a:r>
                        <a:rPr lang="en-US" sz="2000" baseline="0" dirty="0">
                          <a:latin typeface="+mj-lt"/>
                        </a:rPr>
                        <a:t> incidents, accidents, problems encountered, projected costs, study findings, hiring, firings, and relocation of staff or equipment.</a:t>
                      </a:r>
                      <a:endParaRPr lang="en-US" sz="2000" dirty="0">
                        <a:latin typeface="+mj-lt"/>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000" b="1" dirty="0">
                          <a:latin typeface="+mj-lt"/>
                        </a:rPr>
                        <a:t>Procedures</a:t>
                      </a:r>
                      <a:r>
                        <a:rPr lang="en-US" sz="2000" b="1" baseline="0" dirty="0">
                          <a:latin typeface="+mj-lt"/>
                        </a:rPr>
                        <a:t> </a:t>
                      </a:r>
                      <a:r>
                        <a:rPr lang="en-US" sz="2000" baseline="0" dirty="0">
                          <a:latin typeface="+mj-lt"/>
                        </a:rPr>
                        <a:t>– explain how to set up accounts, operate new machinery, use new software, create a new company Web site, or solve a problem.</a:t>
                      </a:r>
                      <a:endParaRPr lang="en-US" sz="2000" dirty="0">
                        <a:latin typeface="+mj-lt"/>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1466103">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000" b="1" dirty="0">
                          <a:latin typeface="+mj-lt"/>
                        </a:rPr>
                        <a:t>Cover/transmittal </a:t>
                      </a:r>
                      <a:r>
                        <a:rPr lang="en-US" sz="2000" dirty="0">
                          <a:latin typeface="+mj-lt"/>
                        </a:rPr>
                        <a:t>– tell the reader you have attached a document.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lumMod val="25000"/>
                        <a:lumOff val="75000"/>
                      </a:schemeClr>
                    </a:solidFill>
                  </a:tcPr>
                </a:tc>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000" b="1" dirty="0">
                          <a:latin typeface="+mj-lt"/>
                        </a:rPr>
                        <a:t>Confirmation</a:t>
                      </a:r>
                      <a:r>
                        <a:rPr lang="en-US" sz="2000" dirty="0">
                          <a:latin typeface="+mj-lt"/>
                        </a:rPr>
                        <a:t> – tell the reader about a meeting agenda, date, time, and location; decision to purchase or sell; conclusion arrived</a:t>
                      </a:r>
                      <a:r>
                        <a:rPr lang="en-US" sz="2000" baseline="0" dirty="0">
                          <a:latin typeface="+mj-lt"/>
                        </a:rPr>
                        <a:t> at; and fees, costs or expenditure.</a:t>
                      </a:r>
                      <a:endParaRPr lang="en-US" sz="2000" dirty="0">
                        <a:latin typeface="+mj-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lumMod val="25000"/>
                        <a:lumOff val="75000"/>
                      </a:schemeClr>
                    </a:solidFill>
                  </a:tcPr>
                </a:tc>
                <a:extLst>
                  <a:ext uri="{0D108BD9-81ED-4DB2-BD59-A6C34878D82A}">
                    <a16:rowId xmlns:a16="http://schemas.microsoft.com/office/drawing/2014/main" val="10002"/>
                  </a:ext>
                </a:extLst>
              </a:tr>
              <a:tr h="1480723">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000" b="1" dirty="0">
                          <a:latin typeface="+mj-lt"/>
                        </a:rPr>
                        <a:t>Feasibility</a:t>
                      </a:r>
                      <a:r>
                        <a:rPr lang="en-US" sz="2000" dirty="0">
                          <a:latin typeface="+mj-lt"/>
                        </a:rPr>
                        <a:t> – study the possibility of changes in the workplace (practices,</a:t>
                      </a:r>
                      <a:r>
                        <a:rPr lang="en-US" sz="2000" baseline="0" dirty="0">
                          <a:latin typeface="+mj-lt"/>
                        </a:rPr>
                        <a:t> procedures, location, staffing, equipment, mission or visions).</a:t>
                      </a:r>
                      <a:endParaRPr lang="en-US" sz="2000" dirty="0">
                        <a:latin typeface="+mj-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000" b="1" dirty="0">
                          <a:latin typeface="+mj-lt"/>
                        </a:rPr>
                        <a:t>Status</a:t>
                      </a:r>
                      <a:r>
                        <a:rPr lang="en-US" sz="2000" dirty="0">
                          <a:latin typeface="+mj-lt"/>
                        </a:rPr>
                        <a:t> – provide a daily, weekly, monthly, quarterly, biannual, or yearly progress report about sales, staffing, travel, practices, procedures</a:t>
                      </a:r>
                      <a:r>
                        <a:rPr lang="en-US" sz="2000" baseline="0" dirty="0">
                          <a:latin typeface="+mj-lt"/>
                        </a:rPr>
                        <a:t> and finances.</a:t>
                      </a:r>
                      <a:endParaRPr lang="en-US" sz="2000" dirty="0">
                        <a:latin typeface="+mj-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r h="2024959">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000" b="1" dirty="0">
                          <a:latin typeface="+mj-lt"/>
                        </a:rPr>
                        <a:t>Recommendations </a:t>
                      </a:r>
                      <a:r>
                        <a:rPr lang="en-US" sz="2000" dirty="0">
                          <a:latin typeface="+mj-lt"/>
                        </a:rPr>
                        <a:t>– provide reasons to purchase</a:t>
                      </a:r>
                      <a:r>
                        <a:rPr lang="en-US" sz="2000" baseline="0" dirty="0">
                          <a:latin typeface="+mj-lt"/>
                        </a:rPr>
                        <a:t> new equipment, fire or hire personnel, contract with new providers, merge with other companies, revise current practices and review contracts.</a:t>
                      </a:r>
                      <a:endParaRPr lang="en-US" sz="2000" dirty="0">
                        <a:latin typeface="+mj-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lumMod val="25000"/>
                        <a:lumOff val="75000"/>
                      </a:schemeClr>
                    </a:solidFill>
                  </a:tcPr>
                </a:tc>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000" dirty="0">
                          <a:latin typeface="+mj-lt"/>
                        </a:rPr>
                        <a:t>I</a:t>
                      </a:r>
                      <a:r>
                        <a:rPr lang="en-US" sz="2000" b="1" dirty="0">
                          <a:latin typeface="+mj-lt"/>
                        </a:rPr>
                        <a:t>nquiry</a:t>
                      </a:r>
                      <a:r>
                        <a:rPr lang="en-US" sz="2000" baseline="0" dirty="0">
                          <a:latin typeface="+mj-lt"/>
                        </a:rPr>
                        <a:t> – ask questions about upcoming processes, procedures, or assignments</a:t>
                      </a:r>
                      <a:endParaRPr lang="en-US" sz="2000" dirty="0">
                        <a:latin typeface="+mj-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lumMod val="25000"/>
                        <a:lumOff val="7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7608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73743" y="533400"/>
            <a:ext cx="5054599" cy="6324600"/>
          </a:xfrm>
        </p:spPr>
        <p:txBody>
          <a:bodyPr>
            <a:normAutofit/>
          </a:bodyPr>
          <a:lstStyle/>
          <a:p>
            <a:pPr marL="0" indent="0">
              <a:buNone/>
            </a:pPr>
            <a:r>
              <a:rPr lang="en-US" sz="2400" dirty="0"/>
              <a:t>Memos should contain the following key </a:t>
            </a:r>
            <a:r>
              <a:rPr lang="en-US" sz="2400" b="1" dirty="0"/>
              <a:t>components</a:t>
            </a:r>
            <a:r>
              <a:rPr lang="en-US" sz="2400" dirty="0"/>
              <a:t>:</a:t>
            </a:r>
          </a:p>
          <a:p>
            <a:r>
              <a:rPr lang="en-US" sz="2400" dirty="0"/>
              <a:t>Memo ID</a:t>
            </a:r>
          </a:p>
          <a:p>
            <a:r>
              <a:rPr lang="en-US" sz="2400" dirty="0"/>
              <a:t>Introduction</a:t>
            </a:r>
          </a:p>
          <a:p>
            <a:r>
              <a:rPr lang="en-US" sz="2400" dirty="0"/>
              <a:t>Discussion</a:t>
            </a:r>
          </a:p>
          <a:p>
            <a:r>
              <a:rPr lang="en-US" sz="2400" dirty="0"/>
              <a:t>Conclusion</a:t>
            </a:r>
          </a:p>
        </p:txBody>
      </p:sp>
      <p:sp>
        <p:nvSpPr>
          <p:cNvPr id="4" name="TextBox 3"/>
          <p:cNvSpPr txBox="1"/>
          <p:nvPr/>
        </p:nvSpPr>
        <p:spPr>
          <a:xfrm>
            <a:off x="5774871" y="817989"/>
            <a:ext cx="5704115" cy="5755422"/>
          </a:xfrm>
          <a:prstGeom prst="rect">
            <a:avLst/>
          </a:prstGeom>
          <a:solidFill>
            <a:schemeClr val="accent2">
              <a:lumMod val="20000"/>
              <a:lumOff val="80000"/>
            </a:schemeClr>
          </a:solidFill>
        </p:spPr>
        <p:txBody>
          <a:bodyPr wrap="square" rtlCol="0">
            <a:spAutoFit/>
          </a:bodyPr>
          <a:lstStyle/>
          <a:p>
            <a:r>
              <a:rPr lang="en-US" sz="2000" dirty="0">
                <a:latin typeface="+mj-lt"/>
              </a:rPr>
              <a:t>DATE:</a:t>
            </a:r>
          </a:p>
          <a:p>
            <a:r>
              <a:rPr lang="en-US" sz="2000" dirty="0">
                <a:latin typeface="+mj-lt"/>
              </a:rPr>
              <a:t>TO:</a:t>
            </a:r>
          </a:p>
          <a:p>
            <a:r>
              <a:rPr lang="en-US" sz="2000" dirty="0">
                <a:latin typeface="+mj-lt"/>
              </a:rPr>
              <a:t>FROM:</a:t>
            </a:r>
          </a:p>
          <a:p>
            <a:r>
              <a:rPr lang="en-US" sz="2000" dirty="0">
                <a:latin typeface="+mj-lt"/>
              </a:rPr>
              <a:t>SUBJECT</a:t>
            </a:r>
            <a:r>
              <a:rPr lang="en-US" dirty="0">
                <a:latin typeface="+mj-lt"/>
              </a:rPr>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a:xfrm>
            <a:off x="6019800" y="1118920"/>
            <a:ext cx="2895600" cy="3810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latin typeface="+mj-lt"/>
              </a:rPr>
              <a:t>Focus + Topic</a:t>
            </a:r>
          </a:p>
        </p:txBody>
      </p:sp>
      <p:sp>
        <p:nvSpPr>
          <p:cNvPr id="6" name="Rectangle 5"/>
          <p:cNvSpPr/>
          <p:nvPr/>
        </p:nvSpPr>
        <p:spPr>
          <a:xfrm>
            <a:off x="6019801" y="1761141"/>
            <a:ext cx="5330370" cy="1236223"/>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019800" y="1933544"/>
            <a:ext cx="4836886" cy="1015663"/>
          </a:xfrm>
          <a:prstGeom prst="rect">
            <a:avLst/>
          </a:prstGeom>
          <a:noFill/>
        </p:spPr>
        <p:txBody>
          <a:bodyPr wrap="square" rtlCol="0">
            <a:spAutoFit/>
          </a:bodyPr>
          <a:lstStyle/>
          <a:p>
            <a:r>
              <a:rPr lang="en-US" sz="2000" b="1" dirty="0">
                <a:solidFill>
                  <a:schemeClr val="bg1"/>
                </a:solidFill>
                <a:latin typeface="+mj-lt"/>
              </a:rPr>
              <a:t>Introduction: </a:t>
            </a:r>
            <a:r>
              <a:rPr lang="en-US" sz="2000" dirty="0">
                <a:solidFill>
                  <a:schemeClr val="bg1"/>
                </a:solidFill>
                <a:latin typeface="+mj-lt"/>
              </a:rPr>
              <a:t>A lead-in, warm up, overview, stating why you are writing and what you are writing about</a:t>
            </a:r>
          </a:p>
        </p:txBody>
      </p:sp>
      <p:sp>
        <p:nvSpPr>
          <p:cNvPr id="8" name="Rectangle 7"/>
          <p:cNvSpPr/>
          <p:nvPr/>
        </p:nvSpPr>
        <p:spPr>
          <a:xfrm>
            <a:off x="6028872" y="3149504"/>
            <a:ext cx="5266870" cy="1323443"/>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72415" y="3068210"/>
            <a:ext cx="5214256" cy="1347132"/>
          </a:xfrm>
          <a:prstGeom prst="rect">
            <a:avLst/>
          </a:prstGeom>
          <a:noFill/>
        </p:spPr>
        <p:txBody>
          <a:bodyPr wrap="square" rtlCol="0">
            <a:spAutoFit/>
          </a:bodyPr>
          <a:lstStyle/>
          <a:p>
            <a:r>
              <a:rPr lang="en-US" sz="2000" b="1" dirty="0">
                <a:solidFill>
                  <a:schemeClr val="bg1"/>
                </a:solidFill>
                <a:latin typeface="+mj-lt"/>
              </a:rPr>
              <a:t>Discussion: </a:t>
            </a:r>
            <a:r>
              <a:rPr lang="en-US" sz="2000" dirty="0">
                <a:solidFill>
                  <a:schemeClr val="bg1"/>
                </a:solidFill>
                <a:latin typeface="+mj-lt"/>
              </a:rPr>
              <a:t>Detailed development, made accessible through highlighting techniques, explaining exactly what you want to say</a:t>
            </a:r>
          </a:p>
        </p:txBody>
      </p:sp>
      <p:sp>
        <p:nvSpPr>
          <p:cNvPr id="10" name="Rectangle 9"/>
          <p:cNvSpPr/>
          <p:nvPr/>
        </p:nvSpPr>
        <p:spPr>
          <a:xfrm>
            <a:off x="6019800" y="4724399"/>
            <a:ext cx="5112657" cy="1647372"/>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19801" y="4724400"/>
            <a:ext cx="5112656" cy="1015663"/>
          </a:xfrm>
          <a:prstGeom prst="rect">
            <a:avLst/>
          </a:prstGeom>
          <a:noFill/>
        </p:spPr>
        <p:txBody>
          <a:bodyPr wrap="square" rtlCol="0">
            <a:spAutoFit/>
          </a:bodyPr>
          <a:lstStyle/>
          <a:p>
            <a:r>
              <a:rPr lang="en-US" sz="2000" b="1" dirty="0">
                <a:solidFill>
                  <a:schemeClr val="bg1"/>
                </a:solidFill>
                <a:latin typeface="+mj-lt"/>
              </a:rPr>
              <a:t>Conclusion: </a:t>
            </a:r>
            <a:r>
              <a:rPr lang="en-US" sz="2000" dirty="0">
                <a:solidFill>
                  <a:schemeClr val="bg1"/>
                </a:solidFill>
                <a:latin typeface="+mj-lt"/>
              </a:rPr>
              <a:t>A summation stating what is next, when this will occur, and why the date is important</a:t>
            </a:r>
          </a:p>
        </p:txBody>
      </p:sp>
    </p:spTree>
    <p:extLst>
      <p:ext uri="{BB962C8B-B14F-4D97-AF65-F5344CB8AC3E}">
        <p14:creationId xmlns:p14="http://schemas.microsoft.com/office/powerpoint/2010/main" val="438722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4743" y="2148951"/>
            <a:ext cx="11175999" cy="1477328"/>
          </a:xfrm>
          <a:prstGeom prst="rect">
            <a:avLst/>
          </a:prstGeom>
          <a:noFill/>
        </p:spPr>
        <p:txBody>
          <a:bodyPr wrap="square" rtlCol="0">
            <a:spAutoFit/>
          </a:bodyPr>
          <a:lstStyle/>
          <a:p>
            <a:r>
              <a:rPr lang="en-US" sz="2400" dirty="0"/>
              <a:t>One-word </a:t>
            </a:r>
            <a:r>
              <a:rPr lang="en-US" sz="2400" b="1" dirty="0"/>
              <a:t>subject</a:t>
            </a:r>
            <a:r>
              <a:rPr lang="en-US" sz="2400" dirty="0"/>
              <a:t> lines don’t communicate effectively, e.g.</a:t>
            </a:r>
          </a:p>
          <a:p>
            <a:r>
              <a:rPr lang="en-US" sz="2400" b="1" i="1" dirty="0"/>
              <a:t>Flawed</a:t>
            </a:r>
            <a:r>
              <a:rPr lang="en-US" sz="2400" i="1" dirty="0"/>
              <a:t>: </a:t>
            </a:r>
            <a:r>
              <a:rPr lang="en-US" sz="2400" dirty="0"/>
              <a:t>Subject: COMPTROLLERS</a:t>
            </a:r>
          </a:p>
          <a:p>
            <a:r>
              <a:rPr lang="en-US" sz="2400" b="1" i="1" dirty="0"/>
              <a:t>Corrected: </a:t>
            </a:r>
            <a:r>
              <a:rPr lang="en-US" sz="2400" i="1" dirty="0"/>
              <a:t>Subject: </a:t>
            </a:r>
            <a:r>
              <a:rPr lang="en-US" sz="2400" dirty="0"/>
              <a:t>Salary Increase For Comptrollers</a:t>
            </a:r>
          </a:p>
          <a:p>
            <a:endParaRPr lang="en-US" dirty="0"/>
          </a:p>
        </p:txBody>
      </p:sp>
      <p:sp>
        <p:nvSpPr>
          <p:cNvPr id="5" name="TextBox 4"/>
          <p:cNvSpPr txBox="1"/>
          <p:nvPr/>
        </p:nvSpPr>
        <p:spPr>
          <a:xfrm>
            <a:off x="754744" y="4051521"/>
            <a:ext cx="10937338" cy="2677656"/>
          </a:xfrm>
          <a:prstGeom prst="rect">
            <a:avLst/>
          </a:prstGeom>
          <a:noFill/>
        </p:spPr>
        <p:txBody>
          <a:bodyPr wrap="square" rtlCol="0">
            <a:spAutoFit/>
          </a:bodyPr>
          <a:lstStyle/>
          <a:p>
            <a:r>
              <a:rPr lang="en-US" sz="2400" b="1" dirty="0"/>
              <a:t>Introduction </a:t>
            </a:r>
            <a:r>
              <a:rPr lang="en-US" sz="2400" dirty="0"/>
              <a:t>- example</a:t>
            </a:r>
          </a:p>
          <a:p>
            <a:pPr marL="342900" indent="-342900">
              <a:buAutoNum type="arabicPeriod"/>
            </a:pPr>
            <a:r>
              <a:rPr lang="en-US" sz="2400" dirty="0"/>
              <a:t>In the third of our series of quality control meetings this quarter, I’d like to get together again to determine if improvements have been made.</a:t>
            </a:r>
          </a:p>
          <a:p>
            <a:pPr marL="342900" indent="-342900">
              <a:buAutoNum type="arabicPeriod"/>
            </a:pPr>
            <a:r>
              <a:rPr lang="en-US" sz="2400" dirty="0"/>
              <a:t>As a follow-up to our phone conversation yesterday (8/12/05). I have met with your VP regarding your suggestions, He’d like to meet with you to discuss the following ideas in more detail.</a:t>
            </a:r>
          </a:p>
        </p:txBody>
      </p:sp>
      <p:sp>
        <p:nvSpPr>
          <p:cNvPr id="7" name="TextBox 6"/>
          <p:cNvSpPr txBox="1"/>
          <p:nvPr/>
        </p:nvSpPr>
        <p:spPr>
          <a:xfrm>
            <a:off x="8287657" y="203200"/>
            <a:ext cx="3280229" cy="584775"/>
          </a:xfrm>
          <a:prstGeom prst="rect">
            <a:avLst/>
          </a:prstGeom>
          <a:solidFill>
            <a:schemeClr val="accent2">
              <a:lumMod val="20000"/>
              <a:lumOff val="80000"/>
            </a:schemeClr>
          </a:solidFill>
        </p:spPr>
        <p:txBody>
          <a:bodyPr wrap="square" rtlCol="0">
            <a:spAutoFit/>
          </a:bodyPr>
          <a:lstStyle/>
          <a:p>
            <a:pPr algn="ctr"/>
            <a:r>
              <a:rPr lang="en-US" sz="3200" b="1" dirty="0">
                <a:solidFill>
                  <a:schemeClr val="bg1"/>
                </a:solidFill>
                <a:latin typeface="+mj-lt"/>
              </a:rPr>
              <a:t>EXAMPLES</a:t>
            </a:r>
          </a:p>
        </p:txBody>
      </p:sp>
    </p:spTree>
    <p:extLst>
      <p:ext uri="{BB962C8B-B14F-4D97-AF65-F5344CB8AC3E}">
        <p14:creationId xmlns:p14="http://schemas.microsoft.com/office/powerpoint/2010/main" val="1168890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9943" y="2278743"/>
            <a:ext cx="11742057" cy="3970318"/>
          </a:xfrm>
          <a:prstGeom prst="rect">
            <a:avLst/>
          </a:prstGeom>
          <a:noFill/>
        </p:spPr>
        <p:txBody>
          <a:bodyPr wrap="square" rtlCol="0">
            <a:spAutoFit/>
          </a:bodyPr>
          <a:lstStyle/>
          <a:p>
            <a:r>
              <a:rPr lang="en-US" sz="2800" b="1" dirty="0">
                <a:solidFill>
                  <a:prstClr val="white"/>
                </a:solidFill>
              </a:rPr>
              <a:t>Conclusion</a:t>
            </a:r>
          </a:p>
          <a:p>
            <a:endParaRPr lang="en-US" sz="2800" b="1" dirty="0">
              <a:solidFill>
                <a:prstClr val="white"/>
              </a:solidFill>
            </a:endParaRPr>
          </a:p>
          <a:p>
            <a:r>
              <a:rPr lang="en-US" sz="2800" b="1" i="1" dirty="0">
                <a:solidFill>
                  <a:prstClr val="white"/>
                </a:solidFill>
              </a:rPr>
              <a:t>A complimentary close</a:t>
            </a:r>
            <a:r>
              <a:rPr lang="en-US" sz="2800" dirty="0">
                <a:solidFill>
                  <a:prstClr val="white"/>
                </a:solidFill>
              </a:rPr>
              <a:t>: If our quarterly sales continue to improve at this rate, we will double our sales expectations by 2005. Congratulation!</a:t>
            </a:r>
          </a:p>
          <a:p>
            <a:endParaRPr lang="en-US" sz="2800" dirty="0">
              <a:solidFill>
                <a:prstClr val="white"/>
              </a:solidFill>
            </a:endParaRPr>
          </a:p>
          <a:p>
            <a:r>
              <a:rPr lang="en-US" sz="2800" b="1" i="1" dirty="0">
                <a:solidFill>
                  <a:prstClr val="white"/>
                </a:solidFill>
              </a:rPr>
              <a:t>A directive close: </a:t>
            </a:r>
            <a:r>
              <a:rPr lang="en-US" sz="2800" dirty="0">
                <a:solidFill>
                  <a:prstClr val="white"/>
                </a:solidFill>
              </a:rPr>
              <a:t>Next Wednesday (12/22/05), Mr. Jones will provide each of you a timetable of events and a summary of accomplishments.</a:t>
            </a:r>
          </a:p>
        </p:txBody>
      </p:sp>
      <p:sp>
        <p:nvSpPr>
          <p:cNvPr id="7" name="TextBox 6"/>
          <p:cNvSpPr txBox="1"/>
          <p:nvPr/>
        </p:nvSpPr>
        <p:spPr>
          <a:xfrm>
            <a:off x="8287657" y="203200"/>
            <a:ext cx="3280229" cy="584775"/>
          </a:xfrm>
          <a:prstGeom prst="rect">
            <a:avLst/>
          </a:prstGeom>
          <a:solidFill>
            <a:schemeClr val="accent2">
              <a:lumMod val="20000"/>
              <a:lumOff val="80000"/>
            </a:schemeClr>
          </a:solidFill>
        </p:spPr>
        <p:txBody>
          <a:bodyPr wrap="square" rtlCol="0">
            <a:spAutoFit/>
          </a:bodyPr>
          <a:lstStyle/>
          <a:p>
            <a:pPr algn="ctr"/>
            <a:r>
              <a:rPr lang="en-US" sz="3200" b="1" dirty="0">
                <a:solidFill>
                  <a:prstClr val="black"/>
                </a:solidFill>
              </a:rPr>
              <a:t>EXAMPLES</a:t>
            </a:r>
          </a:p>
        </p:txBody>
      </p:sp>
    </p:spTree>
    <p:extLst>
      <p:ext uri="{BB962C8B-B14F-4D97-AF65-F5344CB8AC3E}">
        <p14:creationId xmlns:p14="http://schemas.microsoft.com/office/powerpoint/2010/main" val="2876381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2084484" y="-297"/>
            <a:ext cx="8023031" cy="6858594"/>
          </a:xfrm>
          <a:prstGeom prst="rect">
            <a:avLst/>
          </a:prstGeom>
        </p:spPr>
      </p:pic>
    </p:spTree>
    <p:extLst>
      <p:ext uri="{BB962C8B-B14F-4D97-AF65-F5344CB8AC3E}">
        <p14:creationId xmlns:p14="http://schemas.microsoft.com/office/powerpoint/2010/main" val="1026606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
            <a:ext cx="10515600" cy="990600"/>
          </a:xfrm>
        </p:spPr>
        <p:txBody>
          <a:bodyPr/>
          <a:lstStyle/>
          <a:p>
            <a:r>
              <a:rPr lang="en-US" b="1" dirty="0">
                <a:latin typeface="Times New Roman" panose="02020603050405020304" pitchFamily="18" charset="0"/>
                <a:cs typeface="Times New Roman" panose="02020603050405020304" pitchFamily="18" charset="0"/>
              </a:rPr>
              <a:t>Group Task</a:t>
            </a:r>
          </a:p>
        </p:txBody>
      </p:sp>
      <p:sp>
        <p:nvSpPr>
          <p:cNvPr id="8" name="Content Placeholder 7"/>
          <p:cNvSpPr>
            <a:spLocks noGrp="1"/>
          </p:cNvSpPr>
          <p:nvPr>
            <p:ph idx="1"/>
          </p:nvPr>
        </p:nvSpPr>
        <p:spPr>
          <a:xfrm>
            <a:off x="211784" y="1700542"/>
            <a:ext cx="11750040" cy="5186362"/>
          </a:xfrm>
        </p:spPr>
        <p:txBody>
          <a:bodyPr>
            <a:normAutofit/>
          </a:bodyPr>
          <a:lstStyle/>
          <a:p>
            <a:pPr marL="0" indent="0" algn="just">
              <a:lnSpc>
                <a:spcPct val="110000"/>
              </a:lnSpc>
              <a:buNone/>
            </a:pPr>
            <a:r>
              <a:rPr lang="en-US" sz="2000" b="1" dirty="0">
                <a:latin typeface="Times New Roman" panose="02020603050405020304" pitchFamily="18" charset="0"/>
                <a:cs typeface="Times New Roman" panose="02020603050405020304" pitchFamily="18" charset="0"/>
              </a:rPr>
              <a:t>Group-1 </a:t>
            </a:r>
            <a:r>
              <a:rPr lang="en-US" sz="2000" dirty="0">
                <a:latin typeface="Times New Roman" panose="02020603050405020304" pitchFamily="18" charset="0"/>
                <a:cs typeface="Times New Roman" panose="02020603050405020304" pitchFamily="18" charset="0"/>
              </a:rPr>
              <a:t>You as CEO of </a:t>
            </a:r>
            <a:r>
              <a:rPr lang="en-US" sz="2000" dirty="0" err="1">
                <a:latin typeface="Times New Roman" panose="02020603050405020304" pitchFamily="18" charset="0"/>
                <a:cs typeface="Times New Roman" panose="02020603050405020304" pitchFamily="18" charset="0"/>
              </a:rPr>
              <a:t>Avanceon</a:t>
            </a:r>
            <a:r>
              <a:rPr lang="en-US" sz="2000" dirty="0">
                <a:latin typeface="Times New Roman" panose="02020603050405020304" pitchFamily="18" charset="0"/>
                <a:cs typeface="Times New Roman" panose="02020603050405020304" pitchFamily="18" charset="0"/>
              </a:rPr>
              <a:t> Private Limited (Gulberg-II, Lahore) has outsourced your project of developing Salary Management program to Social Square (Phase III-DHA, Lahore). After the first month of successful installation and testing, the software faced an error. Assume terms of contract and ask your personal assistant (Mr. </a:t>
            </a:r>
            <a:r>
              <a:rPr lang="en-US" sz="2000" dirty="0" err="1">
                <a:latin typeface="Times New Roman" panose="02020603050405020304" pitchFamily="18" charset="0"/>
                <a:cs typeface="Times New Roman" panose="02020603050405020304" pitchFamily="18" charset="0"/>
              </a:rPr>
              <a:t>Kaleem</a:t>
            </a:r>
            <a:r>
              <a:rPr lang="en-US" sz="2000" dirty="0">
                <a:latin typeface="Times New Roman" panose="02020603050405020304" pitchFamily="18" charset="0"/>
                <a:cs typeface="Times New Roman" panose="02020603050405020304" pitchFamily="18" charset="0"/>
              </a:rPr>
              <a:t>) to write a complaint letter to Manager Customer Support (Mr. </a:t>
            </a:r>
            <a:r>
              <a:rPr lang="en-US" sz="2000" dirty="0" err="1">
                <a:latin typeface="Times New Roman" panose="02020603050405020304" pitchFamily="18" charset="0"/>
                <a:cs typeface="Times New Roman" panose="02020603050405020304" pitchFamily="18" charset="0"/>
              </a:rPr>
              <a:t>Adil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Rizwan</a:t>
            </a:r>
            <a:r>
              <a:rPr lang="en-US" sz="2000" dirty="0">
                <a:latin typeface="Times New Roman" panose="02020603050405020304" pitchFamily="18" charset="0"/>
                <a:cs typeface="Times New Roman" panose="02020603050405020304" pitchFamily="18" charset="0"/>
              </a:rPr>
              <a:t>). Your complaint letter will identify that you have also sent a copy to CEO Social Square (Mr. </a:t>
            </a:r>
            <a:r>
              <a:rPr lang="en-US" sz="2000" dirty="0" err="1">
                <a:latin typeface="Times New Roman" panose="02020603050405020304" pitchFamily="18" charset="0"/>
                <a:cs typeface="Times New Roman" panose="02020603050405020304" pitchFamily="18" charset="0"/>
              </a:rPr>
              <a:t>Avais</a:t>
            </a:r>
            <a:r>
              <a:rPr lang="en-US" sz="2000" dirty="0">
                <a:latin typeface="Times New Roman" panose="02020603050405020304" pitchFamily="18" charset="0"/>
                <a:cs typeface="Times New Roman" panose="02020603050405020304" pitchFamily="18" charset="0"/>
              </a:rPr>
              <a:t>) and enclosed a screenshot of error screen.</a:t>
            </a:r>
          </a:p>
          <a:p>
            <a:pPr marL="0" indent="0" algn="just">
              <a:lnSpc>
                <a:spcPct val="110000"/>
              </a:lnSpc>
              <a:buNone/>
            </a:pPr>
            <a:r>
              <a:rPr lang="en-US" sz="2000" b="1" dirty="0">
                <a:latin typeface="Times New Roman" panose="02020603050405020304" pitchFamily="18" charset="0"/>
                <a:cs typeface="Times New Roman" panose="02020603050405020304" pitchFamily="18" charset="0"/>
              </a:rPr>
              <a:t>Group-2 </a:t>
            </a:r>
            <a:r>
              <a:rPr lang="en-US" sz="2000" dirty="0">
                <a:latin typeface="Times New Roman" panose="02020603050405020304" pitchFamily="18" charset="0"/>
                <a:cs typeface="Times New Roman" panose="02020603050405020304" pitchFamily="18" charset="0"/>
              </a:rPr>
              <a:t>You are the Manager Customer Support of Social Square (Phase III-DHA, Lahore). You have received a Complaint letter on January 28, 2019 from CEO of </a:t>
            </a:r>
            <a:r>
              <a:rPr lang="en-US" sz="2000" dirty="0" err="1">
                <a:latin typeface="Times New Roman" panose="02020603050405020304" pitchFamily="18" charset="0"/>
                <a:cs typeface="Times New Roman" panose="02020603050405020304" pitchFamily="18" charset="0"/>
              </a:rPr>
              <a:t>Avanceon</a:t>
            </a:r>
            <a:r>
              <a:rPr lang="en-US" sz="2000" dirty="0">
                <a:latin typeface="Times New Roman" panose="02020603050405020304" pitchFamily="18" charset="0"/>
                <a:cs typeface="Times New Roman" panose="02020603050405020304" pitchFamily="18" charset="0"/>
              </a:rPr>
              <a:t> Private Limited (Gulberg-II, Lahore) about your company’s product. Ask your personal assistant (Mr. </a:t>
            </a:r>
            <a:r>
              <a:rPr lang="en-US" sz="2000" dirty="0" err="1">
                <a:latin typeface="Times New Roman" panose="02020603050405020304" pitchFamily="18" charset="0"/>
                <a:cs typeface="Times New Roman" panose="02020603050405020304" pitchFamily="18" charset="0"/>
              </a:rPr>
              <a:t>Asad</a:t>
            </a:r>
            <a:r>
              <a:rPr lang="en-US" sz="2000" dirty="0">
                <a:latin typeface="Times New Roman" panose="02020603050405020304" pitchFamily="18" charset="0"/>
                <a:cs typeface="Times New Roman" panose="02020603050405020304" pitchFamily="18" charset="0"/>
              </a:rPr>
              <a:t> Irfan) to write an acknowledgement letter to the CEO </a:t>
            </a:r>
            <a:r>
              <a:rPr lang="en-US" sz="2000" dirty="0" err="1">
                <a:latin typeface="Times New Roman" panose="02020603050405020304" pitchFamily="18" charset="0"/>
                <a:cs typeface="Times New Roman" panose="02020603050405020304" pitchFamily="18" charset="0"/>
              </a:rPr>
              <a:t>Avanceon</a:t>
            </a:r>
            <a:r>
              <a:rPr lang="en-US" sz="2000" dirty="0">
                <a:latin typeface="Times New Roman" panose="02020603050405020304" pitchFamily="18" charset="0"/>
                <a:cs typeface="Times New Roman" panose="02020603050405020304" pitchFamily="18" charset="0"/>
              </a:rPr>
              <a:t> Private Limited (Gulberg-II, Lahore). Also ask you secretary (Mrs. Nadia Ali) to write a memo to Manager product development (Mrs. Naveed) of your company, informing her about the complaint. While you are writing both letters consider about all legal aspects due to which you will be identifying, producing and sending more than one copies and enclosing documents.</a:t>
            </a:r>
          </a:p>
        </p:txBody>
      </p:sp>
    </p:spTree>
    <p:extLst>
      <p:ext uri="{BB962C8B-B14F-4D97-AF65-F5344CB8AC3E}">
        <p14:creationId xmlns:p14="http://schemas.microsoft.com/office/powerpoint/2010/main" val="2781748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042" y="2222287"/>
            <a:ext cx="11235913" cy="4635713"/>
          </a:xfrm>
        </p:spPr>
        <p:txBody>
          <a:bodyPr>
            <a:normAutofit/>
          </a:bodyPr>
          <a:lstStyle/>
          <a:p>
            <a:pPr marL="0" indent="0">
              <a:buNone/>
            </a:pPr>
            <a:r>
              <a:rPr lang="en-US" sz="2000" b="1" dirty="0">
                <a:solidFill>
                  <a:schemeClr val="accent2"/>
                </a:solidFill>
              </a:rPr>
              <a:t>2. Know Your Readers</a:t>
            </a:r>
          </a:p>
          <a:p>
            <a:pPr marL="0" indent="0">
              <a:buNone/>
            </a:pPr>
            <a:r>
              <a:rPr lang="en-US" sz="2000" b="1" dirty="0">
                <a:solidFill>
                  <a:schemeClr val="accent2"/>
                </a:solidFill>
              </a:rPr>
              <a:t>3. Follow Correct Format</a:t>
            </a:r>
          </a:p>
          <a:p>
            <a:pPr marL="0" indent="0">
              <a:buNone/>
            </a:pPr>
            <a:r>
              <a:rPr lang="en-US" sz="2000" b="1" dirty="0">
                <a:solidFill>
                  <a:schemeClr val="accent2"/>
                </a:solidFill>
              </a:rPr>
              <a:t>4. Follow ABC Format</a:t>
            </a:r>
          </a:p>
          <a:p>
            <a:pPr marL="0" indent="0">
              <a:buNone/>
            </a:pPr>
            <a:r>
              <a:rPr lang="en-US" sz="2000" b="1" dirty="0"/>
              <a:t>Abstract: </a:t>
            </a:r>
            <a:r>
              <a:rPr lang="en-US" sz="2000" dirty="0"/>
              <a:t>The abstract introduces the purpose and usually gives a summary of main points to follow. </a:t>
            </a:r>
          </a:p>
          <a:p>
            <a:pPr marL="0" indent="0">
              <a:buNone/>
            </a:pPr>
            <a:r>
              <a:rPr lang="en-US" sz="2000" b="1" dirty="0"/>
              <a:t>Body: </a:t>
            </a:r>
            <a:r>
              <a:rPr lang="en-US" sz="2000" dirty="0"/>
              <a:t>The body contains supporting details and thus makes up the largest part of a letter or memo.</a:t>
            </a:r>
          </a:p>
          <a:p>
            <a:pPr marL="0" indent="0">
              <a:buNone/>
            </a:pPr>
            <a:r>
              <a:rPr lang="en-US" sz="2000" b="1" dirty="0"/>
              <a:t>Conclusion: </a:t>
            </a:r>
            <a:r>
              <a:rPr lang="en-US" sz="2000" dirty="0"/>
              <a:t>Readers remember first what they read last. The final paragraph of your correspondence should leave the reader with an important piece of information—for example, a summary of the main idea or a clear statement of what will happen next.</a:t>
            </a:r>
          </a:p>
          <a:p>
            <a:endParaRPr lang="en-US" dirty="0"/>
          </a:p>
        </p:txBody>
      </p:sp>
      <p:sp>
        <p:nvSpPr>
          <p:cNvPr id="4" name="Title 1"/>
          <p:cNvSpPr>
            <a:spLocks noGrp="1"/>
          </p:cNvSpPr>
          <p:nvPr>
            <p:ph type="title"/>
          </p:nvPr>
        </p:nvSpPr>
        <p:spPr/>
        <p:txBody>
          <a:bodyPr>
            <a:normAutofit/>
          </a:bodyPr>
          <a:lstStyle/>
          <a:p>
            <a:r>
              <a:rPr lang="en-US" b="1" dirty="0"/>
              <a:t>Correspondence Guidelines </a:t>
            </a:r>
          </a:p>
        </p:txBody>
      </p:sp>
    </p:spTree>
    <p:extLst>
      <p:ext uri="{BB962C8B-B14F-4D97-AF65-F5344CB8AC3E}">
        <p14:creationId xmlns:p14="http://schemas.microsoft.com/office/powerpoint/2010/main" val="3477370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
            <a:ext cx="10515600" cy="990600"/>
          </a:xfrm>
        </p:spPr>
        <p:txBody>
          <a:bodyPr/>
          <a:lstStyle/>
          <a:p>
            <a:r>
              <a:rPr lang="en-US" b="1" dirty="0">
                <a:latin typeface="Times New Roman" panose="02020603050405020304" pitchFamily="18" charset="0"/>
                <a:cs typeface="Times New Roman" panose="02020603050405020304" pitchFamily="18" charset="0"/>
              </a:rPr>
              <a:t>Group Task</a:t>
            </a:r>
          </a:p>
        </p:txBody>
      </p:sp>
      <p:sp>
        <p:nvSpPr>
          <p:cNvPr id="8" name="Content Placeholder 7"/>
          <p:cNvSpPr>
            <a:spLocks noGrp="1"/>
          </p:cNvSpPr>
          <p:nvPr>
            <p:ph idx="1"/>
          </p:nvPr>
        </p:nvSpPr>
        <p:spPr>
          <a:xfrm>
            <a:off x="274846" y="1432035"/>
            <a:ext cx="11750040" cy="5608319"/>
          </a:xfrm>
        </p:spPr>
        <p:txBody>
          <a:bodyPr>
            <a:normAutofit/>
          </a:bodyPr>
          <a:lstStyle/>
          <a:p>
            <a:pPr marL="0" indent="0" algn="just">
              <a:lnSpc>
                <a:spcPct val="110000"/>
              </a:lnSpc>
              <a:buNone/>
            </a:pPr>
            <a:r>
              <a:rPr lang="en-US" sz="2000" b="1" dirty="0">
                <a:latin typeface="Times New Roman" panose="02020603050405020304" pitchFamily="18" charset="0"/>
                <a:cs typeface="Times New Roman" panose="02020603050405020304" pitchFamily="18" charset="0"/>
              </a:rPr>
              <a:t>Group-3</a:t>
            </a:r>
            <a:r>
              <a:rPr lang="en-US" sz="2000" dirty="0">
                <a:latin typeface="Times New Roman" panose="02020603050405020304" pitchFamily="18" charset="0"/>
                <a:cs typeface="Times New Roman" panose="02020603050405020304" pitchFamily="18" charset="0"/>
              </a:rPr>
              <a:t>. You as a product development manager of Social Square (Phase III-DHA, Lahore) to show goodwill gesture with your team have visited </a:t>
            </a:r>
            <a:r>
              <a:rPr lang="en-US" sz="2000" dirty="0" err="1">
                <a:latin typeface="Times New Roman" panose="02020603050405020304" pitchFamily="18" charset="0"/>
                <a:cs typeface="Times New Roman" panose="02020603050405020304" pitchFamily="18" charset="0"/>
              </a:rPr>
              <a:t>Avanceon</a:t>
            </a:r>
            <a:r>
              <a:rPr lang="en-US" sz="2000" dirty="0">
                <a:latin typeface="Times New Roman" panose="02020603050405020304" pitchFamily="18" charset="0"/>
                <a:cs typeface="Times New Roman" panose="02020603050405020304" pitchFamily="18" charset="0"/>
              </a:rPr>
              <a:t> Private Limited (Gulberg-II, Lahore) for the review of the product. After reviewing the software you found an attempt of hacking from one of the </a:t>
            </a:r>
            <a:r>
              <a:rPr lang="en-US" sz="2000" dirty="0" err="1">
                <a:latin typeface="Times New Roman" panose="02020603050405020304" pitchFamily="18" charset="0"/>
                <a:cs typeface="Times New Roman" panose="02020603050405020304" pitchFamily="18" charset="0"/>
              </a:rPr>
              <a:t>Avanceon’s</a:t>
            </a:r>
            <a:r>
              <a:rPr lang="en-US" sz="2000" dirty="0">
                <a:latin typeface="Times New Roman" panose="02020603050405020304" pitchFamily="18" charset="0"/>
                <a:cs typeface="Times New Roman" panose="02020603050405020304" pitchFamily="18" charset="0"/>
              </a:rPr>
              <a:t> computer IP address which resulted in the error. Now you have asked your secretary (Ms. </a:t>
            </a:r>
            <a:r>
              <a:rPr lang="en-US" sz="2000" dirty="0" err="1">
                <a:latin typeface="Times New Roman" panose="02020603050405020304" pitchFamily="18" charset="0"/>
                <a:cs typeface="Times New Roman" panose="02020603050405020304" pitchFamily="18" charset="0"/>
              </a:rPr>
              <a:t>Amna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Ilyas</a:t>
            </a:r>
            <a:r>
              <a:rPr lang="en-US" sz="2000" dirty="0">
                <a:latin typeface="Times New Roman" panose="02020603050405020304" pitchFamily="18" charset="0"/>
                <a:cs typeface="Times New Roman" panose="02020603050405020304" pitchFamily="18" charset="0"/>
              </a:rPr>
              <a:t>) to write a memo to customer support manager (Mr. </a:t>
            </a:r>
            <a:r>
              <a:rPr lang="en-US" sz="2000" dirty="0" err="1">
                <a:latin typeface="Times New Roman" panose="02020603050405020304" pitchFamily="18" charset="0"/>
                <a:cs typeface="Times New Roman" panose="02020603050405020304" pitchFamily="18" charset="0"/>
              </a:rPr>
              <a:t>Adil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Rizwan</a:t>
            </a:r>
            <a:r>
              <a:rPr lang="en-US" sz="2000" dirty="0">
                <a:latin typeface="Times New Roman" panose="02020603050405020304" pitchFamily="18" charset="0"/>
                <a:cs typeface="Times New Roman" panose="02020603050405020304" pitchFamily="18" charset="0"/>
              </a:rPr>
              <a:t>) to take decision according to the company’s policies. Your memo will include information of all the concerned authorities requiring the update about the situation and enclose the field visit report.</a:t>
            </a:r>
          </a:p>
          <a:p>
            <a:pPr marL="0" indent="0" algn="just">
              <a:lnSpc>
                <a:spcPct val="110000"/>
              </a:lnSpc>
              <a:buNone/>
            </a:pPr>
            <a:r>
              <a:rPr lang="en-US" sz="2000" b="1" dirty="0">
                <a:latin typeface="Times New Roman" panose="02020603050405020304" pitchFamily="18" charset="0"/>
                <a:cs typeface="Times New Roman" panose="02020603050405020304" pitchFamily="18" charset="0"/>
              </a:rPr>
              <a:t>Group-4</a:t>
            </a:r>
            <a:r>
              <a:rPr lang="en-US" sz="2000" dirty="0">
                <a:latin typeface="Times New Roman" panose="02020603050405020304" pitchFamily="18" charset="0"/>
                <a:cs typeface="Times New Roman" panose="02020603050405020304" pitchFamily="18" charset="0"/>
              </a:rPr>
              <a:t>. You as Customer Support Manager of Social Square (Phase III-DHA, Lahore) writing an adjustment letter to CEO of </a:t>
            </a:r>
            <a:r>
              <a:rPr lang="en-US" sz="2000" dirty="0" err="1">
                <a:latin typeface="Times New Roman" panose="02020603050405020304" pitchFamily="18" charset="0"/>
                <a:cs typeface="Times New Roman" panose="02020603050405020304" pitchFamily="18" charset="0"/>
              </a:rPr>
              <a:t>Avanceon</a:t>
            </a:r>
            <a:r>
              <a:rPr lang="en-US" sz="2000" dirty="0">
                <a:latin typeface="Times New Roman" panose="02020603050405020304" pitchFamily="18" charset="0"/>
                <a:cs typeface="Times New Roman" panose="02020603050405020304" pitchFamily="18" charset="0"/>
              </a:rPr>
              <a:t> Private Limited (Gulberg-II, Lahore) your objective will be to keep </a:t>
            </a:r>
            <a:r>
              <a:rPr lang="en-US" sz="2000" dirty="0" err="1">
                <a:latin typeface="Times New Roman" panose="02020603050405020304" pitchFamily="18" charset="0"/>
                <a:cs typeface="Times New Roman" panose="02020603050405020304" pitchFamily="18" charset="0"/>
              </a:rPr>
              <a:t>Avanceon</a:t>
            </a:r>
            <a:r>
              <a:rPr lang="en-US" sz="2000" dirty="0">
                <a:latin typeface="Times New Roman" panose="02020603050405020304" pitchFamily="18" charset="0"/>
                <a:cs typeface="Times New Roman" panose="02020603050405020304" pitchFamily="18" charset="0"/>
              </a:rPr>
              <a:t> as your </a:t>
            </a:r>
            <a:r>
              <a:rPr lang="en-US" sz="2000" dirty="0" err="1">
                <a:latin typeface="Times New Roman" panose="02020603050405020304" pitchFamily="18" charset="0"/>
                <a:cs typeface="Times New Roman" panose="02020603050405020304" pitchFamily="18" charset="0"/>
              </a:rPr>
              <a:t>longterm</a:t>
            </a:r>
            <a:r>
              <a:rPr lang="en-US" sz="2000" dirty="0">
                <a:latin typeface="Times New Roman" panose="02020603050405020304" pitchFamily="18" charset="0"/>
                <a:cs typeface="Times New Roman" panose="02020603050405020304" pitchFamily="18" charset="0"/>
              </a:rPr>
              <a:t> customer. You can make assumptions. Your letter will be keeping key personnel in the loop and will be attaching the previous conversational documents.</a:t>
            </a:r>
          </a:p>
        </p:txBody>
      </p:sp>
    </p:spTree>
    <p:extLst>
      <p:ext uri="{BB962C8B-B14F-4D97-AF65-F5344CB8AC3E}">
        <p14:creationId xmlns:p14="http://schemas.microsoft.com/office/powerpoint/2010/main" val="1130227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99685047"/>
              </p:ext>
            </p:extLst>
          </p:nvPr>
        </p:nvGraphicFramePr>
        <p:xfrm>
          <a:off x="310244" y="110066"/>
          <a:ext cx="11691256" cy="4374849"/>
        </p:xfrm>
        <a:graphic>
          <a:graphicData uri="http://schemas.openxmlformats.org/drawingml/2006/table">
            <a:tbl>
              <a:tblPr firstRow="1" bandRow="1">
                <a:tableStyleId>{5DA37D80-6434-44D0-A028-1B22A696006F}</a:tableStyleId>
              </a:tblPr>
              <a:tblGrid>
                <a:gridCol w="2792185">
                  <a:extLst>
                    <a:ext uri="{9D8B030D-6E8A-4147-A177-3AD203B41FA5}">
                      <a16:colId xmlns:a16="http://schemas.microsoft.com/office/drawing/2014/main" val="20000"/>
                    </a:ext>
                  </a:extLst>
                </a:gridCol>
                <a:gridCol w="5870091">
                  <a:extLst>
                    <a:ext uri="{9D8B030D-6E8A-4147-A177-3AD203B41FA5}">
                      <a16:colId xmlns:a16="http://schemas.microsoft.com/office/drawing/2014/main" val="20001"/>
                    </a:ext>
                  </a:extLst>
                </a:gridCol>
                <a:gridCol w="3028980">
                  <a:extLst>
                    <a:ext uri="{9D8B030D-6E8A-4147-A177-3AD203B41FA5}">
                      <a16:colId xmlns:a16="http://schemas.microsoft.com/office/drawing/2014/main" val="20002"/>
                    </a:ext>
                  </a:extLst>
                </a:gridCol>
              </a:tblGrid>
              <a:tr h="961846">
                <a:tc>
                  <a:txBody>
                    <a:bodyPr/>
                    <a:lstStyle/>
                    <a:p>
                      <a:pPr algn="ctr"/>
                      <a:r>
                        <a:rPr lang="en-US" sz="2800" dirty="0"/>
                        <a:t>GROUPS</a:t>
                      </a:r>
                    </a:p>
                  </a:txBody>
                  <a:tcPr/>
                </a:tc>
                <a:tc>
                  <a:txBody>
                    <a:bodyPr/>
                    <a:lstStyle/>
                    <a:p>
                      <a:pPr algn="ctr"/>
                      <a:r>
                        <a:rPr lang="en-US" sz="2800" dirty="0"/>
                        <a:t>DOCUMENTS TO SUBMIT</a:t>
                      </a:r>
                    </a:p>
                  </a:txBody>
                  <a:tcPr/>
                </a:tc>
                <a:tc>
                  <a:txBody>
                    <a:bodyPr/>
                    <a:lstStyle/>
                    <a:p>
                      <a:pPr algn="ctr"/>
                      <a:r>
                        <a:rPr lang="en-US" sz="2800" dirty="0"/>
                        <a:t>SEND TO</a:t>
                      </a:r>
                    </a:p>
                  </a:txBody>
                  <a:tcPr/>
                </a:tc>
                <a:extLst>
                  <a:ext uri="{0D108BD9-81ED-4DB2-BD59-A6C34878D82A}">
                    <a16:rowId xmlns:a16="http://schemas.microsoft.com/office/drawing/2014/main" val="10000"/>
                  </a:ext>
                </a:extLst>
              </a:tr>
              <a:tr h="527464">
                <a:tc>
                  <a:txBody>
                    <a:bodyPr/>
                    <a:lstStyle/>
                    <a:p>
                      <a:r>
                        <a:rPr lang="en-US" sz="2800" dirty="0"/>
                        <a:t>Group</a:t>
                      </a:r>
                      <a:r>
                        <a:rPr lang="en-US" sz="2800" baseline="0" dirty="0"/>
                        <a:t> 1</a:t>
                      </a:r>
                      <a:endParaRPr lang="en-US" sz="2800" dirty="0"/>
                    </a:p>
                  </a:txBody>
                  <a:tcPr/>
                </a:tc>
                <a:tc>
                  <a:txBody>
                    <a:bodyPr/>
                    <a:lstStyle/>
                    <a:p>
                      <a:r>
                        <a:rPr lang="en-US" sz="2800" dirty="0"/>
                        <a:t>Complaint Letter </a:t>
                      </a:r>
                    </a:p>
                  </a:txBody>
                  <a:tcPr/>
                </a:tc>
                <a:tc>
                  <a:txBody>
                    <a:bodyPr/>
                    <a:lstStyle/>
                    <a:p>
                      <a:r>
                        <a:rPr lang="en-US" sz="2800" dirty="0"/>
                        <a:t>Group 2</a:t>
                      </a:r>
                    </a:p>
                  </a:txBody>
                  <a:tcPr/>
                </a:tc>
                <a:extLst>
                  <a:ext uri="{0D108BD9-81ED-4DB2-BD59-A6C34878D82A}">
                    <a16:rowId xmlns:a16="http://schemas.microsoft.com/office/drawing/2014/main" val="10001"/>
                  </a:ext>
                </a:extLst>
              </a:tr>
              <a:tr h="1396229">
                <a:tc>
                  <a:txBody>
                    <a:bodyPr/>
                    <a:lstStyle/>
                    <a:p>
                      <a:r>
                        <a:rPr lang="en-US" sz="2800" dirty="0"/>
                        <a:t>Group 2</a:t>
                      </a:r>
                    </a:p>
                  </a:txBody>
                  <a:tcPr/>
                </a:tc>
                <a:tc>
                  <a:txBody>
                    <a:bodyPr/>
                    <a:lstStyle/>
                    <a:p>
                      <a:r>
                        <a:rPr lang="en-US" sz="2800" dirty="0"/>
                        <a:t>Acknowledgement Letter</a:t>
                      </a:r>
                    </a:p>
                    <a:p>
                      <a:r>
                        <a:rPr lang="en-US" sz="2800" dirty="0"/>
                        <a:t>Memorandum</a:t>
                      </a:r>
                    </a:p>
                  </a:txBody>
                  <a:tcPr/>
                </a:tc>
                <a:tc>
                  <a:txBody>
                    <a:bodyPr/>
                    <a:lstStyle/>
                    <a:p>
                      <a:r>
                        <a:rPr lang="en-US" sz="2800" dirty="0"/>
                        <a:t>Group 1</a:t>
                      </a:r>
                    </a:p>
                    <a:p>
                      <a:r>
                        <a:rPr lang="en-US" sz="2800" dirty="0"/>
                        <a:t>Group 3</a:t>
                      </a:r>
                    </a:p>
                  </a:txBody>
                  <a:tcPr/>
                </a:tc>
                <a:extLst>
                  <a:ext uri="{0D108BD9-81ED-4DB2-BD59-A6C34878D82A}">
                    <a16:rowId xmlns:a16="http://schemas.microsoft.com/office/drawing/2014/main" val="10002"/>
                  </a:ext>
                </a:extLst>
              </a:tr>
              <a:tr h="527464">
                <a:tc>
                  <a:txBody>
                    <a:bodyPr/>
                    <a:lstStyle/>
                    <a:p>
                      <a:r>
                        <a:rPr lang="en-US" sz="2800" dirty="0"/>
                        <a:t>Group 3</a:t>
                      </a:r>
                    </a:p>
                  </a:txBody>
                  <a:tcPr/>
                </a:tc>
                <a:tc>
                  <a:txBody>
                    <a:bodyPr/>
                    <a:lstStyle/>
                    <a:p>
                      <a:r>
                        <a:rPr lang="en-US" sz="2800" dirty="0"/>
                        <a:t>Memorandum</a:t>
                      </a:r>
                    </a:p>
                  </a:txBody>
                  <a:tcPr/>
                </a:tc>
                <a:tc>
                  <a:txBody>
                    <a:bodyPr/>
                    <a:lstStyle/>
                    <a:p>
                      <a:r>
                        <a:rPr lang="en-US" sz="2800" dirty="0"/>
                        <a:t>Group 4</a:t>
                      </a:r>
                    </a:p>
                  </a:txBody>
                  <a:tcPr/>
                </a:tc>
                <a:extLst>
                  <a:ext uri="{0D108BD9-81ED-4DB2-BD59-A6C34878D82A}">
                    <a16:rowId xmlns:a16="http://schemas.microsoft.com/office/drawing/2014/main" val="10003"/>
                  </a:ext>
                </a:extLst>
              </a:tr>
              <a:tr h="961846">
                <a:tc>
                  <a:txBody>
                    <a:bodyPr/>
                    <a:lstStyle/>
                    <a:p>
                      <a:r>
                        <a:rPr lang="en-US" sz="2800" dirty="0"/>
                        <a:t>Group</a:t>
                      </a:r>
                      <a:r>
                        <a:rPr lang="en-US" sz="2800" baseline="0" dirty="0"/>
                        <a:t> 4</a:t>
                      </a:r>
                      <a:endParaRPr lang="en-US" sz="2800" dirty="0"/>
                    </a:p>
                  </a:txBody>
                  <a:tcPr/>
                </a:tc>
                <a:tc>
                  <a:txBody>
                    <a:bodyPr/>
                    <a:lstStyle/>
                    <a:p>
                      <a:r>
                        <a:rPr lang="en-US" sz="2800" dirty="0"/>
                        <a:t>Adjustment Letter</a:t>
                      </a:r>
                    </a:p>
                  </a:txBody>
                  <a:tcPr/>
                </a:tc>
                <a:tc>
                  <a:txBody>
                    <a:bodyPr/>
                    <a:lstStyle/>
                    <a:p>
                      <a:r>
                        <a:rPr lang="en-US" sz="2800" dirty="0"/>
                        <a:t>Group 1</a:t>
                      </a:r>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130628" y="4549676"/>
            <a:ext cx="12308115" cy="2308324"/>
          </a:xfrm>
          <a:prstGeom prst="rect">
            <a:avLst/>
          </a:prstGeom>
          <a:noFill/>
        </p:spPr>
        <p:txBody>
          <a:bodyPr wrap="square" rtlCol="0">
            <a:spAutoFit/>
          </a:bodyPr>
          <a:lstStyle/>
          <a:p>
            <a:pPr marL="342900" indent="-342900">
              <a:buFont typeface="+mj-lt"/>
              <a:buAutoNum type="arabicPeriod"/>
            </a:pPr>
            <a:r>
              <a:rPr lang="en-US" sz="2400" dirty="0"/>
              <a:t>All documents will be exchanged through emails, following the email etiquettes</a:t>
            </a:r>
          </a:p>
          <a:p>
            <a:pPr marL="342900" indent="-342900">
              <a:buFont typeface="+mj-lt"/>
              <a:buAutoNum type="arabicPeriod"/>
            </a:pPr>
            <a:r>
              <a:rPr lang="en-US" sz="2400" dirty="0"/>
              <a:t>The instructor email always be added in CC</a:t>
            </a:r>
          </a:p>
          <a:p>
            <a:pPr marL="342900" indent="-342900">
              <a:buFont typeface="+mj-lt"/>
              <a:buAutoNum type="arabicPeriod"/>
            </a:pPr>
            <a:r>
              <a:rPr lang="en-US" sz="2400" dirty="0"/>
              <a:t>Decide on a representative from each group who will send and receive emails, and share their email addresses with the representative of other groups</a:t>
            </a:r>
          </a:p>
          <a:p>
            <a:pPr marL="342900" indent="-342900">
              <a:buFont typeface="+mj-lt"/>
              <a:buAutoNum type="arabicPeriod"/>
            </a:pPr>
            <a:r>
              <a:rPr lang="en-US" sz="2400" dirty="0"/>
              <a:t>All groups will be completing the tasks in a weeks time. The group causing the delay in response will be penalized.</a:t>
            </a:r>
          </a:p>
        </p:txBody>
      </p:sp>
    </p:spTree>
    <p:extLst>
      <p:ext uri="{BB962C8B-B14F-4D97-AF65-F5344CB8AC3E}">
        <p14:creationId xmlns:p14="http://schemas.microsoft.com/office/powerpoint/2010/main" val="110002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711" y="2222287"/>
            <a:ext cx="10875305" cy="4397454"/>
          </a:xfrm>
        </p:spPr>
        <p:txBody>
          <a:bodyPr/>
          <a:lstStyle/>
          <a:p>
            <a:pPr marL="0" indent="0">
              <a:buNone/>
            </a:pPr>
            <a:r>
              <a:rPr lang="en-US" sz="2000" b="1" dirty="0">
                <a:solidFill>
                  <a:schemeClr val="accent2"/>
                </a:solidFill>
              </a:rPr>
              <a:t>5. Follow the 3 Cs Strategy</a:t>
            </a:r>
          </a:p>
          <a:p>
            <a:pPr marL="0" indent="0">
              <a:buNone/>
            </a:pPr>
            <a:r>
              <a:rPr lang="en-US" sz="2000" dirty="0"/>
              <a:t>Capture</a:t>
            </a:r>
          </a:p>
          <a:p>
            <a:pPr marL="0" indent="0">
              <a:buNone/>
            </a:pPr>
            <a:r>
              <a:rPr lang="en-US" sz="2000" dirty="0"/>
              <a:t>Convince</a:t>
            </a:r>
          </a:p>
          <a:p>
            <a:pPr marL="0" indent="0">
              <a:buNone/>
            </a:pPr>
            <a:r>
              <a:rPr lang="en-US" sz="2000" dirty="0"/>
              <a:t>Contact</a:t>
            </a:r>
          </a:p>
          <a:p>
            <a:pPr marL="0" indent="0">
              <a:buNone/>
            </a:pPr>
            <a:endParaRPr lang="en-US" sz="2000" b="1" dirty="0">
              <a:solidFill>
                <a:schemeClr val="accent2"/>
              </a:solidFill>
            </a:endParaRPr>
          </a:p>
          <a:p>
            <a:pPr marL="0" indent="0">
              <a:buNone/>
            </a:pPr>
            <a:r>
              <a:rPr lang="en-US" sz="2000" b="1" dirty="0">
                <a:solidFill>
                  <a:schemeClr val="accent2"/>
                </a:solidFill>
              </a:rPr>
              <a:t>6. Stress the You Attitude</a:t>
            </a:r>
          </a:p>
          <a:p>
            <a:r>
              <a:rPr lang="en-US" sz="2000" dirty="0"/>
              <a:t>Anticipate questions your reader might raise and then answer these questions.</a:t>
            </a:r>
          </a:p>
          <a:p>
            <a:r>
              <a:rPr lang="en-US" sz="2000" dirty="0"/>
              <a:t>Replace the pronouns I, me, and we with you and your (reader-focused)</a:t>
            </a:r>
          </a:p>
          <a:p>
            <a:endParaRPr lang="en-US" dirty="0"/>
          </a:p>
        </p:txBody>
      </p:sp>
      <p:sp>
        <p:nvSpPr>
          <p:cNvPr id="4" name="Title 1"/>
          <p:cNvSpPr>
            <a:spLocks noGrp="1"/>
          </p:cNvSpPr>
          <p:nvPr>
            <p:ph type="title"/>
          </p:nvPr>
        </p:nvSpPr>
        <p:spPr/>
        <p:txBody>
          <a:bodyPr>
            <a:normAutofit/>
          </a:bodyPr>
          <a:lstStyle/>
          <a:p>
            <a:r>
              <a:rPr lang="en-US" b="1" dirty="0"/>
              <a:t>Correspondence Guidelines </a:t>
            </a:r>
          </a:p>
        </p:txBody>
      </p:sp>
    </p:spTree>
    <p:extLst>
      <p:ext uri="{BB962C8B-B14F-4D97-AF65-F5344CB8AC3E}">
        <p14:creationId xmlns:p14="http://schemas.microsoft.com/office/powerpoint/2010/main" val="186229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49" y="581781"/>
            <a:ext cx="10881852" cy="549275"/>
          </a:xfrm>
        </p:spPr>
        <p:txBody>
          <a:bodyPr>
            <a:normAutofit fontScale="90000"/>
          </a:bodyPr>
          <a:lstStyle/>
          <a:p>
            <a:r>
              <a:rPr lang="en-US" b="1" dirty="0"/>
              <a:t>Correspondence Guidelines </a:t>
            </a:r>
          </a:p>
        </p:txBody>
      </p:sp>
      <p:sp>
        <p:nvSpPr>
          <p:cNvPr id="3" name="Content Placeholder 2"/>
          <p:cNvSpPr>
            <a:spLocks noGrp="1"/>
          </p:cNvSpPr>
          <p:nvPr>
            <p:ph idx="1"/>
          </p:nvPr>
        </p:nvSpPr>
        <p:spPr>
          <a:xfrm>
            <a:off x="363309" y="1131056"/>
            <a:ext cx="11533238" cy="4972491"/>
          </a:xfrm>
        </p:spPr>
        <p:txBody>
          <a:bodyPr>
            <a:normAutofit/>
          </a:bodyPr>
          <a:lstStyle/>
          <a:p>
            <a:pPr marL="0" indent="0">
              <a:buNone/>
            </a:pPr>
            <a:r>
              <a:rPr lang="en-US" sz="2400" b="1" dirty="0">
                <a:solidFill>
                  <a:schemeClr val="accent2"/>
                </a:solidFill>
              </a:rPr>
              <a:t>7. Use Attachment for Details</a:t>
            </a:r>
          </a:p>
          <a:p>
            <a:pPr marL="0" indent="0">
              <a:buNone/>
            </a:pPr>
            <a:r>
              <a:rPr lang="en-US" sz="2400" b="1" dirty="0">
                <a:solidFill>
                  <a:schemeClr val="accent2"/>
                </a:solidFill>
              </a:rPr>
              <a:t>8. Be Diplomatic</a:t>
            </a:r>
          </a:p>
          <a:p>
            <a:pPr marL="0" indent="0">
              <a:buNone/>
            </a:pPr>
            <a:r>
              <a:rPr lang="en-US" sz="2400" dirty="0"/>
              <a:t>Choose words that persuade, not demand.</a:t>
            </a:r>
          </a:p>
          <a:p>
            <a:pPr marL="0" indent="0">
              <a:buNone/>
            </a:pPr>
            <a:r>
              <a:rPr lang="en-US" sz="2400" b="1" dirty="0">
                <a:solidFill>
                  <a:schemeClr val="accent2"/>
                </a:solidFill>
              </a:rPr>
              <a:t>9. Edit Carefully</a:t>
            </a:r>
          </a:p>
          <a:p>
            <a:pPr marL="0" indent="0">
              <a:buNone/>
            </a:pPr>
            <a:r>
              <a:rPr lang="en-US" sz="2400" b="1" dirty="0">
                <a:solidFill>
                  <a:schemeClr val="accent2"/>
                </a:solidFill>
              </a:rPr>
              <a:t>10. Respond Quickly</a:t>
            </a:r>
            <a:endParaRPr lang="en-US" sz="2400" dirty="0"/>
          </a:p>
        </p:txBody>
      </p:sp>
    </p:spTree>
    <p:extLst>
      <p:ext uri="{BB962C8B-B14F-4D97-AF65-F5344CB8AC3E}">
        <p14:creationId xmlns:p14="http://schemas.microsoft.com/office/powerpoint/2010/main" val="374549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97"/>
            <a:ext cx="10515600" cy="1325563"/>
          </a:xfrm>
        </p:spPr>
        <p:txBody>
          <a:bodyPr/>
          <a:lstStyle/>
          <a:p>
            <a:r>
              <a:rPr lang="en-US" b="1" dirty="0">
                <a:latin typeface="Century Gothic" panose="020B0502020202020204" pitchFamily="34" charset="0"/>
                <a:cs typeface="Times New Roman" panose="02020603050405020304" pitchFamily="18" charset="0"/>
              </a:rPr>
              <a:t>Styles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b="1" dirty="0">
                <a:latin typeface="Century Gothic" panose="020B0502020202020204" pitchFamily="34" charset="0"/>
                <a:cs typeface="Times New Roman" panose="02020603050405020304" pitchFamily="18" charset="0"/>
              </a:rPr>
              <a:t>Full Block Style</a:t>
            </a:r>
          </a:p>
          <a:p>
            <a:pPr marL="514350" indent="-514350">
              <a:buFont typeface="+mj-lt"/>
              <a:buAutoNum type="arabicPeriod"/>
            </a:pPr>
            <a:r>
              <a:rPr lang="en-US" sz="2400" b="1" dirty="0">
                <a:latin typeface="Century Gothic" panose="020B0502020202020204" pitchFamily="34" charset="0"/>
                <a:cs typeface="Times New Roman" panose="02020603050405020304" pitchFamily="18" charset="0"/>
              </a:rPr>
              <a:t>Modified-Block Style</a:t>
            </a:r>
            <a:r>
              <a:rPr lang="en-US" sz="2400" dirty="0">
                <a:latin typeface="Century Gothic" panose="020B0502020202020204" pitchFamily="34" charset="0"/>
                <a:cs typeface="Times New Roman" panose="02020603050405020304" pitchFamily="18" charset="0"/>
              </a:rPr>
              <a:t> </a:t>
            </a:r>
          </a:p>
          <a:p>
            <a:pPr marL="514350" indent="-514350">
              <a:buFont typeface="+mj-lt"/>
              <a:buAutoNum type="arabicPeriod"/>
            </a:pPr>
            <a:r>
              <a:rPr lang="en-US" sz="2400" b="1" dirty="0">
                <a:latin typeface="Century Gothic" panose="020B0502020202020204" pitchFamily="34" charset="0"/>
                <a:cs typeface="Times New Roman" panose="02020603050405020304" pitchFamily="18" charset="0"/>
              </a:rPr>
              <a:t>Simplified Style</a:t>
            </a:r>
          </a:p>
        </p:txBody>
      </p:sp>
    </p:spTree>
    <p:extLst>
      <p:ext uri="{BB962C8B-B14F-4D97-AF65-F5344CB8AC3E}">
        <p14:creationId xmlns:p14="http://schemas.microsoft.com/office/powerpoint/2010/main" val="253012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0598" y="442398"/>
            <a:ext cx="2952751" cy="5735638"/>
          </a:xfrm>
        </p:spPr>
        <p:txBody>
          <a:bodyPr>
            <a:normAutofit/>
          </a:bodyPr>
          <a:lstStyle/>
          <a:p>
            <a:r>
              <a:rPr lang="en-US" dirty="0"/>
              <a:t>Full Block Style with Letterhead</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31785" t="10252" r="33693" b="6676"/>
          <a:stretch/>
        </p:blipFill>
        <p:spPr>
          <a:xfrm>
            <a:off x="8878" y="29495"/>
            <a:ext cx="8665292" cy="6885595"/>
          </a:xfrm>
        </p:spPr>
      </p:pic>
    </p:spTree>
    <p:extLst>
      <p:ext uri="{BB962C8B-B14F-4D97-AF65-F5344CB8AC3E}">
        <p14:creationId xmlns:p14="http://schemas.microsoft.com/office/powerpoint/2010/main" val="354183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latin typeface="Century Gothic" panose="020B0502020202020204" pitchFamily="34" charset="0"/>
                <a:cs typeface="Times New Roman" panose="02020603050405020304" pitchFamily="18" charset="0"/>
              </a:rPr>
              <a:t>Parts of a Letter </a:t>
            </a:r>
          </a:p>
        </p:txBody>
      </p:sp>
      <p:sp>
        <p:nvSpPr>
          <p:cNvPr id="3" name="Content Placeholder 2"/>
          <p:cNvSpPr>
            <a:spLocks noGrp="1"/>
          </p:cNvSpPr>
          <p:nvPr>
            <p:ph idx="1"/>
          </p:nvPr>
        </p:nvSpPr>
        <p:spPr>
          <a:xfrm>
            <a:off x="489857" y="1949676"/>
            <a:ext cx="10497457" cy="4908323"/>
          </a:xfrm>
        </p:spPr>
        <p:txBody>
          <a:bodyPr>
            <a:noAutofit/>
          </a:bodyPr>
          <a:lstStyle/>
          <a:p>
            <a:pPr marL="514350" indent="-514350">
              <a:buFont typeface="+mj-lt"/>
              <a:buAutoNum type="arabicPeriod"/>
            </a:pPr>
            <a:r>
              <a:rPr lang="en-US" sz="2000" dirty="0">
                <a:latin typeface="Century Gothic" panose="020B0502020202020204" pitchFamily="34" charset="0"/>
                <a:cs typeface="Times New Roman" panose="02020603050405020304" pitchFamily="18" charset="0"/>
              </a:rPr>
              <a:t>Letterhead of your Organization</a:t>
            </a:r>
          </a:p>
          <a:p>
            <a:pPr marL="514350" indent="-514350">
              <a:buFont typeface="+mj-lt"/>
              <a:buAutoNum type="arabicPeriod"/>
            </a:pPr>
            <a:r>
              <a:rPr lang="en-US" sz="2000" dirty="0">
                <a:latin typeface="Century Gothic" panose="020B0502020202020204" pitchFamily="34" charset="0"/>
                <a:cs typeface="Times New Roman" panose="02020603050405020304" pitchFamily="18" charset="0"/>
              </a:rPr>
              <a:t>Date</a:t>
            </a:r>
          </a:p>
          <a:p>
            <a:pPr marL="514350" indent="-514350">
              <a:buFont typeface="+mj-lt"/>
              <a:buAutoNum type="arabicPeriod"/>
            </a:pPr>
            <a:r>
              <a:rPr lang="en-US" sz="2000" dirty="0">
                <a:latin typeface="Century Gothic" panose="020B0502020202020204" pitchFamily="34" charset="0"/>
                <a:cs typeface="Times New Roman" panose="02020603050405020304" pitchFamily="18" charset="0"/>
              </a:rPr>
              <a:t>Inside Address</a:t>
            </a:r>
          </a:p>
          <a:p>
            <a:pPr marL="514350" indent="-514350">
              <a:buFont typeface="+mj-lt"/>
              <a:buAutoNum type="arabicPeriod"/>
            </a:pPr>
            <a:r>
              <a:rPr lang="en-US" sz="2000" dirty="0">
                <a:latin typeface="Century Gothic" panose="020B0502020202020204" pitchFamily="34" charset="0"/>
                <a:cs typeface="Times New Roman" panose="02020603050405020304" pitchFamily="18" charset="0"/>
              </a:rPr>
              <a:t>Subject Line</a:t>
            </a:r>
          </a:p>
          <a:p>
            <a:pPr marL="514350" indent="-514350">
              <a:buFont typeface="+mj-lt"/>
              <a:buAutoNum type="arabicPeriod"/>
            </a:pPr>
            <a:r>
              <a:rPr lang="en-US" sz="2000" dirty="0">
                <a:latin typeface="Century Gothic" panose="020B0502020202020204" pitchFamily="34" charset="0"/>
                <a:cs typeface="Times New Roman" panose="02020603050405020304" pitchFamily="18" charset="0"/>
              </a:rPr>
              <a:t>Salutation</a:t>
            </a:r>
          </a:p>
          <a:p>
            <a:pPr marL="514350" indent="-514350">
              <a:buFont typeface="+mj-lt"/>
              <a:buAutoNum type="arabicPeriod"/>
            </a:pPr>
            <a:r>
              <a:rPr lang="en-US" sz="2000" dirty="0">
                <a:latin typeface="Century Gothic" panose="020B0502020202020204" pitchFamily="34" charset="0"/>
                <a:cs typeface="Times New Roman" panose="02020603050405020304" pitchFamily="18" charset="0"/>
              </a:rPr>
              <a:t>Body</a:t>
            </a:r>
          </a:p>
          <a:p>
            <a:pPr marL="514350" indent="-514350">
              <a:buFont typeface="+mj-lt"/>
              <a:buAutoNum type="arabicPeriod"/>
            </a:pPr>
            <a:r>
              <a:rPr lang="en-US" sz="2000" dirty="0">
                <a:latin typeface="Century Gothic" panose="020B0502020202020204" pitchFamily="34" charset="0"/>
                <a:cs typeface="Times New Roman" panose="02020603050405020304" pitchFamily="18" charset="0"/>
              </a:rPr>
              <a:t>Complimentary Closing</a:t>
            </a:r>
          </a:p>
          <a:p>
            <a:pPr marL="514350" indent="-514350">
              <a:buFont typeface="+mj-lt"/>
              <a:buAutoNum type="arabicPeriod"/>
            </a:pPr>
            <a:r>
              <a:rPr lang="en-US" sz="2000" dirty="0">
                <a:latin typeface="Century Gothic" panose="020B0502020202020204" pitchFamily="34" charset="0"/>
                <a:cs typeface="Times New Roman" panose="02020603050405020304" pitchFamily="18" charset="0"/>
              </a:rPr>
              <a:t>Writer’s Signature Block</a:t>
            </a:r>
          </a:p>
          <a:p>
            <a:pPr marL="514350" indent="-514350">
              <a:buFont typeface="+mj-lt"/>
              <a:buAutoNum type="arabicPeriod"/>
            </a:pPr>
            <a:r>
              <a:rPr lang="en-US" sz="2000" dirty="0">
                <a:latin typeface="Century Gothic" panose="020B0502020202020204" pitchFamily="34" charset="0"/>
                <a:cs typeface="Times New Roman" panose="02020603050405020304" pitchFamily="18" charset="0"/>
              </a:rPr>
              <a:t>Your full name (typed)</a:t>
            </a:r>
          </a:p>
          <a:p>
            <a:pPr marL="514350" indent="-514350">
              <a:buFont typeface="+mj-lt"/>
              <a:buAutoNum type="arabicPeriod"/>
            </a:pPr>
            <a:r>
              <a:rPr lang="en-US" sz="2000" dirty="0">
                <a:latin typeface="Century Gothic" panose="020B0502020202020204" pitchFamily="34" charset="0"/>
                <a:cs typeface="Times New Roman" panose="02020603050405020304" pitchFamily="18" charset="0"/>
              </a:rPr>
              <a:t>End Notations CC</a:t>
            </a:r>
          </a:p>
        </p:txBody>
      </p:sp>
    </p:spTree>
    <p:extLst>
      <p:ext uri="{BB962C8B-B14F-4D97-AF65-F5344CB8AC3E}">
        <p14:creationId xmlns:p14="http://schemas.microsoft.com/office/powerpoint/2010/main" val="1632530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1828</TotalTime>
  <Words>3995</Words>
  <Application>Microsoft Office PowerPoint</Application>
  <PresentationFormat>Widescreen</PresentationFormat>
  <Paragraphs>352</Paragraphs>
  <Slides>41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 Rounded MT Bold</vt:lpstr>
      <vt:lpstr>Calibri</vt:lpstr>
      <vt:lpstr>Century Gothic</vt:lpstr>
      <vt:lpstr>Perpetua</vt:lpstr>
      <vt:lpstr>Times New Roman</vt:lpstr>
      <vt:lpstr>Wingdings 2</vt:lpstr>
      <vt:lpstr>Quotable</vt:lpstr>
      <vt:lpstr>Correspondence </vt:lpstr>
      <vt:lpstr>Business Letters Types</vt:lpstr>
      <vt:lpstr>Correspondence Guidelines </vt:lpstr>
      <vt:lpstr>Correspondence Guidelines </vt:lpstr>
      <vt:lpstr>Correspondence Guidelines </vt:lpstr>
      <vt:lpstr>Correspondence Guidelines </vt:lpstr>
      <vt:lpstr>Styles</vt:lpstr>
      <vt:lpstr>Full Block Style with Letterhead</vt:lpstr>
      <vt:lpstr>Parts of a Letter </vt:lpstr>
      <vt:lpstr>Heading or Letterhead</vt:lpstr>
      <vt:lpstr>Inside Address</vt:lpstr>
      <vt:lpstr>Subject Line</vt:lpstr>
      <vt:lpstr>Salutation</vt:lpstr>
      <vt:lpstr>Body</vt:lpstr>
      <vt:lpstr>Complimentary Closing</vt:lpstr>
      <vt:lpstr>Writer’s Signature Block</vt:lpstr>
      <vt:lpstr>End Notations</vt:lpstr>
      <vt:lpstr>Continuing Pages</vt:lpstr>
      <vt:lpstr>Types of Letters</vt:lpstr>
      <vt:lpstr>1. Acknowledgement Letter</vt:lpstr>
      <vt:lpstr>PowerPoint Presentation</vt:lpstr>
      <vt:lpstr>PowerPoint Presentation</vt:lpstr>
      <vt:lpstr>2. Complaint Letter</vt:lpstr>
      <vt:lpstr>Complaint Letter</vt:lpstr>
      <vt:lpstr>PowerPoint Presentation</vt:lpstr>
      <vt:lpstr>PowerPoint Presentation</vt:lpstr>
      <vt:lpstr>3. Adjustment Letter</vt:lpstr>
      <vt:lpstr>PowerPoint Presentation</vt:lpstr>
      <vt:lpstr>PowerPoint Presentation</vt:lpstr>
      <vt:lpstr>PowerPoint Presentation</vt:lpstr>
      <vt:lpstr>PowerPoint Presentation</vt:lpstr>
      <vt:lpstr>Letter vs Memo</vt:lpstr>
      <vt:lpstr>PowerPoint Presentation</vt:lpstr>
      <vt:lpstr>PowerPoint Presentation</vt:lpstr>
      <vt:lpstr>PowerPoint Presentation</vt:lpstr>
      <vt:lpstr>PowerPoint Presentation</vt:lpstr>
      <vt:lpstr>PowerPoint Presentation</vt:lpstr>
      <vt:lpstr>PowerPoint Presentation</vt:lpstr>
      <vt:lpstr>Group Task</vt:lpstr>
      <vt:lpstr>Group Task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Muhammad Ali</cp:lastModifiedBy>
  <cp:revision>26</cp:revision>
  <dcterms:created xsi:type="dcterms:W3CDTF">2020-09-13T20:20:32Z</dcterms:created>
  <dcterms:modified xsi:type="dcterms:W3CDTF">2023-12-18T07:24:29Z</dcterms:modified>
</cp:coreProperties>
</file>