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5"/>
  </p:notesMasterIdLst>
  <p:sldIdLst>
    <p:sldId id="256" r:id="rId2"/>
    <p:sldId id="257" r:id="rId3"/>
    <p:sldId id="266" r:id="rId4"/>
    <p:sldId id="267" r:id="rId5"/>
    <p:sldId id="264" r:id="rId6"/>
    <p:sldId id="262" r:id="rId7"/>
    <p:sldId id="259" r:id="rId8"/>
    <p:sldId id="260" r:id="rId9"/>
    <p:sldId id="269" r:id="rId10"/>
    <p:sldId id="270" r:id="rId11"/>
    <p:sldId id="271" r:id="rId12"/>
    <p:sldId id="300" r:id="rId13"/>
    <p:sldId id="301" r:id="rId14"/>
    <p:sldId id="302" r:id="rId15"/>
    <p:sldId id="303" r:id="rId16"/>
    <p:sldId id="272" r:id="rId17"/>
    <p:sldId id="273" r:id="rId18"/>
    <p:sldId id="261"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86535" autoAdjust="0"/>
  </p:normalViewPr>
  <p:slideViewPr>
    <p:cSldViewPr snapToGrid="0">
      <p:cViewPr varScale="1">
        <p:scale>
          <a:sx n="59" d="100"/>
          <a:sy n="59" d="100"/>
        </p:scale>
        <p:origin x="-1056"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746B3F-9CCC-4862-90E1-FE573591E684}" type="datetimeFigureOut">
              <a:rPr lang="en-US" smtClean="0"/>
              <a:pPr/>
              <a:t>10/6/2022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4483C7-DF98-4E0B-9BD1-92DAEAF522C3}" type="slidenum">
              <a:rPr lang="en-US" smtClean="0"/>
              <a:pPr/>
              <a:t>‹#›</a:t>
            </a:fld>
            <a:endParaRPr lang="en-US"/>
          </a:p>
        </p:txBody>
      </p:sp>
    </p:spTree>
    <p:extLst>
      <p:ext uri="{BB962C8B-B14F-4D97-AF65-F5344CB8AC3E}">
        <p14:creationId xmlns:p14="http://schemas.microsoft.com/office/powerpoint/2010/main" xmlns="" val="4199794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4483C7-DF98-4E0B-9BD1-92DAEAF522C3}"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It is focused on a particular mechanism of </a:t>
            </a:r>
            <a:r>
              <a:rPr lang="en-US" sz="1200" b="0" i="0" kern="1200" dirty="0" err="1" smtClean="0">
                <a:solidFill>
                  <a:schemeClr val="tx1"/>
                </a:solidFill>
                <a:effectLst/>
                <a:latin typeface="Times New Roman" panose="02020603050405020304" pitchFamily="18" charset="0"/>
                <a:ea typeface="+mn-ea"/>
                <a:cs typeface="Times New Roman" panose="02020603050405020304" pitchFamily="18" charset="0"/>
              </a:rPr>
              <a:t>colour</a:t>
            </a:r>
            <a:r>
              <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 perception</a:t>
            </a:r>
          </a:p>
          <a:p>
            <a:r>
              <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The first sentence, although it is still citing research, establishes the topic of the paragraph</a:t>
            </a:r>
          </a:p>
          <a:p>
            <a:r>
              <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A</a:t>
            </a:r>
            <a:r>
              <a:rPr lang="en-US" sz="1200"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narrative; it tells the story of a progression from unsuccessful to successful attempts to achieve the result </a:t>
            </a:r>
            <a:r>
              <a:rPr lang="en-US" sz="1200" b="0" i="0" kern="1200" dirty="0" err="1" smtClean="0">
                <a:solidFill>
                  <a:schemeClr val="tx1"/>
                </a:solidFill>
                <a:effectLst/>
                <a:latin typeface="Times New Roman" panose="02020603050405020304" pitchFamily="18" charset="0"/>
                <a:ea typeface="+mn-ea"/>
                <a:cs typeface="Times New Roman" panose="02020603050405020304" pitchFamily="18" charset="0"/>
              </a:rPr>
              <a:t>signalled</a:t>
            </a:r>
            <a:r>
              <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 in the topic sentence, which in turn is the main point of the story.</a:t>
            </a:r>
          </a:p>
          <a:p>
            <a:r>
              <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The narrative framework (“this ability was tested”… “first attempts”… “a new method”…) creates a clear connection between the sentences.</a:t>
            </a:r>
          </a:p>
        </p:txBody>
      </p:sp>
      <p:sp>
        <p:nvSpPr>
          <p:cNvPr id="4" name="Slide Number Placeholder 3"/>
          <p:cNvSpPr>
            <a:spLocks noGrp="1"/>
          </p:cNvSpPr>
          <p:nvPr>
            <p:ph type="sldNum" sz="quarter" idx="10"/>
          </p:nvPr>
        </p:nvSpPr>
        <p:spPr/>
        <p:txBody>
          <a:bodyPr/>
          <a:lstStyle/>
          <a:p>
            <a:fld id="{B63E6F65-9984-479B-BEDF-D261C85C19EF}" type="slidenum">
              <a:rPr lang="en-US" smtClean="0"/>
              <a:pPr/>
              <a:t>39</a:t>
            </a:fld>
            <a:endParaRPr lang="en-US"/>
          </a:p>
        </p:txBody>
      </p:sp>
    </p:spTree>
    <p:extLst>
      <p:ext uri="{BB962C8B-B14F-4D97-AF65-F5344CB8AC3E}">
        <p14:creationId xmlns="" xmlns:p14="http://schemas.microsoft.com/office/powerpoint/2010/main" val="3080091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Following are three main reasons for documenting sources thoroughly and accurately:</a:t>
            </a:r>
          </a:p>
          <a:p>
            <a:endParaRPr lang="en-US" dirty="0"/>
          </a:p>
        </p:txBody>
      </p:sp>
      <p:sp>
        <p:nvSpPr>
          <p:cNvPr id="4" name="Slide Number Placeholder 3"/>
          <p:cNvSpPr>
            <a:spLocks noGrp="1"/>
          </p:cNvSpPr>
          <p:nvPr>
            <p:ph type="sldNum" sz="quarter" idx="10"/>
          </p:nvPr>
        </p:nvSpPr>
        <p:spPr/>
        <p:txBody>
          <a:bodyPr/>
          <a:lstStyle/>
          <a:p>
            <a:fld id="{303C85F8-ADAF-4A93-A072-AD3B4BA6295C}" type="slidenum">
              <a:rPr lang="en-US" smtClean="0"/>
              <a:pPr/>
              <a:t>42</a:t>
            </a:fld>
            <a:endParaRPr lang="en-US"/>
          </a:p>
        </p:txBody>
      </p:sp>
    </p:spTree>
    <p:extLst>
      <p:ext uri="{BB962C8B-B14F-4D97-AF65-F5344CB8AC3E}">
        <p14:creationId xmlns="" xmlns:p14="http://schemas.microsoft.com/office/powerpoint/2010/main" val="1738256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 your research project may require conducing primary research to collect firsthand information yourself</a:t>
            </a:r>
          </a:p>
          <a:p>
            <a:endParaRPr lang="en-US" dirty="0" smtClean="0"/>
          </a:p>
          <a:p>
            <a:r>
              <a:rPr lang="en-US" dirty="0" smtClean="0"/>
              <a:t>The many ways of conducting primary research are generally divided into two methods: quantitative research and qualitative research.</a:t>
            </a:r>
            <a:endParaRPr lang="en-US" dirty="0"/>
          </a:p>
        </p:txBody>
      </p:sp>
      <p:sp>
        <p:nvSpPr>
          <p:cNvPr id="4" name="Slide Number Placeholder 3"/>
          <p:cNvSpPr>
            <a:spLocks noGrp="1"/>
          </p:cNvSpPr>
          <p:nvPr>
            <p:ph type="sldNum" sz="quarter" idx="10"/>
          </p:nvPr>
        </p:nvSpPr>
        <p:spPr/>
        <p:txBody>
          <a:bodyPr/>
          <a:lstStyle/>
          <a:p>
            <a:fld id="{C04483C7-DF98-4E0B-9BD1-92DAEAF522C3}" type="slidenum">
              <a:rPr lang="en-US" smtClean="0"/>
              <a:pPr/>
              <a:t>7</a:t>
            </a:fld>
            <a:endParaRPr lang="en-US"/>
          </a:p>
        </p:txBody>
      </p:sp>
    </p:spTree>
    <p:extLst>
      <p:ext uri="{BB962C8B-B14F-4D97-AF65-F5344CB8AC3E}">
        <p14:creationId xmlns:p14="http://schemas.microsoft.com/office/powerpoint/2010/main" xmlns="" val="3094122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Quantitative research collects data that can be represented in numbers. </a:t>
            </a:r>
            <a:endParaRPr lang="en-US" dirty="0"/>
          </a:p>
        </p:txBody>
      </p:sp>
      <p:sp>
        <p:nvSpPr>
          <p:cNvPr id="4" name="Slide Number Placeholder 3"/>
          <p:cNvSpPr>
            <a:spLocks noGrp="1"/>
          </p:cNvSpPr>
          <p:nvPr>
            <p:ph type="sldNum" sz="quarter" idx="10"/>
          </p:nvPr>
        </p:nvSpPr>
        <p:spPr/>
        <p:txBody>
          <a:bodyPr/>
          <a:lstStyle/>
          <a:p>
            <a:fld id="{C04483C7-DF98-4E0B-9BD1-92DAEAF522C3}" type="slidenum">
              <a:rPr lang="en-US" smtClean="0"/>
              <a:pPr/>
              <a:t>8</a:t>
            </a:fld>
            <a:endParaRPr lang="en-US"/>
          </a:p>
        </p:txBody>
      </p:sp>
    </p:spTree>
    <p:extLst>
      <p:ext uri="{BB962C8B-B14F-4D97-AF65-F5344CB8AC3E}">
        <p14:creationId xmlns:p14="http://schemas.microsoft.com/office/powerpoint/2010/main" xmlns="" val="1060393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 xmlns:p14="http://schemas.microsoft.com/office/powerpoint/2010/main" val="2066379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 xmlns:p14="http://schemas.microsoft.com/office/powerpoint/2010/main" val="3805833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 xmlns:p14="http://schemas.microsoft.com/office/powerpoint/2010/main" val="1134330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An effective abstract has the following qualities</a:t>
            </a:r>
            <a:endParaRPr dirty="0"/>
          </a:p>
        </p:txBody>
      </p:sp>
    </p:spTree>
    <p:extLst>
      <p:ext uri="{BB962C8B-B14F-4D97-AF65-F5344CB8AC3E}">
        <p14:creationId xmlns="" xmlns:p14="http://schemas.microsoft.com/office/powerpoint/2010/main" val="1867883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 a topic sentence</a:t>
            </a:r>
          </a:p>
          <a:p>
            <a:r>
              <a:rPr lang="en-US" sz="1200" b="0" i="0" kern="1200" dirty="0" smtClean="0">
                <a:solidFill>
                  <a:schemeClr val="tx1"/>
                </a:solidFill>
                <a:effectLst/>
                <a:latin typeface="+mn-lt"/>
                <a:ea typeface="+mn-ea"/>
                <a:cs typeface="+mn-cs"/>
              </a:rPr>
              <a:t>2- how the writer sees the connection between the two pieces of research cited</a:t>
            </a:r>
          </a:p>
          <a:p>
            <a:r>
              <a:rPr lang="en-US" sz="1200" b="0" i="0" kern="1200" dirty="0" smtClean="0">
                <a:solidFill>
                  <a:schemeClr val="tx1"/>
                </a:solidFill>
                <a:effectLst/>
                <a:latin typeface="+mn-lt"/>
                <a:ea typeface="+mn-ea"/>
                <a:cs typeface="+mn-cs"/>
              </a:rPr>
              <a:t>3- the writer clear the implications of the cited research for the topic of the article.</a:t>
            </a:r>
            <a:endParaRPr lang="en-US" dirty="0"/>
          </a:p>
        </p:txBody>
      </p:sp>
      <p:sp>
        <p:nvSpPr>
          <p:cNvPr id="4" name="Slide Number Placeholder 3"/>
          <p:cNvSpPr>
            <a:spLocks noGrp="1"/>
          </p:cNvSpPr>
          <p:nvPr>
            <p:ph type="sldNum" sz="quarter" idx="10"/>
          </p:nvPr>
        </p:nvSpPr>
        <p:spPr/>
        <p:txBody>
          <a:bodyPr/>
          <a:lstStyle/>
          <a:p>
            <a:fld id="{B63E6F65-9984-479B-BEDF-D261C85C19EF}" type="slidenum">
              <a:rPr lang="en-US" smtClean="0"/>
              <a:pPr/>
              <a:t>37</a:t>
            </a:fld>
            <a:endParaRPr lang="en-US"/>
          </a:p>
        </p:txBody>
      </p:sp>
    </p:spTree>
    <p:extLst>
      <p:ext uri="{BB962C8B-B14F-4D97-AF65-F5344CB8AC3E}">
        <p14:creationId xmlns="" xmlns:p14="http://schemas.microsoft.com/office/powerpoint/2010/main" val="1310065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Times New Roman" panose="02020603050405020304" pitchFamily="18" charset="0"/>
                <a:ea typeface="+mn-ea"/>
                <a:cs typeface="Times New Roman" panose="02020603050405020304" pitchFamily="18" charset="0"/>
              </a:rPr>
              <a:t>colour</a:t>
            </a:r>
            <a:r>
              <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 perception in mice</a:t>
            </a:r>
          </a:p>
          <a:p>
            <a:r>
              <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There is no topic sentence</a:t>
            </a:r>
          </a:p>
          <a:p>
            <a:r>
              <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a disjointed list of pieces of research. Furthermore, the connection that is implied between the first and second sentences is logically impossible; a 2012 study could not have confirmed a 2014 finding.</a:t>
            </a:r>
          </a:p>
          <a:p>
            <a:r>
              <a: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rPr>
              <a:t>No clear storyline</a:t>
            </a:r>
            <a:endParaRPr lang="en-US" b="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3E6F65-9984-479B-BEDF-D261C85C19EF}" type="slidenum">
              <a:rPr lang="en-US" smtClean="0"/>
              <a:pPr/>
              <a:t>38</a:t>
            </a:fld>
            <a:endParaRPr lang="en-US"/>
          </a:p>
        </p:txBody>
      </p:sp>
    </p:spTree>
    <p:extLst>
      <p:ext uri="{BB962C8B-B14F-4D97-AF65-F5344CB8AC3E}">
        <p14:creationId xmlns="" xmlns:p14="http://schemas.microsoft.com/office/powerpoint/2010/main" val="1087455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5F72AF8-EDDA-4299-84A9-520B9B6D0BE5}"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78C20-7432-4B8C-B0EC-B239267A1324}" type="slidenum">
              <a:rPr lang="en-US" smtClean="0"/>
              <a:pPr/>
              <a:t>‹#›</a:t>
            </a:fld>
            <a:endParaRPr lang="en-US"/>
          </a:p>
        </p:txBody>
      </p:sp>
    </p:spTree>
    <p:extLst>
      <p:ext uri="{BB962C8B-B14F-4D97-AF65-F5344CB8AC3E}">
        <p14:creationId xmlns:p14="http://schemas.microsoft.com/office/powerpoint/2010/main" xmlns="" val="3039613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F72AF8-EDDA-4299-84A9-520B9B6D0BE5}"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78C20-7432-4B8C-B0EC-B239267A1324}" type="slidenum">
              <a:rPr lang="en-US" smtClean="0"/>
              <a:pPr/>
              <a:t>‹#›</a:t>
            </a:fld>
            <a:endParaRPr lang="en-US"/>
          </a:p>
        </p:txBody>
      </p:sp>
    </p:spTree>
    <p:extLst>
      <p:ext uri="{BB962C8B-B14F-4D97-AF65-F5344CB8AC3E}">
        <p14:creationId xmlns:p14="http://schemas.microsoft.com/office/powerpoint/2010/main" xmlns="" val="2582686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F72AF8-EDDA-4299-84A9-520B9B6D0BE5}"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78C20-7432-4B8C-B0EC-B239267A1324}"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567371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F72AF8-EDDA-4299-84A9-520B9B6D0BE5}"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78C20-7432-4B8C-B0EC-B239267A1324}" type="slidenum">
              <a:rPr lang="en-US" smtClean="0"/>
              <a:pPr/>
              <a:t>‹#›</a:t>
            </a:fld>
            <a:endParaRPr lang="en-US"/>
          </a:p>
        </p:txBody>
      </p:sp>
    </p:spTree>
    <p:extLst>
      <p:ext uri="{BB962C8B-B14F-4D97-AF65-F5344CB8AC3E}">
        <p14:creationId xmlns:p14="http://schemas.microsoft.com/office/powerpoint/2010/main" xmlns="" val="2521987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F72AF8-EDDA-4299-84A9-520B9B6D0BE5}"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78C20-7432-4B8C-B0EC-B239267A1324}"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56006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F72AF8-EDDA-4299-84A9-520B9B6D0BE5}"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78C20-7432-4B8C-B0EC-B239267A1324}" type="slidenum">
              <a:rPr lang="en-US" smtClean="0"/>
              <a:pPr/>
              <a:t>‹#›</a:t>
            </a:fld>
            <a:endParaRPr lang="en-US"/>
          </a:p>
        </p:txBody>
      </p:sp>
    </p:spTree>
    <p:extLst>
      <p:ext uri="{BB962C8B-B14F-4D97-AF65-F5344CB8AC3E}">
        <p14:creationId xmlns:p14="http://schemas.microsoft.com/office/powerpoint/2010/main" xmlns="" val="3007827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F72AF8-EDDA-4299-84A9-520B9B6D0BE5}"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78C20-7432-4B8C-B0EC-B239267A1324}" type="slidenum">
              <a:rPr lang="en-US" smtClean="0"/>
              <a:pPr/>
              <a:t>‹#›</a:t>
            </a:fld>
            <a:endParaRPr lang="en-US"/>
          </a:p>
        </p:txBody>
      </p:sp>
    </p:spTree>
    <p:extLst>
      <p:ext uri="{BB962C8B-B14F-4D97-AF65-F5344CB8AC3E}">
        <p14:creationId xmlns:p14="http://schemas.microsoft.com/office/powerpoint/2010/main" xmlns="" val="3610088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F72AF8-EDDA-4299-84A9-520B9B6D0BE5}"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78C20-7432-4B8C-B0EC-B239267A1324}" type="slidenum">
              <a:rPr lang="en-US" smtClean="0"/>
              <a:pPr/>
              <a:t>‹#›</a:t>
            </a:fld>
            <a:endParaRPr lang="en-US"/>
          </a:p>
        </p:txBody>
      </p:sp>
    </p:spTree>
    <p:extLst>
      <p:ext uri="{BB962C8B-B14F-4D97-AF65-F5344CB8AC3E}">
        <p14:creationId xmlns:p14="http://schemas.microsoft.com/office/powerpoint/2010/main" xmlns="" val="2755539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914400" y="3838333"/>
            <a:ext cx="7025200" cy="1546400"/>
          </a:xfrm>
          <a:prstGeom prst="rect">
            <a:avLst/>
          </a:prstGeom>
        </p:spPr>
        <p:txBody>
          <a:bodyPr spcFirstLastPara="1" wrap="square" lIns="91425" tIns="91425" rIns="91425" bIns="91425" anchor="b" anchorCtr="0"/>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528" name="Google Shape;528;p3"/>
          <p:cNvSpPr txBox="1">
            <a:spLocks noGrp="1"/>
          </p:cNvSpPr>
          <p:nvPr>
            <p:ph type="subTitle" idx="1"/>
          </p:nvPr>
        </p:nvSpPr>
        <p:spPr>
          <a:xfrm>
            <a:off x="914400" y="5310740"/>
            <a:ext cx="7025200" cy="1046400"/>
          </a:xfrm>
          <a:prstGeom prst="rect">
            <a:avLst/>
          </a:prstGeom>
        </p:spPr>
        <p:txBody>
          <a:bodyPr spcFirstLastPara="1" wrap="square" lIns="91425" tIns="91425" rIns="91425" bIns="91425" anchor="t" anchorCtr="0"/>
          <a:lstStyle>
            <a:lvl1pPr lvl="0" rtl="0">
              <a:spcBef>
                <a:spcPts val="0"/>
              </a:spcBef>
              <a:spcAft>
                <a:spcPts val="0"/>
              </a:spcAft>
              <a:buClr>
                <a:srgbClr val="80BFB7"/>
              </a:buClr>
              <a:buSzPts val="2400"/>
              <a:buNone/>
              <a:defRPr>
                <a:solidFill>
                  <a:srgbClr val="80BFB7"/>
                </a:solidFill>
              </a:defRPr>
            </a:lvl1pPr>
            <a:lvl2pPr lvl="1" rtl="0">
              <a:spcBef>
                <a:spcPts val="0"/>
              </a:spcBef>
              <a:spcAft>
                <a:spcPts val="0"/>
              </a:spcAft>
              <a:buClr>
                <a:srgbClr val="80BFB7"/>
              </a:buClr>
              <a:buSzPts val="3000"/>
              <a:buNone/>
              <a:defRPr sz="4000">
                <a:solidFill>
                  <a:srgbClr val="80BFB7"/>
                </a:solidFill>
              </a:defRPr>
            </a:lvl2pPr>
            <a:lvl3pPr lvl="2" rtl="0">
              <a:spcBef>
                <a:spcPts val="0"/>
              </a:spcBef>
              <a:spcAft>
                <a:spcPts val="0"/>
              </a:spcAft>
              <a:buClr>
                <a:srgbClr val="80BFB7"/>
              </a:buClr>
              <a:buSzPts val="3000"/>
              <a:buNone/>
              <a:defRPr sz="4000">
                <a:solidFill>
                  <a:srgbClr val="80BFB7"/>
                </a:solidFill>
              </a:defRPr>
            </a:lvl3pPr>
            <a:lvl4pPr lvl="3" rtl="0">
              <a:spcBef>
                <a:spcPts val="0"/>
              </a:spcBef>
              <a:spcAft>
                <a:spcPts val="0"/>
              </a:spcAft>
              <a:buClr>
                <a:srgbClr val="80BFB7"/>
              </a:buClr>
              <a:buSzPts val="3000"/>
              <a:buNone/>
              <a:defRPr sz="4000">
                <a:solidFill>
                  <a:srgbClr val="80BFB7"/>
                </a:solidFill>
              </a:defRPr>
            </a:lvl4pPr>
            <a:lvl5pPr lvl="4" rtl="0">
              <a:spcBef>
                <a:spcPts val="0"/>
              </a:spcBef>
              <a:spcAft>
                <a:spcPts val="0"/>
              </a:spcAft>
              <a:buClr>
                <a:srgbClr val="80BFB7"/>
              </a:buClr>
              <a:buSzPts val="3000"/>
              <a:buNone/>
              <a:defRPr sz="4000">
                <a:solidFill>
                  <a:srgbClr val="80BFB7"/>
                </a:solidFill>
              </a:defRPr>
            </a:lvl5pPr>
            <a:lvl6pPr lvl="5" rtl="0">
              <a:spcBef>
                <a:spcPts val="0"/>
              </a:spcBef>
              <a:spcAft>
                <a:spcPts val="0"/>
              </a:spcAft>
              <a:buClr>
                <a:srgbClr val="80BFB7"/>
              </a:buClr>
              <a:buSzPts val="3000"/>
              <a:buNone/>
              <a:defRPr sz="4000">
                <a:solidFill>
                  <a:srgbClr val="80BFB7"/>
                </a:solidFill>
              </a:defRPr>
            </a:lvl6pPr>
            <a:lvl7pPr lvl="6" rtl="0">
              <a:spcBef>
                <a:spcPts val="0"/>
              </a:spcBef>
              <a:spcAft>
                <a:spcPts val="0"/>
              </a:spcAft>
              <a:buClr>
                <a:srgbClr val="80BFB7"/>
              </a:buClr>
              <a:buSzPts val="3000"/>
              <a:buNone/>
              <a:defRPr sz="4000">
                <a:solidFill>
                  <a:srgbClr val="80BFB7"/>
                </a:solidFill>
              </a:defRPr>
            </a:lvl7pPr>
            <a:lvl8pPr lvl="7" rtl="0">
              <a:spcBef>
                <a:spcPts val="0"/>
              </a:spcBef>
              <a:spcAft>
                <a:spcPts val="0"/>
              </a:spcAft>
              <a:buClr>
                <a:srgbClr val="80BFB7"/>
              </a:buClr>
              <a:buSzPts val="3000"/>
              <a:buNone/>
              <a:defRPr sz="4000">
                <a:solidFill>
                  <a:srgbClr val="80BFB7"/>
                </a:solidFill>
              </a:defRPr>
            </a:lvl8pPr>
            <a:lvl9pPr lvl="8" rtl="0">
              <a:spcBef>
                <a:spcPts val="0"/>
              </a:spcBef>
              <a:spcAft>
                <a:spcPts val="0"/>
              </a:spcAft>
              <a:buClr>
                <a:srgbClr val="80BFB7"/>
              </a:buClr>
              <a:buSzPts val="3000"/>
              <a:buNone/>
              <a:defRPr sz="4000">
                <a:solidFill>
                  <a:srgbClr val="80BFB7"/>
                </a:solidFill>
              </a:defRPr>
            </a:lvl9pPr>
          </a:lstStyle>
          <a:p>
            <a:endParaRPr/>
          </a:p>
        </p:txBody>
      </p:sp>
      <p:grpSp>
        <p:nvGrpSpPr>
          <p:cNvPr id="2" name="Google Shape;529;p3"/>
          <p:cNvGrpSpPr/>
          <p:nvPr/>
        </p:nvGrpSpPr>
        <p:grpSpPr>
          <a:xfrm rot="10800000">
            <a:off x="11607156" y="38264"/>
            <a:ext cx="546843" cy="6781736"/>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grpSp>
        <p:nvGrpSpPr>
          <p:cNvPr id="3" name="Google Shape;610;p3"/>
          <p:cNvGrpSpPr/>
          <p:nvPr/>
        </p:nvGrpSpPr>
        <p:grpSpPr>
          <a:xfrm rot="10800000">
            <a:off x="8879380" y="38264"/>
            <a:ext cx="3079792" cy="6781736"/>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grpSp>
        <p:nvGrpSpPr>
          <p:cNvPr id="4" name="Google Shape;730;p3"/>
          <p:cNvGrpSpPr/>
          <p:nvPr/>
        </p:nvGrpSpPr>
        <p:grpSpPr>
          <a:xfrm rot="10800000">
            <a:off x="8489725" y="38264"/>
            <a:ext cx="2690072" cy="6781736"/>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grpSp>
        <p:nvGrpSpPr>
          <p:cNvPr id="5" name="Google Shape;940;p3"/>
          <p:cNvGrpSpPr/>
          <p:nvPr/>
        </p:nvGrpSpPr>
        <p:grpSpPr>
          <a:xfrm rot="10800000">
            <a:off x="8489725" y="38264"/>
            <a:ext cx="3079760" cy="6781736"/>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spTree>
    <p:extLst>
      <p:ext uri="{BB962C8B-B14F-4D97-AF65-F5344CB8AC3E}">
        <p14:creationId xmlns="" xmlns:p14="http://schemas.microsoft.com/office/powerpoint/2010/main" val="1702003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dark">
  <p:cSld name="Blank dark">
    <p:bg>
      <p:bgPr>
        <a:solidFill>
          <a:srgbClr val="003B55"/>
        </a:solidFill>
        <a:effectLst/>
      </p:bgPr>
    </p:bg>
    <p:spTree>
      <p:nvGrpSpPr>
        <p:cNvPr id="1" name="Shape 3230"/>
        <p:cNvGrpSpPr/>
        <p:nvPr/>
      </p:nvGrpSpPr>
      <p:grpSpPr>
        <a:xfrm>
          <a:off x="0" y="0"/>
          <a:ext cx="0" cy="0"/>
          <a:chOff x="0" y="0"/>
          <a:chExt cx="0" cy="0"/>
        </a:xfrm>
      </p:grpSpPr>
      <p:grpSp>
        <p:nvGrpSpPr>
          <p:cNvPr id="2" name="Google Shape;3231;p11"/>
          <p:cNvGrpSpPr/>
          <p:nvPr/>
        </p:nvGrpSpPr>
        <p:grpSpPr>
          <a:xfrm rot="10800000">
            <a:off x="11801983" y="38276"/>
            <a:ext cx="352016" cy="6781736"/>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grpSp>
        <p:nvGrpSpPr>
          <p:cNvPr id="3" name="Google Shape;3289;p11"/>
          <p:cNvGrpSpPr/>
          <p:nvPr/>
        </p:nvGrpSpPr>
        <p:grpSpPr>
          <a:xfrm rot="10800000">
            <a:off x="10438095" y="38276"/>
            <a:ext cx="1521044" cy="6781736"/>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grpSp>
        <p:nvGrpSpPr>
          <p:cNvPr id="4" name="Google Shape;3352;p11"/>
          <p:cNvGrpSpPr/>
          <p:nvPr/>
        </p:nvGrpSpPr>
        <p:grpSpPr>
          <a:xfrm rot="10800000">
            <a:off x="10243269" y="38276"/>
            <a:ext cx="1326185" cy="6586909"/>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grpSp>
        <p:nvGrpSpPr>
          <p:cNvPr id="5" name="Google Shape;3454;p11"/>
          <p:cNvGrpSpPr/>
          <p:nvPr/>
        </p:nvGrpSpPr>
        <p:grpSpPr>
          <a:xfrm rot="10800000">
            <a:off x="10243269" y="38276"/>
            <a:ext cx="1521044" cy="6781736"/>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sp>
        <p:nvSpPr>
          <p:cNvPr id="3505" name="Google Shape;3505;p11"/>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solidFill>
                  <a:srgbClr val="80BFB7"/>
                </a:solidFill>
              </a:defRPr>
            </a:lvl1pPr>
            <a:lvl2pPr lvl="1">
              <a:buNone/>
              <a:defRPr>
                <a:solidFill>
                  <a:srgbClr val="80BFB7"/>
                </a:solidFill>
              </a:defRPr>
            </a:lvl2pPr>
            <a:lvl3pPr lvl="2">
              <a:buNone/>
              <a:defRPr>
                <a:solidFill>
                  <a:srgbClr val="80BFB7"/>
                </a:solidFill>
              </a:defRPr>
            </a:lvl3pPr>
            <a:lvl4pPr lvl="3">
              <a:buNone/>
              <a:defRPr>
                <a:solidFill>
                  <a:srgbClr val="80BFB7"/>
                </a:solidFill>
              </a:defRPr>
            </a:lvl4pPr>
            <a:lvl5pPr lvl="4">
              <a:buNone/>
              <a:defRPr>
                <a:solidFill>
                  <a:srgbClr val="80BFB7"/>
                </a:solidFill>
              </a:defRPr>
            </a:lvl5pPr>
            <a:lvl6pPr lvl="5">
              <a:buNone/>
              <a:defRPr>
                <a:solidFill>
                  <a:srgbClr val="80BFB7"/>
                </a:solidFill>
              </a:defRPr>
            </a:lvl6pPr>
            <a:lvl7pPr lvl="6">
              <a:buNone/>
              <a:defRPr>
                <a:solidFill>
                  <a:srgbClr val="80BFB7"/>
                </a:solidFill>
              </a:defRPr>
            </a:lvl7pPr>
            <a:lvl8pPr lvl="7">
              <a:buNone/>
              <a:defRPr>
                <a:solidFill>
                  <a:srgbClr val="80BFB7"/>
                </a:solidFill>
              </a:defRPr>
            </a:lvl8pPr>
            <a:lvl9pPr lvl="8">
              <a:buNone/>
              <a:defRPr>
                <a:solidFill>
                  <a:srgbClr val="80BFB7"/>
                </a:solidFill>
              </a:defRPr>
            </a:lvl9pPr>
          </a:lstStyle>
          <a:p>
            <a:fld id="{00000000-1234-1234-1234-123412341234}" type="slidenum">
              <a:rPr lang="en" smtClean="0"/>
              <a:pPr/>
              <a:t>‹#›</a:t>
            </a:fld>
            <a:endParaRPr lang="en"/>
          </a:p>
        </p:txBody>
      </p:sp>
    </p:spTree>
    <p:extLst>
      <p:ext uri="{BB962C8B-B14F-4D97-AF65-F5344CB8AC3E}">
        <p14:creationId xmlns="" xmlns:p14="http://schemas.microsoft.com/office/powerpoint/2010/main" val="11236045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957733" y="985833"/>
            <a:ext cx="9014800" cy="11432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957733" y="2311400"/>
            <a:ext cx="9014800" cy="3974000"/>
          </a:xfrm>
          <a:prstGeom prst="rect">
            <a:avLst/>
          </a:prstGeom>
        </p:spPr>
        <p:txBody>
          <a:bodyPr spcFirstLastPara="1" wrap="square" lIns="91425" tIns="91425" rIns="91425" bIns="91425" anchor="t" anchorCtr="0"/>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endParaRPr/>
          </a:p>
        </p:txBody>
      </p:sp>
      <p:grpSp>
        <p:nvGrpSpPr>
          <p:cNvPr id="2" name="Google Shape;1566;p5"/>
          <p:cNvGrpSpPr/>
          <p:nvPr/>
        </p:nvGrpSpPr>
        <p:grpSpPr>
          <a:xfrm rot="10800000">
            <a:off x="11801983" y="38276"/>
            <a:ext cx="352016" cy="6781736"/>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grpSp>
        <p:nvGrpSpPr>
          <p:cNvPr id="3" name="Google Shape;1624;p5"/>
          <p:cNvGrpSpPr/>
          <p:nvPr/>
        </p:nvGrpSpPr>
        <p:grpSpPr>
          <a:xfrm rot="10800000">
            <a:off x="10438095" y="38276"/>
            <a:ext cx="1521044" cy="6781736"/>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grpSp>
        <p:nvGrpSpPr>
          <p:cNvPr id="4" name="Google Shape;1687;p5"/>
          <p:cNvGrpSpPr/>
          <p:nvPr/>
        </p:nvGrpSpPr>
        <p:grpSpPr>
          <a:xfrm rot="10800000">
            <a:off x="10243269" y="38276"/>
            <a:ext cx="1326185" cy="6586909"/>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grpSp>
        <p:nvGrpSpPr>
          <p:cNvPr id="5" name="Google Shape;1789;p5"/>
          <p:cNvGrpSpPr/>
          <p:nvPr/>
        </p:nvGrpSpPr>
        <p:grpSpPr>
          <a:xfrm rot="10800000">
            <a:off x="10243269" y="38276"/>
            <a:ext cx="1521044" cy="6781736"/>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sp>
        <p:nvSpPr>
          <p:cNvPr id="1840" name="Google Shape;1840;p5"/>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 xmlns:p14="http://schemas.microsoft.com/office/powerpoint/2010/main" val="2544160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F72AF8-EDDA-4299-84A9-520B9B6D0BE5}"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78C20-7432-4B8C-B0EC-B239267A1324}" type="slidenum">
              <a:rPr lang="en-US" smtClean="0"/>
              <a:pPr/>
              <a:t>‹#›</a:t>
            </a:fld>
            <a:endParaRPr lang="en-US"/>
          </a:p>
        </p:txBody>
      </p:sp>
    </p:spTree>
    <p:extLst>
      <p:ext uri="{BB962C8B-B14F-4D97-AF65-F5344CB8AC3E}">
        <p14:creationId xmlns:p14="http://schemas.microsoft.com/office/powerpoint/2010/main" xmlns="" val="10474041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0B87A1"/>
        </a:solidFill>
        <a:effectLst/>
      </p:bgPr>
    </p:bg>
    <p:spTree>
      <p:nvGrpSpPr>
        <p:cNvPr id="1" name="Shape 1044"/>
        <p:cNvGrpSpPr/>
        <p:nvPr/>
      </p:nvGrpSpPr>
      <p:grpSpPr>
        <a:xfrm>
          <a:off x="0" y="0"/>
          <a:ext cx="0" cy="0"/>
          <a:chOff x="0" y="0"/>
          <a:chExt cx="0" cy="0"/>
        </a:xfrm>
      </p:grpSpPr>
      <p:sp>
        <p:nvSpPr>
          <p:cNvPr id="1045" name="Google Shape;1045;p4"/>
          <p:cNvSpPr txBox="1">
            <a:spLocks noGrp="1"/>
          </p:cNvSpPr>
          <p:nvPr>
            <p:ph type="body" idx="1"/>
          </p:nvPr>
        </p:nvSpPr>
        <p:spPr>
          <a:xfrm>
            <a:off x="1704767" y="986067"/>
            <a:ext cx="5708000" cy="4923200"/>
          </a:xfrm>
          <a:prstGeom prst="rect">
            <a:avLst/>
          </a:prstGeom>
        </p:spPr>
        <p:txBody>
          <a:bodyPr spcFirstLastPara="1" wrap="square" lIns="91425" tIns="91425" rIns="91425" bIns="91425" anchor="t" anchorCtr="0"/>
          <a:lstStyle>
            <a:lvl1pPr marL="609585" lvl="0" indent="-558786" rtl="0">
              <a:spcBef>
                <a:spcPts val="800"/>
              </a:spcBef>
              <a:spcAft>
                <a:spcPts val="0"/>
              </a:spcAft>
              <a:buClr>
                <a:srgbClr val="FFFFFF"/>
              </a:buClr>
              <a:buSzPts val="3000"/>
              <a:buChar char="▪"/>
              <a:defRPr sz="4000" i="1">
                <a:solidFill>
                  <a:srgbClr val="FFFFFF"/>
                </a:solidFill>
              </a:defRPr>
            </a:lvl1pPr>
            <a:lvl2pPr marL="1219170" lvl="1" indent="-558786" rtl="0">
              <a:spcBef>
                <a:spcPts val="0"/>
              </a:spcBef>
              <a:spcAft>
                <a:spcPts val="0"/>
              </a:spcAft>
              <a:buClr>
                <a:srgbClr val="FFFFFF"/>
              </a:buClr>
              <a:buSzPts val="3000"/>
              <a:buChar char="▫"/>
              <a:defRPr sz="4000" i="1">
                <a:solidFill>
                  <a:srgbClr val="FFFFFF"/>
                </a:solidFill>
              </a:defRPr>
            </a:lvl2pPr>
            <a:lvl3pPr marL="1828754" lvl="2" indent="-558786" rtl="0">
              <a:spcBef>
                <a:spcPts val="0"/>
              </a:spcBef>
              <a:spcAft>
                <a:spcPts val="0"/>
              </a:spcAft>
              <a:buClr>
                <a:srgbClr val="FFFFFF"/>
              </a:buClr>
              <a:buSzPts val="3000"/>
              <a:buChar char="▫"/>
              <a:defRPr sz="4000" i="1">
                <a:solidFill>
                  <a:srgbClr val="FFFFFF"/>
                </a:solidFill>
              </a:defRPr>
            </a:lvl3pPr>
            <a:lvl4pPr marL="2438339" lvl="3" indent="-558786" rtl="0">
              <a:spcBef>
                <a:spcPts val="0"/>
              </a:spcBef>
              <a:spcAft>
                <a:spcPts val="0"/>
              </a:spcAft>
              <a:buClr>
                <a:srgbClr val="FFFFFF"/>
              </a:buClr>
              <a:buSzPts val="3000"/>
              <a:buChar char="▫"/>
              <a:defRPr sz="4000" i="1">
                <a:solidFill>
                  <a:srgbClr val="FFFFFF"/>
                </a:solidFill>
              </a:defRPr>
            </a:lvl4pPr>
            <a:lvl5pPr marL="3047924" lvl="4" indent="-558786" rtl="0">
              <a:spcBef>
                <a:spcPts val="0"/>
              </a:spcBef>
              <a:spcAft>
                <a:spcPts val="0"/>
              </a:spcAft>
              <a:buClr>
                <a:srgbClr val="FFFFFF"/>
              </a:buClr>
              <a:buSzPts val="3000"/>
              <a:buChar char="▫"/>
              <a:defRPr sz="4000" i="1">
                <a:solidFill>
                  <a:srgbClr val="FFFFFF"/>
                </a:solidFill>
              </a:defRPr>
            </a:lvl5pPr>
            <a:lvl6pPr marL="3657509" lvl="5" indent="-558786" rtl="0">
              <a:spcBef>
                <a:spcPts val="0"/>
              </a:spcBef>
              <a:spcAft>
                <a:spcPts val="0"/>
              </a:spcAft>
              <a:buClr>
                <a:srgbClr val="FFFFFF"/>
              </a:buClr>
              <a:buSzPts val="3000"/>
              <a:buChar char="▫"/>
              <a:defRPr sz="4000" i="1">
                <a:solidFill>
                  <a:srgbClr val="FFFFFF"/>
                </a:solidFill>
              </a:defRPr>
            </a:lvl6pPr>
            <a:lvl7pPr marL="4267093" lvl="6" indent="-558786" rtl="0">
              <a:spcBef>
                <a:spcPts val="0"/>
              </a:spcBef>
              <a:spcAft>
                <a:spcPts val="0"/>
              </a:spcAft>
              <a:buClr>
                <a:srgbClr val="FFFFFF"/>
              </a:buClr>
              <a:buSzPts val="3000"/>
              <a:buChar char="●"/>
              <a:defRPr sz="4000" i="1">
                <a:solidFill>
                  <a:srgbClr val="FFFFFF"/>
                </a:solidFill>
              </a:defRPr>
            </a:lvl7pPr>
            <a:lvl8pPr marL="4876678" lvl="7" indent="-558786" rtl="0">
              <a:spcBef>
                <a:spcPts val="0"/>
              </a:spcBef>
              <a:spcAft>
                <a:spcPts val="0"/>
              </a:spcAft>
              <a:buClr>
                <a:srgbClr val="FFFFFF"/>
              </a:buClr>
              <a:buSzPts val="3000"/>
              <a:buChar char="○"/>
              <a:defRPr sz="4000" i="1">
                <a:solidFill>
                  <a:srgbClr val="FFFFFF"/>
                </a:solidFill>
              </a:defRPr>
            </a:lvl8pPr>
            <a:lvl9pPr marL="5486263" lvl="8" indent="-558786">
              <a:spcBef>
                <a:spcPts val="0"/>
              </a:spcBef>
              <a:spcAft>
                <a:spcPts val="0"/>
              </a:spcAft>
              <a:buClr>
                <a:srgbClr val="FFFFFF"/>
              </a:buClr>
              <a:buSzPts val="3000"/>
              <a:buChar char="■"/>
              <a:defRPr sz="4000" i="1">
                <a:solidFill>
                  <a:srgbClr val="FFFFFF"/>
                </a:solidFill>
              </a:defRPr>
            </a:lvl9pPr>
          </a:lstStyle>
          <a:p>
            <a:endParaRPr/>
          </a:p>
        </p:txBody>
      </p:sp>
      <p:sp>
        <p:nvSpPr>
          <p:cNvPr id="1046" name="Google Shape;1046;p4"/>
          <p:cNvSpPr txBox="1"/>
          <p:nvPr/>
        </p:nvSpPr>
        <p:spPr>
          <a:xfrm>
            <a:off x="879900" y="552100"/>
            <a:ext cx="1003200" cy="871600"/>
          </a:xfrm>
          <a:prstGeom prst="rect">
            <a:avLst/>
          </a:prstGeom>
          <a:noFill/>
          <a:ln>
            <a:noFill/>
          </a:ln>
        </p:spPr>
        <p:txBody>
          <a:bodyPr spcFirstLastPara="1" wrap="square" lIns="121900" tIns="121900" rIns="121900" bIns="121900" anchor="t" anchorCtr="0">
            <a:noAutofit/>
          </a:bodyPr>
          <a:lstStyle/>
          <a:p>
            <a:pPr marL="0" lvl="0" indent="0" algn="ctr">
              <a:spcBef>
                <a:spcPts val="0"/>
              </a:spcBef>
              <a:spcAft>
                <a:spcPts val="0"/>
              </a:spcAft>
              <a:buNone/>
            </a:pPr>
            <a:r>
              <a:rPr lang="en" sz="16000">
                <a:solidFill>
                  <a:srgbClr val="D3EBD5"/>
                </a:solidFill>
                <a:latin typeface="Dosis"/>
                <a:ea typeface="Dosis"/>
                <a:cs typeface="Dosis"/>
                <a:sym typeface="Dosis"/>
              </a:rPr>
              <a:t>“</a:t>
            </a:r>
            <a:endParaRPr sz="16000">
              <a:solidFill>
                <a:srgbClr val="D3EBD5"/>
              </a:solidFill>
              <a:latin typeface="Dosis"/>
              <a:ea typeface="Dosis"/>
              <a:cs typeface="Dosis"/>
              <a:sym typeface="Dosis"/>
            </a:endParaRPr>
          </a:p>
        </p:txBody>
      </p:sp>
      <p:grpSp>
        <p:nvGrpSpPr>
          <p:cNvPr id="2" name="Google Shape;1047;p4"/>
          <p:cNvGrpSpPr/>
          <p:nvPr/>
        </p:nvGrpSpPr>
        <p:grpSpPr>
          <a:xfrm rot="10800000">
            <a:off x="11607156" y="38264"/>
            <a:ext cx="546843" cy="6781736"/>
            <a:chOff x="836200" y="238125"/>
            <a:chExt cx="422425" cy="5238750"/>
          </a:xfrm>
        </p:grpSpPr>
        <p:sp>
          <p:nvSpPr>
            <p:cNvPr id="1048" name="Google Shape;1048;p4"/>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49" name="Google Shape;1049;p4"/>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50" name="Google Shape;1050;p4"/>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51" name="Google Shape;1051;p4"/>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52" name="Google Shape;1052;p4"/>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53" name="Google Shape;1053;p4"/>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54" name="Google Shape;1054;p4"/>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55" name="Google Shape;1055;p4"/>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56" name="Google Shape;1056;p4"/>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57" name="Google Shape;1057;p4"/>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58" name="Google Shape;1058;p4"/>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59" name="Google Shape;1059;p4"/>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60" name="Google Shape;1060;p4"/>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61" name="Google Shape;1061;p4"/>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62" name="Google Shape;1062;p4"/>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63" name="Google Shape;1063;p4"/>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64" name="Google Shape;1064;p4"/>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65" name="Google Shape;1065;p4"/>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66" name="Google Shape;1066;p4"/>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67" name="Google Shape;1067;p4"/>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68" name="Google Shape;1068;p4"/>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69" name="Google Shape;1069;p4"/>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70" name="Google Shape;1070;p4"/>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71" name="Google Shape;1071;p4"/>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72" name="Google Shape;1072;p4"/>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73" name="Google Shape;1073;p4"/>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74" name="Google Shape;1074;p4"/>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75" name="Google Shape;1075;p4"/>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76" name="Google Shape;1076;p4"/>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77" name="Google Shape;1077;p4"/>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78" name="Google Shape;1078;p4"/>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79" name="Google Shape;1079;p4"/>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80" name="Google Shape;1080;p4"/>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81" name="Google Shape;1081;p4"/>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82" name="Google Shape;1082;p4"/>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83" name="Google Shape;1083;p4"/>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84" name="Google Shape;1084;p4"/>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85" name="Google Shape;1085;p4"/>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86" name="Google Shape;1086;p4"/>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87" name="Google Shape;1087;p4"/>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88" name="Google Shape;1088;p4"/>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89" name="Google Shape;1089;p4"/>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90" name="Google Shape;1090;p4"/>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91" name="Google Shape;1091;p4"/>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92" name="Google Shape;1092;p4"/>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93" name="Google Shape;1093;p4"/>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94" name="Google Shape;1094;p4"/>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95" name="Google Shape;1095;p4"/>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96" name="Google Shape;1096;p4"/>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97" name="Google Shape;1097;p4"/>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98" name="Google Shape;1098;p4"/>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099" name="Google Shape;1099;p4"/>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00" name="Google Shape;1100;p4"/>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01" name="Google Shape;1101;p4"/>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02" name="Google Shape;1102;p4"/>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03" name="Google Shape;1103;p4"/>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04" name="Google Shape;1104;p4"/>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05" name="Google Shape;1105;p4"/>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06" name="Google Shape;1106;p4"/>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07" name="Google Shape;1107;p4"/>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08" name="Google Shape;1108;p4"/>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09" name="Google Shape;1109;p4"/>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10" name="Google Shape;1110;p4"/>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11" name="Google Shape;1111;p4"/>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12" name="Google Shape;1112;p4"/>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13" name="Google Shape;1113;p4"/>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14" name="Google Shape;1114;p4"/>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15" name="Google Shape;1115;p4"/>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16" name="Google Shape;1116;p4"/>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17" name="Google Shape;1117;p4"/>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18" name="Google Shape;1118;p4"/>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19" name="Google Shape;1119;p4"/>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20" name="Google Shape;1120;p4"/>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21" name="Google Shape;1121;p4"/>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22" name="Google Shape;1122;p4"/>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23" name="Google Shape;1123;p4"/>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24" name="Google Shape;1124;p4"/>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25" name="Google Shape;1125;p4"/>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26" name="Google Shape;1126;p4"/>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27" name="Google Shape;1127;p4"/>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grpSp>
        <p:nvGrpSpPr>
          <p:cNvPr id="3" name="Google Shape;1128;p4"/>
          <p:cNvGrpSpPr/>
          <p:nvPr/>
        </p:nvGrpSpPr>
        <p:grpSpPr>
          <a:xfrm rot="10800000">
            <a:off x="8879380" y="38264"/>
            <a:ext cx="3079792" cy="6781736"/>
            <a:chOff x="986700" y="238125"/>
            <a:chExt cx="2379075" cy="5238750"/>
          </a:xfrm>
        </p:grpSpPr>
        <p:sp>
          <p:nvSpPr>
            <p:cNvPr id="1129" name="Google Shape;1129;p4"/>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30" name="Google Shape;1130;p4"/>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31" name="Google Shape;1131;p4"/>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32" name="Google Shape;1132;p4"/>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33" name="Google Shape;1133;p4"/>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34" name="Google Shape;1134;p4"/>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35" name="Google Shape;1135;p4"/>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36" name="Google Shape;1136;p4"/>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37" name="Google Shape;1137;p4"/>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38" name="Google Shape;1138;p4"/>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39" name="Google Shape;1139;p4"/>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40" name="Google Shape;1140;p4"/>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41" name="Google Shape;1141;p4"/>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42" name="Google Shape;1142;p4"/>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43" name="Google Shape;1143;p4"/>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44" name="Google Shape;1144;p4"/>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45" name="Google Shape;1145;p4"/>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46" name="Google Shape;1146;p4"/>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47" name="Google Shape;1147;p4"/>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48" name="Google Shape;1148;p4"/>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49" name="Google Shape;1149;p4"/>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50" name="Google Shape;1150;p4"/>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51" name="Google Shape;1151;p4"/>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52" name="Google Shape;1152;p4"/>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53" name="Google Shape;1153;p4"/>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54" name="Google Shape;1154;p4"/>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55" name="Google Shape;1155;p4"/>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56" name="Google Shape;1156;p4"/>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57" name="Google Shape;1157;p4"/>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58" name="Google Shape;1158;p4"/>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59" name="Google Shape;1159;p4"/>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60" name="Google Shape;1160;p4"/>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61" name="Google Shape;1161;p4"/>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62" name="Google Shape;1162;p4"/>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63" name="Google Shape;1163;p4"/>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64" name="Google Shape;1164;p4"/>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65" name="Google Shape;1165;p4"/>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66" name="Google Shape;1166;p4"/>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67" name="Google Shape;1167;p4"/>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68" name="Google Shape;1168;p4"/>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69" name="Google Shape;1169;p4"/>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70" name="Google Shape;1170;p4"/>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71" name="Google Shape;1171;p4"/>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72" name="Google Shape;1172;p4"/>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73" name="Google Shape;1173;p4"/>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74" name="Google Shape;1174;p4"/>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75" name="Google Shape;1175;p4"/>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76" name="Google Shape;1176;p4"/>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77" name="Google Shape;1177;p4"/>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78" name="Google Shape;1178;p4"/>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79" name="Google Shape;1179;p4"/>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80" name="Google Shape;1180;p4"/>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81" name="Google Shape;1181;p4"/>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82" name="Google Shape;1182;p4"/>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83" name="Google Shape;1183;p4"/>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84" name="Google Shape;1184;p4"/>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85" name="Google Shape;1185;p4"/>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86" name="Google Shape;1186;p4"/>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87" name="Google Shape;1187;p4"/>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88" name="Google Shape;1188;p4"/>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89" name="Google Shape;1189;p4"/>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90" name="Google Shape;1190;p4"/>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91" name="Google Shape;1191;p4"/>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92" name="Google Shape;1192;p4"/>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93" name="Google Shape;1193;p4"/>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94" name="Google Shape;1194;p4"/>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95" name="Google Shape;1195;p4"/>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96" name="Google Shape;1196;p4"/>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97" name="Google Shape;1197;p4"/>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98" name="Google Shape;1198;p4"/>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199" name="Google Shape;1199;p4"/>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00" name="Google Shape;1200;p4"/>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01" name="Google Shape;1201;p4"/>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02" name="Google Shape;1202;p4"/>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03" name="Google Shape;1203;p4"/>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04" name="Google Shape;1204;p4"/>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05" name="Google Shape;1205;p4"/>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06" name="Google Shape;1206;p4"/>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07" name="Google Shape;1207;p4"/>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08" name="Google Shape;1208;p4"/>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09" name="Google Shape;1209;p4"/>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10" name="Google Shape;1210;p4"/>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11" name="Google Shape;1211;p4"/>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12" name="Google Shape;1212;p4"/>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13" name="Google Shape;1213;p4"/>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14" name="Google Shape;1214;p4"/>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15" name="Google Shape;1215;p4"/>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16" name="Google Shape;1216;p4"/>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17" name="Google Shape;1217;p4"/>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18" name="Google Shape;1218;p4"/>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19" name="Google Shape;1219;p4"/>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20" name="Google Shape;1220;p4"/>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21" name="Google Shape;1221;p4"/>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22" name="Google Shape;1222;p4"/>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23" name="Google Shape;1223;p4"/>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24" name="Google Shape;1224;p4"/>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25" name="Google Shape;1225;p4"/>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26" name="Google Shape;1226;p4"/>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27" name="Google Shape;1227;p4"/>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28" name="Google Shape;1228;p4"/>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29" name="Google Shape;1229;p4"/>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30" name="Google Shape;1230;p4"/>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31" name="Google Shape;1231;p4"/>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32" name="Google Shape;1232;p4"/>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33" name="Google Shape;1233;p4"/>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34" name="Google Shape;1234;p4"/>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35" name="Google Shape;1235;p4"/>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36" name="Google Shape;1236;p4"/>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37" name="Google Shape;1237;p4"/>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38" name="Google Shape;1238;p4"/>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39" name="Google Shape;1239;p4"/>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40" name="Google Shape;1240;p4"/>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41" name="Google Shape;1241;p4"/>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42" name="Google Shape;1242;p4"/>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43" name="Google Shape;1243;p4"/>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44" name="Google Shape;1244;p4"/>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45" name="Google Shape;1245;p4"/>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46" name="Google Shape;1246;p4"/>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47" name="Google Shape;1247;p4"/>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grpSp>
        <p:nvGrpSpPr>
          <p:cNvPr id="4" name="Google Shape;1248;p4"/>
          <p:cNvGrpSpPr/>
          <p:nvPr/>
        </p:nvGrpSpPr>
        <p:grpSpPr>
          <a:xfrm rot="10800000">
            <a:off x="8489725" y="38264"/>
            <a:ext cx="2690072" cy="6781736"/>
            <a:chOff x="1588750" y="238125"/>
            <a:chExt cx="2078025" cy="5238750"/>
          </a:xfrm>
        </p:grpSpPr>
        <p:sp>
          <p:nvSpPr>
            <p:cNvPr id="1249" name="Google Shape;1249;p4"/>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50" name="Google Shape;1250;p4"/>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51" name="Google Shape;1251;p4"/>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52" name="Google Shape;1252;p4"/>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53" name="Google Shape;1253;p4"/>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54" name="Google Shape;1254;p4"/>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55" name="Google Shape;1255;p4"/>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56" name="Google Shape;1256;p4"/>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57" name="Google Shape;1257;p4"/>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58" name="Google Shape;1258;p4"/>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59" name="Google Shape;1259;p4"/>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60" name="Google Shape;1260;p4"/>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61" name="Google Shape;1261;p4"/>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62" name="Google Shape;1262;p4"/>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63" name="Google Shape;1263;p4"/>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64" name="Google Shape;1264;p4"/>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65" name="Google Shape;1265;p4"/>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66" name="Google Shape;1266;p4"/>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67" name="Google Shape;1267;p4"/>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68" name="Google Shape;1268;p4"/>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69" name="Google Shape;1269;p4"/>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70" name="Google Shape;1270;p4"/>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71" name="Google Shape;1271;p4"/>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72" name="Google Shape;1272;p4"/>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73" name="Google Shape;1273;p4"/>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74" name="Google Shape;1274;p4"/>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75" name="Google Shape;1275;p4"/>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76" name="Google Shape;1276;p4"/>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77" name="Google Shape;1277;p4"/>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78" name="Google Shape;1278;p4"/>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79" name="Google Shape;1279;p4"/>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80" name="Google Shape;1280;p4"/>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81" name="Google Shape;1281;p4"/>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82" name="Google Shape;1282;p4"/>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83" name="Google Shape;1283;p4"/>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84" name="Google Shape;1284;p4"/>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85" name="Google Shape;1285;p4"/>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86" name="Google Shape;1286;p4"/>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87" name="Google Shape;1287;p4"/>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88" name="Google Shape;1288;p4"/>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89" name="Google Shape;1289;p4"/>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90" name="Google Shape;1290;p4"/>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91" name="Google Shape;1291;p4"/>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92" name="Google Shape;1292;p4"/>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93" name="Google Shape;1293;p4"/>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94" name="Google Shape;1294;p4"/>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95" name="Google Shape;1295;p4"/>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96" name="Google Shape;1296;p4"/>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97" name="Google Shape;1297;p4"/>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98" name="Google Shape;1298;p4"/>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299" name="Google Shape;1299;p4"/>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00" name="Google Shape;1300;p4"/>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01" name="Google Shape;1301;p4"/>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02" name="Google Shape;1302;p4"/>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03" name="Google Shape;1303;p4"/>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04" name="Google Shape;1304;p4"/>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05" name="Google Shape;1305;p4"/>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06" name="Google Shape;1306;p4"/>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07" name="Google Shape;1307;p4"/>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08" name="Google Shape;1308;p4"/>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09" name="Google Shape;1309;p4"/>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10" name="Google Shape;1310;p4"/>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11" name="Google Shape;1311;p4"/>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12" name="Google Shape;1312;p4"/>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13" name="Google Shape;1313;p4"/>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14" name="Google Shape;1314;p4"/>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15" name="Google Shape;1315;p4"/>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16" name="Google Shape;1316;p4"/>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17" name="Google Shape;1317;p4"/>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18" name="Google Shape;1318;p4"/>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19" name="Google Shape;1319;p4"/>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20" name="Google Shape;1320;p4"/>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21" name="Google Shape;1321;p4"/>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22" name="Google Shape;1322;p4"/>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23" name="Google Shape;1323;p4"/>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24" name="Google Shape;1324;p4"/>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25" name="Google Shape;1325;p4"/>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26" name="Google Shape;1326;p4"/>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27" name="Google Shape;1327;p4"/>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28" name="Google Shape;1328;p4"/>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29" name="Google Shape;1329;p4"/>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30" name="Google Shape;1330;p4"/>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31" name="Google Shape;1331;p4"/>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32" name="Google Shape;1332;p4"/>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33" name="Google Shape;1333;p4"/>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34" name="Google Shape;1334;p4"/>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35" name="Google Shape;1335;p4"/>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36" name="Google Shape;1336;p4"/>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37" name="Google Shape;1337;p4"/>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38" name="Google Shape;1338;p4"/>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39" name="Google Shape;1339;p4"/>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40" name="Google Shape;1340;p4"/>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41" name="Google Shape;1341;p4"/>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42" name="Google Shape;1342;p4"/>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43" name="Google Shape;1343;p4"/>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44" name="Google Shape;1344;p4"/>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45" name="Google Shape;1345;p4"/>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46" name="Google Shape;1346;p4"/>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47" name="Google Shape;1347;p4"/>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48" name="Google Shape;1348;p4"/>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49" name="Google Shape;1349;p4"/>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50" name="Google Shape;1350;p4"/>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51" name="Google Shape;1351;p4"/>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52" name="Google Shape;1352;p4"/>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53" name="Google Shape;1353;p4"/>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54" name="Google Shape;1354;p4"/>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55" name="Google Shape;1355;p4"/>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56" name="Google Shape;1356;p4"/>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57" name="Google Shape;1357;p4"/>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58" name="Google Shape;1358;p4"/>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59" name="Google Shape;1359;p4"/>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60" name="Google Shape;1360;p4"/>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61" name="Google Shape;1361;p4"/>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62" name="Google Shape;1362;p4"/>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63" name="Google Shape;1363;p4"/>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64" name="Google Shape;1364;p4"/>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65" name="Google Shape;1365;p4"/>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66" name="Google Shape;1366;p4"/>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67" name="Google Shape;1367;p4"/>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68" name="Google Shape;1368;p4"/>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69" name="Google Shape;1369;p4"/>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70" name="Google Shape;1370;p4"/>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71" name="Google Shape;1371;p4"/>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72" name="Google Shape;1372;p4"/>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73" name="Google Shape;1373;p4"/>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74" name="Google Shape;1374;p4"/>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75" name="Google Shape;1375;p4"/>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76" name="Google Shape;1376;p4"/>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77" name="Google Shape;1377;p4"/>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78" name="Google Shape;1378;p4"/>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79" name="Google Shape;1379;p4"/>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80" name="Google Shape;1380;p4"/>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81" name="Google Shape;1381;p4"/>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82" name="Google Shape;1382;p4"/>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83" name="Google Shape;1383;p4"/>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84" name="Google Shape;1384;p4"/>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85" name="Google Shape;1385;p4"/>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86" name="Google Shape;1386;p4"/>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87" name="Google Shape;1387;p4"/>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88" name="Google Shape;1388;p4"/>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89" name="Google Shape;1389;p4"/>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90" name="Google Shape;1390;p4"/>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91" name="Google Shape;1391;p4"/>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92" name="Google Shape;1392;p4"/>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93" name="Google Shape;1393;p4"/>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94" name="Google Shape;1394;p4"/>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95" name="Google Shape;1395;p4"/>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96" name="Google Shape;1396;p4"/>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97" name="Google Shape;1397;p4"/>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98" name="Google Shape;1398;p4"/>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399" name="Google Shape;1399;p4"/>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00" name="Google Shape;1400;p4"/>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01" name="Google Shape;1401;p4"/>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02" name="Google Shape;1402;p4"/>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03" name="Google Shape;1403;p4"/>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04" name="Google Shape;1404;p4"/>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05" name="Google Shape;1405;p4"/>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06" name="Google Shape;1406;p4"/>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07" name="Google Shape;1407;p4"/>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08" name="Google Shape;1408;p4"/>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09" name="Google Shape;1409;p4"/>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10" name="Google Shape;1410;p4"/>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11" name="Google Shape;1411;p4"/>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12" name="Google Shape;1412;p4"/>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13" name="Google Shape;1413;p4"/>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14" name="Google Shape;1414;p4"/>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15" name="Google Shape;1415;p4"/>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16" name="Google Shape;1416;p4"/>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17" name="Google Shape;1417;p4"/>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18" name="Google Shape;1418;p4"/>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19" name="Google Shape;1419;p4"/>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20" name="Google Shape;1420;p4"/>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21" name="Google Shape;1421;p4"/>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22" name="Google Shape;1422;p4"/>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23" name="Google Shape;1423;p4"/>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24" name="Google Shape;1424;p4"/>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25" name="Google Shape;1425;p4"/>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26" name="Google Shape;1426;p4"/>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27" name="Google Shape;1427;p4"/>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28" name="Google Shape;1428;p4"/>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29" name="Google Shape;1429;p4"/>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30" name="Google Shape;1430;p4"/>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31" name="Google Shape;1431;p4"/>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32" name="Google Shape;1432;p4"/>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33" name="Google Shape;1433;p4"/>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34" name="Google Shape;1434;p4"/>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35" name="Google Shape;1435;p4"/>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36" name="Google Shape;1436;p4"/>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37" name="Google Shape;1437;p4"/>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38" name="Google Shape;1438;p4"/>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39" name="Google Shape;1439;p4"/>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40" name="Google Shape;1440;p4"/>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41" name="Google Shape;1441;p4"/>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42" name="Google Shape;1442;p4"/>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43" name="Google Shape;1443;p4"/>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44" name="Google Shape;1444;p4"/>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45" name="Google Shape;1445;p4"/>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46" name="Google Shape;1446;p4"/>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47" name="Google Shape;1447;p4"/>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48" name="Google Shape;1448;p4"/>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49" name="Google Shape;1449;p4"/>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50" name="Google Shape;1450;p4"/>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51" name="Google Shape;1451;p4"/>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52" name="Google Shape;1452;p4"/>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53" name="Google Shape;1453;p4"/>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54" name="Google Shape;1454;p4"/>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55" name="Google Shape;1455;p4"/>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56" name="Google Shape;1456;p4"/>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57" name="Google Shape;1457;p4"/>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grpSp>
        <p:nvGrpSpPr>
          <p:cNvPr id="5" name="Google Shape;1458;p4"/>
          <p:cNvGrpSpPr/>
          <p:nvPr/>
        </p:nvGrpSpPr>
        <p:grpSpPr>
          <a:xfrm rot="10800000">
            <a:off x="8489725" y="38264"/>
            <a:ext cx="3079760" cy="6781736"/>
            <a:chOff x="1287725" y="238125"/>
            <a:chExt cx="2379050" cy="5238750"/>
          </a:xfrm>
        </p:grpSpPr>
        <p:sp>
          <p:nvSpPr>
            <p:cNvPr id="1459" name="Google Shape;1459;p4"/>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60" name="Google Shape;1460;p4"/>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61" name="Google Shape;1461;p4"/>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62" name="Google Shape;1462;p4"/>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63" name="Google Shape;1463;p4"/>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64" name="Google Shape;1464;p4"/>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65" name="Google Shape;1465;p4"/>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66" name="Google Shape;1466;p4"/>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67" name="Google Shape;1467;p4"/>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68" name="Google Shape;1468;p4"/>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69" name="Google Shape;1469;p4"/>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70" name="Google Shape;1470;p4"/>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71" name="Google Shape;1471;p4"/>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72" name="Google Shape;1472;p4"/>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73" name="Google Shape;1473;p4"/>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74" name="Google Shape;1474;p4"/>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75" name="Google Shape;1475;p4"/>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76" name="Google Shape;1476;p4"/>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77" name="Google Shape;1477;p4"/>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78" name="Google Shape;1478;p4"/>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79" name="Google Shape;1479;p4"/>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80" name="Google Shape;1480;p4"/>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81" name="Google Shape;1481;p4"/>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82" name="Google Shape;1482;p4"/>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83" name="Google Shape;1483;p4"/>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84" name="Google Shape;1484;p4"/>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85" name="Google Shape;1485;p4"/>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86" name="Google Shape;1486;p4"/>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87" name="Google Shape;1487;p4"/>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88" name="Google Shape;1488;p4"/>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89" name="Google Shape;1489;p4"/>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90" name="Google Shape;1490;p4"/>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91" name="Google Shape;1491;p4"/>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92" name="Google Shape;1492;p4"/>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93" name="Google Shape;1493;p4"/>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94" name="Google Shape;1494;p4"/>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95" name="Google Shape;1495;p4"/>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96" name="Google Shape;1496;p4"/>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97" name="Google Shape;1497;p4"/>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98" name="Google Shape;1498;p4"/>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499" name="Google Shape;1499;p4"/>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00" name="Google Shape;1500;p4"/>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01" name="Google Shape;1501;p4"/>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02" name="Google Shape;1502;p4"/>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03" name="Google Shape;1503;p4"/>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04" name="Google Shape;1504;p4"/>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05" name="Google Shape;1505;p4"/>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06" name="Google Shape;1506;p4"/>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07" name="Google Shape;1507;p4"/>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08" name="Google Shape;1508;p4"/>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09" name="Google Shape;1509;p4"/>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10" name="Google Shape;1510;p4"/>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11" name="Google Shape;1511;p4"/>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12" name="Google Shape;1512;p4"/>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13" name="Google Shape;1513;p4"/>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14" name="Google Shape;1514;p4"/>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15" name="Google Shape;1515;p4"/>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16" name="Google Shape;1516;p4"/>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17" name="Google Shape;1517;p4"/>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18" name="Google Shape;1518;p4"/>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19" name="Google Shape;1519;p4"/>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20" name="Google Shape;1520;p4"/>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21" name="Google Shape;1521;p4"/>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22" name="Google Shape;1522;p4"/>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23" name="Google Shape;1523;p4"/>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24" name="Google Shape;1524;p4"/>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25" name="Google Shape;1525;p4"/>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26" name="Google Shape;1526;p4"/>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27" name="Google Shape;1527;p4"/>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28" name="Google Shape;1528;p4"/>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29" name="Google Shape;1529;p4"/>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30" name="Google Shape;1530;p4"/>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31" name="Google Shape;1531;p4"/>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32" name="Google Shape;1532;p4"/>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33" name="Google Shape;1533;p4"/>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34" name="Google Shape;1534;p4"/>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35" name="Google Shape;1535;p4"/>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36" name="Google Shape;1536;p4"/>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37" name="Google Shape;1537;p4"/>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38" name="Google Shape;1538;p4"/>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39" name="Google Shape;1539;p4"/>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40" name="Google Shape;1540;p4"/>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41" name="Google Shape;1541;p4"/>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42" name="Google Shape;1542;p4"/>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43" name="Google Shape;1543;p4"/>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44" name="Google Shape;1544;p4"/>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45" name="Google Shape;1545;p4"/>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46" name="Google Shape;1546;p4"/>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47" name="Google Shape;1547;p4"/>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48" name="Google Shape;1548;p4"/>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49" name="Google Shape;1549;p4"/>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50" name="Google Shape;1550;p4"/>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51" name="Google Shape;1551;p4"/>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52" name="Google Shape;1552;p4"/>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53" name="Google Shape;1553;p4"/>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54" name="Google Shape;1554;p4"/>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55" name="Google Shape;1555;p4"/>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56" name="Google Shape;1556;p4"/>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57" name="Google Shape;1557;p4"/>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58" name="Google Shape;1558;p4"/>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59" name="Google Shape;1559;p4"/>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60" name="Google Shape;1560;p4"/>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1561" name="Google Shape;1561;p4"/>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sp>
        <p:nvSpPr>
          <p:cNvPr id="1562" name="Google Shape;1562;p4"/>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smtClean="0"/>
              <a:pPr/>
              <a:t>‹#›</a:t>
            </a:fld>
            <a:endParaRPr lang="en"/>
          </a:p>
        </p:txBody>
      </p:sp>
    </p:spTree>
    <p:extLst>
      <p:ext uri="{BB962C8B-B14F-4D97-AF65-F5344CB8AC3E}">
        <p14:creationId xmlns="" xmlns:p14="http://schemas.microsoft.com/office/powerpoint/2010/main" val="4138689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F72AF8-EDDA-4299-84A9-520B9B6D0BE5}"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78C20-7432-4B8C-B0EC-B239267A1324}" type="slidenum">
              <a:rPr lang="en-US" smtClean="0"/>
              <a:pPr/>
              <a:t>‹#›</a:t>
            </a:fld>
            <a:endParaRPr lang="en-US"/>
          </a:p>
        </p:txBody>
      </p:sp>
    </p:spTree>
    <p:extLst>
      <p:ext uri="{BB962C8B-B14F-4D97-AF65-F5344CB8AC3E}">
        <p14:creationId xmlns:p14="http://schemas.microsoft.com/office/powerpoint/2010/main" xmlns="" val="2367034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F72AF8-EDDA-4299-84A9-520B9B6D0BE5}" type="datetimeFigureOut">
              <a:rPr lang="en-US" smtClean="0"/>
              <a:pPr/>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78C20-7432-4B8C-B0EC-B239267A1324}" type="slidenum">
              <a:rPr lang="en-US" smtClean="0"/>
              <a:pPr/>
              <a:t>‹#›</a:t>
            </a:fld>
            <a:endParaRPr lang="en-US"/>
          </a:p>
        </p:txBody>
      </p:sp>
    </p:spTree>
    <p:extLst>
      <p:ext uri="{BB962C8B-B14F-4D97-AF65-F5344CB8AC3E}">
        <p14:creationId xmlns:p14="http://schemas.microsoft.com/office/powerpoint/2010/main" xmlns="" val="1111036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F72AF8-EDDA-4299-84A9-520B9B6D0BE5}" type="datetimeFigureOut">
              <a:rPr lang="en-US" smtClean="0"/>
              <a:pPr/>
              <a:t>10/6/2022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578C20-7432-4B8C-B0EC-B239267A1324}" type="slidenum">
              <a:rPr lang="en-US" smtClean="0"/>
              <a:pPr/>
              <a:t>‹#›</a:t>
            </a:fld>
            <a:endParaRPr lang="en-US"/>
          </a:p>
        </p:txBody>
      </p:sp>
    </p:spTree>
    <p:extLst>
      <p:ext uri="{BB962C8B-B14F-4D97-AF65-F5344CB8AC3E}">
        <p14:creationId xmlns:p14="http://schemas.microsoft.com/office/powerpoint/2010/main" xmlns="" val="1306437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5F72AF8-EDDA-4299-84A9-520B9B6D0BE5}" type="datetimeFigureOut">
              <a:rPr lang="en-US" smtClean="0"/>
              <a:pPr/>
              <a:t>10/6/2022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578C20-7432-4B8C-B0EC-B239267A1324}" type="slidenum">
              <a:rPr lang="en-US" smtClean="0"/>
              <a:pPr/>
              <a:t>‹#›</a:t>
            </a:fld>
            <a:endParaRPr lang="en-US"/>
          </a:p>
        </p:txBody>
      </p:sp>
    </p:spTree>
    <p:extLst>
      <p:ext uri="{BB962C8B-B14F-4D97-AF65-F5344CB8AC3E}">
        <p14:creationId xmlns:p14="http://schemas.microsoft.com/office/powerpoint/2010/main" xmlns="" val="333373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F72AF8-EDDA-4299-84A9-520B9B6D0BE5}" type="datetimeFigureOut">
              <a:rPr lang="en-US" smtClean="0"/>
              <a:pPr/>
              <a:t>10/6/2022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578C20-7432-4B8C-B0EC-B239267A1324}" type="slidenum">
              <a:rPr lang="en-US" smtClean="0"/>
              <a:pPr/>
              <a:t>‹#›</a:t>
            </a:fld>
            <a:endParaRPr lang="en-US"/>
          </a:p>
        </p:txBody>
      </p:sp>
    </p:spTree>
    <p:extLst>
      <p:ext uri="{BB962C8B-B14F-4D97-AF65-F5344CB8AC3E}">
        <p14:creationId xmlns:p14="http://schemas.microsoft.com/office/powerpoint/2010/main" xmlns="" val="1100664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F72AF8-EDDA-4299-84A9-520B9B6D0BE5}" type="datetimeFigureOut">
              <a:rPr lang="en-US" smtClean="0"/>
              <a:pPr/>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78C20-7432-4B8C-B0EC-B239267A1324}" type="slidenum">
              <a:rPr lang="en-US" smtClean="0"/>
              <a:pPr/>
              <a:t>‹#›</a:t>
            </a:fld>
            <a:endParaRPr lang="en-US"/>
          </a:p>
        </p:txBody>
      </p:sp>
    </p:spTree>
    <p:extLst>
      <p:ext uri="{BB962C8B-B14F-4D97-AF65-F5344CB8AC3E}">
        <p14:creationId xmlns:p14="http://schemas.microsoft.com/office/powerpoint/2010/main" xmlns="" val="3980948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78C20-7432-4B8C-B0EC-B239267A1324}" type="slidenum">
              <a:rPr lang="en-US" smtClean="0"/>
              <a:pPr/>
              <a:t>‹#›</a:t>
            </a:fld>
            <a:endParaRPr lang="en-US"/>
          </a:p>
        </p:txBody>
      </p:sp>
      <p:sp>
        <p:nvSpPr>
          <p:cNvPr id="5" name="Date Placeholder 4"/>
          <p:cNvSpPr>
            <a:spLocks noGrp="1"/>
          </p:cNvSpPr>
          <p:nvPr>
            <p:ph type="dt" sz="half" idx="10"/>
          </p:nvPr>
        </p:nvSpPr>
        <p:spPr/>
        <p:txBody>
          <a:bodyPr/>
          <a:lstStyle/>
          <a:p>
            <a:fld id="{D5F72AF8-EDDA-4299-84A9-520B9B6D0BE5}" type="datetimeFigureOut">
              <a:rPr lang="en-US" smtClean="0"/>
              <a:pPr/>
              <a:t>10/6/2022</a:t>
            </a:fld>
            <a:endParaRPr lang="en-US"/>
          </a:p>
        </p:txBody>
      </p:sp>
    </p:spTree>
    <p:extLst>
      <p:ext uri="{BB962C8B-B14F-4D97-AF65-F5344CB8AC3E}">
        <p14:creationId xmlns:p14="http://schemas.microsoft.com/office/powerpoint/2010/main" xmlns="" val="2240634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F72AF8-EDDA-4299-84A9-520B9B6D0BE5}" type="datetimeFigureOut">
              <a:rPr lang="en-US" smtClean="0"/>
              <a:pPr/>
              <a:t>10/6/2022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0578C20-7432-4B8C-B0EC-B239267A1324}" type="slidenum">
              <a:rPr lang="en-US" smtClean="0"/>
              <a:pPr/>
              <a:t>‹#›</a:t>
            </a:fld>
            <a:endParaRPr lang="en-US"/>
          </a:p>
        </p:txBody>
      </p:sp>
    </p:spTree>
    <p:extLst>
      <p:ext uri="{BB962C8B-B14F-4D97-AF65-F5344CB8AC3E}">
        <p14:creationId xmlns:p14="http://schemas.microsoft.com/office/powerpoint/2010/main" xmlns="" val="271389067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hyperlink" Target="http://sana.aalto.fi/awe/style/reporting/exercises/abstract01x.html" TargetMode="Externa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pitt.libguides.com/citationhelp/ieee"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hyperlink" Target="https://academiccoachingandwriting.org/dissertation-doctor/resources/writing-a-literature-review" TargetMode="External"/><Relationship Id="rId13" Type="http://schemas.openxmlformats.org/officeDocument/2006/relationships/hyperlink" Target="https://www.slideshare.net/AnaikaAlexander/literature-review-14395725" TargetMode="External"/><Relationship Id="rId3" Type="http://schemas.openxmlformats.org/officeDocument/2006/relationships/hyperlink" Target="https://www.monash.edu/rlo/graduate-research-writing/write-the-thesis/introduction-literature-reviews" TargetMode="External"/><Relationship Id="rId7" Type="http://schemas.openxmlformats.org/officeDocument/2006/relationships/hyperlink" Target="http://advice.writing.utoronto.ca/types-of-writing/literature-review/" TargetMode="External"/><Relationship Id="rId12" Type="http://schemas.openxmlformats.org/officeDocument/2006/relationships/hyperlink" Target="https://www.lib.uoguelph.ca/get-assistance/writing/specific-types-papers/writing-literature-review" TargetMode="External"/><Relationship Id="rId2" Type="http://schemas.openxmlformats.org/officeDocument/2006/relationships/hyperlink" Target="https://pitt.libguides.com/citationhelp/ieee" TargetMode="External"/><Relationship Id="rId1" Type="http://schemas.openxmlformats.org/officeDocument/2006/relationships/slideLayout" Target="../slideLayouts/slideLayout2.xml"/><Relationship Id="rId6" Type="http://schemas.openxmlformats.org/officeDocument/2006/relationships/hyperlink" Target="http://www.duluth.umn.edu/~hrallis/guides/researching/litreview.html" TargetMode="External"/><Relationship Id="rId11" Type="http://schemas.openxmlformats.org/officeDocument/2006/relationships/hyperlink" Target="https://library.concordia.ca/help/writing/literature-review.php" TargetMode="External"/><Relationship Id="rId5" Type="http://schemas.openxmlformats.org/officeDocument/2006/relationships/hyperlink" Target="https://writing.wisc.edu/handbook/assignments/reviewofliterature/" TargetMode="External"/><Relationship Id="rId10" Type="http://schemas.openxmlformats.org/officeDocument/2006/relationships/hyperlink" Target="https://writingcenter.unc.edu/tips-and-tools/literature-reviews/" TargetMode="External"/><Relationship Id="rId4" Type="http://schemas.openxmlformats.org/officeDocument/2006/relationships/hyperlink" Target="https://www.monash.edu/rlo/graduate-research-writing/write-the-thesis/writing-a-literature-review" TargetMode="External"/><Relationship Id="rId9" Type="http://schemas.openxmlformats.org/officeDocument/2006/relationships/hyperlink" Target="https://libguides.uwf.edu/c.php?g=215199&amp;p=142082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Technical Research</a:t>
            </a:r>
            <a:endParaRPr lang="en-US" dirty="0"/>
          </a:p>
        </p:txBody>
      </p:sp>
      <p:sp>
        <p:nvSpPr>
          <p:cNvPr id="3" name="Subtitle 2"/>
          <p:cNvSpPr>
            <a:spLocks noGrp="1"/>
          </p:cNvSpPr>
          <p:nvPr>
            <p:ph type="subTitle" idx="1"/>
          </p:nvPr>
        </p:nvSpPr>
        <p:spPr/>
        <p:txBody>
          <a:bodyPr>
            <a:normAutofit/>
          </a:bodyPr>
          <a:lstStyle/>
          <a:p>
            <a:r>
              <a:rPr lang="en-US" b="1" dirty="0" smtClean="0">
                <a:latin typeface="Felix Titling" panose="04060505060202020A04" pitchFamily="82" charset="0"/>
              </a:rPr>
              <a:t>on-the-job research </a:t>
            </a:r>
            <a:endParaRPr lang="en-US" b="1" dirty="0">
              <a:latin typeface="Felix Titling" panose="04060505060202020A04" pitchFamily="82" charset="0"/>
            </a:endParaRPr>
          </a:p>
        </p:txBody>
      </p:sp>
    </p:spTree>
    <p:extLst>
      <p:ext uri="{BB962C8B-B14F-4D97-AF65-F5344CB8AC3E}">
        <p14:creationId xmlns:p14="http://schemas.microsoft.com/office/powerpoint/2010/main" xmlns="" val="4709793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381000"/>
            <a:ext cx="7696200" cy="6019800"/>
          </a:xfrm>
        </p:spPr>
        <p:txBody>
          <a:bodyPr/>
          <a:lstStyle/>
          <a:p>
            <a:pPr marL="114300" indent="0">
              <a:buNone/>
            </a:pPr>
            <a:endParaRPr lang="en-US" b="1" dirty="0">
              <a:solidFill>
                <a:schemeClr val="tx2"/>
              </a:solidFill>
            </a:endParaRPr>
          </a:p>
          <a:p>
            <a:pPr marL="11430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4262595283"/>
              </p:ext>
            </p:extLst>
          </p:nvPr>
        </p:nvGraphicFramePr>
        <p:xfrm>
          <a:off x="548640" y="0"/>
          <a:ext cx="8686800" cy="6793285"/>
        </p:xfrm>
        <a:graphic>
          <a:graphicData uri="http://schemas.openxmlformats.org/drawingml/2006/table">
            <a:tbl>
              <a:tblPr firstRow="1" bandRow="1">
                <a:tableStyleId>{5C22544A-7EE6-4342-B048-85BDC9FD1C3A}</a:tableStyleId>
              </a:tblPr>
              <a:tblGrid>
                <a:gridCol w="3178796">
                  <a:extLst>
                    <a:ext uri="{9D8B030D-6E8A-4147-A177-3AD203B41FA5}">
                      <a16:colId xmlns:a16="http://schemas.microsoft.com/office/drawing/2014/main" xmlns="" val="20000"/>
                    </a:ext>
                  </a:extLst>
                </a:gridCol>
                <a:gridCol w="5508004">
                  <a:extLst>
                    <a:ext uri="{9D8B030D-6E8A-4147-A177-3AD203B41FA5}">
                      <a16:colId xmlns:a16="http://schemas.microsoft.com/office/drawing/2014/main" xmlns="" val="20001"/>
                    </a:ext>
                  </a:extLst>
                </a:gridCol>
              </a:tblGrid>
              <a:tr h="424198">
                <a:tc>
                  <a:txBody>
                    <a:bodyPr/>
                    <a:lstStyle/>
                    <a:p>
                      <a:r>
                        <a:rPr lang="en-US" dirty="0" smtClean="0"/>
                        <a:t>Types of Questions</a:t>
                      </a:r>
                      <a:endParaRPr lang="en-US" dirty="0"/>
                    </a:p>
                  </a:txBody>
                  <a:tcPr/>
                </a:tc>
                <a:tc>
                  <a:txBody>
                    <a:bodyPr/>
                    <a:lstStyle/>
                    <a:p>
                      <a:r>
                        <a:rPr lang="en-US" dirty="0" smtClean="0"/>
                        <a:t>Examples</a:t>
                      </a:r>
                      <a:endParaRPr lang="en-US" dirty="0"/>
                    </a:p>
                  </a:txBody>
                  <a:tcPr/>
                </a:tc>
                <a:extLst>
                  <a:ext uri="{0D108BD9-81ED-4DB2-BD59-A6C34878D82A}">
                    <a16:rowId xmlns:a16="http://schemas.microsoft.com/office/drawing/2014/main" xmlns="" val="10000"/>
                  </a:ext>
                </a:extLst>
              </a:tr>
              <a:tr h="1406866">
                <a:tc>
                  <a:txBody>
                    <a:bodyPr/>
                    <a:lstStyle/>
                    <a:p>
                      <a:r>
                        <a:rPr lang="en-US" dirty="0" smtClean="0"/>
                        <a:t>Either/Or Questions</a:t>
                      </a:r>
                      <a:endParaRPr lang="en-US" dirty="0"/>
                    </a:p>
                  </a:txBody>
                  <a:tcPr/>
                </a:tc>
                <a:tc>
                  <a:txBody>
                    <a:bodyPr/>
                    <a:lstStyle/>
                    <a:p>
                      <a:r>
                        <a:rPr lang="en-US" dirty="0" smtClean="0"/>
                        <a:t>Would you or your technical staff find it useful to receive</a:t>
                      </a:r>
                      <a:r>
                        <a:rPr lang="en-US" baseline="0" dirty="0" smtClean="0"/>
                        <a:t> a technical newsletter on acid rain?</a:t>
                      </a:r>
                    </a:p>
                    <a:p>
                      <a:pPr marL="342900" indent="-342900">
                        <a:buAutoNum type="alphaLcPeriod"/>
                      </a:pPr>
                      <a:r>
                        <a:rPr lang="en-US" dirty="0" smtClean="0"/>
                        <a:t>Yes</a:t>
                      </a:r>
                    </a:p>
                    <a:p>
                      <a:pPr marL="342900" indent="-342900">
                        <a:buAutoNum type="alphaLcPeriod"/>
                      </a:pPr>
                      <a:r>
                        <a:rPr lang="en-US" dirty="0" smtClean="0"/>
                        <a:t>No</a:t>
                      </a:r>
                      <a:endParaRPr lang="en-US" dirty="0"/>
                    </a:p>
                  </a:txBody>
                  <a:tcPr/>
                </a:tc>
                <a:extLst>
                  <a:ext uri="{0D108BD9-81ED-4DB2-BD59-A6C34878D82A}">
                    <a16:rowId xmlns:a16="http://schemas.microsoft.com/office/drawing/2014/main" xmlns="" val="10001"/>
                  </a:ext>
                </a:extLst>
              </a:tr>
              <a:tr h="1670654">
                <a:tc>
                  <a:txBody>
                    <a:bodyPr/>
                    <a:lstStyle/>
                    <a:p>
                      <a:r>
                        <a:rPr lang="en-US" dirty="0" smtClean="0"/>
                        <a:t>Multiple Choice Questions</a:t>
                      </a:r>
                      <a:endParaRPr lang="en-US" dirty="0"/>
                    </a:p>
                  </a:txBody>
                  <a:tcPr/>
                </a:tc>
                <a:tc>
                  <a:txBody>
                    <a:bodyPr/>
                    <a:lstStyle/>
                    <a:p>
                      <a:r>
                        <a:rPr lang="en-US" dirty="0" smtClean="0"/>
                        <a:t>If you answered “yes” to preceding question, what</a:t>
                      </a:r>
                      <a:r>
                        <a:rPr lang="en-US" baseline="0" dirty="0" smtClean="0"/>
                        <a:t> publication schedule would best meet your needs:</a:t>
                      </a:r>
                    </a:p>
                    <a:p>
                      <a:pPr marL="342900" indent="-342900">
                        <a:buAutoNum type="alphaLcPeriod"/>
                      </a:pPr>
                      <a:r>
                        <a:rPr lang="en-US" baseline="0" dirty="0" smtClean="0"/>
                        <a:t>Monthly</a:t>
                      </a:r>
                    </a:p>
                    <a:p>
                      <a:pPr marL="342900" indent="-342900">
                        <a:buAutoNum type="alphaLcPeriod"/>
                      </a:pPr>
                      <a:r>
                        <a:rPr lang="en-US" baseline="0" dirty="0" smtClean="0"/>
                        <a:t>Quarterly</a:t>
                      </a:r>
                    </a:p>
                    <a:p>
                      <a:pPr marL="342900" indent="-342900">
                        <a:buAutoNum type="alphaLcPeriod"/>
                      </a:pPr>
                      <a:r>
                        <a:rPr lang="en-US" baseline="0" dirty="0" smtClean="0"/>
                        <a:t>yearly</a:t>
                      </a:r>
                      <a:endParaRPr lang="en-US" dirty="0"/>
                    </a:p>
                  </a:txBody>
                  <a:tcPr/>
                </a:tc>
                <a:extLst>
                  <a:ext uri="{0D108BD9-81ED-4DB2-BD59-A6C34878D82A}">
                    <a16:rowId xmlns:a16="http://schemas.microsoft.com/office/drawing/2014/main" xmlns="" val="10002"/>
                  </a:ext>
                </a:extLst>
              </a:tr>
              <a:tr h="1670654">
                <a:tc>
                  <a:txBody>
                    <a:bodyPr/>
                    <a:lstStyle/>
                    <a:p>
                      <a:r>
                        <a:rPr lang="en-US" dirty="0" smtClean="0"/>
                        <a:t>Grade-Scale</a:t>
                      </a:r>
                      <a:r>
                        <a:rPr lang="en-US" baseline="0" dirty="0" smtClean="0"/>
                        <a:t> Questions</a:t>
                      </a:r>
                      <a:endParaRPr lang="en-US" dirty="0"/>
                    </a:p>
                  </a:txBody>
                  <a:tcPr/>
                </a:tc>
                <a:tc>
                  <a:txBody>
                    <a:bodyPr/>
                    <a:lstStyle/>
                    <a:p>
                      <a:r>
                        <a:rPr lang="en-US" dirty="0" smtClean="0"/>
                        <a:t>Acid Rain is an issue that has strong impact on your day-to-day business:</a:t>
                      </a:r>
                    </a:p>
                    <a:p>
                      <a:pPr marL="342900" indent="-342900">
                        <a:buAutoNum type="alphaLcPeriod"/>
                      </a:pPr>
                      <a:r>
                        <a:rPr lang="en-US" dirty="0" smtClean="0"/>
                        <a:t>Strongly agree</a:t>
                      </a:r>
                    </a:p>
                    <a:p>
                      <a:pPr marL="342900" indent="-342900">
                        <a:buAutoNum type="alphaLcPeriod"/>
                      </a:pPr>
                      <a:r>
                        <a:rPr lang="en-US" dirty="0" smtClean="0"/>
                        <a:t>Agree</a:t>
                      </a:r>
                    </a:p>
                    <a:p>
                      <a:pPr marL="342900" indent="-342900">
                        <a:buAutoNum type="alphaLcPeriod"/>
                      </a:pPr>
                      <a:r>
                        <a:rPr lang="en-US" dirty="0" smtClean="0"/>
                        <a:t>Disagree</a:t>
                      </a:r>
                    </a:p>
                    <a:p>
                      <a:pPr marL="342900" indent="-342900">
                        <a:buAutoNum type="alphaLcPeriod"/>
                      </a:pPr>
                      <a:r>
                        <a:rPr lang="en-US" dirty="0" smtClean="0"/>
                        <a:t>Strongly disagree</a:t>
                      </a:r>
                      <a:endParaRPr lang="en-US" dirty="0"/>
                    </a:p>
                  </a:txBody>
                  <a:tcPr/>
                </a:tc>
                <a:extLst>
                  <a:ext uri="{0D108BD9-81ED-4DB2-BD59-A6C34878D82A}">
                    <a16:rowId xmlns:a16="http://schemas.microsoft.com/office/drawing/2014/main" xmlns="" val="10003"/>
                  </a:ext>
                </a:extLst>
              </a:tr>
              <a:tr h="1554207">
                <a:tc>
                  <a:txBody>
                    <a:bodyPr/>
                    <a:lstStyle/>
                    <a:p>
                      <a:r>
                        <a:rPr lang="en-US" dirty="0" smtClean="0"/>
                        <a:t>Short-Answer Questions</a:t>
                      </a:r>
                      <a:endParaRPr lang="en-US" dirty="0"/>
                    </a:p>
                  </a:txBody>
                  <a:tcPr/>
                </a:tc>
                <a:tc>
                  <a:txBody>
                    <a:bodyPr/>
                    <a:lstStyle/>
                    <a:p>
                      <a:pPr marL="0" indent="0">
                        <a:buNone/>
                      </a:pPr>
                      <a:r>
                        <a:rPr lang="en-US" dirty="0" smtClean="0"/>
                        <a:t>List any environmental newsletters you already receive that you find helpful in business.</a:t>
                      </a:r>
                      <a:endParaRPr lang="en-US"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xmlns="" val="466283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9272" y="380999"/>
            <a:ext cx="8491928" cy="6274633"/>
          </a:xfrm>
        </p:spPr>
        <p:txBody>
          <a:bodyPr/>
          <a:lstStyle/>
          <a:p>
            <a:pPr marL="114300" indent="0">
              <a:buNone/>
            </a:pPr>
            <a:r>
              <a:rPr lang="en-US" b="1" dirty="0">
                <a:solidFill>
                  <a:schemeClr val="tx2"/>
                </a:solidFill>
              </a:rPr>
              <a:t>Designing a questionnaire</a:t>
            </a:r>
            <a:r>
              <a:rPr lang="en-US" b="1" dirty="0" smtClean="0">
                <a:solidFill>
                  <a:schemeClr val="tx2"/>
                </a:solidFill>
              </a:rPr>
              <a:t>…</a:t>
            </a:r>
          </a:p>
          <a:p>
            <a:pPr marL="114300" indent="0">
              <a:buNone/>
            </a:pPr>
            <a:r>
              <a:rPr lang="en-US" dirty="0" smtClean="0">
                <a:solidFill>
                  <a:schemeClr val="bg2">
                    <a:lumMod val="50000"/>
                  </a:schemeClr>
                </a:solidFill>
              </a:rPr>
              <a:t>4. Provide clear questions that are easy to answer:</a:t>
            </a:r>
            <a:endParaRPr lang="en-US" dirty="0">
              <a:solidFill>
                <a:schemeClr val="bg2">
                  <a:lumMod val="50000"/>
                </a:schemeClr>
              </a:solidFill>
            </a:endParaRPr>
          </a:p>
          <a:p>
            <a:pPr marL="114300" indent="0">
              <a:buNone/>
            </a:pPr>
            <a:r>
              <a:rPr lang="en-US" dirty="0">
                <a:solidFill>
                  <a:srgbClr val="2F2B20"/>
                </a:solidFill>
              </a:rPr>
              <a:t>Avoid four common problems: 1. Biased in phrasing, 2. use of undefined terms, 3. use of more than one variable, 4. questions that require too much homework</a:t>
            </a:r>
          </a:p>
          <a:p>
            <a:pPr marL="114300" indent="0">
              <a:buNone/>
            </a:pPr>
            <a:r>
              <a:rPr lang="en-US" dirty="0" smtClean="0">
                <a:solidFill>
                  <a:schemeClr val="bg2">
                    <a:lumMod val="50000"/>
                  </a:schemeClr>
                </a:solidFill>
              </a:rPr>
              <a:t>5. Include precise and concise instructions at the top of the form</a:t>
            </a:r>
          </a:p>
          <a:p>
            <a:pPr marL="114300" indent="0">
              <a:buNone/>
            </a:pPr>
            <a:r>
              <a:rPr lang="en-US" dirty="0" smtClean="0">
                <a:solidFill>
                  <a:schemeClr val="bg2">
                    <a:lumMod val="50000"/>
                  </a:schemeClr>
                </a:solidFill>
              </a:rPr>
              <a:t>6. Test the questionnaire on a sample audience</a:t>
            </a:r>
          </a:p>
          <a:p>
            <a:pPr marL="114300" indent="0">
              <a:buNone/>
            </a:pPr>
            <a:endParaRPr lang="en-US" dirty="0" smtClean="0">
              <a:solidFill>
                <a:srgbClr val="2F2B20"/>
              </a:solidFill>
            </a:endParaRPr>
          </a:p>
          <a:p>
            <a:pPr marL="114300" indent="0">
              <a:buNone/>
            </a:pPr>
            <a:r>
              <a:rPr lang="en-US" b="1" dirty="0" smtClean="0">
                <a:solidFill>
                  <a:schemeClr val="tx2"/>
                </a:solidFill>
              </a:rPr>
              <a:t>Step 2: Conductions the Survey</a:t>
            </a:r>
            <a:endParaRPr lang="en-US" b="1" dirty="0">
              <a:solidFill>
                <a:schemeClr val="tx2"/>
              </a:solidFill>
            </a:endParaRPr>
          </a:p>
          <a:p>
            <a:pPr marL="571500" indent="-457200">
              <a:buAutoNum type="arabicPeriod"/>
            </a:pPr>
            <a:r>
              <a:rPr lang="en-US" dirty="0" smtClean="0">
                <a:solidFill>
                  <a:srgbClr val="2F2B20"/>
                </a:solidFill>
              </a:rPr>
              <a:t>Choose an appropriate  audience</a:t>
            </a:r>
          </a:p>
          <a:p>
            <a:pPr marL="571500" indent="-457200">
              <a:buAutoNum type="arabicPeriod"/>
            </a:pPr>
            <a:r>
              <a:rPr lang="en-US" dirty="0" smtClean="0">
                <a:solidFill>
                  <a:srgbClr val="2F2B20"/>
                </a:solidFill>
              </a:rPr>
              <a:t>Introduce questionnaire with a clear, concise cover letter</a:t>
            </a:r>
          </a:p>
          <a:p>
            <a:pPr marL="571500" indent="-457200">
              <a:buAutoNum type="arabicPeriod"/>
            </a:pPr>
            <a:r>
              <a:rPr lang="en-US" dirty="0" smtClean="0">
                <a:solidFill>
                  <a:srgbClr val="2F2B20"/>
                </a:solidFill>
              </a:rPr>
              <a:t>Encourage a quick response</a:t>
            </a:r>
            <a:endParaRPr lang="en-US" dirty="0">
              <a:solidFill>
                <a:srgbClr val="2F2B20"/>
              </a:solidFill>
            </a:endParaRPr>
          </a:p>
          <a:p>
            <a:pPr marL="114300" indent="0">
              <a:buNone/>
            </a:pPr>
            <a:r>
              <a:rPr lang="en-US" b="1" dirty="0" smtClean="0">
                <a:solidFill>
                  <a:schemeClr val="tx2"/>
                </a:solidFill>
              </a:rPr>
              <a:t>Step 3: Compiling the Results</a:t>
            </a:r>
            <a:endParaRPr lang="en-US" b="1" dirty="0">
              <a:solidFill>
                <a:schemeClr val="tx2"/>
              </a:solidFill>
            </a:endParaRPr>
          </a:p>
        </p:txBody>
      </p:sp>
    </p:spTree>
    <p:extLst>
      <p:ext uri="{BB962C8B-B14F-4D97-AF65-F5344CB8AC3E}">
        <p14:creationId xmlns:p14="http://schemas.microsoft.com/office/powerpoint/2010/main" xmlns="" val="19810373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Biased questions</a:t>
            </a:r>
            <a:endParaRPr lang="en-US" dirty="0"/>
          </a:p>
        </p:txBody>
      </p:sp>
      <p:sp>
        <p:nvSpPr>
          <p:cNvPr id="3" name="Content Placeholder 2"/>
          <p:cNvSpPr>
            <a:spLocks noGrp="1"/>
          </p:cNvSpPr>
          <p:nvPr>
            <p:ph idx="1"/>
          </p:nvPr>
        </p:nvSpPr>
        <p:spPr/>
        <p:txBody>
          <a:bodyPr/>
          <a:lstStyle/>
          <a:p>
            <a:r>
              <a:rPr lang="en-US" dirty="0" smtClean="0"/>
              <a:t>“Are the federal and state government’s excessive tax credits for purchasing alternative-fueled vehicles affecting your purchasing decision?” (Words like excessive reflect a bias in the question, pushing a point of view and thus skewing the response.) </a:t>
            </a:r>
          </a:p>
          <a:p>
            <a:r>
              <a:rPr lang="en-US" dirty="0" smtClean="0"/>
              <a:t>Revised question: “Do you believe that the federal and state tax credits affected your purchasing decision?”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Undefined Terms</a:t>
            </a:r>
            <a:endParaRPr lang="en-US" dirty="0"/>
          </a:p>
        </p:txBody>
      </p:sp>
      <p:sp>
        <p:nvSpPr>
          <p:cNvPr id="3" name="Content Placeholder 2"/>
          <p:cNvSpPr>
            <a:spLocks noGrp="1"/>
          </p:cNvSpPr>
          <p:nvPr>
            <p:ph idx="1"/>
          </p:nvPr>
        </p:nvSpPr>
        <p:spPr/>
        <p:txBody>
          <a:bodyPr/>
          <a:lstStyle/>
          <a:p>
            <a:r>
              <a:rPr lang="en-US" dirty="0" smtClean="0"/>
              <a:t>Original question: “Are you familiar with the work of the PNGV on AFVs?” (Your reader may not know that PNGV is short for Partnership for a New Generation of Vehicles, or that AFV stands for Alternative Fuel Vehicle. Thus some “no” answers may be generated by confusion about terminology.) </a:t>
            </a:r>
          </a:p>
          <a:p>
            <a:endParaRPr lang="en-US" dirty="0" smtClean="0"/>
          </a:p>
          <a:p>
            <a:r>
              <a:rPr lang="en-US" dirty="0" smtClean="0"/>
              <a:t>Revised question: “Are you familiar with the work of the Partnership for a New Generation of Vehicles on alternative-fuel vehicles?”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Mixed Variables</a:t>
            </a:r>
            <a:endParaRPr lang="en-US" dirty="0"/>
          </a:p>
        </p:txBody>
      </p:sp>
      <p:sp>
        <p:nvSpPr>
          <p:cNvPr id="3" name="Content Placeholder 2"/>
          <p:cNvSpPr>
            <a:spLocks noGrp="1"/>
          </p:cNvSpPr>
          <p:nvPr>
            <p:ph idx="1"/>
          </p:nvPr>
        </p:nvSpPr>
        <p:spPr/>
        <p:txBody>
          <a:bodyPr/>
          <a:lstStyle/>
          <a:p>
            <a:r>
              <a:rPr lang="en-US" dirty="0" smtClean="0"/>
              <a:t>Original question: “Were the dealer’s maintenance technicians prompt and thorough in their work?” (There are two questions here, one dealing with promptness and the other with thoroughness.) </a:t>
            </a:r>
          </a:p>
          <a:p>
            <a:endParaRPr lang="en-US" dirty="0" smtClean="0"/>
          </a:p>
          <a:p>
            <a:r>
              <a:rPr lang="en-US" dirty="0" smtClean="0"/>
              <a:t>Revised question: (two separate questions): “Were the dealer’s maintenance technicians prompt?” “Were the dealer’s maintenance technicians thorough?”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requiring too much homework</a:t>
            </a:r>
            <a:endParaRPr lang="en-US" dirty="0"/>
          </a:p>
        </p:txBody>
      </p:sp>
      <p:sp>
        <p:nvSpPr>
          <p:cNvPr id="3" name="Content Placeholder 2"/>
          <p:cNvSpPr>
            <a:spLocks noGrp="1"/>
          </p:cNvSpPr>
          <p:nvPr>
            <p:ph idx="1"/>
          </p:nvPr>
        </p:nvSpPr>
        <p:spPr/>
        <p:txBody>
          <a:bodyPr/>
          <a:lstStyle/>
          <a:p>
            <a:r>
              <a:rPr lang="en-US" dirty="0" smtClean="0"/>
              <a:t>Question that requires too much homework:</a:t>
            </a:r>
          </a:p>
          <a:p>
            <a:r>
              <a:rPr lang="en-US" dirty="0" smtClean="0"/>
              <a:t> Original question: “What other alternative fuel vehicles has your company researched, tested, or purchased in the last 10 years?” (This question asks the readers to conduct research for an accurate answer. If they do not have the time for that research, they may leave the answer blank or provide an inaccurate guess. In either case, you are not getting valid information.) </a:t>
            </a:r>
          </a:p>
          <a:p>
            <a:endParaRPr lang="en-US" dirty="0" smtClean="0"/>
          </a:p>
          <a:p>
            <a:r>
              <a:rPr lang="en-US" dirty="0" smtClean="0"/>
              <a:t>Revised question: “Has your company tried other alternative-fuel vehicles?”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381000"/>
            <a:ext cx="7772400" cy="6019800"/>
          </a:xfrm>
        </p:spPr>
        <p:txBody>
          <a:bodyPr>
            <a:normAutofit/>
          </a:bodyPr>
          <a:lstStyle/>
          <a:p>
            <a:pPr marL="114300" indent="0">
              <a:buNone/>
            </a:pPr>
            <a:r>
              <a:rPr lang="en-US" b="1" dirty="0" smtClean="0">
                <a:solidFill>
                  <a:schemeClr val="bg2">
                    <a:lumMod val="50000"/>
                  </a:schemeClr>
                </a:solidFill>
              </a:rPr>
              <a:t>INTERVIEWS</a:t>
            </a:r>
          </a:p>
          <a:p>
            <a:pPr marL="114300" indent="0">
              <a:buNone/>
            </a:pPr>
            <a:r>
              <a:rPr lang="en-US" dirty="0" smtClean="0">
                <a:solidFill>
                  <a:srgbClr val="2F2B20"/>
                </a:solidFill>
              </a:rPr>
              <a:t>Besides questionnaires, interviews are another common way to gather primary research.</a:t>
            </a:r>
          </a:p>
          <a:p>
            <a:pPr marL="114300" indent="0">
              <a:buNone/>
            </a:pPr>
            <a:endParaRPr lang="en-US" dirty="0" smtClean="0">
              <a:solidFill>
                <a:srgbClr val="2F2B20"/>
              </a:solidFill>
            </a:endParaRPr>
          </a:p>
          <a:p>
            <a:pPr marL="114300" indent="0">
              <a:buNone/>
            </a:pPr>
            <a:r>
              <a:rPr lang="en-US" b="1" dirty="0" smtClean="0">
                <a:solidFill>
                  <a:schemeClr val="tx2"/>
                </a:solidFill>
              </a:rPr>
              <a:t>Step 1: Preparing for the interview</a:t>
            </a:r>
          </a:p>
          <a:p>
            <a:pPr marL="114300" indent="0">
              <a:buNone/>
            </a:pPr>
            <a:r>
              <a:rPr lang="en-US" dirty="0" smtClean="0">
                <a:solidFill>
                  <a:schemeClr val="bg2">
                    <a:lumMod val="50000"/>
                  </a:schemeClr>
                </a:solidFill>
              </a:rPr>
              <a:t>1. Develop a list of specific objectives for the interview</a:t>
            </a:r>
          </a:p>
          <a:p>
            <a:pPr marL="114300" indent="0">
              <a:buNone/>
            </a:pPr>
            <a:r>
              <a:rPr lang="en-US" dirty="0">
                <a:solidFill>
                  <a:srgbClr val="080808"/>
                </a:solidFill>
              </a:rPr>
              <a:t>Know exactly what you want to accomplish</a:t>
            </a:r>
          </a:p>
          <a:p>
            <a:pPr marL="114300" indent="0">
              <a:buNone/>
            </a:pPr>
            <a:r>
              <a:rPr lang="en-US" dirty="0" smtClean="0">
                <a:solidFill>
                  <a:schemeClr val="bg2">
                    <a:lumMod val="50000"/>
                  </a:schemeClr>
                </a:solidFill>
              </a:rPr>
              <a:t>2. Make clear your main objectives when you contact for the interview</a:t>
            </a:r>
          </a:p>
          <a:p>
            <a:pPr marL="114300" indent="0">
              <a:buNone/>
            </a:pPr>
            <a:r>
              <a:rPr lang="en-US" dirty="0">
                <a:solidFill>
                  <a:srgbClr val="080808"/>
                </a:solidFill>
                <a:latin typeface="+mj-lt"/>
              </a:rPr>
              <a:t>1. Stress the importance of the person’s contribution, 2. put him or her at ease with your goals and general content of proposed discussion, 3. set a starting time and approximate length for the interview</a:t>
            </a:r>
          </a:p>
          <a:p>
            <a:pPr marL="114300" indent="0">
              <a:buNone/>
            </a:pPr>
            <a:r>
              <a:rPr lang="en-US" dirty="0" smtClean="0">
                <a:solidFill>
                  <a:schemeClr val="bg2">
                    <a:lumMod val="50000"/>
                  </a:schemeClr>
                </a:solidFill>
              </a:rPr>
              <a:t>3. Prepare and interview outline</a:t>
            </a:r>
          </a:p>
          <a:p>
            <a:pPr marL="114300" indent="0">
              <a:buNone/>
            </a:pPr>
            <a:r>
              <a:rPr lang="en-US" dirty="0">
                <a:solidFill>
                  <a:srgbClr val="2F2B20"/>
                </a:solidFill>
              </a:rPr>
              <a:t>It includes: 1. a sequential list of topics you want to cover, 2. specific questions you plan to ask</a:t>
            </a:r>
          </a:p>
          <a:p>
            <a:pPr marL="114300" indent="0">
              <a:buNone/>
            </a:pPr>
            <a:r>
              <a:rPr lang="en-US" dirty="0" smtClean="0">
                <a:solidFill>
                  <a:schemeClr val="bg2">
                    <a:lumMod val="50000"/>
                  </a:schemeClr>
                </a:solidFill>
              </a:rPr>
              <a:t>4. Show that you value your interviewee’s time</a:t>
            </a:r>
          </a:p>
          <a:p>
            <a:pPr marL="114300" indent="0">
              <a:buNone/>
            </a:pPr>
            <a:r>
              <a:rPr lang="en-US" dirty="0">
                <a:solidFill>
                  <a:srgbClr val="2F2B20"/>
                </a:solidFill>
              </a:rPr>
              <a:t>Showing up early to begin on time/staying on track and ending on time</a:t>
            </a:r>
          </a:p>
        </p:txBody>
      </p:sp>
    </p:spTree>
    <p:extLst>
      <p:ext uri="{BB962C8B-B14F-4D97-AF65-F5344CB8AC3E}">
        <p14:creationId xmlns:p14="http://schemas.microsoft.com/office/powerpoint/2010/main" xmlns="" val="9458480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381000"/>
            <a:ext cx="7848600" cy="6096000"/>
          </a:xfrm>
        </p:spPr>
        <p:txBody>
          <a:bodyPr/>
          <a:lstStyle/>
          <a:p>
            <a:pPr marL="114300" indent="0">
              <a:buNone/>
            </a:pPr>
            <a:r>
              <a:rPr lang="en-US" b="1" dirty="0" smtClean="0">
                <a:solidFill>
                  <a:schemeClr val="tx2"/>
                </a:solidFill>
              </a:rPr>
              <a:t>Step 2: Conducting the Interview</a:t>
            </a:r>
          </a:p>
          <a:p>
            <a:pPr marL="114300" indent="0">
              <a:buNone/>
            </a:pPr>
            <a:r>
              <a:rPr lang="en-US" dirty="0" smtClean="0">
                <a:solidFill>
                  <a:schemeClr val="bg2">
                    <a:lumMod val="50000"/>
                  </a:schemeClr>
                </a:solidFill>
              </a:rPr>
              <a:t>1. Ask open questions</a:t>
            </a:r>
          </a:p>
          <a:p>
            <a:pPr marL="114300" indent="0">
              <a:buNone/>
            </a:pPr>
            <a:r>
              <a:rPr lang="en-US" dirty="0">
                <a:solidFill>
                  <a:srgbClr val="080808"/>
                </a:solidFill>
              </a:rPr>
              <a:t>Questions that require your respondent to say something other than “yes” or “no”</a:t>
            </a:r>
          </a:p>
          <a:p>
            <a:pPr marL="114300" indent="0">
              <a:buNone/>
            </a:pPr>
            <a:r>
              <a:rPr lang="en-US" dirty="0" smtClean="0">
                <a:solidFill>
                  <a:schemeClr val="bg2">
                    <a:lumMod val="50000"/>
                  </a:schemeClr>
                </a:solidFill>
              </a:rPr>
              <a:t>2. Ask closed-ended questions when you need to nail down an answer</a:t>
            </a:r>
          </a:p>
          <a:p>
            <a:pPr marL="114300" indent="0">
              <a:buNone/>
            </a:pPr>
            <a:r>
              <a:rPr lang="en-US" dirty="0" smtClean="0">
                <a:solidFill>
                  <a:schemeClr val="bg2">
                    <a:lumMod val="50000"/>
                  </a:schemeClr>
                </a:solidFill>
              </a:rPr>
              <a:t>3. Use summaries throughout the interview</a:t>
            </a:r>
          </a:p>
          <a:p>
            <a:pPr marL="114300" indent="0">
              <a:buNone/>
            </a:pPr>
            <a:r>
              <a:rPr lang="en-US" dirty="0">
                <a:solidFill>
                  <a:srgbClr val="080808"/>
                </a:solidFill>
              </a:rPr>
              <a:t>It helps in clarification and recording the interview </a:t>
            </a:r>
            <a:r>
              <a:rPr lang="en-US" dirty="0" smtClean="0">
                <a:solidFill>
                  <a:srgbClr val="080808"/>
                </a:solidFill>
              </a:rPr>
              <a:t>accurately</a:t>
            </a:r>
          </a:p>
          <a:p>
            <a:pPr marL="114300" indent="0">
              <a:buNone/>
            </a:pPr>
            <a:r>
              <a:rPr lang="en-US" dirty="0" smtClean="0">
                <a:solidFill>
                  <a:srgbClr val="080808"/>
                </a:solidFill>
              </a:rPr>
              <a:t>4. Biased questions</a:t>
            </a:r>
          </a:p>
          <a:p>
            <a:pPr marL="114300" indent="0">
              <a:buNone/>
            </a:pPr>
            <a:r>
              <a:rPr lang="en-US" dirty="0" smtClean="0">
                <a:solidFill>
                  <a:srgbClr val="080808"/>
                </a:solidFill>
              </a:rPr>
              <a:t>5. Question needing a lot of homework</a:t>
            </a:r>
          </a:p>
          <a:p>
            <a:pPr marL="114300" indent="0">
              <a:buNone/>
            </a:pPr>
            <a:r>
              <a:rPr lang="en-US" dirty="0" smtClean="0">
                <a:solidFill>
                  <a:srgbClr val="080808"/>
                </a:solidFill>
              </a:rPr>
              <a:t>6.Undefined </a:t>
            </a:r>
            <a:r>
              <a:rPr lang="en-US" smtClean="0">
                <a:solidFill>
                  <a:srgbClr val="080808"/>
                </a:solidFill>
              </a:rPr>
              <a:t>technical terms.</a:t>
            </a:r>
            <a:endParaRPr lang="en-US" dirty="0">
              <a:solidFill>
                <a:srgbClr val="080808"/>
              </a:solidFill>
            </a:endParaRPr>
          </a:p>
        </p:txBody>
      </p:sp>
    </p:spTree>
    <p:extLst>
      <p:ext uri="{BB962C8B-B14F-4D97-AF65-F5344CB8AC3E}">
        <p14:creationId xmlns:p14="http://schemas.microsoft.com/office/powerpoint/2010/main" xmlns="" val="4262812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412" y="324787"/>
            <a:ext cx="8596668" cy="1320800"/>
          </a:xfrm>
        </p:spPr>
        <p:txBody>
          <a:bodyPr/>
          <a:lstStyle/>
          <a:p>
            <a:r>
              <a:rPr lang="en-US" dirty="0" smtClean="0"/>
              <a:t>Qualitative Research</a:t>
            </a:r>
            <a:br>
              <a:rPr lang="en-US" dirty="0" smtClean="0"/>
            </a:br>
            <a:endParaRPr lang="en-US" dirty="0"/>
          </a:p>
        </p:txBody>
      </p:sp>
      <p:sp>
        <p:nvSpPr>
          <p:cNvPr id="3" name="Content Placeholder 2"/>
          <p:cNvSpPr>
            <a:spLocks noGrp="1"/>
          </p:cNvSpPr>
          <p:nvPr>
            <p:ph idx="1"/>
          </p:nvPr>
        </p:nvSpPr>
        <p:spPr>
          <a:xfrm>
            <a:off x="251922" y="985187"/>
            <a:ext cx="9856803" cy="5373974"/>
          </a:xfrm>
        </p:spPr>
        <p:txBody>
          <a:bodyPr>
            <a:noAutofit/>
          </a:bodyPr>
          <a:lstStyle/>
          <a:p>
            <a:pPr marL="0" indent="0">
              <a:buNone/>
            </a:pPr>
            <a:r>
              <a:rPr lang="en-US" sz="2400" dirty="0" smtClean="0"/>
              <a:t>Qualitative data cannot be represented in numbers. Instead, qualitative research analyzes words, images, processes, or objects.</a:t>
            </a:r>
          </a:p>
          <a:p>
            <a:pPr marL="0" indent="0">
              <a:buNone/>
            </a:pPr>
            <a:endParaRPr lang="en-US" sz="2400" dirty="0" smtClean="0"/>
          </a:p>
          <a:p>
            <a:pPr marL="0" indent="0">
              <a:buNone/>
            </a:pPr>
            <a:r>
              <a:rPr lang="en-US" sz="2400" b="1" dirty="0" smtClean="0"/>
              <a:t>■ Interviews: </a:t>
            </a:r>
            <a:r>
              <a:rPr lang="en-US" sz="2400" dirty="0" smtClean="0"/>
              <a:t>Often interview subject matter experts (SMEs) to learn about products or processes that they are documenting, and they should interview users to learn how to improve the usability of products or processes.</a:t>
            </a:r>
          </a:p>
          <a:p>
            <a:pPr marL="0" indent="0">
              <a:buNone/>
            </a:pPr>
            <a:r>
              <a:rPr lang="en-US" sz="2400" dirty="0" smtClean="0"/>
              <a:t>■ </a:t>
            </a:r>
            <a:r>
              <a:rPr lang="en-US" sz="2400" b="1" dirty="0" smtClean="0"/>
              <a:t>Focus groups: </a:t>
            </a:r>
            <a:r>
              <a:rPr lang="en-US" sz="2400" dirty="0" smtClean="0"/>
              <a:t>small groups of employees or clients—to learn about issues related to the design of products, Web sites, or documentation. </a:t>
            </a:r>
          </a:p>
          <a:p>
            <a:pPr marL="0" indent="0">
              <a:buNone/>
            </a:pPr>
            <a:r>
              <a:rPr lang="en-US" sz="2400" dirty="0" smtClean="0"/>
              <a:t>■ </a:t>
            </a:r>
            <a:r>
              <a:rPr lang="en-US" sz="2400" b="1" dirty="0" smtClean="0"/>
              <a:t>Field observations. </a:t>
            </a:r>
            <a:r>
              <a:rPr lang="en-US" sz="2400" dirty="0" smtClean="0"/>
              <a:t>Going into the field to watch clients use equipment or software on-site, so that they can learn more about who their readers are and how their readers use equipment, software interfaces, or documentation</a:t>
            </a:r>
          </a:p>
        </p:txBody>
      </p:sp>
    </p:spTree>
    <p:extLst>
      <p:ext uri="{BB962C8B-B14F-4D97-AF65-F5344CB8AC3E}">
        <p14:creationId xmlns:p14="http://schemas.microsoft.com/office/powerpoint/2010/main" xmlns="" val="27244373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914400" y="3838333"/>
            <a:ext cx="7909301" cy="1546400"/>
          </a:xfrm>
          <a:prstGeom prst="rect">
            <a:avLst/>
          </a:prstGeom>
        </p:spPr>
        <p:txBody>
          <a:bodyPr spcFirstLastPara="1" vert="horz" wrap="square" lIns="121900" tIns="121900" rIns="121900" bIns="121900" rtlCol="0" anchor="b" anchorCtr="0">
            <a:noAutofit/>
          </a:bodyPr>
          <a:lstStyle/>
          <a:p>
            <a:r>
              <a:rPr lang="en" dirty="0" smtClean="0"/>
              <a:t>1.Writing an ABSTRACT</a:t>
            </a:r>
            <a:endParaRPr dirty="0"/>
          </a:p>
        </p:txBody>
      </p:sp>
      <p:sp>
        <p:nvSpPr>
          <p:cNvPr id="3859" name="Google Shape;3859;p16"/>
          <p:cNvSpPr txBox="1">
            <a:spLocks noGrp="1"/>
          </p:cNvSpPr>
          <p:nvPr>
            <p:ph type="subTitle" idx="1"/>
          </p:nvPr>
        </p:nvSpPr>
        <p:spPr>
          <a:xfrm>
            <a:off x="914400" y="5310740"/>
            <a:ext cx="7025200" cy="1046400"/>
          </a:xfrm>
          <a:prstGeom prst="rect">
            <a:avLst/>
          </a:prstGeom>
        </p:spPr>
        <p:txBody>
          <a:bodyPr spcFirstLastPara="1" vert="horz" wrap="square" lIns="121900" tIns="121900" rIns="121900" bIns="121900" rtlCol="0" anchor="t" anchorCtr="0">
            <a:noAutofit/>
          </a:bodyPr>
          <a:lstStyle/>
          <a:p>
            <a:pPr marL="0" indent="0"/>
            <a:r>
              <a:rPr lang="en" dirty="0" smtClean="0"/>
              <a:t>FORMAL REPORT WRITING</a:t>
            </a:r>
            <a:endParaRPr dirty="0"/>
          </a:p>
        </p:txBody>
      </p:sp>
    </p:spTree>
    <p:extLst>
      <p:ext uri="{BB962C8B-B14F-4D97-AF65-F5344CB8AC3E}">
        <p14:creationId xmlns="" xmlns:p14="http://schemas.microsoft.com/office/powerpoint/2010/main" val="926417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t>Case </a:t>
            </a:r>
            <a:br>
              <a:rPr lang="en-US" sz="3200" b="1" dirty="0" smtClean="0"/>
            </a:br>
            <a:r>
              <a:rPr lang="en-US" sz="3200" b="1" dirty="0" smtClean="0"/>
              <a:t>Study</a:t>
            </a:r>
            <a:br>
              <a:rPr lang="en-US" sz="3200" b="1" dirty="0" smtClean="0"/>
            </a:br>
            <a:endParaRPr lang="en-US" sz="3200" b="1" dirty="0"/>
          </a:p>
        </p:txBody>
      </p:sp>
      <p:sp>
        <p:nvSpPr>
          <p:cNvPr id="6" name="Content Placeholder 5"/>
          <p:cNvSpPr>
            <a:spLocks noGrp="1"/>
          </p:cNvSpPr>
          <p:nvPr>
            <p:ph idx="1"/>
          </p:nvPr>
        </p:nvSpPr>
        <p:spPr>
          <a:xfrm>
            <a:off x="3953844" y="161492"/>
            <a:ext cx="5159203" cy="7234889"/>
          </a:xfrm>
        </p:spPr>
        <p:txBody>
          <a:bodyPr>
            <a:normAutofit/>
          </a:bodyPr>
          <a:lstStyle/>
          <a:p>
            <a:pPr marL="0" indent="0">
              <a:buNone/>
            </a:pPr>
            <a:r>
              <a:rPr lang="en-US" sz="2000" dirty="0" smtClean="0"/>
              <a:t> A team of civil engineers are working on a remote area which is far from main city. Their construction project requires high strength concrete which cannot be attained by using sand which is accessible in that area, so procuring sand form the main city will subsequently increase the project cost which is not under budget of client. Their director construction advises them to do research on the available sand quality so as to attain the desired strength of concrete. After research the team came to a conclusion that they add a specific chemical/admixture  of specific ratio in the available sand to get required strength of concrete.</a:t>
            </a:r>
          </a:p>
          <a:p>
            <a:pPr marL="0" indent="0">
              <a:buNone/>
            </a:pPr>
            <a:r>
              <a:rPr lang="en-US" sz="2000" dirty="0" smtClean="0"/>
              <a:t>Mix design trial</a:t>
            </a:r>
          </a:p>
          <a:p>
            <a:pPr marL="0" indent="0">
              <a:buNone/>
            </a:pPr>
            <a:r>
              <a:rPr lang="en-US" sz="2000" dirty="0" smtClean="0"/>
              <a:t>2. PEC research study</a:t>
            </a:r>
            <a:endParaRPr lang="en-US" sz="2000" dirty="0"/>
          </a:p>
        </p:txBody>
      </p:sp>
    </p:spTree>
    <p:extLst>
      <p:ext uri="{BB962C8B-B14F-4D97-AF65-F5344CB8AC3E}">
        <p14:creationId xmlns:p14="http://schemas.microsoft.com/office/powerpoint/2010/main" xmlns="" val="295977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3702333" y="381600"/>
            <a:ext cx="7326800" cy="1546400"/>
          </a:xfrm>
          <a:prstGeom prst="rect">
            <a:avLst/>
          </a:prstGeom>
        </p:spPr>
        <p:txBody>
          <a:bodyPr spcFirstLastPara="1" vert="horz" wrap="square" lIns="121900" tIns="121900" rIns="121900" bIns="121900" rtlCol="0" anchor="b" anchorCtr="0">
            <a:noAutofit/>
          </a:bodyPr>
          <a:lstStyle/>
          <a:p>
            <a:pPr>
              <a:spcBef>
                <a:spcPts val="0"/>
              </a:spcBef>
            </a:pPr>
            <a:r>
              <a:rPr lang="en" sz="9600" dirty="0">
                <a:solidFill>
                  <a:srgbClr val="D3EBD5"/>
                </a:solidFill>
              </a:rPr>
              <a:t>WHY?</a:t>
            </a:r>
            <a:endParaRPr sz="9600" dirty="0">
              <a:solidFill>
                <a:srgbClr val="D3EBD5"/>
              </a:solidFill>
            </a:endParaRPr>
          </a:p>
        </p:txBody>
      </p:sp>
      <p:sp>
        <p:nvSpPr>
          <p:cNvPr id="3878" name="Google Shape;3878;p19"/>
          <p:cNvSpPr txBox="1">
            <a:spLocks noGrp="1"/>
          </p:cNvSpPr>
          <p:nvPr>
            <p:ph type="subTitle" idx="4294967295"/>
          </p:nvPr>
        </p:nvSpPr>
        <p:spPr>
          <a:xfrm>
            <a:off x="1" y="2146955"/>
            <a:ext cx="10138689" cy="1059605"/>
          </a:xfrm>
          <a:prstGeom prst="rect">
            <a:avLst/>
          </a:prstGeom>
        </p:spPr>
        <p:txBody>
          <a:bodyPr spcFirstLastPara="1" vert="horz" wrap="square" lIns="121900" tIns="121900" rIns="121900" bIns="121900" rtlCol="0" anchor="t" anchorCtr="0">
            <a:noAutofit/>
          </a:bodyPr>
          <a:lstStyle/>
          <a:p>
            <a:pPr marL="457189" indent="-457189"/>
            <a:r>
              <a:rPr lang="en-US" sz="2667" dirty="0">
                <a:solidFill>
                  <a:srgbClr val="80BFB7"/>
                </a:solidFill>
              </a:rPr>
              <a:t>You may write an abstract for various reasons. </a:t>
            </a:r>
          </a:p>
          <a:p>
            <a:pPr marL="457189" indent="-457189"/>
            <a:r>
              <a:rPr lang="en-US" sz="2667" dirty="0">
                <a:solidFill>
                  <a:srgbClr val="80BFB7"/>
                </a:solidFill>
              </a:rPr>
              <a:t>The two most important are selection and indexing.</a:t>
            </a:r>
          </a:p>
          <a:p>
            <a:pPr marL="457189" indent="-457189"/>
            <a:r>
              <a:rPr lang="en-US" sz="2667" b="1" dirty="0">
                <a:solidFill>
                  <a:srgbClr val="80BFB7"/>
                </a:solidFill>
              </a:rPr>
              <a:t>Selection:</a:t>
            </a:r>
          </a:p>
          <a:p>
            <a:pPr marL="0" indent="0">
              <a:buNone/>
            </a:pPr>
            <a:r>
              <a:rPr lang="en-US" sz="2667" dirty="0">
                <a:solidFill>
                  <a:srgbClr val="80BFB7"/>
                </a:solidFill>
              </a:rPr>
              <a:t>After reading the abstract, one can make an informed judgment about whether the dissertation/article/report would be worthwhile to read.</a:t>
            </a:r>
          </a:p>
          <a:p>
            <a:pPr marL="457189" indent="-457189"/>
            <a:r>
              <a:rPr lang="en-US" sz="2667" b="1" dirty="0">
                <a:solidFill>
                  <a:srgbClr val="80BFB7"/>
                </a:solidFill>
              </a:rPr>
              <a:t>Indexing:</a:t>
            </a:r>
          </a:p>
          <a:p>
            <a:pPr marL="0" indent="0">
              <a:buNone/>
            </a:pPr>
            <a:r>
              <a:rPr lang="en-US" sz="2667" dirty="0">
                <a:solidFill>
                  <a:srgbClr val="80BFB7"/>
                </a:solidFill>
              </a:rPr>
              <a:t>Classifying information in order to make items easier to retrieve.</a:t>
            </a:r>
          </a:p>
        </p:txBody>
      </p:sp>
      <p:sp>
        <p:nvSpPr>
          <p:cNvPr id="3879" name="Google Shape;3879;p19"/>
          <p:cNvSpPr/>
          <p:nvPr/>
        </p:nvSpPr>
        <p:spPr>
          <a:xfrm>
            <a:off x="8882824" y="809978"/>
            <a:ext cx="361133" cy="34482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121900" tIns="121900" rIns="121900" bIns="121900" anchor="ctr" anchorCtr="0">
            <a:noAutofit/>
          </a:bodyPr>
          <a:lstStyle/>
          <a:p>
            <a:endParaRPr sz="2400"/>
          </a:p>
        </p:txBody>
      </p:sp>
      <p:grpSp>
        <p:nvGrpSpPr>
          <p:cNvPr id="2" name="Google Shape;3883;p19"/>
          <p:cNvGrpSpPr/>
          <p:nvPr/>
        </p:nvGrpSpPr>
        <p:grpSpPr>
          <a:xfrm rot="1057001">
            <a:off x="264333" y="915686"/>
            <a:ext cx="1022193" cy="1022345"/>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121900" tIns="121900" rIns="121900" bIns="121900" anchor="ctr" anchorCtr="0">
              <a:noAutofit/>
            </a:bodyPr>
            <a:lstStyle/>
            <a:p>
              <a:endParaRPr sz="2400"/>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121900" tIns="121900" rIns="121900" bIns="121900" anchor="ctr" anchorCtr="0">
              <a:noAutofit/>
            </a:bodyPr>
            <a:lstStyle/>
            <a:p>
              <a:endParaRPr sz="2400"/>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121900" tIns="121900" rIns="121900" bIns="121900" anchor="ctr" anchorCtr="0">
              <a:noAutofit/>
            </a:bodyPr>
            <a:lstStyle/>
            <a:p>
              <a:endParaRPr sz="2400"/>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121900" tIns="121900" rIns="121900" bIns="121900" anchor="ctr" anchorCtr="0">
              <a:noAutofit/>
            </a:bodyPr>
            <a:lstStyle/>
            <a:p>
              <a:endParaRPr sz="2400"/>
            </a:p>
          </p:txBody>
        </p:sp>
      </p:grpSp>
      <p:sp>
        <p:nvSpPr>
          <p:cNvPr id="3888" name="Google Shape;3888;p19"/>
          <p:cNvSpPr/>
          <p:nvPr/>
        </p:nvSpPr>
        <p:spPr>
          <a:xfrm rot="2466991">
            <a:off x="447391" y="177138"/>
            <a:ext cx="501735" cy="47907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121900" tIns="121900" rIns="121900" bIns="121900" anchor="ctr" anchorCtr="0">
            <a:noAutofit/>
          </a:bodyPr>
          <a:lstStyle/>
          <a:p>
            <a:endParaRPr sz="2400"/>
          </a:p>
        </p:txBody>
      </p:sp>
      <p:sp>
        <p:nvSpPr>
          <p:cNvPr id="3889" name="Google Shape;3889;p19"/>
          <p:cNvSpPr/>
          <p:nvPr/>
        </p:nvSpPr>
        <p:spPr>
          <a:xfrm rot="-1609377">
            <a:off x="1520198" y="628752"/>
            <a:ext cx="361119" cy="34480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121900" tIns="121900" rIns="121900" bIns="121900" anchor="ctr" anchorCtr="0">
            <a:noAutofit/>
          </a:bodyPr>
          <a:lstStyle/>
          <a:p>
            <a:endParaRPr sz="2400"/>
          </a:p>
        </p:txBody>
      </p:sp>
      <p:sp>
        <p:nvSpPr>
          <p:cNvPr id="3890" name="Google Shape;3890;p19"/>
          <p:cNvSpPr/>
          <p:nvPr/>
        </p:nvSpPr>
        <p:spPr>
          <a:xfrm rot="2925705">
            <a:off x="2056037" y="1749204"/>
            <a:ext cx="270399" cy="25818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121900" tIns="121900" rIns="121900" bIns="121900" anchor="ctr" anchorCtr="0">
            <a:noAutofit/>
          </a:bodyPr>
          <a:lstStyle/>
          <a:p>
            <a:endParaRPr sz="2400"/>
          </a:p>
        </p:txBody>
      </p:sp>
      <p:sp>
        <p:nvSpPr>
          <p:cNvPr id="3891" name="Google Shape;3891;p19"/>
          <p:cNvSpPr/>
          <p:nvPr/>
        </p:nvSpPr>
        <p:spPr>
          <a:xfrm rot="-1609197">
            <a:off x="2846788" y="526151"/>
            <a:ext cx="243568" cy="23256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121900" tIns="121900" rIns="121900" bIns="121900" anchor="ctr" anchorCtr="0">
            <a:noAutofit/>
          </a:bodyPr>
          <a:lstStyle/>
          <a:p>
            <a:endParaRPr sz="2400"/>
          </a:p>
        </p:txBody>
      </p:sp>
      <p:sp>
        <p:nvSpPr>
          <p:cNvPr id="3892" name="Google Shape;3892;p19"/>
          <p:cNvSpPr txBox="1">
            <a:spLocks noGrp="1"/>
          </p:cNvSpPr>
          <p:nvPr>
            <p:ph type="sldNum" idx="12"/>
          </p:nvPr>
        </p:nvSpPr>
        <p:spPr>
          <a:xfrm>
            <a:off x="122041" y="6293601"/>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20</a:t>
            </a:fld>
            <a:endParaRPr/>
          </a:p>
        </p:txBody>
      </p:sp>
    </p:spTree>
    <p:extLst>
      <p:ext uri="{BB962C8B-B14F-4D97-AF65-F5344CB8AC3E}">
        <p14:creationId xmlns="" xmlns:p14="http://schemas.microsoft.com/office/powerpoint/2010/main" val="23983408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853641" y="448559"/>
            <a:ext cx="9014800" cy="1143200"/>
          </a:xfrm>
          <a:prstGeom prst="rect">
            <a:avLst/>
          </a:prstGeom>
        </p:spPr>
        <p:txBody>
          <a:bodyPr spcFirstLastPara="1" vert="horz" wrap="square" lIns="121900" tIns="121900" rIns="121900" bIns="121900" rtlCol="0" anchor="b" anchorCtr="0">
            <a:noAutofit/>
          </a:bodyPr>
          <a:lstStyle/>
          <a:p>
            <a:r>
              <a:rPr lang="en" sz="8800" dirty="0"/>
              <a:t>WHEN</a:t>
            </a:r>
            <a:endParaRPr sz="8800" dirty="0"/>
          </a:p>
        </p:txBody>
      </p:sp>
      <p:sp>
        <p:nvSpPr>
          <p:cNvPr id="3871" name="Google Shape;3871;p18"/>
          <p:cNvSpPr txBox="1">
            <a:spLocks noGrp="1"/>
          </p:cNvSpPr>
          <p:nvPr>
            <p:ph type="body" idx="1"/>
          </p:nvPr>
        </p:nvSpPr>
        <p:spPr>
          <a:xfrm>
            <a:off x="1" y="1475375"/>
            <a:ext cx="10745492" cy="4414580"/>
          </a:xfrm>
          <a:prstGeom prst="rect">
            <a:avLst/>
          </a:prstGeom>
        </p:spPr>
        <p:txBody>
          <a:bodyPr spcFirstLastPara="1" vert="horz" wrap="square" lIns="121900" tIns="121900" rIns="121900" bIns="121900" rtlCol="0" anchor="t" anchorCtr="0">
            <a:noAutofit/>
          </a:bodyPr>
          <a:lstStyle/>
          <a:p>
            <a:pPr lvl="0"/>
            <a:r>
              <a:rPr lang="en-US" dirty="0"/>
              <a:t>Submitting articles to journals, especially online journals</a:t>
            </a:r>
          </a:p>
          <a:p>
            <a:pPr lvl="0"/>
            <a:r>
              <a:rPr lang="en-US" dirty="0"/>
              <a:t>Applying for research grants</a:t>
            </a:r>
          </a:p>
          <a:p>
            <a:pPr lvl="0"/>
            <a:r>
              <a:rPr lang="en-US" dirty="0"/>
              <a:t>Writing a book proposal</a:t>
            </a:r>
          </a:p>
          <a:p>
            <a:pPr lvl="0"/>
            <a:r>
              <a:rPr lang="en-US" dirty="0"/>
              <a:t>Completing the Ph.D. dissertation, M.A. thesis or project report.</a:t>
            </a:r>
          </a:p>
          <a:p>
            <a:pPr lvl="0"/>
            <a:r>
              <a:rPr lang="en-US" dirty="0"/>
              <a:t>Writing a proposal for a conference paper</a:t>
            </a:r>
          </a:p>
          <a:p>
            <a:pPr lvl="0"/>
            <a:r>
              <a:rPr lang="en-US" dirty="0"/>
              <a:t>Writing a proposal for a book </a:t>
            </a:r>
            <a:r>
              <a:rPr lang="en-US" dirty="0" smtClean="0"/>
              <a:t>chapter</a:t>
            </a:r>
            <a:endParaRPr lang="en-US" dirty="0"/>
          </a:p>
          <a:p>
            <a:pPr lvl="0"/>
            <a:r>
              <a:rPr lang="en-US" dirty="0"/>
              <a:t>Abstracts are written at the end of the project.</a:t>
            </a:r>
          </a:p>
        </p:txBody>
      </p:sp>
      <p:sp>
        <p:nvSpPr>
          <p:cNvPr id="3872" name="Google Shape;3872;p18"/>
          <p:cNvSpPr txBox="1">
            <a:spLocks noGrp="1"/>
          </p:cNvSpPr>
          <p:nvPr>
            <p:ph type="sldNum" idx="12"/>
          </p:nvPr>
        </p:nvSpPr>
        <p:spPr>
          <a:xfrm>
            <a:off x="122041" y="6293601"/>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21</a:t>
            </a:fld>
            <a:endParaRPr/>
          </a:p>
        </p:txBody>
      </p:sp>
    </p:spTree>
    <p:extLst>
      <p:ext uri="{BB962C8B-B14F-4D97-AF65-F5344CB8AC3E}">
        <p14:creationId xmlns="" xmlns:p14="http://schemas.microsoft.com/office/powerpoint/2010/main" val="20200567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4" name="Google Shape;3864;p17"/>
          <p:cNvSpPr txBox="1">
            <a:spLocks noGrp="1"/>
          </p:cNvSpPr>
          <p:nvPr>
            <p:ph type="body" idx="1"/>
          </p:nvPr>
        </p:nvSpPr>
        <p:spPr>
          <a:xfrm>
            <a:off x="1766760" y="634772"/>
            <a:ext cx="7201592" cy="1617648"/>
          </a:xfrm>
          <a:prstGeom prst="rect">
            <a:avLst/>
          </a:prstGeom>
        </p:spPr>
        <p:txBody>
          <a:bodyPr spcFirstLastPara="1" vert="horz" wrap="square" lIns="121900" tIns="121900" rIns="121900" bIns="121900" rtlCol="0" anchor="t" anchorCtr="0">
            <a:noAutofit/>
          </a:bodyPr>
          <a:lstStyle/>
          <a:p>
            <a:pPr marL="0" indent="0">
              <a:buNone/>
            </a:pPr>
            <a:r>
              <a:rPr lang="en" dirty="0" smtClean="0"/>
              <a:t>Qualities of a Good Abstract</a:t>
            </a:r>
            <a:endParaRPr dirty="0"/>
          </a:p>
        </p:txBody>
      </p:sp>
      <p:sp>
        <p:nvSpPr>
          <p:cNvPr id="3865" name="Google Shape;3865;p17"/>
          <p:cNvSpPr txBox="1">
            <a:spLocks noGrp="1"/>
          </p:cNvSpPr>
          <p:nvPr>
            <p:ph type="sldNum" idx="12"/>
          </p:nvPr>
        </p:nvSpPr>
        <p:spPr>
          <a:xfrm>
            <a:off x="122041" y="6293601"/>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22</a:t>
            </a:fld>
            <a:endParaRPr/>
          </a:p>
        </p:txBody>
      </p:sp>
      <p:sp>
        <p:nvSpPr>
          <p:cNvPr id="2" name="TextBox 1"/>
          <p:cNvSpPr txBox="1"/>
          <p:nvPr/>
        </p:nvSpPr>
        <p:spPr>
          <a:xfrm>
            <a:off x="-270583" y="1631577"/>
            <a:ext cx="9032291" cy="3416320"/>
          </a:xfrm>
          <a:prstGeom prst="rect">
            <a:avLst/>
          </a:prstGeom>
          <a:noFill/>
        </p:spPr>
        <p:txBody>
          <a:bodyPr wrap="square" rtlCol="0">
            <a:spAutoFit/>
          </a:bodyPr>
          <a:lstStyle/>
          <a:p>
            <a:pPr marL="380990" indent="-380990">
              <a:buFont typeface="Wingdings" panose="05000000000000000000" pitchFamily="2" charset="2"/>
              <a:buChar char="ü"/>
            </a:pPr>
            <a:r>
              <a:rPr lang="en-US" sz="2400" dirty="0" smtClean="0">
                <a:solidFill>
                  <a:schemeClr val="accent4">
                    <a:lumMod val="20000"/>
                    <a:lumOff val="80000"/>
                  </a:schemeClr>
                </a:solidFill>
              </a:rPr>
              <a:t> </a:t>
            </a:r>
            <a:r>
              <a:rPr lang="en-US" sz="2400" dirty="0">
                <a:solidFill>
                  <a:schemeClr val="accent4">
                    <a:lumMod val="20000"/>
                    <a:lumOff val="80000"/>
                  </a:schemeClr>
                </a:solidFill>
              </a:rPr>
              <a:t>paragraph which is unified, coherent, concise, and able to stand alone.</a:t>
            </a:r>
          </a:p>
          <a:p>
            <a:pPr marL="380990" indent="-380990">
              <a:buFont typeface="Wingdings" panose="05000000000000000000" pitchFamily="2" charset="2"/>
              <a:buChar char="ü"/>
            </a:pPr>
            <a:r>
              <a:rPr lang="en-US" sz="2400" dirty="0">
                <a:solidFill>
                  <a:schemeClr val="accent4">
                    <a:lumMod val="20000"/>
                    <a:lumOff val="80000"/>
                  </a:schemeClr>
                </a:solidFill>
              </a:rPr>
              <a:t>Uses an introduction/body/conclusion structure which presents the article, paper, or report's purpose, method, Results, conclusion(s), and recommendations in that order.</a:t>
            </a:r>
          </a:p>
          <a:p>
            <a:pPr marL="380990" indent="-380990">
              <a:buFont typeface="Wingdings" panose="05000000000000000000" pitchFamily="2" charset="2"/>
              <a:buChar char="ü"/>
            </a:pPr>
            <a:r>
              <a:rPr lang="en-US" sz="2400" dirty="0">
                <a:solidFill>
                  <a:schemeClr val="accent4">
                    <a:lumMod val="20000"/>
                    <a:lumOff val="80000"/>
                  </a:schemeClr>
                </a:solidFill>
              </a:rPr>
              <a:t>Follows strictly the chronology of the article, paper, or report</a:t>
            </a:r>
            <a:r>
              <a:rPr lang="en-US" sz="2400" dirty="0" smtClean="0">
                <a:solidFill>
                  <a:schemeClr val="accent4">
                    <a:lumMod val="20000"/>
                    <a:lumOff val="80000"/>
                  </a:schemeClr>
                </a:solidFill>
              </a:rPr>
              <a:t>.</a:t>
            </a:r>
            <a:endParaRPr lang="en-US" sz="2400" dirty="0">
              <a:solidFill>
                <a:schemeClr val="accent4">
                  <a:lumMod val="20000"/>
                  <a:lumOff val="80000"/>
                </a:schemeClr>
              </a:solidFill>
            </a:endParaRPr>
          </a:p>
          <a:p>
            <a:pPr marL="380990" indent="-380990">
              <a:buFont typeface="Wingdings" panose="05000000000000000000" pitchFamily="2" charset="2"/>
              <a:buChar char="ü"/>
            </a:pPr>
            <a:r>
              <a:rPr lang="en-US" sz="2400" dirty="0">
                <a:solidFill>
                  <a:schemeClr val="accent4">
                    <a:lumMod val="20000"/>
                    <a:lumOff val="80000"/>
                  </a:schemeClr>
                </a:solidFill>
              </a:rPr>
              <a:t>Adds no new information, but simply summarizes the report.</a:t>
            </a:r>
          </a:p>
          <a:p>
            <a:pPr marL="380990" indent="-380990">
              <a:buFont typeface="Wingdings" panose="05000000000000000000" pitchFamily="2" charset="2"/>
              <a:buChar char="ü"/>
            </a:pPr>
            <a:r>
              <a:rPr lang="en-US" sz="2400" dirty="0">
                <a:solidFill>
                  <a:schemeClr val="accent4">
                    <a:lumMod val="20000"/>
                    <a:lumOff val="80000"/>
                  </a:schemeClr>
                </a:solidFill>
              </a:rPr>
              <a:t>Is understandable to a wide audience.</a:t>
            </a:r>
          </a:p>
          <a:p>
            <a:pPr marL="380990" indent="-380990">
              <a:buFont typeface="Wingdings" panose="05000000000000000000" pitchFamily="2" charset="2"/>
              <a:buChar char="ü"/>
            </a:pPr>
            <a:r>
              <a:rPr lang="en-US" sz="2400" dirty="0">
                <a:solidFill>
                  <a:schemeClr val="accent4">
                    <a:lumMod val="20000"/>
                    <a:lumOff val="80000"/>
                  </a:schemeClr>
                </a:solidFill>
              </a:rPr>
              <a:t>Any major restrictions or limitations on the results should be stated, </a:t>
            </a:r>
          </a:p>
        </p:txBody>
      </p:sp>
    </p:spTree>
    <p:extLst>
      <p:ext uri="{BB962C8B-B14F-4D97-AF65-F5344CB8AC3E}">
        <p14:creationId xmlns="" xmlns:p14="http://schemas.microsoft.com/office/powerpoint/2010/main" val="39179504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641" y="159257"/>
            <a:ext cx="9014800" cy="1143200"/>
          </a:xfrm>
        </p:spPr>
        <p:txBody>
          <a:bodyPr/>
          <a:lstStyle/>
          <a:p>
            <a:r>
              <a:rPr lang="en-US" dirty="0"/>
              <a:t>Types of Abstracts</a:t>
            </a:r>
          </a:p>
        </p:txBody>
      </p:sp>
      <p:sp>
        <p:nvSpPr>
          <p:cNvPr id="3" name="Text Placeholder 2"/>
          <p:cNvSpPr>
            <a:spLocks noGrp="1"/>
          </p:cNvSpPr>
          <p:nvPr>
            <p:ph type="body" idx="1"/>
          </p:nvPr>
        </p:nvSpPr>
        <p:spPr>
          <a:xfrm>
            <a:off x="-1945" y="1302457"/>
            <a:ext cx="10416807" cy="4991144"/>
          </a:xfrm>
        </p:spPr>
        <p:txBody>
          <a:bodyPr>
            <a:normAutofit/>
          </a:bodyPr>
          <a:lstStyle/>
          <a:p>
            <a:pPr marL="101597" indent="0">
              <a:buNone/>
            </a:pPr>
            <a:r>
              <a:rPr lang="en-US" b="1" dirty="0"/>
              <a:t>Descriptive: </a:t>
            </a:r>
            <a:r>
              <a:rPr lang="en-US" dirty="0"/>
              <a:t>(less than 100 words</a:t>
            </a:r>
            <a:r>
              <a:rPr lang="en-US" dirty="0" smtClean="0"/>
              <a:t>)</a:t>
            </a:r>
          </a:p>
          <a:p>
            <a:pPr marL="101597" indent="0">
              <a:buNone/>
            </a:pPr>
            <a:r>
              <a:rPr lang="en-US" dirty="0" smtClean="0"/>
              <a:t>FORMAT ,PURPOSE,LENGTH EXAMPLE</a:t>
            </a:r>
            <a:endParaRPr lang="en-US" dirty="0"/>
          </a:p>
          <a:p>
            <a:r>
              <a:rPr lang="en-US" dirty="0"/>
              <a:t>Indicates the type of information found in the work. </a:t>
            </a:r>
          </a:p>
          <a:p>
            <a:r>
              <a:rPr lang="en-US" dirty="0"/>
              <a:t>Makes no judgments about the work, nor does it provide results or conclusions of the research.</a:t>
            </a:r>
          </a:p>
          <a:p>
            <a:pPr marL="101597" indent="0">
              <a:buNone/>
            </a:pPr>
            <a:r>
              <a:rPr lang="en-US" b="1" dirty="0"/>
              <a:t>Informative: </a:t>
            </a:r>
            <a:r>
              <a:rPr lang="en-US" dirty="0"/>
              <a:t>(more than 250 words)</a:t>
            </a:r>
          </a:p>
          <a:p>
            <a:r>
              <a:rPr lang="en-US" dirty="0"/>
              <a:t>The writer presents and explains all the main arguments and the important results and evidence present in the complete report/article/paper/book.</a:t>
            </a:r>
          </a:p>
          <a:p>
            <a:r>
              <a:rPr lang="en-US" dirty="0"/>
              <a:t>Do not critique or evaluate a work, they do more than describe it</a:t>
            </a:r>
            <a:r>
              <a:rPr lang="en-US" dirty="0" smtClean="0"/>
              <a:t>.</a:t>
            </a:r>
          </a:p>
          <a:p>
            <a:r>
              <a:rPr lang="en-US" dirty="0" smtClean="0">
                <a:hlinkClick r:id="rId2"/>
              </a:rPr>
              <a:t>http://sana.aalto.fi/awe/style/reporting/exercises/abstract01x.html</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23</a:t>
            </a:fld>
            <a:endParaRPr lang="en"/>
          </a:p>
        </p:txBody>
      </p:sp>
    </p:spTree>
    <p:extLst>
      <p:ext uri="{BB962C8B-B14F-4D97-AF65-F5344CB8AC3E}">
        <p14:creationId xmlns="" xmlns:p14="http://schemas.microsoft.com/office/powerpoint/2010/main" val="23064101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641" y="198433"/>
            <a:ext cx="9014800" cy="1143200"/>
          </a:xfrm>
        </p:spPr>
        <p:txBody>
          <a:bodyPr/>
          <a:lstStyle/>
          <a:p>
            <a:r>
              <a:rPr lang="en-US" dirty="0"/>
              <a:t>Executive Summaries vs. Abstracts</a:t>
            </a:r>
          </a:p>
        </p:txBody>
      </p:sp>
      <p:sp>
        <p:nvSpPr>
          <p:cNvPr id="3" name="Text Placeholder 2"/>
          <p:cNvSpPr>
            <a:spLocks noGrp="1"/>
          </p:cNvSpPr>
          <p:nvPr>
            <p:ph type="body" idx="1"/>
          </p:nvPr>
        </p:nvSpPr>
        <p:spPr>
          <a:xfrm>
            <a:off x="1641" y="1826517"/>
            <a:ext cx="10718800" cy="3982201"/>
          </a:xfrm>
        </p:spPr>
        <p:txBody>
          <a:bodyPr/>
          <a:lstStyle/>
          <a:p>
            <a:r>
              <a:rPr lang="en-US" dirty="0"/>
              <a:t>Executive summaries go by so many different names. Sometimes the executive summary is called an Abstract. You usually find that designation in scientific papers and academic efforts. You can also call the Executive Summary simply a Summary. </a:t>
            </a:r>
          </a:p>
          <a:p>
            <a:endParaRPr lang="en-US" dirty="0"/>
          </a:p>
          <a:p>
            <a:r>
              <a:rPr lang="en-US" dirty="0"/>
              <a:t>Abstracts differ from executive summaries, because abstracts are usually written for a scientific or academic purpose.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24</a:t>
            </a:fld>
            <a:endParaRPr lang="en"/>
          </a:p>
        </p:txBody>
      </p:sp>
    </p:spTree>
    <p:extLst>
      <p:ext uri="{BB962C8B-B14F-4D97-AF65-F5344CB8AC3E}">
        <p14:creationId xmlns="" xmlns:p14="http://schemas.microsoft.com/office/powerpoint/2010/main" val="30214869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042" y="1"/>
            <a:ext cx="9105833" cy="909233"/>
          </a:xfrm>
        </p:spPr>
        <p:txBody>
          <a:bodyPr/>
          <a:lstStyle/>
          <a:p>
            <a:r>
              <a:rPr lang="en-US" dirty="0" smtClean="0"/>
              <a:t>Abstract Components (HOW)</a:t>
            </a:r>
            <a:endParaRPr lang="en-US" dirty="0"/>
          </a:p>
        </p:txBody>
      </p:sp>
      <p:sp>
        <p:nvSpPr>
          <p:cNvPr id="3" name="Slide Number Placeholder 2"/>
          <p:cNvSpPr>
            <a:spLocks noGrp="1"/>
          </p:cNvSpPr>
          <p:nvPr>
            <p:ph type="sldNum" idx="12"/>
          </p:nvPr>
        </p:nvSpPr>
        <p:spPr/>
        <p:txBody>
          <a:bodyPr/>
          <a:lstStyle/>
          <a:p>
            <a:fld id="{00000000-1234-1234-1234-123412341234}" type="slidenum">
              <a:rPr lang="en" smtClean="0"/>
              <a:pPr/>
              <a:t>25</a:t>
            </a:fld>
            <a:endParaRPr lang="en"/>
          </a:p>
        </p:txBody>
      </p:sp>
      <p:graphicFrame>
        <p:nvGraphicFramePr>
          <p:cNvPr id="4" name="Table 3"/>
          <p:cNvGraphicFramePr>
            <a:graphicFrameLocks noGrp="1"/>
          </p:cNvGraphicFramePr>
          <p:nvPr>
            <p:extLst/>
          </p:nvPr>
        </p:nvGraphicFramePr>
        <p:xfrm>
          <a:off x="0" y="650153"/>
          <a:ext cx="10799959" cy="7114829"/>
        </p:xfrm>
        <a:graphic>
          <a:graphicData uri="http://schemas.openxmlformats.org/drawingml/2006/table">
            <a:tbl>
              <a:tblPr firstRow="1" bandRow="1"/>
              <a:tblGrid>
                <a:gridCol w="2468760"/>
                <a:gridCol w="8331199"/>
              </a:tblGrid>
              <a:tr h="853440">
                <a:tc>
                  <a:txBody>
                    <a:bodyPr/>
                    <a:lstStyle/>
                    <a:p>
                      <a:r>
                        <a:rPr lang="en-US" sz="2400" b="1" dirty="0" smtClean="0">
                          <a:latin typeface="Titillium Web Light" panose="020B0604020202020204" charset="0"/>
                        </a:rPr>
                        <a:t>Brief</a:t>
                      </a:r>
                      <a:r>
                        <a:rPr lang="en-US" sz="2400" b="1" baseline="0" dirty="0" smtClean="0">
                          <a:latin typeface="Titillium Web Light" panose="020B0604020202020204" charset="0"/>
                        </a:rPr>
                        <a:t> </a:t>
                      </a:r>
                      <a:r>
                        <a:rPr lang="en-US" sz="2400" b="1" baseline="0" dirty="0" err="1" smtClean="0">
                          <a:latin typeface="Titillium Web Light" panose="020B0604020202020204" charset="0"/>
                        </a:rPr>
                        <a:t>Backgound</a:t>
                      </a:r>
                      <a:endParaRPr lang="en-US" sz="2400" b="1" dirty="0">
                        <a:latin typeface="Titillium Web Light" panose="020B0604020202020204" charset="0"/>
                      </a:endParaRPr>
                    </a:p>
                  </a:txBody>
                  <a:tcPr marL="121920" marR="121920" marT="60960" marB="60960"/>
                </a:tc>
                <a:tc>
                  <a:txBody>
                    <a:bodyPr/>
                    <a:lstStyle/>
                    <a:p>
                      <a:r>
                        <a:rPr lang="en-US" sz="2700" dirty="0" smtClean="0"/>
                        <a:t>(optional)</a:t>
                      </a:r>
                      <a:endParaRPr lang="en-US" sz="2700" dirty="0"/>
                    </a:p>
                  </a:txBody>
                  <a:tcPr marL="121920" marR="121920" marT="60960" marB="60960"/>
                </a:tc>
              </a:tr>
              <a:tr h="934720">
                <a:tc>
                  <a:txBody>
                    <a:bodyPr/>
                    <a:lstStyle/>
                    <a:p>
                      <a:r>
                        <a:rPr lang="en-US" sz="2400" b="1" dirty="0" smtClean="0">
                          <a:latin typeface="Titillium Web Light" panose="020B0604020202020204" charset="0"/>
                        </a:rPr>
                        <a:t>Reason for writing</a:t>
                      </a:r>
                      <a:endParaRPr lang="en-US" sz="2400" b="1" dirty="0">
                        <a:latin typeface="Titillium Web Light" panose="020B0604020202020204" charset="0"/>
                      </a:endParaRPr>
                    </a:p>
                  </a:txBody>
                  <a:tcPr marL="121920" marR="121920" marT="60960" marB="60960"/>
                </a:tc>
                <a:tc>
                  <a:txBody>
                    <a:bodyPr/>
                    <a:lstStyle/>
                    <a:p>
                      <a:r>
                        <a:rPr lang="en-US" sz="2700" dirty="0" smtClean="0"/>
                        <a:t>What is the importance of the research? Why would a reader be interested in the larger work?</a:t>
                      </a:r>
                    </a:p>
                  </a:txBody>
                  <a:tcPr marL="121920" marR="121920" marT="60960" marB="60960"/>
                </a:tc>
              </a:tr>
              <a:tr h="1341120">
                <a:tc>
                  <a:txBody>
                    <a:bodyPr/>
                    <a:lstStyle/>
                    <a:p>
                      <a:r>
                        <a:rPr lang="en-US" sz="2400" b="1" dirty="0" smtClean="0">
                          <a:latin typeface="Titillium Web Light" panose="020B0604020202020204" charset="0"/>
                        </a:rPr>
                        <a:t>Problem</a:t>
                      </a:r>
                      <a:endParaRPr lang="en-US" sz="2400" b="1" dirty="0">
                        <a:latin typeface="Titillium Web Light" panose="020B0604020202020204" charset="0"/>
                      </a:endParaRPr>
                    </a:p>
                  </a:txBody>
                  <a:tcPr marL="121920" marR="121920" marT="60960" marB="60960"/>
                </a:tc>
                <a:tc>
                  <a:txBody>
                    <a:bodyPr/>
                    <a:lstStyle/>
                    <a:p>
                      <a:r>
                        <a:rPr lang="en-US" sz="2700" dirty="0" smtClean="0"/>
                        <a:t>(Optional) What problem does this work attempt to solve? What is the scope of the project? What is the main argument/thesis/claim?</a:t>
                      </a:r>
                    </a:p>
                  </a:txBody>
                  <a:tcPr marL="121920" marR="121920" marT="60960" marB="60960"/>
                </a:tc>
              </a:tr>
              <a:tr h="1018829">
                <a:tc>
                  <a:txBody>
                    <a:bodyPr/>
                    <a:lstStyle/>
                    <a:p>
                      <a:r>
                        <a:rPr lang="en-US" sz="2400" b="1" dirty="0" smtClean="0">
                          <a:latin typeface="Titillium Web Light" panose="020B0604020202020204" charset="0"/>
                        </a:rPr>
                        <a:t>Methodology</a:t>
                      </a:r>
                      <a:endParaRPr lang="en-US" sz="2400" b="1" dirty="0">
                        <a:latin typeface="Titillium Web Light" panose="020B0604020202020204" charset="0"/>
                      </a:endParaRPr>
                    </a:p>
                  </a:txBody>
                  <a:tcPr marL="121920" marR="121920" marT="60960" marB="60960"/>
                </a:tc>
                <a:tc>
                  <a:txBody>
                    <a:bodyPr/>
                    <a:lstStyle/>
                    <a:p>
                      <a:r>
                        <a:rPr lang="en-US" sz="2700" dirty="0" smtClean="0"/>
                        <a:t>An abstract of a scientific work may include specific models or approaches used in the larger study.</a:t>
                      </a:r>
                    </a:p>
                  </a:txBody>
                  <a:tcPr marL="121920" marR="121920" marT="60960" marB="60960"/>
                </a:tc>
              </a:tr>
              <a:tr h="1584960">
                <a:tc>
                  <a:txBody>
                    <a:bodyPr/>
                    <a:lstStyle/>
                    <a:p>
                      <a:r>
                        <a:rPr lang="en-US" sz="2400" b="1" dirty="0" smtClean="0">
                          <a:latin typeface="Titillium Web Light" panose="020B0604020202020204" charset="0"/>
                        </a:rPr>
                        <a:t>Results/ Findings/</a:t>
                      </a:r>
                      <a:r>
                        <a:rPr lang="en-US" sz="2400" b="1" baseline="0" dirty="0" smtClean="0">
                          <a:latin typeface="Titillium Web Light" panose="020B0604020202020204" charset="0"/>
                        </a:rPr>
                        <a:t> Implementation</a:t>
                      </a:r>
                      <a:endParaRPr lang="en-US" sz="2400" b="1" dirty="0">
                        <a:latin typeface="Titillium Web Light" panose="020B0604020202020204" charset="0"/>
                      </a:endParaRPr>
                    </a:p>
                  </a:txBody>
                  <a:tcPr marL="121920" marR="121920" marT="60960" marB="60960"/>
                </a:tc>
                <a:tc>
                  <a:txBody>
                    <a:bodyPr/>
                    <a:lstStyle/>
                    <a:p>
                      <a:r>
                        <a:rPr lang="en-US" sz="2700" dirty="0" smtClean="0"/>
                        <a:t>An abstract of a scientific work may include specific data that indicates the results of the project. </a:t>
                      </a:r>
                      <a:endParaRPr lang="en-US" sz="2700" dirty="0"/>
                    </a:p>
                  </a:txBody>
                  <a:tcPr marL="121920" marR="121920" marT="60960" marB="60960"/>
                </a:tc>
              </a:tr>
              <a:tr h="1341120">
                <a:tc>
                  <a:txBody>
                    <a:bodyPr/>
                    <a:lstStyle/>
                    <a:p>
                      <a:r>
                        <a:rPr lang="en-US" sz="2400" b="1" dirty="0" smtClean="0">
                          <a:latin typeface="Titillium Web Light" panose="020B0604020202020204" charset="0"/>
                        </a:rPr>
                        <a:t>Conclusion and Implications</a:t>
                      </a:r>
                      <a:endParaRPr lang="en-US" sz="2400" b="1" dirty="0">
                        <a:latin typeface="Titillium Web Light" panose="020B0604020202020204" charset="0"/>
                      </a:endParaRPr>
                    </a:p>
                  </a:txBody>
                  <a:tcPr marL="121920" marR="121920" marT="60960" marB="60960"/>
                </a:tc>
                <a:tc>
                  <a:txBody>
                    <a:bodyPr/>
                    <a:lstStyle/>
                    <a:p>
                      <a:r>
                        <a:rPr lang="en-US" sz="2700" dirty="0" smtClean="0"/>
                        <a:t>What changes should be implemented as a result of the findings of the work? </a:t>
                      </a:r>
                    </a:p>
                    <a:p>
                      <a:endParaRPr lang="en-US" sz="2700" dirty="0"/>
                    </a:p>
                  </a:txBody>
                  <a:tcPr marL="121920" marR="121920" marT="60960" marB="60960"/>
                </a:tc>
              </a:tr>
            </a:tbl>
          </a:graphicData>
        </a:graphic>
      </p:graphicFrame>
    </p:spTree>
    <p:extLst>
      <p:ext uri="{BB962C8B-B14F-4D97-AF65-F5344CB8AC3E}">
        <p14:creationId xmlns="" xmlns:p14="http://schemas.microsoft.com/office/powerpoint/2010/main" val="17323670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0200"/>
            <a:ext cx="9014800" cy="1143200"/>
          </a:xfrm>
        </p:spPr>
        <p:txBody>
          <a:bodyPr/>
          <a:lstStyle/>
          <a:p>
            <a:r>
              <a:rPr lang="en-US" dirty="0"/>
              <a:t>Sample Abstract</a:t>
            </a:r>
          </a:p>
        </p:txBody>
      </p:sp>
      <p:sp>
        <p:nvSpPr>
          <p:cNvPr id="3" name="Text Placeholder 2"/>
          <p:cNvSpPr>
            <a:spLocks noGrp="1"/>
          </p:cNvSpPr>
          <p:nvPr>
            <p:ph type="body" idx="1"/>
          </p:nvPr>
        </p:nvSpPr>
        <p:spPr>
          <a:xfrm>
            <a:off x="0" y="584200"/>
            <a:ext cx="10287000" cy="5410200"/>
          </a:xfrm>
        </p:spPr>
        <p:txBody>
          <a:bodyPr>
            <a:normAutofit fontScale="92500" lnSpcReduction="10000"/>
          </a:bodyPr>
          <a:lstStyle/>
          <a:p>
            <a:r>
              <a:rPr lang="en-US" cap="all" dirty="0" smtClean="0"/>
              <a:t>AUTHOR: CAROL HAYEK</a:t>
            </a:r>
            <a:endParaRPr lang="en-US" b="1" cap="all" dirty="0" smtClean="0"/>
          </a:p>
          <a:p>
            <a:r>
              <a:rPr lang="en-US" dirty="0" smtClean="0"/>
              <a:t>Title: Portfolio Optimization and Value of Information for Catastrophe Insurance</a:t>
            </a:r>
          </a:p>
          <a:p>
            <a:r>
              <a:rPr lang="en-US" dirty="0" smtClean="0"/>
              <a:t>Quantifying losses inferred from natural catastrophes is a crucial part in our ability to understand and manage the damage caused by these catastrophic events. A significant component in reducing the uncertainty present in loss estimation can be associated with the use of better information in relation with such factors as exact building geometry, construction quality, design, and vulnerability analysis. The question remains though, how to judge whether the enhancement in the losses accuracy justifies the cost of obtaining this improved information.</a:t>
            </a:r>
          </a:p>
          <a:p>
            <a:pPr>
              <a:buNone/>
            </a:pPr>
            <a:r>
              <a:rPr lang="en-US" dirty="0" smtClean="0"/>
              <a:t>         This study is an effort towards presenting a procedure for integrating, analyzing and evaluating the impact of improved losses information on insurance portfolio-related decisions. A conceptual methodology is proposed in the aim to help insurers decide on the optimal information resolution that is best-suited for the portfolio analysis. The sensitivity analysis emphasizes on the error between simulated losses obtained from default building data versus losses obtained from enhanced information and how this error translates into misleading insurance objectives predictions. For that matter, an insurance portfolio optimization problem is also suggested offering to maximize profit and control exposure risk. Here two new components are incorporated, the means to control the correlation among losses and the ability to reach a geographically and structurally resolved portfolio.</a:t>
            </a:r>
          </a:p>
          <a:p>
            <a:r>
              <a:rPr lang="en-US" dirty="0" smtClean="0"/>
              <a:t/>
            </a:r>
            <a:br>
              <a:rPr lang="en-US" dirty="0" smtClean="0"/>
            </a:br>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26</a:t>
            </a:fld>
            <a:endParaRPr lang="en" dirty="0"/>
          </a:p>
        </p:txBody>
      </p:sp>
    </p:spTree>
    <p:extLst>
      <p:ext uri="{BB962C8B-B14F-4D97-AF65-F5344CB8AC3E}">
        <p14:creationId xmlns="" xmlns:p14="http://schemas.microsoft.com/office/powerpoint/2010/main" val="21800803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Literature</a:t>
            </a:r>
            <a:r>
              <a:rPr lang="en-US" dirty="0" smtClean="0"/>
              <a:t> Review</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A lit </a:t>
            </a:r>
            <a:r>
              <a:rPr lang="en-US" dirty="0" smtClean="0">
                <a:solidFill>
                  <a:srgbClr val="FF0000"/>
                </a:solidFill>
              </a:rPr>
              <a:t>review surveys, summarizes, and links information </a:t>
            </a:r>
            <a:r>
              <a:rPr lang="en-US" dirty="0" smtClean="0"/>
              <a:t>about a given topic. • </a:t>
            </a:r>
          </a:p>
          <a:p>
            <a:endParaRPr lang="en-US" dirty="0" smtClean="0"/>
          </a:p>
          <a:p>
            <a:r>
              <a:rPr lang="en-US" dirty="0" smtClean="0"/>
              <a:t>A good lit review </a:t>
            </a:r>
            <a:r>
              <a:rPr lang="en-US" dirty="0" smtClean="0">
                <a:solidFill>
                  <a:srgbClr val="FF0000"/>
                </a:solidFill>
              </a:rPr>
              <a:t>assesses t</a:t>
            </a:r>
            <a:r>
              <a:rPr lang="en-US" dirty="0" smtClean="0"/>
              <a:t>his information and </a:t>
            </a:r>
            <a:r>
              <a:rPr lang="en-US" dirty="0" smtClean="0">
                <a:solidFill>
                  <a:srgbClr val="FF0000"/>
                </a:solidFill>
              </a:rPr>
              <a:t>distills </a:t>
            </a:r>
            <a:r>
              <a:rPr lang="en-US" dirty="0" smtClean="0"/>
              <a:t>it for the reader.</a:t>
            </a:r>
            <a:endParaRPr lang="en-US" dirty="0"/>
          </a:p>
        </p:txBody>
      </p:sp>
    </p:spTree>
    <p:extLst>
      <p:ext uri="{BB962C8B-B14F-4D97-AF65-F5344CB8AC3E}">
        <p14:creationId xmlns="" xmlns:p14="http://schemas.microsoft.com/office/powerpoint/2010/main" val="36498209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54743"/>
          </a:xfrm>
        </p:spPr>
        <p:txBody>
          <a:bodyPr>
            <a:normAutofit/>
          </a:bodyPr>
          <a:lstStyle/>
          <a:p>
            <a:r>
              <a:rPr lang="en-US" b="1" dirty="0" smtClean="0">
                <a:latin typeface="Times New Roman" panose="02020603050405020304" pitchFamily="18" charset="0"/>
                <a:cs typeface="Times New Roman" panose="02020603050405020304" pitchFamily="18" charset="0"/>
              </a:rPr>
              <a:t>Literature Review</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1257" y="914400"/>
            <a:ext cx="11669486" cy="5500914"/>
          </a:xfrm>
        </p:spPr>
        <p:txBody>
          <a:bodyPr>
            <a:normAutofit/>
          </a:bodyPr>
          <a:lstStyle/>
          <a:p>
            <a:pPr algn="just"/>
            <a:r>
              <a:rPr lang="en-US" sz="2600" dirty="0" smtClean="0">
                <a:latin typeface="Times New Roman" panose="02020603050405020304" pitchFamily="18" charset="0"/>
                <a:cs typeface="Times New Roman" panose="02020603050405020304" pitchFamily="18" charset="0"/>
              </a:rPr>
              <a:t>It </a:t>
            </a:r>
            <a:r>
              <a:rPr lang="en-US" sz="2600" dirty="0">
                <a:latin typeface="Times New Roman" panose="02020603050405020304" pitchFamily="18" charset="0"/>
                <a:cs typeface="Times New Roman" panose="02020603050405020304" pitchFamily="18" charset="0"/>
              </a:rPr>
              <a:t>illuminates </a:t>
            </a:r>
            <a:endParaRPr lang="en-US" sz="2600" dirty="0" smtClean="0">
              <a:latin typeface="Times New Roman" panose="02020603050405020304" pitchFamily="18" charset="0"/>
              <a:cs typeface="Times New Roman" panose="02020603050405020304" pitchFamily="18" charset="0"/>
            </a:endParaRPr>
          </a:p>
          <a:p>
            <a:pPr lvl="1" algn="just"/>
            <a:r>
              <a:rPr lang="en-US" sz="2600" dirty="0" smtClean="0">
                <a:latin typeface="Times New Roman" panose="02020603050405020304" pitchFamily="18" charset="0"/>
                <a:cs typeface="Times New Roman" panose="02020603050405020304" pitchFamily="18" charset="0"/>
              </a:rPr>
              <a:t>how </a:t>
            </a:r>
            <a:r>
              <a:rPr lang="en-US" sz="2600" dirty="0">
                <a:latin typeface="Times New Roman" panose="02020603050405020304" pitchFamily="18" charset="0"/>
                <a:cs typeface="Times New Roman" panose="02020603050405020304" pitchFamily="18" charset="0"/>
              </a:rPr>
              <a:t>knowledge has </a:t>
            </a:r>
            <a:r>
              <a:rPr lang="en-US" sz="2600" u="sng" dirty="0">
                <a:latin typeface="Times New Roman" panose="02020603050405020304" pitchFamily="18" charset="0"/>
                <a:cs typeface="Times New Roman" panose="02020603050405020304" pitchFamily="18" charset="0"/>
              </a:rPr>
              <a:t>evolved</a:t>
            </a:r>
            <a:r>
              <a:rPr lang="en-US" sz="2600" dirty="0">
                <a:latin typeface="Times New Roman" panose="02020603050405020304" pitchFamily="18" charset="0"/>
                <a:cs typeface="Times New Roman" panose="02020603050405020304" pitchFamily="18" charset="0"/>
              </a:rPr>
              <a:t> within the </a:t>
            </a:r>
            <a:r>
              <a:rPr lang="en-US" sz="2600" dirty="0" smtClean="0">
                <a:latin typeface="Times New Roman" panose="02020603050405020304" pitchFamily="18" charset="0"/>
                <a:cs typeface="Times New Roman" panose="02020603050405020304" pitchFamily="18" charset="0"/>
              </a:rPr>
              <a:t>field</a:t>
            </a:r>
          </a:p>
          <a:p>
            <a:pPr lvl="1" algn="just"/>
            <a:r>
              <a:rPr lang="en-US" sz="2600" dirty="0" smtClean="0">
                <a:latin typeface="Times New Roman" panose="02020603050405020304" pitchFamily="18" charset="0"/>
                <a:cs typeface="Times New Roman" panose="02020603050405020304" pitchFamily="18" charset="0"/>
              </a:rPr>
              <a:t>highlighting </a:t>
            </a:r>
            <a:r>
              <a:rPr lang="en-US" sz="2600" dirty="0">
                <a:latin typeface="Times New Roman" panose="02020603050405020304" pitchFamily="18" charset="0"/>
                <a:cs typeface="Times New Roman" panose="02020603050405020304" pitchFamily="18" charset="0"/>
              </a:rPr>
              <a:t>what has </a:t>
            </a:r>
            <a:r>
              <a:rPr lang="en-US" sz="2600" u="sng" dirty="0">
                <a:latin typeface="Times New Roman" panose="02020603050405020304" pitchFamily="18" charset="0"/>
                <a:cs typeface="Times New Roman" panose="02020603050405020304" pitchFamily="18" charset="0"/>
              </a:rPr>
              <a:t>already been </a:t>
            </a:r>
            <a:r>
              <a:rPr lang="en-US" sz="2600" u="sng" dirty="0" smtClean="0">
                <a:latin typeface="Times New Roman" panose="02020603050405020304" pitchFamily="18" charset="0"/>
                <a:cs typeface="Times New Roman" panose="02020603050405020304" pitchFamily="18" charset="0"/>
              </a:rPr>
              <a:t>done</a:t>
            </a:r>
          </a:p>
          <a:p>
            <a:pPr lvl="1" algn="just"/>
            <a:r>
              <a:rPr lang="en-US" sz="2600" dirty="0" smtClean="0">
                <a:latin typeface="Times New Roman" panose="02020603050405020304" pitchFamily="18" charset="0"/>
                <a:cs typeface="Times New Roman" panose="02020603050405020304" pitchFamily="18" charset="0"/>
              </a:rPr>
              <a:t>what </a:t>
            </a:r>
            <a:r>
              <a:rPr lang="en-US" sz="2600" dirty="0">
                <a:latin typeface="Times New Roman" panose="02020603050405020304" pitchFamily="18" charset="0"/>
                <a:cs typeface="Times New Roman" panose="02020603050405020304" pitchFamily="18" charset="0"/>
              </a:rPr>
              <a:t>is </a:t>
            </a:r>
            <a:r>
              <a:rPr lang="en-US" sz="2600" u="sng" dirty="0">
                <a:latin typeface="Times New Roman" panose="02020603050405020304" pitchFamily="18" charset="0"/>
                <a:cs typeface="Times New Roman" panose="02020603050405020304" pitchFamily="18" charset="0"/>
              </a:rPr>
              <a:t>generally </a:t>
            </a:r>
            <a:r>
              <a:rPr lang="en-US" sz="2600" u="sng" dirty="0" smtClean="0">
                <a:latin typeface="Times New Roman" panose="02020603050405020304" pitchFamily="18" charset="0"/>
                <a:cs typeface="Times New Roman" panose="02020603050405020304" pitchFamily="18" charset="0"/>
              </a:rPr>
              <a:t>accepted</a:t>
            </a:r>
            <a:endParaRPr lang="en-US" sz="2600" dirty="0">
              <a:latin typeface="Times New Roman" panose="02020603050405020304" pitchFamily="18" charset="0"/>
              <a:cs typeface="Times New Roman" panose="02020603050405020304" pitchFamily="18" charset="0"/>
            </a:endParaRPr>
          </a:p>
          <a:p>
            <a:pPr lvl="1" algn="just"/>
            <a:r>
              <a:rPr lang="en-US" sz="2600" dirty="0" smtClean="0">
                <a:latin typeface="Times New Roman" panose="02020603050405020304" pitchFamily="18" charset="0"/>
                <a:cs typeface="Times New Roman" panose="02020603050405020304" pitchFamily="18" charset="0"/>
              </a:rPr>
              <a:t>what </a:t>
            </a:r>
            <a:r>
              <a:rPr lang="en-US" sz="2600" dirty="0">
                <a:latin typeface="Times New Roman" panose="02020603050405020304" pitchFamily="18" charset="0"/>
                <a:cs typeface="Times New Roman" panose="02020603050405020304" pitchFamily="18" charset="0"/>
              </a:rPr>
              <a:t>is </a:t>
            </a:r>
            <a:r>
              <a:rPr lang="en-US" sz="2600" u="sng" dirty="0" smtClean="0">
                <a:latin typeface="Times New Roman" panose="02020603050405020304" pitchFamily="18" charset="0"/>
                <a:cs typeface="Times New Roman" panose="02020603050405020304" pitchFamily="18" charset="0"/>
              </a:rPr>
              <a:t>emerging</a:t>
            </a:r>
            <a:endParaRPr lang="en-US" sz="2600" dirty="0">
              <a:latin typeface="Times New Roman" panose="02020603050405020304" pitchFamily="18" charset="0"/>
              <a:cs typeface="Times New Roman" panose="02020603050405020304" pitchFamily="18" charset="0"/>
            </a:endParaRPr>
          </a:p>
          <a:p>
            <a:pPr lvl="1" algn="just"/>
            <a:r>
              <a:rPr lang="en-US" sz="2600" dirty="0" smtClean="0">
                <a:latin typeface="Times New Roman" panose="02020603050405020304" pitchFamily="18" charset="0"/>
                <a:cs typeface="Times New Roman" panose="02020603050405020304" pitchFamily="18" charset="0"/>
              </a:rPr>
              <a:t>what </a:t>
            </a:r>
            <a:r>
              <a:rPr lang="en-US" sz="2600" dirty="0">
                <a:latin typeface="Times New Roman" panose="02020603050405020304" pitchFamily="18" charset="0"/>
                <a:cs typeface="Times New Roman" panose="02020603050405020304" pitchFamily="18" charset="0"/>
              </a:rPr>
              <a:t>is the </a:t>
            </a:r>
            <a:r>
              <a:rPr lang="en-US" sz="2600" u="sng" dirty="0">
                <a:latin typeface="Times New Roman" panose="02020603050405020304" pitchFamily="18" charset="0"/>
                <a:cs typeface="Times New Roman" panose="02020603050405020304" pitchFamily="18" charset="0"/>
              </a:rPr>
              <a:t>current state</a:t>
            </a:r>
            <a:r>
              <a:rPr lang="en-US" sz="2600" dirty="0">
                <a:latin typeface="Times New Roman" panose="02020603050405020304" pitchFamily="18" charset="0"/>
                <a:cs typeface="Times New Roman" panose="02020603050405020304" pitchFamily="18" charset="0"/>
              </a:rPr>
              <a:t> of thinking on the topic. </a:t>
            </a:r>
            <a:endParaRPr lang="en-US" sz="2600" dirty="0" smtClean="0">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literature </a:t>
            </a:r>
            <a:r>
              <a:rPr lang="en-US" sz="2600" dirty="0">
                <a:latin typeface="Times New Roman" panose="02020603050405020304" pitchFamily="18" charset="0"/>
                <a:cs typeface="Times New Roman" panose="02020603050405020304" pitchFamily="18" charset="0"/>
              </a:rPr>
              <a:t>review identifies </a:t>
            </a:r>
            <a:endParaRPr lang="en-US" sz="2600" dirty="0" smtClean="0">
              <a:latin typeface="Times New Roman" panose="02020603050405020304" pitchFamily="18" charset="0"/>
              <a:cs typeface="Times New Roman" panose="02020603050405020304" pitchFamily="18" charset="0"/>
            </a:endParaRPr>
          </a:p>
          <a:p>
            <a:pPr lvl="1" algn="just"/>
            <a:r>
              <a:rPr lang="en-US" sz="2600" dirty="0" smtClean="0">
                <a:latin typeface="Times New Roman" panose="02020603050405020304" pitchFamily="18" charset="0"/>
                <a:cs typeface="Times New Roman" panose="02020603050405020304" pitchFamily="18" charset="0"/>
              </a:rPr>
              <a:t>a </a:t>
            </a:r>
            <a:r>
              <a:rPr lang="en-US" sz="2600" dirty="0">
                <a:latin typeface="Times New Roman" panose="02020603050405020304" pitchFamily="18" charset="0"/>
                <a:cs typeface="Times New Roman" panose="02020603050405020304" pitchFamily="18" charset="0"/>
              </a:rPr>
              <a:t>research gap (i.e. unexplored or under-researched areas) </a:t>
            </a:r>
            <a:endParaRPr lang="en-US" sz="2600" dirty="0" smtClean="0">
              <a:latin typeface="Times New Roman" panose="02020603050405020304" pitchFamily="18" charset="0"/>
              <a:cs typeface="Times New Roman" panose="02020603050405020304" pitchFamily="18" charset="0"/>
            </a:endParaRPr>
          </a:p>
          <a:p>
            <a:pPr lvl="1" algn="just"/>
            <a:r>
              <a:rPr lang="en-US" sz="2600" dirty="0" smtClean="0">
                <a:latin typeface="Times New Roman" panose="02020603050405020304" pitchFamily="18" charset="0"/>
                <a:cs typeface="Times New Roman" panose="02020603050405020304" pitchFamily="18" charset="0"/>
              </a:rPr>
              <a:t>articulates </a:t>
            </a:r>
            <a:r>
              <a:rPr lang="en-US" sz="2600" dirty="0">
                <a:latin typeface="Times New Roman" panose="02020603050405020304" pitchFamily="18" charset="0"/>
                <a:cs typeface="Times New Roman" panose="02020603050405020304" pitchFamily="18" charset="0"/>
              </a:rPr>
              <a:t>how a particular research project addresses this gap.</a:t>
            </a:r>
          </a:p>
        </p:txBody>
      </p:sp>
    </p:spTree>
    <p:extLst>
      <p:ext uri="{BB962C8B-B14F-4D97-AF65-F5344CB8AC3E}">
        <p14:creationId xmlns="" xmlns:p14="http://schemas.microsoft.com/office/powerpoint/2010/main" val="175152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1000"/>
                                        <p:tgtEl>
                                          <p:spTgt spid="3">
                                            <p:txEl>
                                              <p:pRg st="2" end="2"/>
                                            </p:txEl>
                                          </p:spTgt>
                                        </p:tgtEl>
                                      </p:cBhvr>
                                    </p:animEffect>
                                    <p:anim calcmode="lin" valueType="num">
                                      <p:cBhvr>
                                        <p:cTn id="1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1000"/>
                                        <p:tgtEl>
                                          <p:spTgt spid="3">
                                            <p:txEl>
                                              <p:pRg st="7" end="7"/>
                                            </p:txEl>
                                          </p:spTgt>
                                        </p:tgtEl>
                                      </p:cBhvr>
                                    </p:animEffect>
                                    <p:anim calcmode="lin" valueType="num">
                                      <p:cBhvr>
                                        <p:cTn id="4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1000"/>
                                        <p:tgtEl>
                                          <p:spTgt spid="3">
                                            <p:txEl>
                                              <p:pRg st="8" end="8"/>
                                            </p:txEl>
                                          </p:spTgt>
                                        </p:tgtEl>
                                      </p:cBhvr>
                                    </p:animEffect>
                                    <p:anim calcmode="lin" valueType="num">
                                      <p:cBhvr>
                                        <p:cTn id="4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1016000"/>
          </a:xfrm>
        </p:spPr>
        <p:txBody>
          <a:bodyPr/>
          <a:lstStyle/>
          <a:p>
            <a:r>
              <a:rPr lang="en-US" b="1" dirty="0" smtClean="0">
                <a:latin typeface="Times New Roman" panose="02020603050405020304" pitchFamily="18" charset="0"/>
                <a:cs typeface="Times New Roman" panose="02020603050405020304" pitchFamily="18" charset="0"/>
              </a:rPr>
              <a:t>Characteristics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07104"/>
            <a:ext cx="10515600" cy="4986792"/>
          </a:xfrm>
        </p:spPr>
        <p:txBody>
          <a:bodyPr/>
          <a:lstStyle/>
          <a:p>
            <a:r>
              <a:rPr lang="en-US" dirty="0" smtClean="0">
                <a:latin typeface="Times New Roman" panose="02020603050405020304" pitchFamily="18" charset="0"/>
                <a:cs typeface="Times New Roman" panose="02020603050405020304" pitchFamily="18" charset="0"/>
              </a:rPr>
              <a:t>Relevant and Focused</a:t>
            </a:r>
          </a:p>
          <a:p>
            <a:r>
              <a:rPr lang="en-US" dirty="0" smtClean="0">
                <a:latin typeface="Times New Roman" panose="02020603050405020304" pitchFamily="18" charset="0"/>
                <a:cs typeface="Times New Roman" panose="02020603050405020304" pitchFamily="18" charset="0"/>
              </a:rPr>
              <a:t>Order/Organization</a:t>
            </a:r>
          </a:p>
          <a:p>
            <a:r>
              <a:rPr lang="en-US" dirty="0" smtClean="0">
                <a:latin typeface="Times New Roman" panose="02020603050405020304" pitchFamily="18" charset="0"/>
                <a:cs typeface="Times New Roman" panose="02020603050405020304" pitchFamily="18" charset="0"/>
              </a:rPr>
              <a:t>Updated</a:t>
            </a:r>
          </a:p>
          <a:p>
            <a:r>
              <a:rPr lang="en-US" dirty="0" smtClean="0">
                <a:latin typeface="Times New Roman" panose="02020603050405020304" pitchFamily="18" charset="0"/>
                <a:cs typeface="Times New Roman" panose="02020603050405020304" pitchFamily="18" charset="0"/>
              </a:rPr>
              <a:t>Critical</a:t>
            </a:r>
          </a:p>
          <a:p>
            <a:r>
              <a:rPr lang="en-US" dirty="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rought to a close</a:t>
            </a:r>
          </a:p>
          <a:p>
            <a:r>
              <a:rPr lang="en-US" dirty="0" smtClean="0">
                <a:latin typeface="Times New Roman" panose="02020603050405020304" pitchFamily="18" charset="0"/>
                <a:cs typeface="Times New Roman" panose="02020603050405020304" pitchFamily="18" charset="0"/>
              </a:rPr>
              <a:t>Research gap should arise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80419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82" y="609600"/>
            <a:ext cx="9094120" cy="1320800"/>
          </a:xfrm>
        </p:spPr>
        <p:txBody>
          <a:bodyPr>
            <a:normAutofit fontScale="90000"/>
          </a:bodyPr>
          <a:lstStyle/>
          <a:p>
            <a:r>
              <a:rPr lang="en-US" sz="3200" dirty="0" smtClean="0">
                <a:solidFill>
                  <a:srgbClr val="002060"/>
                </a:solidFill>
              </a:rPr>
              <a:t>Before starting your research, you ask yourself the following questions, to give direction to your work:</a:t>
            </a:r>
            <a:r>
              <a:rPr lang="en-US" sz="3200" dirty="0" smtClean="0"/>
              <a:t/>
            </a:r>
            <a:br>
              <a:rPr lang="en-US" sz="3200" dirty="0" smtClean="0"/>
            </a:br>
            <a:endParaRPr lang="en-US" sz="3200" dirty="0"/>
          </a:p>
        </p:txBody>
      </p:sp>
      <p:sp>
        <p:nvSpPr>
          <p:cNvPr id="3" name="Content Placeholder 2"/>
          <p:cNvSpPr>
            <a:spLocks noGrp="1"/>
          </p:cNvSpPr>
          <p:nvPr>
            <p:ph idx="1"/>
          </p:nvPr>
        </p:nvSpPr>
        <p:spPr>
          <a:xfrm>
            <a:off x="677334" y="1930400"/>
            <a:ext cx="8736489" cy="4927600"/>
          </a:xfrm>
        </p:spPr>
        <p:txBody>
          <a:bodyPr>
            <a:normAutofit/>
          </a:bodyPr>
          <a:lstStyle/>
          <a:p>
            <a:endParaRPr lang="en-US" sz="2400" dirty="0" smtClean="0"/>
          </a:p>
          <a:p>
            <a:r>
              <a:rPr lang="en-US" sz="2400" dirty="0" smtClean="0"/>
              <a:t>What questions must be answered during the research phase?</a:t>
            </a:r>
          </a:p>
          <a:p>
            <a:r>
              <a:rPr lang="en-US" sz="2400" dirty="0" smtClean="0"/>
              <a:t>What information might be most useful?</a:t>
            </a:r>
          </a:p>
          <a:p>
            <a:r>
              <a:rPr lang="en-US" sz="2400" dirty="0" smtClean="0"/>
              <a:t>What print and electronic sources would be most appropriate?</a:t>
            </a:r>
          </a:p>
          <a:p>
            <a:r>
              <a:rPr lang="en-US" sz="2400" dirty="0" smtClean="0"/>
              <a:t>What format must be used to document material borrowed from sources?</a:t>
            </a:r>
            <a:endParaRPr lang="en-US" sz="2400" dirty="0"/>
          </a:p>
        </p:txBody>
      </p:sp>
    </p:spTree>
    <p:extLst>
      <p:ext uri="{BB962C8B-B14F-4D97-AF65-F5344CB8AC3E}">
        <p14:creationId xmlns:p14="http://schemas.microsoft.com/office/powerpoint/2010/main" xmlns="" val="19979578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28688"/>
          </a:xfrm>
        </p:spPr>
        <p:txBody>
          <a:bodyPr/>
          <a:lstStyle/>
          <a:p>
            <a:r>
              <a:rPr lang="en-US" b="1" dirty="0" smtClean="0">
                <a:latin typeface="Times New Roman" panose="02020603050405020304" pitchFamily="18" charset="0"/>
                <a:cs typeface="Times New Roman" panose="02020603050405020304" pitchFamily="18" charset="0"/>
              </a:rPr>
              <a:t>Function of Literature Review</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0037" y="785812"/>
            <a:ext cx="11672887" cy="5786437"/>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A literature review functions as a tool to:</a:t>
            </a:r>
          </a:p>
          <a:p>
            <a:pPr algn="just"/>
            <a:r>
              <a:rPr lang="en-US" dirty="0" smtClean="0">
                <a:solidFill>
                  <a:srgbClr val="FF0000"/>
                </a:solidFill>
                <a:latin typeface="Times New Roman" panose="02020603050405020304" pitchFamily="18" charset="0"/>
                <a:cs typeface="Times New Roman" panose="02020603050405020304" pitchFamily="18" charset="0"/>
              </a:rPr>
              <a:t>historical </a:t>
            </a:r>
            <a:r>
              <a:rPr lang="en-US" dirty="0">
                <a:solidFill>
                  <a:srgbClr val="FF0000"/>
                </a:solidFill>
                <a:latin typeface="Times New Roman" panose="02020603050405020304" pitchFamily="18" charset="0"/>
                <a:cs typeface="Times New Roman" panose="02020603050405020304" pitchFamily="18" charset="0"/>
              </a:rPr>
              <a:t>background </a:t>
            </a:r>
            <a:r>
              <a:rPr lang="en-US" dirty="0" smtClean="0">
                <a:latin typeface="Times New Roman" panose="02020603050405020304" pitchFamily="18" charset="0"/>
                <a:cs typeface="Times New Roman" panose="02020603050405020304" pitchFamily="18" charset="0"/>
              </a:rPr>
              <a:t>as </a:t>
            </a:r>
            <a:r>
              <a:rPr lang="en-US" dirty="0">
                <a:latin typeface="Times New Roman" panose="02020603050405020304" pitchFamily="18" charset="0"/>
                <a:cs typeface="Times New Roman" panose="02020603050405020304" pitchFamily="18" charset="0"/>
              </a:rPr>
              <a:t>well as explaining </a:t>
            </a:r>
            <a:r>
              <a:rPr lang="en-US" dirty="0">
                <a:solidFill>
                  <a:srgbClr val="FF0000"/>
                </a:solidFill>
                <a:latin typeface="Times New Roman" panose="02020603050405020304" pitchFamily="18" charset="0"/>
                <a:cs typeface="Times New Roman" panose="02020603050405020304" pitchFamily="18" charset="0"/>
              </a:rPr>
              <a:t>recent developments </a:t>
            </a:r>
            <a:r>
              <a:rPr lang="en-US" dirty="0">
                <a:latin typeface="Times New Roman" panose="02020603050405020304" pitchFamily="18" charset="0"/>
                <a:cs typeface="Times New Roman" panose="02020603050405020304" pitchFamily="18" charset="0"/>
              </a:rPr>
              <a:t>in an area</a:t>
            </a:r>
          </a:p>
          <a:p>
            <a:pPr algn="just"/>
            <a:r>
              <a:rPr lang="en-US" dirty="0">
                <a:latin typeface="Times New Roman" panose="02020603050405020304" pitchFamily="18" charset="0"/>
                <a:cs typeface="Times New Roman" panose="02020603050405020304" pitchFamily="18" charset="0"/>
              </a:rPr>
              <a:t>clarify areas of </a:t>
            </a:r>
            <a:r>
              <a:rPr lang="en-US" dirty="0">
                <a:solidFill>
                  <a:srgbClr val="FF0000"/>
                </a:solidFill>
                <a:latin typeface="Times New Roman" panose="02020603050405020304" pitchFamily="18" charset="0"/>
                <a:cs typeface="Times New Roman" panose="02020603050405020304" pitchFamily="18" charset="0"/>
              </a:rPr>
              <a:t>controversy</a:t>
            </a:r>
            <a:r>
              <a:rPr lang="en-US" dirty="0">
                <a:latin typeface="Times New Roman" panose="02020603050405020304" pitchFamily="18" charset="0"/>
                <a:cs typeface="Times New Roman" panose="02020603050405020304" pitchFamily="18" charset="0"/>
              </a:rPr>
              <a:t> and </a:t>
            </a:r>
            <a:r>
              <a:rPr lang="en-US" dirty="0">
                <a:solidFill>
                  <a:srgbClr val="FF0000"/>
                </a:solidFill>
                <a:latin typeface="Times New Roman" panose="02020603050405020304" pitchFamily="18" charset="0"/>
                <a:cs typeface="Times New Roman" panose="02020603050405020304" pitchFamily="18" charset="0"/>
              </a:rPr>
              <a:t>agreement </a:t>
            </a:r>
            <a:r>
              <a:rPr lang="en-US" dirty="0">
                <a:latin typeface="Times New Roman" panose="02020603050405020304" pitchFamily="18" charset="0"/>
                <a:cs typeface="Times New Roman" panose="02020603050405020304" pitchFamily="18" charset="0"/>
              </a:rPr>
              <a:t>between experts in the area as well as identify dominant views</a:t>
            </a:r>
          </a:p>
          <a:p>
            <a:pPr algn="just"/>
            <a:r>
              <a:rPr lang="en-US" dirty="0">
                <a:latin typeface="Times New Roman" panose="02020603050405020304" pitchFamily="18" charset="0"/>
                <a:cs typeface="Times New Roman" panose="02020603050405020304" pitchFamily="18" charset="0"/>
              </a:rPr>
              <a:t>evaluate the previous research and </a:t>
            </a:r>
            <a:r>
              <a:rPr lang="en-US" dirty="0">
                <a:solidFill>
                  <a:srgbClr val="FF0000"/>
                </a:solidFill>
                <a:latin typeface="Times New Roman" panose="02020603050405020304" pitchFamily="18" charset="0"/>
                <a:cs typeface="Times New Roman" panose="02020603050405020304" pitchFamily="18" charset="0"/>
              </a:rPr>
              <a:t>identify gaps </a:t>
            </a:r>
            <a:r>
              <a:rPr lang="en-US" dirty="0">
                <a:latin typeface="Times New Roman" panose="02020603050405020304" pitchFamily="18" charset="0"/>
                <a:cs typeface="Times New Roman" panose="02020603050405020304" pitchFamily="18" charset="0"/>
              </a:rPr>
              <a:t>(i.e. unexplored areas)</a:t>
            </a:r>
          </a:p>
          <a:p>
            <a:pPr algn="just"/>
            <a:r>
              <a:rPr lang="en-US" dirty="0">
                <a:latin typeface="Times New Roman" panose="02020603050405020304" pitchFamily="18" charset="0"/>
                <a:cs typeface="Times New Roman" panose="02020603050405020304" pitchFamily="18" charset="0"/>
              </a:rPr>
              <a:t>help justify your research by indicating </a:t>
            </a:r>
            <a:r>
              <a:rPr lang="en-US" dirty="0">
                <a:solidFill>
                  <a:srgbClr val="FF0000"/>
                </a:solidFill>
                <a:latin typeface="Times New Roman" panose="02020603050405020304" pitchFamily="18" charset="0"/>
                <a:cs typeface="Times New Roman" panose="02020603050405020304" pitchFamily="18" charset="0"/>
              </a:rPr>
              <a:t>how it is different from other works in the same </a:t>
            </a:r>
            <a:r>
              <a:rPr lang="en-US" dirty="0" smtClean="0">
                <a:solidFill>
                  <a:srgbClr val="FF0000"/>
                </a:solidFill>
                <a:latin typeface="Times New Roman" panose="02020603050405020304" pitchFamily="18" charset="0"/>
                <a:cs typeface="Times New Roman" panose="02020603050405020304" pitchFamily="18" charset="0"/>
              </a:rPr>
              <a:t>area</a:t>
            </a:r>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647709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1001486"/>
          </a:xfrm>
        </p:spPr>
        <p:txBody>
          <a:bodyPr/>
          <a:lstStyle/>
          <a:p>
            <a:r>
              <a:rPr lang="en-US" b="1" dirty="0">
                <a:latin typeface="Times New Roman" panose="02020603050405020304" pitchFamily="18" charset="0"/>
                <a:cs typeface="Times New Roman" panose="02020603050405020304" pitchFamily="18" charset="0"/>
              </a:rPr>
              <a:t>Analysis and S</a:t>
            </a:r>
            <a:r>
              <a:rPr lang="en-US" b="1" dirty="0" smtClean="0">
                <a:latin typeface="Times New Roman" panose="02020603050405020304" pitchFamily="18" charset="0"/>
                <a:cs typeface="Times New Roman" panose="02020603050405020304" pitchFamily="18" charset="0"/>
              </a:rPr>
              <a:t>ynthesis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190171"/>
            <a:ext cx="11049000" cy="4986792"/>
          </a:xfrm>
        </p:spPr>
        <p:txBody>
          <a:bodyPr/>
          <a:lstStyle/>
          <a:p>
            <a:r>
              <a:rPr lang="en-US" dirty="0" smtClean="0">
                <a:latin typeface="Times New Roman" panose="02020603050405020304" pitchFamily="18" charset="0"/>
                <a:cs typeface="Times New Roman" panose="02020603050405020304" pitchFamily="18" charset="0"/>
              </a:rPr>
              <a:t>Analysis </a:t>
            </a:r>
            <a:r>
              <a:rPr lang="en-US" dirty="0">
                <a:latin typeface="Times New Roman" panose="02020603050405020304" pitchFamily="18" charset="0"/>
                <a:cs typeface="Times New Roman" panose="02020603050405020304" pitchFamily="18" charset="0"/>
              </a:rPr>
              <a:t>involves systematically breaking down the relevant literature into its constituent </a:t>
            </a:r>
            <a:r>
              <a:rPr lang="en-US" dirty="0" smtClean="0">
                <a:latin typeface="Times New Roman" panose="02020603050405020304" pitchFamily="18" charset="0"/>
                <a:cs typeface="Times New Roman" panose="02020603050405020304" pitchFamily="18" charset="0"/>
              </a:rPr>
              <a:t>parts</a:t>
            </a:r>
          </a:p>
          <a:p>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ynthesis </a:t>
            </a:r>
            <a:r>
              <a:rPr lang="en-US" dirty="0">
                <a:latin typeface="Times New Roman" panose="02020603050405020304" pitchFamily="18" charset="0"/>
                <a:cs typeface="Times New Roman" panose="02020603050405020304" pitchFamily="18" charset="0"/>
              </a:rPr>
              <a:t>is the act of making connections between those parts identified in the </a:t>
            </a:r>
            <a:r>
              <a:rPr lang="en-US" dirty="0" smtClean="0">
                <a:latin typeface="Times New Roman" panose="02020603050405020304" pitchFamily="18" charset="0"/>
                <a:cs typeface="Times New Roman" panose="02020603050405020304" pitchFamily="18" charset="0"/>
              </a:rPr>
              <a:t>analysis</a:t>
            </a:r>
          </a:p>
          <a:p>
            <a:r>
              <a:rPr lang="en-US" dirty="0">
                <a:latin typeface="Times New Roman" panose="02020603050405020304" pitchFamily="18" charset="0"/>
                <a:cs typeface="Times New Roman" panose="02020603050405020304" pitchFamily="18" charset="0"/>
              </a:rPr>
              <a:t>In a literature review</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you will notice the synergy between analysis and synthesis as you zoom-in to closely </a:t>
            </a:r>
            <a:r>
              <a:rPr lang="en-US" dirty="0" err="1">
                <a:latin typeface="Times New Roman" panose="02020603050405020304" pitchFamily="18" charset="0"/>
                <a:cs typeface="Times New Roman" panose="02020603050405020304" pitchFamily="18" charset="0"/>
              </a:rPr>
              <a:t>analyse</a:t>
            </a:r>
            <a:r>
              <a:rPr lang="en-US" dirty="0">
                <a:latin typeface="Times New Roman" panose="02020603050405020304" pitchFamily="18" charset="0"/>
                <a:cs typeface="Times New Roman" panose="02020603050405020304" pitchFamily="18" charset="0"/>
              </a:rPr>
              <a:t> an individual source, then zoom-out to consider it in relation to the broader field</a:t>
            </a:r>
            <a:r>
              <a:rPr lang="en-US"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 xmlns:p14="http://schemas.microsoft.com/office/powerpoint/2010/main" val="21326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Writing Literature Review</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Writing Literature review consists of five steps:</a:t>
            </a:r>
          </a:p>
          <a:p>
            <a:r>
              <a:rPr lang="en-US" dirty="0" smtClean="0">
                <a:latin typeface="Times New Roman" panose="02020603050405020304" pitchFamily="18" charset="0"/>
                <a:cs typeface="Times New Roman" panose="02020603050405020304" pitchFamily="18" charset="0"/>
              </a:rPr>
              <a:t>Selection</a:t>
            </a:r>
          </a:p>
          <a:p>
            <a:r>
              <a:rPr lang="en-US" dirty="0" smtClean="0">
                <a:latin typeface="Times New Roman" panose="02020603050405020304" pitchFamily="18" charset="0"/>
                <a:cs typeface="Times New Roman" panose="02020603050405020304" pitchFamily="18" charset="0"/>
              </a:rPr>
              <a:t>Argument</a:t>
            </a:r>
          </a:p>
          <a:p>
            <a:r>
              <a:rPr lang="en-US" dirty="0" smtClean="0">
                <a:latin typeface="Times New Roman" panose="02020603050405020304" pitchFamily="18" charset="0"/>
                <a:cs typeface="Times New Roman" panose="02020603050405020304" pitchFamily="18" charset="0"/>
              </a:rPr>
              <a:t>Structure</a:t>
            </a:r>
          </a:p>
          <a:p>
            <a:r>
              <a:rPr lang="en-US" dirty="0" smtClean="0">
                <a:latin typeface="Times New Roman" panose="02020603050405020304" pitchFamily="18" charset="0"/>
                <a:cs typeface="Times New Roman" panose="02020603050405020304" pitchFamily="18" charset="0"/>
              </a:rPr>
              <a:t>Process</a:t>
            </a:r>
          </a:p>
          <a:p>
            <a:r>
              <a:rPr lang="en-US" dirty="0" smtClean="0">
                <a:latin typeface="Times New Roman" panose="02020603050405020304" pitchFamily="18" charset="0"/>
                <a:cs typeface="Times New Roman" panose="02020603050405020304" pitchFamily="18" charset="0"/>
              </a:rPr>
              <a:t>Voice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33667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58650" cy="785813"/>
          </a:xfrm>
        </p:spPr>
        <p:txBody>
          <a:bodyPr/>
          <a:lstStyle/>
          <a:p>
            <a:r>
              <a:rPr lang="en-US" b="1" dirty="0" smtClean="0">
                <a:latin typeface="Times New Roman" panose="02020603050405020304" pitchFamily="18" charset="0"/>
                <a:cs typeface="Times New Roman" panose="02020603050405020304" pitchFamily="18" charset="0"/>
              </a:rPr>
              <a:t>Selection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8112" y="785813"/>
            <a:ext cx="11920538" cy="5657850"/>
          </a:xfrm>
        </p:spPr>
        <p:txBody>
          <a:bodyPr>
            <a:normAutofit/>
          </a:bodyPr>
          <a:lstStyle/>
          <a:p>
            <a:pPr algn="just"/>
            <a:r>
              <a:rPr lang="en-US" dirty="0">
                <a:latin typeface="Times New Roman" panose="02020603050405020304" pitchFamily="18" charset="0"/>
                <a:cs typeface="Times New Roman" panose="02020603050405020304" pitchFamily="18" charset="0"/>
              </a:rPr>
              <a:t>A useful way of thinking about the literature review is to picture it as a dinner party (</a:t>
            </a:r>
            <a:r>
              <a:rPr lang="en-US" dirty="0" err="1">
                <a:latin typeface="Times New Roman" panose="02020603050405020304" pitchFamily="18" charset="0"/>
                <a:cs typeface="Times New Roman" panose="02020603050405020304" pitchFamily="18" charset="0"/>
              </a:rPr>
              <a:t>Kamler</a:t>
            </a:r>
            <a:r>
              <a:rPr lang="en-US" dirty="0">
                <a:latin typeface="Times New Roman" panose="02020603050405020304" pitchFamily="18" charset="0"/>
                <a:cs typeface="Times New Roman" panose="02020603050405020304" pitchFamily="18" charset="0"/>
              </a:rPr>
              <a:t> &amp; Thomson, 2006</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You </a:t>
            </a:r>
            <a:r>
              <a:rPr lang="en-US" dirty="0">
                <a:latin typeface="Times New Roman" panose="02020603050405020304" pitchFamily="18" charset="0"/>
                <a:cs typeface="Times New Roman" panose="02020603050405020304" pitchFamily="18" charset="0"/>
              </a:rPr>
              <a:t>are the host, and you decide who comes and who sits where, depending on how much they can contribute to the conversation about your topic. Don't forget that you are in charge: if someone's talk becomes </a:t>
            </a:r>
            <a:r>
              <a:rPr lang="en-US" b="1" dirty="0">
                <a:latin typeface="Times New Roman" panose="02020603050405020304" pitchFamily="18" charset="0"/>
                <a:cs typeface="Times New Roman" panose="02020603050405020304" pitchFamily="18" charset="0"/>
              </a:rPr>
              <a:t>irrelevant</a:t>
            </a:r>
            <a:r>
              <a:rPr lang="en-US" dirty="0">
                <a:latin typeface="Times New Roman" panose="02020603050405020304" pitchFamily="18" charset="0"/>
                <a:cs typeface="Times New Roman" panose="02020603050405020304" pitchFamily="18" charset="0"/>
              </a:rPr>
              <a:t>, throw them out</a:t>
            </a:r>
            <a:r>
              <a:rPr lang="en-US" dirty="0" smtClean="0">
                <a:latin typeface="Times New Roman" panose="02020603050405020304" pitchFamily="18" charset="0"/>
                <a:cs typeface="Times New Roman" panose="02020603050405020304" pitchFamily="18" charset="0"/>
              </a:rPr>
              <a:t>!</a:t>
            </a:r>
          </a:p>
          <a:p>
            <a:r>
              <a:rPr lang="en-US" b="1" dirty="0" smtClean="0">
                <a:latin typeface="Times New Roman" panose="02020603050405020304" pitchFamily="18" charset="0"/>
                <a:cs typeface="Times New Roman" panose="02020603050405020304" pitchFamily="18" charset="0"/>
              </a:rPr>
              <a:t>If </a:t>
            </a:r>
            <a:r>
              <a:rPr lang="en-US" b="1" dirty="0">
                <a:latin typeface="Times New Roman" panose="02020603050405020304" pitchFamily="18" charset="0"/>
                <a:cs typeface="Times New Roman" panose="02020603050405020304" pitchFamily="18" charset="0"/>
              </a:rPr>
              <a:t>you are examining several topics</a:t>
            </a:r>
            <a:r>
              <a:rPr lang="en-US" dirty="0">
                <a:latin typeface="Times New Roman" panose="02020603050405020304" pitchFamily="18" charset="0"/>
                <a:cs typeface="Times New Roman" panose="02020603050405020304" pitchFamily="18" charset="0"/>
              </a:rPr>
              <a:t> (or variables) </a:t>
            </a:r>
            <a:r>
              <a:rPr lang="en-US" dirty="0" smtClean="0">
                <a:latin typeface="Times New Roman" panose="02020603050405020304" pitchFamily="18" charset="0"/>
                <a:cs typeface="Times New Roman" panose="02020603050405020304" pitchFamily="18" charset="0"/>
              </a:rPr>
              <a:t>think </a:t>
            </a:r>
            <a:r>
              <a:rPr lang="en-US" dirty="0">
                <a:latin typeface="Times New Roman" panose="02020603050405020304" pitchFamily="18" charset="0"/>
                <a:cs typeface="Times New Roman" panose="02020603050405020304" pitchFamily="18" charset="0"/>
              </a:rPr>
              <a:t>of yourself as </a:t>
            </a: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film director (</a:t>
            </a:r>
            <a:r>
              <a:rPr lang="en-US" dirty="0" err="1">
                <a:latin typeface="Times New Roman" panose="02020603050405020304" pitchFamily="18" charset="0"/>
                <a:cs typeface="Times New Roman" panose="02020603050405020304" pitchFamily="18" charset="0"/>
              </a:rPr>
              <a:t>Rudestam</a:t>
            </a:r>
            <a:r>
              <a:rPr lang="en-US" dirty="0">
                <a:latin typeface="Times New Roman" panose="02020603050405020304" pitchFamily="18" charset="0"/>
                <a:cs typeface="Times New Roman" panose="02020603050405020304" pitchFamily="18" charset="0"/>
              </a:rPr>
              <a:t> &amp; Newton, 1992). You can think of providing your audience with:</a:t>
            </a:r>
          </a:p>
          <a:p>
            <a:pPr lvl="1"/>
            <a:r>
              <a:rPr lang="en-US" sz="2800" b="1" dirty="0">
                <a:latin typeface="Times New Roman" panose="02020603050405020304" pitchFamily="18" charset="0"/>
                <a:cs typeface="Times New Roman" panose="02020603050405020304" pitchFamily="18" charset="0"/>
              </a:rPr>
              <a:t>long shots</a:t>
            </a:r>
            <a:r>
              <a:rPr lang="en-US" sz="2800" dirty="0">
                <a:latin typeface="Times New Roman" panose="02020603050405020304" pitchFamily="18" charset="0"/>
                <a:cs typeface="Times New Roman" panose="02020603050405020304" pitchFamily="18" charset="0"/>
              </a:rPr>
              <a:t> to provide a solid sense of the background</a:t>
            </a:r>
          </a:p>
          <a:p>
            <a:pPr lvl="1"/>
            <a:r>
              <a:rPr lang="en-US" sz="2800" b="1" dirty="0">
                <a:latin typeface="Times New Roman" panose="02020603050405020304" pitchFamily="18" charset="0"/>
                <a:cs typeface="Times New Roman" panose="02020603050405020304" pitchFamily="18" charset="0"/>
              </a:rPr>
              <a:t>middle distance shots</a:t>
            </a:r>
            <a:r>
              <a:rPr lang="en-US" sz="2800" dirty="0">
                <a:latin typeface="Times New Roman" panose="02020603050405020304" pitchFamily="18" charset="0"/>
                <a:cs typeface="Times New Roman" panose="02020603050405020304" pitchFamily="18" charset="0"/>
              </a:rPr>
              <a:t> where the key figures and elements to be examined are brought clearly into view</a:t>
            </a:r>
          </a:p>
          <a:p>
            <a:pPr lvl="1"/>
            <a:r>
              <a:rPr lang="en-US" sz="2800" b="1" dirty="0">
                <a:latin typeface="Times New Roman" panose="02020603050405020304" pitchFamily="18" charset="0"/>
                <a:cs typeface="Times New Roman" panose="02020603050405020304" pitchFamily="18" charset="0"/>
              </a:rPr>
              <a:t>close-up shots</a:t>
            </a:r>
            <a:r>
              <a:rPr lang="en-US" sz="2800" dirty="0">
                <a:latin typeface="Times New Roman" panose="02020603050405020304" pitchFamily="18" charset="0"/>
                <a:cs typeface="Times New Roman" panose="02020603050405020304" pitchFamily="18" charset="0"/>
              </a:rPr>
              <a:t> where the precise focus of your work is pinpointed</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87199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latin typeface="Times New Roman" panose="02020603050405020304" pitchFamily="18" charset="0"/>
                <a:cs typeface="Times New Roman" panose="02020603050405020304" pitchFamily="18" charset="0"/>
              </a:rPr>
              <a:t>Argument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5763" y="1185863"/>
            <a:ext cx="11601450" cy="4991100"/>
          </a:xfrm>
        </p:spPr>
        <p:txBody>
          <a:bodyPr/>
          <a:lstStyle/>
          <a:p>
            <a:pPr marL="0" indent="0">
              <a:buNone/>
            </a:pPr>
            <a:r>
              <a:rPr lang="en-US" dirty="0" smtClean="0">
                <a:latin typeface="Times New Roman" panose="02020603050405020304" pitchFamily="18" charset="0"/>
                <a:cs typeface="Times New Roman" panose="02020603050405020304" pitchFamily="18" charset="0"/>
              </a:rPr>
              <a:t>Argument </a:t>
            </a:r>
            <a:r>
              <a:rPr lang="en-US" dirty="0">
                <a:latin typeface="Times New Roman" panose="02020603050405020304" pitchFamily="18" charset="0"/>
                <a:cs typeface="Times New Roman" panose="02020603050405020304" pitchFamily="18" charset="0"/>
              </a:rPr>
              <a:t>will establish </a:t>
            </a:r>
            <a:endParaRPr lang="en-US" dirty="0" smtClean="0">
              <a:latin typeface="Times New Roman" panose="02020603050405020304" pitchFamily="18" charset="0"/>
              <a:cs typeface="Times New Roman" panose="02020603050405020304" pitchFamily="18" charset="0"/>
            </a:endParaRPr>
          </a:p>
          <a:p>
            <a:pPr lvl="1"/>
            <a:r>
              <a:rPr lang="en-US" sz="2800" dirty="0" smtClean="0">
                <a:latin typeface="Times New Roman" panose="02020603050405020304" pitchFamily="18" charset="0"/>
                <a:cs typeface="Times New Roman" panose="02020603050405020304" pitchFamily="18" charset="0"/>
              </a:rPr>
              <a:t>what </a:t>
            </a:r>
            <a:r>
              <a:rPr lang="en-US" sz="2800" dirty="0">
                <a:latin typeface="Times New Roman" panose="02020603050405020304" pitchFamily="18" charset="0"/>
                <a:cs typeface="Times New Roman" panose="02020603050405020304" pitchFamily="18" charset="0"/>
              </a:rPr>
              <a:t>has already been </a:t>
            </a:r>
            <a:r>
              <a:rPr lang="en-US" sz="2800" dirty="0" smtClean="0">
                <a:latin typeface="Times New Roman" panose="02020603050405020304" pitchFamily="18" charset="0"/>
                <a:cs typeface="Times New Roman" panose="02020603050405020304" pitchFamily="18" charset="0"/>
              </a:rPr>
              <a:t>done</a:t>
            </a:r>
          </a:p>
          <a:p>
            <a:pPr lvl="1"/>
            <a:r>
              <a:rPr lang="en-US" sz="2800" dirty="0" smtClean="0">
                <a:latin typeface="Times New Roman" panose="02020603050405020304" pitchFamily="18" charset="0"/>
                <a:cs typeface="Times New Roman" panose="02020603050405020304" pitchFamily="18" charset="0"/>
              </a:rPr>
              <a:t>what </a:t>
            </a:r>
            <a:r>
              <a:rPr lang="en-US" sz="2800" dirty="0">
                <a:latin typeface="Times New Roman" panose="02020603050405020304" pitchFamily="18" charset="0"/>
                <a:cs typeface="Times New Roman" panose="02020603050405020304" pitchFamily="18" charset="0"/>
              </a:rPr>
              <a:t>still needs to be </a:t>
            </a:r>
            <a:r>
              <a:rPr lang="en-US" sz="2800" dirty="0" smtClean="0">
                <a:latin typeface="Times New Roman" panose="02020603050405020304" pitchFamily="18" charset="0"/>
                <a:cs typeface="Times New Roman" panose="02020603050405020304" pitchFamily="18" charset="0"/>
              </a:rPr>
              <a:t>done</a:t>
            </a:r>
          </a:p>
          <a:p>
            <a:pPr lvl="1"/>
            <a:r>
              <a:rPr lang="en-US" sz="2800" dirty="0" smtClean="0">
                <a:latin typeface="Times New Roman" panose="02020603050405020304" pitchFamily="18" charset="0"/>
                <a:cs typeface="Times New Roman" panose="02020603050405020304" pitchFamily="18" charset="0"/>
              </a:rPr>
              <a:t>how </a:t>
            </a:r>
            <a:r>
              <a:rPr lang="en-US" sz="2800" dirty="0">
                <a:latin typeface="Times New Roman" panose="02020603050405020304" pitchFamily="18" charset="0"/>
                <a:cs typeface="Times New Roman" panose="02020603050405020304" pitchFamily="18" charset="0"/>
              </a:rPr>
              <a:t>your study contributes to meeting that </a:t>
            </a:r>
            <a:r>
              <a:rPr lang="en-US" sz="2800" dirty="0" smtClean="0">
                <a:latin typeface="Times New Roman" panose="02020603050405020304" pitchFamily="18" charset="0"/>
                <a:cs typeface="Times New Roman" panose="02020603050405020304" pitchFamily="18" charset="0"/>
              </a:rPr>
              <a:t>need (implicit)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92532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857250"/>
          </a:xfrm>
        </p:spPr>
        <p:txBody>
          <a:bodyPr/>
          <a:lstStyle/>
          <a:p>
            <a:r>
              <a:rPr lang="en-US" b="1" dirty="0" smtClean="0">
                <a:latin typeface="Times New Roman" panose="02020603050405020304" pitchFamily="18" charset="0"/>
                <a:cs typeface="Times New Roman" panose="02020603050405020304" pitchFamily="18" charset="0"/>
              </a:rPr>
              <a:t>Structure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0037" y="857251"/>
            <a:ext cx="11730037" cy="5819320"/>
          </a:xfrm>
        </p:spPr>
        <p:txBody>
          <a:bodyPr>
            <a:normAutofit/>
          </a:bodyPr>
          <a:lstStyle/>
          <a:p>
            <a:pPr algn="just"/>
            <a:r>
              <a:rPr lang="en-US" dirty="0" smtClean="0">
                <a:latin typeface="Times New Roman" panose="02020603050405020304" pitchFamily="18" charset="0"/>
                <a:cs typeface="Times New Roman" panose="02020603050405020304" pitchFamily="18" charset="0"/>
              </a:rPr>
              <a:t>For your argument about the literature to come through clearly, the review must have a structure. </a:t>
            </a:r>
          </a:p>
          <a:p>
            <a:pPr algn="just"/>
            <a:r>
              <a:rPr lang="en-US" dirty="0" smtClean="0">
                <a:latin typeface="Times New Roman" panose="02020603050405020304" pitchFamily="18" charset="0"/>
                <a:cs typeface="Times New Roman" panose="02020603050405020304" pitchFamily="18" charset="0"/>
              </a:rPr>
              <a:t>It must make connections between the works you have read, and between them and your own study.</a:t>
            </a:r>
          </a:p>
          <a:p>
            <a:r>
              <a:rPr lang="en-US" dirty="0">
                <a:latin typeface="Times New Roman" panose="02020603050405020304" pitchFamily="18" charset="0"/>
                <a:cs typeface="Times New Roman" panose="02020603050405020304" pitchFamily="18" charset="0"/>
              </a:rPr>
              <a:t>There is no single “correct” structure, since every review is shaped by the nature of the field being reviewed and the particular needs of the study the review is supporting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Some common </a:t>
            </a:r>
            <a:r>
              <a:rPr lang="en-US" dirty="0" err="1">
                <a:latin typeface="Times New Roman" panose="02020603050405020304" pitchFamily="18" charset="0"/>
                <a:cs typeface="Times New Roman" panose="02020603050405020304" pitchFamily="18" charset="0"/>
              </a:rPr>
              <a:t>organising</a:t>
            </a:r>
            <a:r>
              <a:rPr lang="en-US" dirty="0">
                <a:latin typeface="Times New Roman" panose="02020603050405020304" pitchFamily="18" charset="0"/>
                <a:cs typeface="Times New Roman" panose="02020603050405020304" pitchFamily="18" charset="0"/>
              </a:rPr>
              <a:t> patterns </a:t>
            </a:r>
            <a:r>
              <a:rPr lang="en-US" dirty="0" smtClean="0">
                <a:latin typeface="Times New Roman" panose="02020603050405020304" pitchFamily="18" charset="0"/>
                <a:cs typeface="Times New Roman" panose="02020603050405020304" pitchFamily="18" charset="0"/>
              </a:rPr>
              <a:t>are (</a:t>
            </a: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hey may be used in combination):</a:t>
            </a:r>
            <a:endParaRPr lang="en-US" dirty="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Themes </a:t>
            </a:r>
            <a:r>
              <a:rPr lang="en-US" dirty="0">
                <a:latin typeface="Times New Roman" panose="02020603050405020304" pitchFamily="18" charset="0"/>
                <a:cs typeface="Times New Roman" panose="02020603050405020304" pitchFamily="18" charset="0"/>
              </a:rPr>
              <a:t>or concepts</a:t>
            </a:r>
          </a:p>
          <a:p>
            <a:pPr lvl="1"/>
            <a:r>
              <a:rPr lang="en-US" dirty="0" smtClean="0">
                <a:latin typeface="Times New Roman" panose="02020603050405020304" pitchFamily="18" charset="0"/>
                <a:cs typeface="Times New Roman" panose="02020603050405020304" pitchFamily="18" charset="0"/>
              </a:rPr>
              <a:t>Chronological</a:t>
            </a:r>
          </a:p>
          <a:p>
            <a:pPr lvl="1"/>
            <a:r>
              <a:rPr lang="en-US" dirty="0" smtClean="0">
                <a:latin typeface="Times New Roman" panose="02020603050405020304" pitchFamily="18" charset="0"/>
                <a:cs typeface="Times New Roman" panose="02020603050405020304" pitchFamily="18" charset="0"/>
              </a:rPr>
              <a:t>Methodological</a:t>
            </a:r>
          </a:p>
          <a:p>
            <a:pPr lvl="1"/>
            <a:r>
              <a:rPr lang="en-US" dirty="0" smtClean="0">
                <a:latin typeface="Times New Roman" panose="02020603050405020304" pitchFamily="18" charset="0"/>
                <a:cs typeface="Times New Roman" panose="02020603050405020304" pitchFamily="18" charset="0"/>
              </a:rPr>
              <a:t>Trend</a:t>
            </a:r>
          </a:p>
          <a:p>
            <a:pPr lvl="1"/>
            <a:r>
              <a:rPr lang="en-US" dirty="0" smtClean="0">
                <a:latin typeface="Times New Roman" panose="02020603050405020304" pitchFamily="18" charset="0"/>
                <a:cs typeface="Times New Roman" panose="02020603050405020304" pitchFamily="18" charset="0"/>
              </a:rPr>
              <a:t>Other</a:t>
            </a:r>
          </a:p>
        </p:txBody>
      </p:sp>
    </p:spTree>
    <p:extLst>
      <p:ext uri="{BB962C8B-B14F-4D97-AF65-F5344CB8AC3E}">
        <p14:creationId xmlns="" xmlns:p14="http://schemas.microsoft.com/office/powerpoint/2010/main" val="18232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Voice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1"/>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overall structure of the review</a:t>
            </a:r>
          </a:p>
          <a:p>
            <a:pPr lvl="1"/>
            <a:r>
              <a:rPr lang="en-US" sz="2800" dirty="0">
                <a:latin typeface="Times New Roman" panose="02020603050405020304" pitchFamily="18" charset="0"/>
                <a:cs typeface="Times New Roman" panose="02020603050405020304" pitchFamily="18" charset="0"/>
              </a:rPr>
              <a:t>the way in which you integrate and comment upon the work in the field</a:t>
            </a:r>
            <a:r>
              <a:rPr lang="en-US" sz="2800"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Allowing your voice to be heard equates to making your argument come through clearly.</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17036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10515600" cy="986971"/>
          </a:xfrm>
        </p:spPr>
        <p:txBody>
          <a:bodyPr/>
          <a:lstStyle/>
          <a:p>
            <a:r>
              <a:rPr lang="en-US" b="1" dirty="0" smtClean="0">
                <a:latin typeface="Times New Roman" panose="02020603050405020304" pitchFamily="18" charset="0"/>
                <a:cs typeface="Times New Roman" panose="02020603050405020304" pitchFamily="18" charset="0"/>
              </a:rPr>
              <a:t>Sample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0571" y="1088571"/>
            <a:ext cx="10773229" cy="5088392"/>
          </a:xfrm>
        </p:spPr>
        <p:txBody>
          <a:bodyPr>
            <a:normAutofit/>
          </a:bodyPr>
          <a:lstStyle/>
          <a:p>
            <a:pPr marL="0" indent="0" algn="just">
              <a:lnSpc>
                <a:spcPct val="110000"/>
              </a:lnSpc>
              <a:buNone/>
            </a:pPr>
            <a:r>
              <a:rPr lang="en-US" dirty="0">
                <a:solidFill>
                  <a:srgbClr val="FF0000"/>
                </a:solidFill>
                <a:latin typeface="Times New Roman" panose="02020603050405020304" pitchFamily="18" charset="0"/>
                <a:cs typeface="Times New Roman" panose="02020603050405020304" pitchFamily="18" charset="0"/>
              </a:rPr>
              <a:t>Identity is the third element involved in the situation of the international/NESB research student, and particularly impinges on the effectiveness of any kind of support offered</a:t>
            </a:r>
            <a:r>
              <a:rPr lang="en-US" dirty="0">
                <a:latin typeface="Times New Roman" panose="02020603050405020304" pitchFamily="18" charset="0"/>
                <a:cs typeface="Times New Roman" panose="02020603050405020304" pitchFamily="18" charset="0"/>
              </a:rPr>
              <a:t>. Cadman (1997, p. 3) uses this term to refer to the sense of self – ‘as a whole person’ – that international postgraduate students bring to their writing of argumentative texts, and which can affect language performance. </a:t>
            </a:r>
            <a:r>
              <a:rPr lang="en-US" dirty="0" smtClean="0">
                <a:solidFill>
                  <a:srgbClr val="FF0000"/>
                </a:solidFill>
                <a:latin typeface="Times New Roman" panose="02020603050405020304" pitchFamily="18" charset="0"/>
                <a:cs typeface="Times New Roman" panose="02020603050405020304" pitchFamily="18" charset="0"/>
              </a:rPr>
              <a:t>This </a:t>
            </a:r>
            <a:r>
              <a:rPr lang="en-US" dirty="0">
                <a:solidFill>
                  <a:srgbClr val="FF0000"/>
                </a:solidFill>
                <a:latin typeface="Times New Roman" panose="02020603050405020304" pitchFamily="18" charset="0"/>
                <a:cs typeface="Times New Roman" panose="02020603050405020304" pitchFamily="18" charset="0"/>
              </a:rPr>
              <a:t>sense of self is closely bound up with language</a:t>
            </a:r>
            <a:r>
              <a:rPr lang="en-US" dirty="0">
                <a:latin typeface="Times New Roman" panose="02020603050405020304" pitchFamily="18" charset="0"/>
                <a:cs typeface="Times New Roman" panose="02020603050405020304" pitchFamily="18" charset="0"/>
              </a:rPr>
              <a:t>; in her study of immigrant women in Canada, Peirce (1995) </a:t>
            </a:r>
            <a:r>
              <a:rPr lang="en-US" dirty="0" smtClean="0">
                <a:latin typeface="Times New Roman" panose="02020603050405020304" pitchFamily="18" charset="0"/>
                <a:cs typeface="Times New Roman" panose="02020603050405020304" pitchFamily="18" charset="0"/>
              </a:rPr>
              <a:t>argued </a:t>
            </a:r>
            <a:r>
              <a:rPr lang="en-US" dirty="0">
                <a:latin typeface="Times New Roman" panose="02020603050405020304" pitchFamily="18" charset="0"/>
                <a:cs typeface="Times New Roman" panose="02020603050405020304" pitchFamily="18" charset="0"/>
              </a:rPr>
              <a:t>that language both constitutes and is constituted by social identity. </a:t>
            </a:r>
            <a:r>
              <a:rPr lang="en-US" dirty="0" smtClean="0">
                <a:solidFill>
                  <a:srgbClr val="FF0000"/>
                </a:solidFill>
                <a:latin typeface="Times New Roman" panose="02020603050405020304" pitchFamily="18" charset="0"/>
                <a:cs typeface="Times New Roman" panose="02020603050405020304" pitchFamily="18" charset="0"/>
              </a:rPr>
              <a:t>For </a:t>
            </a:r>
            <a:r>
              <a:rPr lang="en-US" dirty="0">
                <a:solidFill>
                  <a:srgbClr val="FF0000"/>
                </a:solidFill>
                <a:latin typeface="Times New Roman" panose="02020603050405020304" pitchFamily="18" charset="0"/>
                <a:cs typeface="Times New Roman" panose="02020603050405020304" pitchFamily="18" charset="0"/>
              </a:rPr>
              <a:t>international postgraduate students, identity, knowledge and language are very closely connected, since what is at stake is often the student’s identity as a knowledgeable person, a professional and a competent speaker/writer of English</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 xmlns:p14="http://schemas.microsoft.com/office/powerpoint/2010/main" val="32691250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43" y="304800"/>
            <a:ext cx="11814628" cy="6328229"/>
          </a:xfrm>
        </p:spPr>
        <p:txBody>
          <a:bodyPr>
            <a:normAutofit/>
          </a:bodyPr>
          <a:lstStyle/>
          <a:p>
            <a:pPr marL="0" indent="0" algn="just">
              <a:lnSpc>
                <a:spcPct val="100000"/>
              </a:lnSpc>
              <a:buNone/>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study by McLellan et al. (2014) showed that all three </a:t>
            </a:r>
            <a:r>
              <a:rPr lang="en-US" dirty="0" err="1">
                <a:latin typeface="Times New Roman" panose="02020603050405020304" pitchFamily="18" charset="0"/>
                <a:cs typeface="Times New Roman" panose="02020603050405020304" pitchFamily="18" charset="0"/>
              </a:rPr>
              <a:t>colours</a:t>
            </a:r>
            <a:r>
              <a:rPr lang="en-US" dirty="0">
                <a:latin typeface="Times New Roman" panose="02020603050405020304" pitchFamily="18" charset="0"/>
                <a:cs typeface="Times New Roman" panose="02020603050405020304" pitchFamily="18" charset="0"/>
              </a:rPr>
              <a:t> are perceived by knockout mice with the human vision gene. But another study, with 25 mice, did not confirm this finding (Smith, 2012). Only two </a:t>
            </a:r>
            <a:r>
              <a:rPr lang="en-US" dirty="0" err="1">
                <a:latin typeface="Times New Roman" panose="02020603050405020304" pitchFamily="18" charset="0"/>
                <a:cs typeface="Times New Roman" panose="02020603050405020304" pitchFamily="18" charset="0"/>
              </a:rPr>
              <a:t>colours</a:t>
            </a:r>
            <a:r>
              <a:rPr lang="en-US" dirty="0">
                <a:latin typeface="Times New Roman" panose="02020603050405020304" pitchFamily="18" charset="0"/>
                <a:cs typeface="Times New Roman" panose="02020603050405020304" pitchFamily="18" charset="0"/>
              </a:rPr>
              <a:t> were consistently perceived by all knockout mice through the standard dichromatic S and M cone pigments (Myers 2015). According to Hennessy, the reason why only two </a:t>
            </a:r>
            <a:r>
              <a:rPr lang="en-US" dirty="0" err="1">
                <a:latin typeface="Times New Roman" panose="02020603050405020304" pitchFamily="18" charset="0"/>
                <a:cs typeface="Times New Roman" panose="02020603050405020304" pitchFamily="18" charset="0"/>
              </a:rPr>
              <a:t>colours</a:t>
            </a:r>
            <a:r>
              <a:rPr lang="en-US" dirty="0">
                <a:latin typeface="Times New Roman" panose="02020603050405020304" pitchFamily="18" charset="0"/>
                <a:cs typeface="Times New Roman" panose="02020603050405020304" pitchFamily="18" charset="0"/>
              </a:rPr>
              <a:t> are perceived by knockout mice is that the human vision gene does not result in the formation of L-cones (Hennessy, 2005). Trichromatic vision was, however, achieved by McLellan (2015). This new study introduced a new method of genetic modification (McLellan, 2015</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smtClean="0">
                <a:latin typeface="Times New Roman" panose="02020603050405020304" pitchFamily="18" charset="0"/>
                <a:cs typeface="Times New Roman" panose="02020603050405020304" pitchFamily="18" charset="0"/>
              </a:rPr>
              <a:t>Questions</a:t>
            </a:r>
            <a:r>
              <a:rPr lang="en-US" dirty="0" smtClean="0">
                <a:latin typeface="Times New Roman" panose="02020603050405020304" pitchFamily="18" charset="0"/>
                <a:cs typeface="Times New Roman" panose="02020603050405020304" pitchFamily="18" charset="0"/>
              </a:rPr>
              <a:t>:</a:t>
            </a:r>
          </a:p>
          <a:p>
            <a:pPr marL="0" indent="0" algn="just">
              <a:buNone/>
            </a:pPr>
            <a:r>
              <a:rPr lang="en-US" dirty="0" smtClean="0">
                <a:latin typeface="Times New Roman" panose="02020603050405020304" pitchFamily="18" charset="0"/>
                <a:cs typeface="Times New Roman" panose="02020603050405020304" pitchFamily="18" charset="0"/>
              </a:rPr>
              <a:t>The paragraph is about?</a:t>
            </a:r>
          </a:p>
          <a:p>
            <a:pPr marL="0" indent="0" algn="just">
              <a:buNone/>
            </a:pPr>
            <a:r>
              <a:rPr lang="en-US" dirty="0" smtClean="0">
                <a:latin typeface="Times New Roman" panose="02020603050405020304" pitchFamily="18" charset="0"/>
                <a:cs typeface="Times New Roman" panose="02020603050405020304" pitchFamily="18" charset="0"/>
              </a:rPr>
              <a:t>Does it present a clear topic sentence?</a:t>
            </a:r>
          </a:p>
          <a:p>
            <a:pPr marL="0" indent="0" algn="just">
              <a:buNone/>
            </a:pPr>
            <a:r>
              <a:rPr lang="en-US" dirty="0" smtClean="0">
                <a:latin typeface="Times New Roman" panose="02020603050405020304" pitchFamily="18" charset="0"/>
                <a:cs typeface="Times New Roman" panose="02020603050405020304" pitchFamily="18" charset="0"/>
              </a:rPr>
              <a:t>Does it present connection between one sentence and the next?</a:t>
            </a:r>
          </a:p>
          <a:p>
            <a:pPr marL="0" indent="0" algn="just">
              <a:buNone/>
            </a:pPr>
            <a:r>
              <a:rPr lang="en-US" dirty="0" smtClean="0">
                <a:latin typeface="Times New Roman" panose="02020603050405020304" pitchFamily="18" charset="0"/>
                <a:cs typeface="Times New Roman" panose="02020603050405020304" pitchFamily="18" charset="0"/>
              </a:rPr>
              <a:t>Does it present a storyline?</a:t>
            </a:r>
          </a:p>
        </p:txBody>
      </p:sp>
    </p:spTree>
    <p:extLst>
      <p:ext uri="{BB962C8B-B14F-4D97-AF65-F5344CB8AC3E}">
        <p14:creationId xmlns="" xmlns:p14="http://schemas.microsoft.com/office/powerpoint/2010/main" val="5683491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43" y="304800"/>
            <a:ext cx="11814628" cy="6328229"/>
          </a:xfrm>
        </p:spPr>
        <p:txBody>
          <a:bodyPr>
            <a:normAutofit/>
          </a:bodyPr>
          <a:lstStyle/>
          <a:p>
            <a:pPr marL="0" indent="0" algn="just">
              <a:lnSpc>
                <a:spcPct val="100000"/>
              </a:lnSpc>
              <a:buNone/>
            </a:pPr>
            <a:r>
              <a:rPr lang="en-US" dirty="0">
                <a:latin typeface="Times New Roman" panose="02020603050405020304" pitchFamily="18" charset="0"/>
                <a:cs typeface="Times New Roman" panose="02020603050405020304" pitchFamily="18" charset="0"/>
              </a:rPr>
              <a:t>Although mice are naturally dichromatic, recent research has shown that their brains are able to process trichromatic vision as well (McLellan, 2015). This ability was tested by implanting mice with the human vision gene, which results in the formation of L-cones, in addition to native S and M cones. First attempts, based on flawed methods, were unsuccessful (Hennessy, 2005; Smith, 2012). However, a new method developed by George McLellan and his lab achieved an effective genetic implantation (McLellan et al, 2014; McLellan 2015</a:t>
            </a:r>
            <a:r>
              <a:rPr lang="en-US" dirty="0" smtClean="0">
                <a:latin typeface="Times New Roman" panose="02020603050405020304" pitchFamily="18" charset="0"/>
                <a:cs typeface="Times New Roman" panose="02020603050405020304" pitchFamily="18" charset="0"/>
              </a:rPr>
              <a:t>).</a:t>
            </a:r>
          </a:p>
          <a:p>
            <a:pPr marL="0" indent="0" algn="just">
              <a:lnSpc>
                <a:spcPct val="100000"/>
              </a:lnSpc>
              <a:buNone/>
            </a:pPr>
            <a:r>
              <a:rPr lang="en-US" b="1" dirty="0" smtClean="0">
                <a:latin typeface="Times New Roman" panose="02020603050405020304" pitchFamily="18" charset="0"/>
                <a:cs typeface="Times New Roman" panose="02020603050405020304" pitchFamily="18" charset="0"/>
              </a:rPr>
              <a:t>Questions</a:t>
            </a:r>
            <a:r>
              <a:rPr lang="en-US" dirty="0" smtClean="0">
                <a:latin typeface="Times New Roman" panose="02020603050405020304" pitchFamily="18" charset="0"/>
                <a:cs typeface="Times New Roman" panose="02020603050405020304" pitchFamily="18" charset="0"/>
              </a:rPr>
              <a:t>:</a:t>
            </a:r>
          </a:p>
          <a:p>
            <a:pPr marL="0" indent="0" algn="just">
              <a:lnSpc>
                <a:spcPct val="100000"/>
              </a:lnSpc>
              <a:buNone/>
            </a:pP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 paragraph is about?</a:t>
            </a:r>
          </a:p>
          <a:p>
            <a:pPr marL="0" indent="0" algn="just">
              <a:lnSpc>
                <a:spcPct val="100000"/>
              </a:lnSpc>
              <a:buNone/>
            </a:pPr>
            <a:r>
              <a:rPr lang="en-US" dirty="0" smtClean="0">
                <a:latin typeface="Times New Roman" panose="02020603050405020304" pitchFamily="18" charset="0"/>
                <a:cs typeface="Times New Roman" panose="02020603050405020304" pitchFamily="18" charset="0"/>
              </a:rPr>
              <a:t>Does it present a clear topic sentence?</a:t>
            </a:r>
          </a:p>
          <a:p>
            <a:pPr marL="0" indent="0" algn="just">
              <a:lnSpc>
                <a:spcPct val="100000"/>
              </a:lnSpc>
              <a:buNone/>
            </a:pPr>
            <a:r>
              <a:rPr lang="en-US" dirty="0" smtClean="0">
                <a:latin typeface="Times New Roman" panose="02020603050405020304" pitchFamily="18" charset="0"/>
                <a:cs typeface="Times New Roman" panose="02020603050405020304" pitchFamily="18" charset="0"/>
              </a:rPr>
              <a:t>Does it present </a:t>
            </a:r>
            <a:r>
              <a:rPr lang="en-US" dirty="0">
                <a:latin typeface="Times New Roman" panose="02020603050405020304" pitchFamily="18" charset="0"/>
                <a:cs typeface="Times New Roman" panose="02020603050405020304" pitchFamily="18" charset="0"/>
              </a:rPr>
              <a:t>connection between one sentence and the </a:t>
            </a:r>
            <a:r>
              <a:rPr lang="en-US" dirty="0" smtClean="0">
                <a:latin typeface="Times New Roman" panose="02020603050405020304" pitchFamily="18" charset="0"/>
                <a:cs typeface="Times New Roman" panose="02020603050405020304" pitchFamily="18" charset="0"/>
              </a:rPr>
              <a:t>next?</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775620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Secondary</a:t>
            </a:r>
            <a:r>
              <a:rPr lang="en-US" dirty="0" smtClean="0"/>
              <a:t> sources</a:t>
            </a:r>
            <a:endParaRPr lang="en-US" dirty="0"/>
          </a:p>
        </p:txBody>
      </p:sp>
      <p:sp>
        <p:nvSpPr>
          <p:cNvPr id="3" name="Content Placeholder 2"/>
          <p:cNvSpPr>
            <a:spLocks noGrp="1"/>
          </p:cNvSpPr>
          <p:nvPr>
            <p:ph idx="1"/>
          </p:nvPr>
        </p:nvSpPr>
        <p:spPr>
          <a:xfrm>
            <a:off x="253584" y="1720668"/>
            <a:ext cx="9175229" cy="5294729"/>
          </a:xfrm>
        </p:spPr>
        <p:txBody>
          <a:bodyPr>
            <a:normAutofit/>
          </a:bodyPr>
          <a:lstStyle/>
          <a:p>
            <a:pPr marL="0" indent="0">
              <a:buNone/>
            </a:pPr>
            <a:r>
              <a:rPr lang="en-US" sz="2400" dirty="0" smtClean="0">
                <a:solidFill>
                  <a:srgbClr val="002060"/>
                </a:solidFill>
              </a:rPr>
              <a:t>Information about a topic that has been shared through print, recorded media, or presentations. Secondary sources provide researchers and readers with the background information they need by establishing the professional and intellectual context for an issue or problem.</a:t>
            </a:r>
            <a:endParaRPr lang="en-US" sz="2400" dirty="0">
              <a:solidFill>
                <a:srgbClr val="002060"/>
              </a:solidFill>
            </a:endParaRPr>
          </a:p>
        </p:txBody>
      </p:sp>
    </p:spTree>
    <p:extLst>
      <p:ext uri="{BB962C8B-B14F-4D97-AF65-F5344CB8AC3E}">
        <p14:creationId xmlns:p14="http://schemas.microsoft.com/office/powerpoint/2010/main" xmlns="" val="41569802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Ethical Considerations</a:t>
            </a: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Write Literature by paraphrasing the content from original source.</a:t>
            </a:r>
          </a:p>
          <a:p>
            <a:r>
              <a:rPr lang="en-US" dirty="0" smtClean="0">
                <a:latin typeface="Times New Roman" panose="02020603050405020304" pitchFamily="18" charset="0"/>
                <a:cs typeface="Times New Roman" panose="02020603050405020304" pitchFamily="18" charset="0"/>
              </a:rPr>
              <a:t>Acknowledge the source by citing it in your literature review.</a:t>
            </a:r>
          </a:p>
          <a:p>
            <a:r>
              <a:rPr lang="en-US" dirty="0" smtClean="0">
                <a:latin typeface="Times New Roman" panose="02020603050405020304" pitchFamily="18" charset="0"/>
                <a:cs typeface="Times New Roman" panose="02020603050405020304" pitchFamily="18" charset="0"/>
              </a:rPr>
              <a:t>Use IEEE format for citation and references.</a:t>
            </a:r>
          </a:p>
          <a:p>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s shown by Brown [4], [5]; as mentioned earlier [2], [4]–[7], [9]; as presented by Wood et al. [7]</a:t>
            </a:r>
          </a:p>
          <a:p>
            <a:r>
              <a:rPr lang="en-US" dirty="0" smtClean="0">
                <a:latin typeface="Times New Roman" panose="02020603050405020304" pitchFamily="18" charset="0"/>
                <a:cs typeface="Times New Roman" panose="02020603050405020304" pitchFamily="18" charset="0"/>
              </a:rPr>
              <a:t>For further details read </a:t>
            </a:r>
            <a:r>
              <a:rPr lang="en-US" dirty="0" smtClean="0">
                <a:latin typeface="Times New Roman" panose="02020603050405020304" pitchFamily="18" charset="0"/>
                <a:cs typeface="Times New Roman" panose="02020603050405020304" pitchFamily="18" charset="0"/>
                <a:hlinkClick r:id="rId2"/>
              </a:rPr>
              <a:t>https://pitt.libguides.com/citationhelp/ieee</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027392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599"/>
            <a:ext cx="8596668" cy="1320800"/>
          </a:xfrm>
        </p:spPr>
        <p:txBody>
          <a:bodyPr/>
          <a:lstStyle/>
          <a:p>
            <a:r>
              <a:rPr lang="en-US" dirty="0" smtClean="0">
                <a:latin typeface="Times New Roman" pitchFamily="18" charset="0"/>
                <a:cs typeface="Times New Roman" pitchFamily="18" charset="0"/>
              </a:rPr>
              <a:t>Documenting Sources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89467" y="1422399"/>
            <a:ext cx="10968344" cy="4546391"/>
          </a:xfrm>
        </p:spPr>
        <p:txBody>
          <a:bodyPr>
            <a:noAutofit/>
          </a:bodyPr>
          <a:lstStyle/>
          <a:p>
            <a:r>
              <a:rPr lang="en-US" sz="2800" dirty="0">
                <a:latin typeface="Times New Roman" pitchFamily="18" charset="0"/>
                <a:cs typeface="Times New Roman" pitchFamily="18" charset="0"/>
              </a:rPr>
              <a:t>However, whenever you are using material that has been published in a book, periodical, or on another organization’s Website, you should cite your sources.</a:t>
            </a:r>
          </a:p>
          <a:p>
            <a:r>
              <a:rPr lang="en-US" sz="2800" dirty="0" smtClean="0">
                <a:latin typeface="Times New Roman" pitchFamily="18" charset="0"/>
                <a:cs typeface="Times New Roman" pitchFamily="18" charset="0"/>
              </a:rPr>
              <a:t>With </a:t>
            </a:r>
            <a:r>
              <a:rPr lang="en-US" sz="2800" dirty="0">
                <a:latin typeface="Times New Roman" pitchFamily="18" charset="0"/>
                <a:cs typeface="Times New Roman" pitchFamily="18" charset="0"/>
              </a:rPr>
              <a:t>the exception of common knowledge, you should cite sources for all borrowed information used in your final document, including quotations, paraphrases, and summaries</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marL="0" indent="0">
              <a:buNone/>
            </a:pPr>
            <a:r>
              <a:rPr lang="en-US" sz="2800" dirty="0">
                <a:solidFill>
                  <a:schemeClr val="accent2">
                    <a:lumMod val="75000"/>
                  </a:schemeClr>
                </a:solidFill>
                <a:latin typeface="Times New Roman" pitchFamily="18" charset="0"/>
                <a:cs typeface="Times New Roman" pitchFamily="18" charset="0"/>
              </a:rPr>
              <a:t>Common knowledge is information generally available from basic sources in the field. In the case of Tanya’s research project, common knowledge is a definition of hybrid electric vehicles. </a:t>
            </a:r>
            <a:r>
              <a:rPr lang="en-US" sz="2800" dirty="0">
                <a:solidFill>
                  <a:schemeClr val="tx1"/>
                </a:solidFill>
                <a:latin typeface="Times New Roman" pitchFamily="18" charset="0"/>
                <a:cs typeface="Times New Roman" pitchFamily="18" charset="0"/>
              </a:rPr>
              <a:t>When you are uncertain whether a piece of borrowed information is common knowledge, go ahead and cite the source.</a:t>
            </a:r>
          </a:p>
        </p:txBody>
      </p:sp>
    </p:spTree>
    <p:extLst>
      <p:ext uri="{BB962C8B-B14F-4D97-AF65-F5344CB8AC3E}">
        <p14:creationId xmlns="" xmlns:p14="http://schemas.microsoft.com/office/powerpoint/2010/main" val="41023948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6114"/>
            <a:ext cx="8596668" cy="1320800"/>
          </a:xfrm>
        </p:spPr>
        <p:txBody>
          <a:bodyPr/>
          <a:lstStyle/>
          <a:p>
            <a:r>
              <a:rPr lang="en-US" dirty="0" smtClean="0">
                <a:latin typeface="Times New Roman" pitchFamily="18" charset="0"/>
                <a:cs typeface="Times New Roman" pitchFamily="18" charset="0"/>
              </a:rPr>
              <a:t>Why Document Sources?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 y="1059542"/>
            <a:ext cx="11971422" cy="5798457"/>
          </a:xfrm>
        </p:spPr>
        <p:txBody>
          <a:bodyPr>
            <a:normAutofit/>
          </a:bodyPr>
          <a:lstStyle/>
          <a:p>
            <a:pPr>
              <a:buFont typeface="+mj-lt"/>
              <a:buAutoNum type="arabicPeriod"/>
            </a:pPr>
            <a:r>
              <a:rPr lang="en-US" sz="2400" b="1" dirty="0" smtClean="0">
                <a:latin typeface="Times New Roman" pitchFamily="18" charset="0"/>
                <a:cs typeface="Times New Roman" pitchFamily="18" charset="0"/>
              </a:rPr>
              <a:t>Courtesy</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You owe readers the </a:t>
            </a:r>
            <a:r>
              <a:rPr lang="en-US" sz="2400" dirty="0" smtClean="0">
                <a:latin typeface="Times New Roman" pitchFamily="18" charset="0"/>
                <a:cs typeface="Times New Roman" pitchFamily="18" charset="0"/>
              </a:rPr>
              <a:t>courtesy </a:t>
            </a:r>
            <a:r>
              <a:rPr lang="en-US" sz="2400" dirty="0">
                <a:latin typeface="Times New Roman" pitchFamily="18" charset="0"/>
                <a:cs typeface="Times New Roman" pitchFamily="18" charset="0"/>
              </a:rPr>
              <a:t>of citing sources where they can seek additional information on the subject. Sources should be given for quotations, paraphrases, and summaries.</a:t>
            </a:r>
          </a:p>
          <a:p>
            <a:pPr>
              <a:buFont typeface="+mj-lt"/>
              <a:buAutoNum type="arabicPeriod"/>
            </a:pPr>
            <a:endParaRPr lang="en-US" sz="2400" dirty="0">
              <a:latin typeface="Times New Roman" pitchFamily="18" charset="0"/>
              <a:cs typeface="Times New Roman" pitchFamily="18" charset="0"/>
            </a:endParaRPr>
          </a:p>
          <a:p>
            <a:pPr>
              <a:buFont typeface="+mj-lt"/>
              <a:buAutoNum type="arabicPeriod"/>
            </a:pPr>
            <a:r>
              <a:rPr lang="en-US" sz="2400" b="1" dirty="0" smtClean="0">
                <a:latin typeface="Times New Roman" pitchFamily="18" charset="0"/>
                <a:cs typeface="Times New Roman" pitchFamily="18" charset="0"/>
              </a:rPr>
              <a:t>Ethics</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You have an </a:t>
            </a:r>
            <a:r>
              <a:rPr lang="en-US" sz="2400" dirty="0" smtClean="0">
                <a:latin typeface="Times New Roman" pitchFamily="18" charset="0"/>
                <a:cs typeface="Times New Roman" pitchFamily="18" charset="0"/>
              </a:rPr>
              <a:t>ethical </a:t>
            </a:r>
            <a:r>
              <a:rPr lang="en-US" sz="2400" dirty="0">
                <a:latin typeface="Times New Roman" pitchFamily="18" charset="0"/>
                <a:cs typeface="Times New Roman" pitchFamily="18" charset="0"/>
              </a:rPr>
              <a:t>obligation to show your reader where your ideas stop and those of another person begin; otherwise, you are parading the ideas of others as your own.</a:t>
            </a:r>
          </a:p>
          <a:p>
            <a:pPr>
              <a:buFont typeface="+mj-lt"/>
              <a:buAutoNum type="arabicPeriod"/>
            </a:pPr>
            <a:endParaRPr lang="en-US" sz="2400" dirty="0">
              <a:latin typeface="Times New Roman" pitchFamily="18" charset="0"/>
              <a:cs typeface="Times New Roman" pitchFamily="18" charset="0"/>
            </a:endParaRPr>
          </a:p>
          <a:p>
            <a:pPr>
              <a:buFont typeface="+mj-lt"/>
              <a:buAutoNum type="arabicPeriod"/>
            </a:pPr>
            <a:r>
              <a:rPr lang="en-US" sz="2400" b="1" dirty="0" smtClean="0">
                <a:latin typeface="Times New Roman" pitchFamily="18" charset="0"/>
                <a:cs typeface="Times New Roman" pitchFamily="18" charset="0"/>
              </a:rPr>
              <a:t>Law</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You have a </a:t>
            </a:r>
            <a:r>
              <a:rPr lang="en-US" sz="2400" dirty="0" smtClean="0">
                <a:latin typeface="Times New Roman" pitchFamily="18" charset="0"/>
                <a:cs typeface="Times New Roman" pitchFamily="18" charset="0"/>
              </a:rPr>
              <a:t>legal </a:t>
            </a:r>
            <a:r>
              <a:rPr lang="en-US" sz="2400" dirty="0">
                <a:latin typeface="Times New Roman" pitchFamily="18" charset="0"/>
                <a:cs typeface="Times New Roman" pitchFamily="18" charset="0"/>
              </a:rPr>
              <a:t>obligation to acknowledge information borrowed from a copyrighted source. In fact, you should seek written permission for the use of </a:t>
            </a:r>
            <a:r>
              <a:rPr lang="en-US" sz="2400" dirty="0" smtClean="0">
                <a:latin typeface="Times New Roman" pitchFamily="18" charset="0"/>
                <a:cs typeface="Times New Roman" pitchFamily="18" charset="0"/>
              </a:rPr>
              <a:t>borrowed information </a:t>
            </a:r>
            <a:r>
              <a:rPr lang="en-US" sz="2400" dirty="0">
                <a:latin typeface="Times New Roman" pitchFamily="18" charset="0"/>
                <a:cs typeface="Times New Roman" pitchFamily="18" charset="0"/>
              </a:rPr>
              <a:t>that is copyrighted when you plan to publish your document or when you are using your document to bring in profit to your firm (as in a proposal or report). If you need more specific information about copyright laws or about the legalities of documentation, see a research librarian.</a:t>
            </a:r>
          </a:p>
        </p:txBody>
      </p:sp>
    </p:spTree>
    <p:extLst>
      <p:ext uri="{BB962C8B-B14F-4D97-AF65-F5344CB8AC3E}">
        <p14:creationId xmlns="" xmlns:p14="http://schemas.microsoft.com/office/powerpoint/2010/main" val="34950174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23446"/>
          </a:xfrm>
        </p:spPr>
        <p:txBody>
          <a:bodyPr>
            <a:normAutofit/>
          </a:bodyPr>
          <a:lstStyle/>
          <a:p>
            <a:r>
              <a:rPr lang="en-US" b="1" dirty="0" smtClean="0">
                <a:latin typeface="Times New Roman" panose="02020603050405020304" pitchFamily="18" charset="0"/>
                <a:cs typeface="Times New Roman" panose="02020603050405020304" pitchFamily="18" charset="0"/>
              </a:rPr>
              <a:t>Sources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8686" y="723446"/>
            <a:ext cx="11901714" cy="5453517"/>
          </a:xfrm>
        </p:spPr>
        <p:txBody>
          <a:bodyPr>
            <a:normAutofit fontScale="92500"/>
          </a:bodyPr>
          <a:lstStyle/>
          <a:p>
            <a:r>
              <a:rPr lang="en-US" sz="2000" dirty="0" smtClean="0">
                <a:hlinkClick r:id="rId2"/>
              </a:rPr>
              <a:t>https://pitt.libguides.com/citationhelp/ieee</a:t>
            </a:r>
            <a:endParaRPr lang="en-US" sz="2000" dirty="0" smtClean="0"/>
          </a:p>
          <a:p>
            <a:r>
              <a:rPr lang="en-US" sz="2000" dirty="0" smtClean="0">
                <a:hlinkClick r:id="rId3"/>
              </a:rPr>
              <a:t>https://www.monash.edu/rlo/graduate-research-writing/write-the-thesis/introduction-literature-reviews</a:t>
            </a:r>
            <a:endParaRPr lang="en-US" sz="2000" dirty="0" smtClean="0"/>
          </a:p>
          <a:p>
            <a:r>
              <a:rPr lang="en-US" sz="2000" dirty="0" smtClean="0">
                <a:hlinkClick r:id="rId4"/>
              </a:rPr>
              <a:t>https://www.monash.edu/rlo/graduate-research-writing/write-the-thesis/writing-a-literature-review</a:t>
            </a:r>
            <a:endParaRPr lang="en-US" sz="2000" dirty="0" smtClean="0"/>
          </a:p>
          <a:p>
            <a:r>
              <a:rPr lang="en-US" sz="2000" dirty="0" smtClean="0">
                <a:hlinkClick r:id="rId5"/>
              </a:rPr>
              <a:t>https://writing.wisc.edu/handbook/assignments/reviewofliterature/#</a:t>
            </a:r>
            <a:endParaRPr lang="en-US" sz="2000" dirty="0" smtClean="0"/>
          </a:p>
          <a:p>
            <a:r>
              <a:rPr lang="en-US" sz="2000" dirty="0" smtClean="0">
                <a:hlinkClick r:id="rId6"/>
              </a:rPr>
              <a:t>http://www.duluth.umn.edu/~hrallis/guides/researching/litreview.html</a:t>
            </a:r>
            <a:endParaRPr lang="en-US" sz="2000" dirty="0" smtClean="0"/>
          </a:p>
          <a:p>
            <a:r>
              <a:rPr lang="en-US" sz="2000" dirty="0" smtClean="0">
                <a:hlinkClick r:id="rId7"/>
              </a:rPr>
              <a:t>http://advice.writing.utoronto.ca/types-of-writing/literature-review/</a:t>
            </a:r>
            <a:endParaRPr lang="en-US" sz="2000" dirty="0" smtClean="0"/>
          </a:p>
          <a:p>
            <a:r>
              <a:rPr lang="en-US" sz="2000" dirty="0" smtClean="0">
                <a:hlinkClick r:id="rId8"/>
              </a:rPr>
              <a:t>https://academiccoachingandwriting.org/dissertation-doctor/resources/writing-a-literature-review</a:t>
            </a:r>
            <a:endParaRPr lang="en-US" sz="2000" dirty="0" smtClean="0"/>
          </a:p>
          <a:p>
            <a:r>
              <a:rPr lang="en-US" sz="2000" dirty="0" smtClean="0">
                <a:hlinkClick r:id="rId9"/>
              </a:rPr>
              <a:t>https://libguides.uwf.edu/c.php?g=215199&amp;p=1420828</a:t>
            </a:r>
            <a:endParaRPr lang="en-US" sz="2000" dirty="0" smtClean="0"/>
          </a:p>
          <a:p>
            <a:r>
              <a:rPr lang="en-US" sz="2000" dirty="0" smtClean="0">
                <a:hlinkClick r:id="rId10"/>
              </a:rPr>
              <a:t>https://writingcenter.unc.edu/tips-and-tools/literature-reviews/</a:t>
            </a:r>
            <a:endParaRPr lang="en-US" sz="2000" dirty="0" smtClean="0"/>
          </a:p>
          <a:p>
            <a:r>
              <a:rPr lang="en-US" sz="2000" dirty="0" smtClean="0">
                <a:hlinkClick r:id="rId11"/>
              </a:rPr>
              <a:t>https://library.concordia.ca/help/writing/literature-review.php</a:t>
            </a:r>
            <a:endParaRPr lang="en-US" sz="2000" dirty="0" smtClean="0"/>
          </a:p>
          <a:p>
            <a:r>
              <a:rPr lang="en-US" sz="2000" dirty="0" smtClean="0">
                <a:hlinkClick r:id="rId12"/>
              </a:rPr>
              <a:t>https://www.lib.uoguelph.ca/get-assistance/writing/specific-types-papers/writing-literature-review</a:t>
            </a:r>
            <a:endParaRPr lang="en-US" sz="2000" dirty="0" smtClean="0"/>
          </a:p>
          <a:p>
            <a:r>
              <a:rPr lang="en-US" sz="2000" dirty="0" smtClean="0">
                <a:hlinkClick r:id="rId13"/>
              </a:rPr>
              <a:t>https://www.slideshare.net/AnaikaAlexander/literature-review-14395725</a:t>
            </a:r>
            <a:endParaRPr lang="en-US" sz="2000" dirty="0" smtClean="0"/>
          </a:p>
        </p:txBody>
      </p:sp>
    </p:spTree>
    <p:extLst>
      <p:ext uri="{BB962C8B-B14F-4D97-AF65-F5344CB8AC3E}">
        <p14:creationId xmlns="" xmlns:p14="http://schemas.microsoft.com/office/powerpoint/2010/main" val="2384749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b="1" dirty="0" smtClean="0"/>
              <a:t>Web Resources</a:t>
            </a:r>
            <a:r>
              <a:rPr lang="en-US" dirty="0" smtClean="0"/>
              <a:t/>
            </a:r>
            <a:br>
              <a:rPr lang="en-US" dirty="0" smtClean="0"/>
            </a:br>
            <a:endParaRPr lang="en-US" dirty="0"/>
          </a:p>
        </p:txBody>
      </p:sp>
      <p:sp>
        <p:nvSpPr>
          <p:cNvPr id="3" name="Content Placeholder 2"/>
          <p:cNvSpPr>
            <a:spLocks noGrp="1"/>
          </p:cNvSpPr>
          <p:nvPr>
            <p:ph idx="1"/>
          </p:nvPr>
        </p:nvSpPr>
        <p:spPr>
          <a:xfrm>
            <a:off x="433465" y="1600772"/>
            <a:ext cx="9505014" cy="5257228"/>
          </a:xfrm>
        </p:spPr>
        <p:txBody>
          <a:bodyPr>
            <a:normAutofit/>
          </a:bodyPr>
          <a:lstStyle/>
          <a:p>
            <a:r>
              <a:rPr lang="en-US" sz="2000" dirty="0" smtClean="0"/>
              <a:t>What are the author’s academic or professional qualifications?</a:t>
            </a:r>
          </a:p>
          <a:p>
            <a:r>
              <a:rPr lang="en-US" sz="2000" dirty="0" smtClean="0"/>
              <a:t>Who is the publisher, and what is its reputation?</a:t>
            </a:r>
          </a:p>
          <a:p>
            <a:r>
              <a:rPr lang="en-US" sz="2000" dirty="0" smtClean="0"/>
              <a:t>What are the scope and content of the work?</a:t>
            </a:r>
          </a:p>
          <a:p>
            <a:r>
              <a:rPr lang="en-US" sz="2000" dirty="0" smtClean="0"/>
              <a:t>How does this information fit in with what you know about this topic?</a:t>
            </a:r>
          </a:p>
          <a:p>
            <a:r>
              <a:rPr lang="en-US" sz="2000" dirty="0" smtClean="0"/>
              <a:t>What are the trends in information on this topic, and how does this book, article, journal, or Web site fit in?</a:t>
            </a:r>
          </a:p>
          <a:p>
            <a:r>
              <a:rPr lang="en-US" sz="2000" dirty="0" smtClean="0"/>
              <a:t>How current is this information?</a:t>
            </a:r>
            <a:endParaRPr lang="en-US" sz="2000" dirty="0"/>
          </a:p>
        </p:txBody>
      </p:sp>
    </p:spTree>
    <p:extLst>
      <p:ext uri="{BB962C8B-B14F-4D97-AF65-F5344CB8AC3E}">
        <p14:creationId xmlns:p14="http://schemas.microsoft.com/office/powerpoint/2010/main" xmlns="" val="3860865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Sources</a:t>
            </a:r>
            <a:endParaRPr lang="en-US" dirty="0"/>
          </a:p>
        </p:txBody>
      </p:sp>
      <p:sp>
        <p:nvSpPr>
          <p:cNvPr id="3" name="Content Placeholder 2"/>
          <p:cNvSpPr>
            <a:spLocks noGrp="1"/>
          </p:cNvSpPr>
          <p:nvPr>
            <p:ph idx="1"/>
          </p:nvPr>
        </p:nvSpPr>
        <p:spPr>
          <a:xfrm>
            <a:off x="677334" y="1531003"/>
            <a:ext cx="8596668" cy="3880773"/>
          </a:xfrm>
        </p:spPr>
        <p:txBody>
          <a:bodyPr>
            <a:normAutofit/>
          </a:bodyPr>
          <a:lstStyle/>
          <a:p>
            <a:pPr marL="0" indent="0">
              <a:buNone/>
            </a:pPr>
            <a:r>
              <a:rPr lang="en-US" sz="2400" b="1" dirty="0" smtClean="0"/>
              <a:t>Library Resources</a:t>
            </a:r>
          </a:p>
          <a:p>
            <a:r>
              <a:rPr lang="en-US" sz="2400" dirty="0" smtClean="0"/>
              <a:t>Books</a:t>
            </a:r>
          </a:p>
          <a:p>
            <a:r>
              <a:rPr lang="en-US" sz="2400" dirty="0" smtClean="0"/>
              <a:t>Periodicals</a:t>
            </a:r>
          </a:p>
          <a:p>
            <a:r>
              <a:rPr lang="en-US" sz="2400" dirty="0" smtClean="0"/>
              <a:t>Newspapers</a:t>
            </a:r>
          </a:p>
          <a:p>
            <a:r>
              <a:rPr lang="en-US" sz="2400" dirty="0" smtClean="0"/>
              <a:t>Company Directories</a:t>
            </a:r>
          </a:p>
          <a:p>
            <a:r>
              <a:rPr lang="en-US" sz="2400" dirty="0" smtClean="0"/>
              <a:t>Dictionaries, Encyclopedias, and Other General References</a:t>
            </a:r>
            <a:endParaRPr lang="en-US" sz="2400" dirty="0"/>
          </a:p>
        </p:txBody>
      </p:sp>
    </p:spTree>
    <p:extLst>
      <p:ext uri="{BB962C8B-B14F-4D97-AF65-F5344CB8AC3E}">
        <p14:creationId xmlns:p14="http://schemas.microsoft.com/office/powerpoint/2010/main" xmlns="" val="2583671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Conducting </a:t>
            </a:r>
            <a:r>
              <a:rPr lang="en-US" b="1" dirty="0" smtClean="0"/>
              <a:t>Primary Research</a:t>
            </a:r>
            <a:endParaRPr lang="en-US" b="1" dirty="0"/>
          </a:p>
        </p:txBody>
      </p:sp>
      <p:sp>
        <p:nvSpPr>
          <p:cNvPr id="3" name="Content Placeholder 2"/>
          <p:cNvSpPr>
            <a:spLocks noGrp="1"/>
          </p:cNvSpPr>
          <p:nvPr>
            <p:ph idx="1"/>
          </p:nvPr>
        </p:nvSpPr>
        <p:spPr>
          <a:xfrm>
            <a:off x="838200" y="1690688"/>
            <a:ext cx="8435802" cy="4934964"/>
          </a:xfrm>
        </p:spPr>
        <p:txBody>
          <a:bodyPr>
            <a:normAutofit/>
          </a:bodyPr>
          <a:lstStyle/>
          <a:p>
            <a:r>
              <a:rPr lang="en-US" sz="2400" dirty="0" smtClean="0"/>
              <a:t>Interviews </a:t>
            </a:r>
          </a:p>
          <a:p>
            <a:r>
              <a:rPr lang="en-US" sz="2400" dirty="0" smtClean="0"/>
              <a:t>Focus groups</a:t>
            </a:r>
          </a:p>
          <a:p>
            <a:r>
              <a:rPr lang="en-US" sz="2400" dirty="0" smtClean="0"/>
              <a:t>Surveys </a:t>
            </a:r>
          </a:p>
          <a:p>
            <a:r>
              <a:rPr lang="en-US" sz="2400" dirty="0"/>
              <a:t>L</a:t>
            </a:r>
            <a:r>
              <a:rPr lang="en-US" sz="2400" dirty="0" smtClean="0"/>
              <a:t>aboratory experiments, or field observations</a:t>
            </a:r>
          </a:p>
          <a:p>
            <a:r>
              <a:rPr lang="en-US" sz="2400" dirty="0" smtClean="0"/>
              <a:t>Original works such as diaries, company reports, and correspondence, as well as documents that are the subject of analysis, such as user’s manuals and Web sites.</a:t>
            </a:r>
            <a:endParaRPr lang="en-US" sz="2400" dirty="0"/>
          </a:p>
        </p:txBody>
      </p:sp>
    </p:spTree>
    <p:extLst>
      <p:ext uri="{BB962C8B-B14F-4D97-AF65-F5344CB8AC3E}">
        <p14:creationId xmlns:p14="http://schemas.microsoft.com/office/powerpoint/2010/main" xmlns="" val="4179568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Quantitative Research</a:t>
            </a:r>
            <a:br>
              <a:rPr lang="en-US" dirty="0" smtClean="0"/>
            </a:br>
            <a:endParaRPr lang="en-US" dirty="0"/>
          </a:p>
        </p:txBody>
      </p:sp>
      <p:sp>
        <p:nvSpPr>
          <p:cNvPr id="3" name="Content Placeholder 2"/>
          <p:cNvSpPr>
            <a:spLocks noGrp="1"/>
          </p:cNvSpPr>
          <p:nvPr>
            <p:ph idx="1"/>
          </p:nvPr>
        </p:nvSpPr>
        <p:spPr>
          <a:xfrm>
            <a:off x="838199" y="1825624"/>
            <a:ext cx="8680555" cy="5032375"/>
          </a:xfrm>
        </p:spPr>
        <p:txBody>
          <a:bodyPr>
            <a:normAutofit/>
          </a:bodyPr>
          <a:lstStyle/>
          <a:p>
            <a:pPr marL="0" indent="0">
              <a:buNone/>
            </a:pPr>
            <a:r>
              <a:rPr lang="en-US" sz="2400" dirty="0" smtClean="0"/>
              <a:t>In technical communication, this step often involves answering questions about how long it takes to perform a task, or how many clicks it takes to find information in a Help file. Technical communicators may also collect and analyze statistics from surveys and interviews. Quantitative research is judged by validity and reliability.</a:t>
            </a:r>
          </a:p>
          <a:p>
            <a:pPr marL="0" indent="0">
              <a:buNone/>
            </a:pPr>
            <a:endParaRPr lang="en-US" sz="2400" dirty="0" smtClean="0"/>
          </a:p>
          <a:p>
            <a:pPr marL="0" indent="0">
              <a:buNone/>
            </a:pPr>
            <a:r>
              <a:rPr lang="en-US" sz="2400" dirty="0" smtClean="0"/>
              <a:t>■ Research is valid if it measures what it was designed to measure.</a:t>
            </a:r>
          </a:p>
          <a:p>
            <a:pPr marL="0" indent="0">
              <a:buNone/>
            </a:pPr>
            <a:r>
              <a:rPr lang="en-US" sz="2400" dirty="0" smtClean="0"/>
              <a:t>■ Research is reliable if it can be repeated with the same results.</a:t>
            </a:r>
          </a:p>
          <a:p>
            <a:pPr marL="0" indent="0">
              <a:buNone/>
            </a:pPr>
            <a:endParaRPr lang="en-US" dirty="0"/>
          </a:p>
        </p:txBody>
      </p:sp>
    </p:spTree>
    <p:extLst>
      <p:ext uri="{BB962C8B-B14F-4D97-AF65-F5344CB8AC3E}">
        <p14:creationId xmlns:p14="http://schemas.microsoft.com/office/powerpoint/2010/main" xmlns="" val="2363935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4715" y="464695"/>
            <a:ext cx="8844196" cy="6011056"/>
          </a:xfrm>
        </p:spPr>
        <p:txBody>
          <a:bodyPr>
            <a:normAutofit/>
          </a:bodyPr>
          <a:lstStyle/>
          <a:p>
            <a:pPr marL="114300" indent="0">
              <a:buNone/>
            </a:pPr>
            <a:r>
              <a:rPr lang="en-US" sz="2800" b="1" dirty="0">
                <a:solidFill>
                  <a:schemeClr val="tx2"/>
                </a:solidFill>
              </a:rPr>
              <a:t>Using Questionnaire and Interviews</a:t>
            </a:r>
          </a:p>
          <a:p>
            <a:pPr marL="114300" indent="0">
              <a:buNone/>
            </a:pPr>
            <a:r>
              <a:rPr lang="en-US" dirty="0"/>
              <a:t>A part of your research may include collecting firsthand information yourself, such as, questionnaires or personal interviews</a:t>
            </a:r>
          </a:p>
          <a:p>
            <a:pPr marL="114300" indent="0">
              <a:buNone/>
            </a:pPr>
            <a:r>
              <a:rPr lang="en-US" dirty="0"/>
              <a:t> </a:t>
            </a:r>
          </a:p>
          <a:p>
            <a:pPr marL="114300" indent="0">
              <a:buNone/>
            </a:pPr>
            <a:r>
              <a:rPr lang="en-US" b="1" dirty="0">
                <a:solidFill>
                  <a:schemeClr val="tx2"/>
                </a:solidFill>
              </a:rPr>
              <a:t>Step 1: Designing a questionnaire:</a:t>
            </a:r>
          </a:p>
          <a:p>
            <a:pPr marL="114300" lvl="0" indent="0">
              <a:buNone/>
            </a:pPr>
            <a:r>
              <a:rPr lang="en-US" dirty="0">
                <a:solidFill>
                  <a:schemeClr val="bg2">
                    <a:lumMod val="50000"/>
                  </a:schemeClr>
                </a:solidFill>
              </a:rPr>
              <a:t>1. Keepings reader’s need while preparing the questionnaire</a:t>
            </a:r>
          </a:p>
          <a:p>
            <a:pPr marL="114300" lvl="0" indent="0">
              <a:buNone/>
            </a:pPr>
            <a:r>
              <a:rPr lang="en-US" dirty="0"/>
              <a:t>It benefits them personally of professionally/it is easy to fill out and return</a:t>
            </a:r>
          </a:p>
          <a:p>
            <a:pPr marL="114300" lvl="0" indent="0">
              <a:buNone/>
            </a:pPr>
            <a:r>
              <a:rPr lang="en-US" dirty="0">
                <a:solidFill>
                  <a:schemeClr val="bg2">
                    <a:lumMod val="50000"/>
                  </a:schemeClr>
                </a:solidFill>
              </a:rPr>
              <a:t>2. Write a precise purpose statement</a:t>
            </a:r>
          </a:p>
          <a:p>
            <a:pPr marL="114300" lvl="0" indent="0">
              <a:buNone/>
            </a:pPr>
            <a:r>
              <a:rPr lang="en-US" dirty="0"/>
              <a:t>E.g. “The purpose of this survey is to find out ways in which…..”</a:t>
            </a:r>
          </a:p>
          <a:p>
            <a:pPr marL="114300" lvl="0" indent="0">
              <a:buNone/>
            </a:pPr>
            <a:r>
              <a:rPr lang="en-US" dirty="0">
                <a:solidFill>
                  <a:schemeClr val="bg2">
                    <a:lumMod val="50000"/>
                  </a:schemeClr>
                </a:solidFill>
              </a:rPr>
              <a:t>3. Limit the number of questions</a:t>
            </a:r>
          </a:p>
          <a:p>
            <a:pPr marL="114300" lvl="0" indent="0">
              <a:buNone/>
            </a:pPr>
            <a:r>
              <a:rPr lang="en-US" dirty="0"/>
              <a:t>Every question must serve the purpose/ resist the temptation to clutter questionnaire with irrelevant questions</a:t>
            </a:r>
          </a:p>
          <a:p>
            <a:pPr marL="114300" indent="0">
              <a:buNone/>
            </a:pPr>
            <a:r>
              <a:rPr lang="en-US" dirty="0">
                <a:solidFill>
                  <a:schemeClr val="bg2">
                    <a:lumMod val="50000"/>
                  </a:schemeClr>
                </a:solidFill>
              </a:rPr>
              <a:t>4. Ask mostly objective questions</a:t>
            </a:r>
          </a:p>
          <a:p>
            <a:pPr marL="114300" indent="0">
              <a:buNone/>
            </a:pPr>
            <a:r>
              <a:rPr lang="en-US" dirty="0"/>
              <a:t>So that the questions are easy to answer and responses are easy to compile</a:t>
            </a:r>
          </a:p>
          <a:p>
            <a:endParaRPr lang="en-US" dirty="0"/>
          </a:p>
        </p:txBody>
      </p:sp>
    </p:spTree>
    <p:extLst>
      <p:ext uri="{BB962C8B-B14F-4D97-AF65-F5344CB8AC3E}">
        <p14:creationId xmlns:p14="http://schemas.microsoft.com/office/powerpoint/2010/main" xmlns="" val="4155095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810</TotalTime>
  <Words>3241</Words>
  <Application>Microsoft Office PowerPoint</Application>
  <PresentationFormat>Custom</PresentationFormat>
  <Paragraphs>317</Paragraphs>
  <Slides>43</Slides>
  <Notes>11</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Facet</vt:lpstr>
      <vt:lpstr>Technical Research</vt:lpstr>
      <vt:lpstr>Case  Study </vt:lpstr>
      <vt:lpstr>Before starting your research, you ask yourself the following questions, to give direction to your work: </vt:lpstr>
      <vt:lpstr>Secondary sources</vt:lpstr>
      <vt:lpstr>Using Web Resources </vt:lpstr>
      <vt:lpstr>Other Sources</vt:lpstr>
      <vt:lpstr>Conducting Primary Research</vt:lpstr>
      <vt:lpstr>Quantitative Research </vt:lpstr>
      <vt:lpstr>Slide 9</vt:lpstr>
      <vt:lpstr>Slide 10</vt:lpstr>
      <vt:lpstr>Slide 11</vt:lpstr>
      <vt:lpstr>Biased questions</vt:lpstr>
      <vt:lpstr>Undefined Terms</vt:lpstr>
      <vt:lpstr>Mixed Variables</vt:lpstr>
      <vt:lpstr>Question requiring too much homework</vt:lpstr>
      <vt:lpstr>Slide 16</vt:lpstr>
      <vt:lpstr>Slide 17</vt:lpstr>
      <vt:lpstr>Qualitative Research </vt:lpstr>
      <vt:lpstr>1.Writing an ABSTRACT</vt:lpstr>
      <vt:lpstr>WHY?</vt:lpstr>
      <vt:lpstr>WHEN</vt:lpstr>
      <vt:lpstr>Slide 22</vt:lpstr>
      <vt:lpstr>Types of Abstracts</vt:lpstr>
      <vt:lpstr>Executive Summaries vs. Abstracts</vt:lpstr>
      <vt:lpstr>Abstract Components (HOW)</vt:lpstr>
      <vt:lpstr>Sample Abstract</vt:lpstr>
      <vt:lpstr>Literature Review</vt:lpstr>
      <vt:lpstr>Literature Review</vt:lpstr>
      <vt:lpstr>Characteristics</vt:lpstr>
      <vt:lpstr>Function of Literature Review</vt:lpstr>
      <vt:lpstr>Analysis and Synthesis</vt:lpstr>
      <vt:lpstr>Writing Literature Review</vt:lpstr>
      <vt:lpstr>Selection</vt:lpstr>
      <vt:lpstr>Argument</vt:lpstr>
      <vt:lpstr>Structure</vt:lpstr>
      <vt:lpstr>Voice</vt:lpstr>
      <vt:lpstr>Sample</vt:lpstr>
      <vt:lpstr>Slide 38</vt:lpstr>
      <vt:lpstr>Slide 39</vt:lpstr>
      <vt:lpstr>Ethical Considerations</vt:lpstr>
      <vt:lpstr>Documenting Sources</vt:lpstr>
      <vt:lpstr>Why Document Sources?</vt:lpstr>
      <vt:lpstr>Sources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Hajra Butt</dc:creator>
  <cp:lastModifiedBy>Razam Sahib</cp:lastModifiedBy>
  <cp:revision>48</cp:revision>
  <dcterms:created xsi:type="dcterms:W3CDTF">2019-03-03T09:43:08Z</dcterms:created>
  <dcterms:modified xsi:type="dcterms:W3CDTF">2022-10-06T06:41:24Z</dcterms:modified>
</cp:coreProperties>
</file>