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56" r:id="rId3"/>
    <p:sldId id="257" r:id="rId4"/>
    <p:sldId id="258" r:id="rId5"/>
    <p:sldId id="259" r:id="rId6"/>
    <p:sldId id="260" r:id="rId7"/>
    <p:sldId id="261" r:id="rId8"/>
    <p:sldId id="263" r:id="rId9"/>
    <p:sldId id="271" r:id="rId10"/>
    <p:sldId id="265" r:id="rId11"/>
    <p:sldId id="272" r:id="rId12"/>
    <p:sldId id="267" r:id="rId13"/>
    <p:sldId id="273"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8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2B648A-0671-4812-94A8-72D7E10F4EF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3F5120-1918-4E9A-9C2E-3743460ED403}">
      <dgm:prSet/>
      <dgm:spPr/>
      <dgm:t>
        <a:bodyPr/>
        <a:lstStyle/>
        <a:p>
          <a:r>
            <a:rPr lang="en-US"/>
            <a:t>To: Mr. Adil Rizwan</a:t>
          </a:r>
        </a:p>
      </dgm:t>
    </dgm:pt>
    <dgm:pt modelId="{8B2612BE-4633-4C10-9214-FC4D27A6BA19}" type="parTrans" cxnId="{E705E63D-7F8B-4D4E-9F15-DE5929E8C029}">
      <dgm:prSet/>
      <dgm:spPr/>
      <dgm:t>
        <a:bodyPr/>
        <a:lstStyle/>
        <a:p>
          <a:endParaRPr lang="en-US"/>
        </a:p>
      </dgm:t>
    </dgm:pt>
    <dgm:pt modelId="{AAF73400-1A30-4664-BD5C-25B1F492A84D}" type="sibTrans" cxnId="{E705E63D-7F8B-4D4E-9F15-DE5929E8C029}">
      <dgm:prSet/>
      <dgm:spPr/>
      <dgm:t>
        <a:bodyPr/>
        <a:lstStyle/>
        <a:p>
          <a:endParaRPr lang="en-US"/>
        </a:p>
      </dgm:t>
    </dgm:pt>
    <dgm:pt modelId="{7929203E-A8AB-4C2F-A229-C191E4F4B130}">
      <dgm:prSet/>
      <dgm:spPr/>
      <dgm:t>
        <a:bodyPr/>
        <a:lstStyle/>
        <a:p>
          <a:r>
            <a:rPr lang="en-US"/>
            <a:t>Customer Support Manager</a:t>
          </a:r>
        </a:p>
      </dgm:t>
    </dgm:pt>
    <dgm:pt modelId="{E145B126-0A1F-4462-8256-5DA0BCEE08A3}" type="parTrans" cxnId="{5F393F90-8596-436C-8B4D-0EA9337091F3}">
      <dgm:prSet/>
      <dgm:spPr/>
      <dgm:t>
        <a:bodyPr/>
        <a:lstStyle/>
        <a:p>
          <a:endParaRPr lang="en-US"/>
        </a:p>
      </dgm:t>
    </dgm:pt>
    <dgm:pt modelId="{281F58CA-2237-403F-97E1-FBEEA9E35C22}" type="sibTrans" cxnId="{5F393F90-8596-436C-8B4D-0EA9337091F3}">
      <dgm:prSet/>
      <dgm:spPr/>
      <dgm:t>
        <a:bodyPr/>
        <a:lstStyle/>
        <a:p>
          <a:endParaRPr lang="en-US"/>
        </a:p>
      </dgm:t>
    </dgm:pt>
    <dgm:pt modelId="{5DF2D049-296C-4EA5-B516-EE17F70786DE}">
      <dgm:prSet/>
      <dgm:spPr/>
      <dgm:t>
        <a:bodyPr/>
        <a:lstStyle/>
        <a:p>
          <a:r>
            <a:rPr lang="en-US"/>
            <a:t>Social Square (Phase 3-DHA, Lahore)</a:t>
          </a:r>
        </a:p>
      </dgm:t>
    </dgm:pt>
    <dgm:pt modelId="{F1955163-48FE-4A65-B4EF-48B62B1E2CB3}" type="parTrans" cxnId="{88A95698-16A1-431B-9218-1DA0DE47A18C}">
      <dgm:prSet/>
      <dgm:spPr/>
      <dgm:t>
        <a:bodyPr/>
        <a:lstStyle/>
        <a:p>
          <a:endParaRPr lang="en-US"/>
        </a:p>
      </dgm:t>
    </dgm:pt>
    <dgm:pt modelId="{AB33DD1C-AC2F-4929-813F-A63D121DE238}" type="sibTrans" cxnId="{88A95698-16A1-431B-9218-1DA0DE47A18C}">
      <dgm:prSet/>
      <dgm:spPr/>
      <dgm:t>
        <a:bodyPr/>
        <a:lstStyle/>
        <a:p>
          <a:endParaRPr lang="en-US"/>
        </a:p>
      </dgm:t>
    </dgm:pt>
    <dgm:pt modelId="{F245B6DB-5019-40B5-86D2-FAF41F93D69A}" type="pres">
      <dgm:prSet presAssocID="{B32B648A-0671-4812-94A8-72D7E10F4EFC}" presName="root" presStyleCnt="0">
        <dgm:presLayoutVars>
          <dgm:dir/>
          <dgm:resizeHandles val="exact"/>
        </dgm:presLayoutVars>
      </dgm:prSet>
      <dgm:spPr/>
    </dgm:pt>
    <dgm:pt modelId="{15DC5BF6-C0F2-4A78-8810-D3D010E9414A}" type="pres">
      <dgm:prSet presAssocID="{A13F5120-1918-4E9A-9C2E-3743460ED403}" presName="compNode" presStyleCnt="0"/>
      <dgm:spPr/>
    </dgm:pt>
    <dgm:pt modelId="{F5358C24-F912-4465-A0B2-49A2141D747B}" type="pres">
      <dgm:prSet presAssocID="{A13F5120-1918-4E9A-9C2E-3743460ED403}" presName="bgRect" presStyleLbl="bgShp" presStyleIdx="0" presStyleCnt="3"/>
      <dgm:spPr/>
    </dgm:pt>
    <dgm:pt modelId="{1084BDC5-2E76-4227-9DDC-E8AC77AFF85F}" type="pres">
      <dgm:prSet presAssocID="{A13F5120-1918-4E9A-9C2E-3743460ED4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
        </a:ext>
      </dgm:extLst>
    </dgm:pt>
    <dgm:pt modelId="{5C940AD5-CEA6-49EA-8435-EFA5AADE89E2}" type="pres">
      <dgm:prSet presAssocID="{A13F5120-1918-4E9A-9C2E-3743460ED403}" presName="spaceRect" presStyleCnt="0"/>
      <dgm:spPr/>
    </dgm:pt>
    <dgm:pt modelId="{B31BA7A8-D078-4145-A7AE-B8C96E84D3DC}" type="pres">
      <dgm:prSet presAssocID="{A13F5120-1918-4E9A-9C2E-3743460ED403}" presName="parTx" presStyleLbl="revTx" presStyleIdx="0" presStyleCnt="3">
        <dgm:presLayoutVars>
          <dgm:chMax val="0"/>
          <dgm:chPref val="0"/>
        </dgm:presLayoutVars>
      </dgm:prSet>
      <dgm:spPr/>
    </dgm:pt>
    <dgm:pt modelId="{DDE19694-C871-46E2-BF59-6F3106C98353}" type="pres">
      <dgm:prSet presAssocID="{AAF73400-1A30-4664-BD5C-25B1F492A84D}" presName="sibTrans" presStyleCnt="0"/>
      <dgm:spPr/>
    </dgm:pt>
    <dgm:pt modelId="{511FE9E2-D248-4AA5-979A-253D6C4666FB}" type="pres">
      <dgm:prSet presAssocID="{7929203E-A8AB-4C2F-A229-C191E4F4B130}" presName="compNode" presStyleCnt="0"/>
      <dgm:spPr/>
    </dgm:pt>
    <dgm:pt modelId="{94AD245F-E1A3-48FF-8D8E-69DE72EDFDAF}" type="pres">
      <dgm:prSet presAssocID="{7929203E-A8AB-4C2F-A229-C191E4F4B130}" presName="bgRect" presStyleLbl="bgShp" presStyleIdx="1" presStyleCnt="3"/>
      <dgm:spPr/>
    </dgm:pt>
    <dgm:pt modelId="{935A4A36-3764-44B9-8289-9451D305CB23}" type="pres">
      <dgm:prSet presAssocID="{7929203E-A8AB-4C2F-A229-C191E4F4B1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4F6FFB44-B29D-42D6-B898-D1064443A55F}" type="pres">
      <dgm:prSet presAssocID="{7929203E-A8AB-4C2F-A229-C191E4F4B130}" presName="spaceRect" presStyleCnt="0"/>
      <dgm:spPr/>
    </dgm:pt>
    <dgm:pt modelId="{E2876307-D830-47F0-ABD1-6F66304CA5AC}" type="pres">
      <dgm:prSet presAssocID="{7929203E-A8AB-4C2F-A229-C191E4F4B130}" presName="parTx" presStyleLbl="revTx" presStyleIdx="1" presStyleCnt="3">
        <dgm:presLayoutVars>
          <dgm:chMax val="0"/>
          <dgm:chPref val="0"/>
        </dgm:presLayoutVars>
      </dgm:prSet>
      <dgm:spPr/>
    </dgm:pt>
    <dgm:pt modelId="{39EEE86D-D261-46C9-B988-5ACE379FE7E9}" type="pres">
      <dgm:prSet presAssocID="{281F58CA-2237-403F-97E1-FBEEA9E35C22}" presName="sibTrans" presStyleCnt="0"/>
      <dgm:spPr/>
    </dgm:pt>
    <dgm:pt modelId="{FCA8040A-402F-4020-80CD-B9A00FF7EECB}" type="pres">
      <dgm:prSet presAssocID="{5DF2D049-296C-4EA5-B516-EE17F70786DE}" presName="compNode" presStyleCnt="0"/>
      <dgm:spPr/>
    </dgm:pt>
    <dgm:pt modelId="{FF2611B5-BA1E-4B56-927D-4F1F9F91538D}" type="pres">
      <dgm:prSet presAssocID="{5DF2D049-296C-4EA5-B516-EE17F70786DE}" presName="bgRect" presStyleLbl="bgShp" presStyleIdx="2" presStyleCnt="3"/>
      <dgm:spPr/>
    </dgm:pt>
    <dgm:pt modelId="{18FA345F-FE4D-4A45-9020-539239793A15}" type="pres">
      <dgm:prSet presAssocID="{5DF2D049-296C-4EA5-B516-EE17F70786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E6DE7FDE-3323-4F17-94BC-A0835780FCC0}" type="pres">
      <dgm:prSet presAssocID="{5DF2D049-296C-4EA5-B516-EE17F70786DE}" presName="spaceRect" presStyleCnt="0"/>
      <dgm:spPr/>
    </dgm:pt>
    <dgm:pt modelId="{A30A49A4-3FAC-4CDD-975D-D3CE79242592}" type="pres">
      <dgm:prSet presAssocID="{5DF2D049-296C-4EA5-B516-EE17F70786DE}" presName="parTx" presStyleLbl="revTx" presStyleIdx="2" presStyleCnt="3">
        <dgm:presLayoutVars>
          <dgm:chMax val="0"/>
          <dgm:chPref val="0"/>
        </dgm:presLayoutVars>
      </dgm:prSet>
      <dgm:spPr/>
    </dgm:pt>
  </dgm:ptLst>
  <dgm:cxnLst>
    <dgm:cxn modelId="{E705E63D-7F8B-4D4E-9F15-DE5929E8C029}" srcId="{B32B648A-0671-4812-94A8-72D7E10F4EFC}" destId="{A13F5120-1918-4E9A-9C2E-3743460ED403}" srcOrd="0" destOrd="0" parTransId="{8B2612BE-4633-4C10-9214-FC4D27A6BA19}" sibTransId="{AAF73400-1A30-4664-BD5C-25B1F492A84D}"/>
    <dgm:cxn modelId="{034EDE62-1A2F-482B-BF12-DBCA715088A8}" type="presOf" srcId="{7929203E-A8AB-4C2F-A229-C191E4F4B130}" destId="{E2876307-D830-47F0-ABD1-6F66304CA5AC}" srcOrd="0" destOrd="0" presId="urn:microsoft.com/office/officeart/2018/2/layout/IconVerticalSolidList"/>
    <dgm:cxn modelId="{83716853-6156-4E88-A8D9-56258BDD7C27}" type="presOf" srcId="{A13F5120-1918-4E9A-9C2E-3743460ED403}" destId="{B31BA7A8-D078-4145-A7AE-B8C96E84D3DC}" srcOrd="0" destOrd="0" presId="urn:microsoft.com/office/officeart/2018/2/layout/IconVerticalSolidList"/>
    <dgm:cxn modelId="{5F393F90-8596-436C-8B4D-0EA9337091F3}" srcId="{B32B648A-0671-4812-94A8-72D7E10F4EFC}" destId="{7929203E-A8AB-4C2F-A229-C191E4F4B130}" srcOrd="1" destOrd="0" parTransId="{E145B126-0A1F-4462-8256-5DA0BCEE08A3}" sibTransId="{281F58CA-2237-403F-97E1-FBEEA9E35C22}"/>
    <dgm:cxn modelId="{094B1491-B1A5-4122-8A8A-FD7B55D6E6ED}" type="presOf" srcId="{B32B648A-0671-4812-94A8-72D7E10F4EFC}" destId="{F245B6DB-5019-40B5-86D2-FAF41F93D69A}" srcOrd="0" destOrd="0" presId="urn:microsoft.com/office/officeart/2018/2/layout/IconVerticalSolidList"/>
    <dgm:cxn modelId="{88A95698-16A1-431B-9218-1DA0DE47A18C}" srcId="{B32B648A-0671-4812-94A8-72D7E10F4EFC}" destId="{5DF2D049-296C-4EA5-B516-EE17F70786DE}" srcOrd="2" destOrd="0" parTransId="{F1955163-48FE-4A65-B4EF-48B62B1E2CB3}" sibTransId="{AB33DD1C-AC2F-4929-813F-A63D121DE238}"/>
    <dgm:cxn modelId="{A17709B0-65F4-4EBF-8C34-17592A18E2EE}" type="presOf" srcId="{5DF2D049-296C-4EA5-B516-EE17F70786DE}" destId="{A30A49A4-3FAC-4CDD-975D-D3CE79242592}" srcOrd="0" destOrd="0" presId="urn:microsoft.com/office/officeart/2018/2/layout/IconVerticalSolidList"/>
    <dgm:cxn modelId="{E6C69625-88D2-4214-BB47-D3CAC3DDE1A2}" type="presParOf" srcId="{F245B6DB-5019-40B5-86D2-FAF41F93D69A}" destId="{15DC5BF6-C0F2-4A78-8810-D3D010E9414A}" srcOrd="0" destOrd="0" presId="urn:microsoft.com/office/officeart/2018/2/layout/IconVerticalSolidList"/>
    <dgm:cxn modelId="{248476AA-3BEC-459A-A5AE-84EA7992F740}" type="presParOf" srcId="{15DC5BF6-C0F2-4A78-8810-D3D010E9414A}" destId="{F5358C24-F912-4465-A0B2-49A2141D747B}" srcOrd="0" destOrd="0" presId="urn:microsoft.com/office/officeart/2018/2/layout/IconVerticalSolidList"/>
    <dgm:cxn modelId="{17B48871-56B2-454C-9F76-F3F5A4ECC612}" type="presParOf" srcId="{15DC5BF6-C0F2-4A78-8810-D3D010E9414A}" destId="{1084BDC5-2E76-4227-9DDC-E8AC77AFF85F}" srcOrd="1" destOrd="0" presId="urn:microsoft.com/office/officeart/2018/2/layout/IconVerticalSolidList"/>
    <dgm:cxn modelId="{78F06897-DA61-4DA7-8DF1-D784A068811E}" type="presParOf" srcId="{15DC5BF6-C0F2-4A78-8810-D3D010E9414A}" destId="{5C940AD5-CEA6-49EA-8435-EFA5AADE89E2}" srcOrd="2" destOrd="0" presId="urn:microsoft.com/office/officeart/2018/2/layout/IconVerticalSolidList"/>
    <dgm:cxn modelId="{EBC9120E-4BEB-4F98-A922-801D02893F3B}" type="presParOf" srcId="{15DC5BF6-C0F2-4A78-8810-D3D010E9414A}" destId="{B31BA7A8-D078-4145-A7AE-B8C96E84D3DC}" srcOrd="3" destOrd="0" presId="urn:microsoft.com/office/officeart/2018/2/layout/IconVerticalSolidList"/>
    <dgm:cxn modelId="{C0A5C175-EE31-4FF4-B042-56A0B2CD48BA}" type="presParOf" srcId="{F245B6DB-5019-40B5-86D2-FAF41F93D69A}" destId="{DDE19694-C871-46E2-BF59-6F3106C98353}" srcOrd="1" destOrd="0" presId="urn:microsoft.com/office/officeart/2018/2/layout/IconVerticalSolidList"/>
    <dgm:cxn modelId="{F756F15D-E982-4E66-A2A9-5F206B36548C}" type="presParOf" srcId="{F245B6DB-5019-40B5-86D2-FAF41F93D69A}" destId="{511FE9E2-D248-4AA5-979A-253D6C4666FB}" srcOrd="2" destOrd="0" presId="urn:microsoft.com/office/officeart/2018/2/layout/IconVerticalSolidList"/>
    <dgm:cxn modelId="{5577B04B-63D1-4782-9404-9ACC6BD2D5EC}" type="presParOf" srcId="{511FE9E2-D248-4AA5-979A-253D6C4666FB}" destId="{94AD245F-E1A3-48FF-8D8E-69DE72EDFDAF}" srcOrd="0" destOrd="0" presId="urn:microsoft.com/office/officeart/2018/2/layout/IconVerticalSolidList"/>
    <dgm:cxn modelId="{B2D6D963-4B2C-4175-893E-FBC8318D268B}" type="presParOf" srcId="{511FE9E2-D248-4AA5-979A-253D6C4666FB}" destId="{935A4A36-3764-44B9-8289-9451D305CB23}" srcOrd="1" destOrd="0" presId="urn:microsoft.com/office/officeart/2018/2/layout/IconVerticalSolidList"/>
    <dgm:cxn modelId="{120CD628-CA8F-49FE-9890-05FA2E9F5A8D}" type="presParOf" srcId="{511FE9E2-D248-4AA5-979A-253D6C4666FB}" destId="{4F6FFB44-B29D-42D6-B898-D1064443A55F}" srcOrd="2" destOrd="0" presId="urn:microsoft.com/office/officeart/2018/2/layout/IconVerticalSolidList"/>
    <dgm:cxn modelId="{DAF4E653-9694-4AB3-A417-45B4D4E08AD9}" type="presParOf" srcId="{511FE9E2-D248-4AA5-979A-253D6C4666FB}" destId="{E2876307-D830-47F0-ABD1-6F66304CA5AC}" srcOrd="3" destOrd="0" presId="urn:microsoft.com/office/officeart/2018/2/layout/IconVerticalSolidList"/>
    <dgm:cxn modelId="{B6326DF3-E9D5-408F-985D-D693D251DD4C}" type="presParOf" srcId="{F245B6DB-5019-40B5-86D2-FAF41F93D69A}" destId="{39EEE86D-D261-46C9-B988-5ACE379FE7E9}" srcOrd="3" destOrd="0" presId="urn:microsoft.com/office/officeart/2018/2/layout/IconVerticalSolidList"/>
    <dgm:cxn modelId="{37251814-B8EA-4CCC-8344-10F518E9C27B}" type="presParOf" srcId="{F245B6DB-5019-40B5-86D2-FAF41F93D69A}" destId="{FCA8040A-402F-4020-80CD-B9A00FF7EECB}" srcOrd="4" destOrd="0" presId="urn:microsoft.com/office/officeart/2018/2/layout/IconVerticalSolidList"/>
    <dgm:cxn modelId="{3F3FBD3A-003C-491D-8AE9-4CA40A21B684}" type="presParOf" srcId="{FCA8040A-402F-4020-80CD-B9A00FF7EECB}" destId="{FF2611B5-BA1E-4B56-927D-4F1F9F91538D}" srcOrd="0" destOrd="0" presId="urn:microsoft.com/office/officeart/2018/2/layout/IconVerticalSolidList"/>
    <dgm:cxn modelId="{07B46A9A-1E3D-4203-A16C-CA9F6C51DEA0}" type="presParOf" srcId="{FCA8040A-402F-4020-80CD-B9A00FF7EECB}" destId="{18FA345F-FE4D-4A45-9020-539239793A15}" srcOrd="1" destOrd="0" presId="urn:microsoft.com/office/officeart/2018/2/layout/IconVerticalSolidList"/>
    <dgm:cxn modelId="{9D2138B7-F394-424A-BE40-27343789D33B}" type="presParOf" srcId="{FCA8040A-402F-4020-80CD-B9A00FF7EECB}" destId="{E6DE7FDE-3323-4F17-94BC-A0835780FCC0}" srcOrd="2" destOrd="0" presId="urn:microsoft.com/office/officeart/2018/2/layout/IconVerticalSolidList"/>
    <dgm:cxn modelId="{2F23301B-963A-4050-8805-C669ED448579}" type="presParOf" srcId="{FCA8040A-402F-4020-80CD-B9A00FF7EECB}" destId="{A30A49A4-3FAC-4CDD-975D-D3CE792425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875E0C-1F8F-4C05-A443-947932BAF2F7}"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E05B82C3-5C26-4797-B245-0585C0FE4C43}">
      <dgm:prSet/>
      <dgm:spPr/>
      <dgm:t>
        <a:bodyPr/>
        <a:lstStyle/>
        <a:p>
          <a:pPr>
            <a:lnSpc>
              <a:spcPct val="100000"/>
            </a:lnSpc>
          </a:pPr>
          <a:r>
            <a:rPr lang="en-US"/>
            <a:t>From: Ms. Amna Ilyas</a:t>
          </a:r>
        </a:p>
      </dgm:t>
    </dgm:pt>
    <dgm:pt modelId="{FB74257C-D92E-4AE3-938B-F8F9A984EB5B}" type="parTrans" cxnId="{1396BFB5-2B71-4195-BA88-B544853C97A7}">
      <dgm:prSet/>
      <dgm:spPr/>
      <dgm:t>
        <a:bodyPr/>
        <a:lstStyle/>
        <a:p>
          <a:endParaRPr lang="en-US"/>
        </a:p>
      </dgm:t>
    </dgm:pt>
    <dgm:pt modelId="{BBC750A8-2D30-4497-AD9C-DCA155D0DA1F}" type="sibTrans" cxnId="{1396BFB5-2B71-4195-BA88-B544853C97A7}">
      <dgm:prSet/>
      <dgm:spPr/>
      <dgm:t>
        <a:bodyPr/>
        <a:lstStyle/>
        <a:p>
          <a:endParaRPr lang="en-US"/>
        </a:p>
      </dgm:t>
    </dgm:pt>
    <dgm:pt modelId="{C84FCF29-BDAA-43FF-B53E-9014D54DB2FC}">
      <dgm:prSet/>
      <dgm:spPr/>
      <dgm:t>
        <a:bodyPr/>
        <a:lstStyle/>
        <a:p>
          <a:pPr>
            <a:lnSpc>
              <a:spcPct val="100000"/>
            </a:lnSpc>
          </a:pPr>
          <a:r>
            <a:rPr lang="en-US"/>
            <a:t>Secretary to the Product Development Manager</a:t>
          </a:r>
        </a:p>
      </dgm:t>
    </dgm:pt>
    <dgm:pt modelId="{5A328EA4-5827-4492-8877-5215EC8D56DB}" type="parTrans" cxnId="{690C20C2-528E-4626-8ECA-182F110F8845}">
      <dgm:prSet/>
      <dgm:spPr/>
      <dgm:t>
        <a:bodyPr/>
        <a:lstStyle/>
        <a:p>
          <a:endParaRPr lang="en-US"/>
        </a:p>
      </dgm:t>
    </dgm:pt>
    <dgm:pt modelId="{4B89850C-08C7-40F2-BD17-57A75A4EFFB8}" type="sibTrans" cxnId="{690C20C2-528E-4626-8ECA-182F110F8845}">
      <dgm:prSet/>
      <dgm:spPr/>
      <dgm:t>
        <a:bodyPr/>
        <a:lstStyle/>
        <a:p>
          <a:endParaRPr lang="en-US"/>
        </a:p>
      </dgm:t>
    </dgm:pt>
    <dgm:pt modelId="{3B23BFC1-F7F2-4A58-B7C8-E66B91CD5CD7}">
      <dgm:prSet/>
      <dgm:spPr/>
      <dgm:t>
        <a:bodyPr/>
        <a:lstStyle/>
        <a:p>
          <a:pPr>
            <a:lnSpc>
              <a:spcPct val="100000"/>
            </a:lnSpc>
          </a:pPr>
          <a:r>
            <a:rPr lang="en-US"/>
            <a:t>Social Square Phase 3-DHA, Lahore</a:t>
          </a:r>
        </a:p>
      </dgm:t>
    </dgm:pt>
    <dgm:pt modelId="{63A6C426-71C1-49CE-9E0A-44AEE0D2846F}" type="parTrans" cxnId="{E78A3C5B-28D9-42B3-9668-A5CAFBE44359}">
      <dgm:prSet/>
      <dgm:spPr/>
      <dgm:t>
        <a:bodyPr/>
        <a:lstStyle/>
        <a:p>
          <a:endParaRPr lang="en-US"/>
        </a:p>
      </dgm:t>
    </dgm:pt>
    <dgm:pt modelId="{614AD156-D437-4201-B143-0A06B56CAA72}" type="sibTrans" cxnId="{E78A3C5B-28D9-42B3-9668-A5CAFBE44359}">
      <dgm:prSet/>
      <dgm:spPr/>
      <dgm:t>
        <a:bodyPr/>
        <a:lstStyle/>
        <a:p>
          <a:endParaRPr lang="en-US"/>
        </a:p>
      </dgm:t>
    </dgm:pt>
    <dgm:pt modelId="{7DF3AFA9-1307-4E09-8C06-23E90B61765A}" type="pres">
      <dgm:prSet presAssocID="{3D875E0C-1F8F-4C05-A443-947932BAF2F7}" presName="root" presStyleCnt="0">
        <dgm:presLayoutVars>
          <dgm:dir/>
          <dgm:resizeHandles val="exact"/>
        </dgm:presLayoutVars>
      </dgm:prSet>
      <dgm:spPr/>
    </dgm:pt>
    <dgm:pt modelId="{5DF5D895-C11C-4CD2-BCBD-22B73C9C6433}" type="pres">
      <dgm:prSet presAssocID="{E05B82C3-5C26-4797-B245-0585C0FE4C43}" presName="compNode" presStyleCnt="0"/>
      <dgm:spPr/>
    </dgm:pt>
    <dgm:pt modelId="{87185D5A-6163-4563-8102-D2C7B3813603}" type="pres">
      <dgm:prSet presAssocID="{E05B82C3-5C26-4797-B245-0585C0FE4C43}" presName="bgRect" presStyleLbl="bgShp" presStyleIdx="0" presStyleCnt="3"/>
      <dgm:spPr/>
    </dgm:pt>
    <dgm:pt modelId="{35F8C1C9-42A8-4A81-A818-B451B64689F9}" type="pres">
      <dgm:prSet presAssocID="{E05B82C3-5C26-4797-B245-0585C0FE4C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3B8B0725-3C0D-45BC-B33D-1BB1657DDC81}" type="pres">
      <dgm:prSet presAssocID="{E05B82C3-5C26-4797-B245-0585C0FE4C43}" presName="spaceRect" presStyleCnt="0"/>
      <dgm:spPr/>
    </dgm:pt>
    <dgm:pt modelId="{47590BDC-1775-4A75-A274-700445BF227D}" type="pres">
      <dgm:prSet presAssocID="{E05B82C3-5C26-4797-B245-0585C0FE4C43}" presName="parTx" presStyleLbl="revTx" presStyleIdx="0" presStyleCnt="3">
        <dgm:presLayoutVars>
          <dgm:chMax val="0"/>
          <dgm:chPref val="0"/>
        </dgm:presLayoutVars>
      </dgm:prSet>
      <dgm:spPr/>
    </dgm:pt>
    <dgm:pt modelId="{698599EE-2547-4546-82AE-8B5CF08EEE8A}" type="pres">
      <dgm:prSet presAssocID="{BBC750A8-2D30-4497-AD9C-DCA155D0DA1F}" presName="sibTrans" presStyleCnt="0"/>
      <dgm:spPr/>
    </dgm:pt>
    <dgm:pt modelId="{EC4C1045-9594-4289-B0FA-3637DAC44702}" type="pres">
      <dgm:prSet presAssocID="{C84FCF29-BDAA-43FF-B53E-9014D54DB2FC}" presName="compNode" presStyleCnt="0"/>
      <dgm:spPr/>
    </dgm:pt>
    <dgm:pt modelId="{22AEAAE4-39B8-40D0-8890-CD07BE606DD8}" type="pres">
      <dgm:prSet presAssocID="{C84FCF29-BDAA-43FF-B53E-9014D54DB2FC}" presName="bgRect" presStyleLbl="bgShp" presStyleIdx="1" presStyleCnt="3"/>
      <dgm:spPr/>
    </dgm:pt>
    <dgm:pt modelId="{20A0F8B7-FB8B-4716-9FFF-DF48E4703BE0}" type="pres">
      <dgm:prSet presAssocID="{C84FCF29-BDAA-43FF-B53E-9014D54DB2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94C9275-1750-4ECA-978A-63F6355F7BF5}" type="pres">
      <dgm:prSet presAssocID="{C84FCF29-BDAA-43FF-B53E-9014D54DB2FC}" presName="spaceRect" presStyleCnt="0"/>
      <dgm:spPr/>
    </dgm:pt>
    <dgm:pt modelId="{23C5ADEA-E953-4645-8036-F00882A00251}" type="pres">
      <dgm:prSet presAssocID="{C84FCF29-BDAA-43FF-B53E-9014D54DB2FC}" presName="parTx" presStyleLbl="revTx" presStyleIdx="1" presStyleCnt="3">
        <dgm:presLayoutVars>
          <dgm:chMax val="0"/>
          <dgm:chPref val="0"/>
        </dgm:presLayoutVars>
      </dgm:prSet>
      <dgm:spPr/>
    </dgm:pt>
    <dgm:pt modelId="{617BF47B-93CB-41D6-8A85-80C8B82E1198}" type="pres">
      <dgm:prSet presAssocID="{4B89850C-08C7-40F2-BD17-57A75A4EFFB8}" presName="sibTrans" presStyleCnt="0"/>
      <dgm:spPr/>
    </dgm:pt>
    <dgm:pt modelId="{CBD56B84-96B2-4AB0-AA8B-94A2B6D85294}" type="pres">
      <dgm:prSet presAssocID="{3B23BFC1-F7F2-4A58-B7C8-E66B91CD5CD7}" presName="compNode" presStyleCnt="0"/>
      <dgm:spPr/>
    </dgm:pt>
    <dgm:pt modelId="{5DEE0424-46BB-469F-9882-828CC889E677}" type="pres">
      <dgm:prSet presAssocID="{3B23BFC1-F7F2-4A58-B7C8-E66B91CD5CD7}" presName="bgRect" presStyleLbl="bgShp" presStyleIdx="2" presStyleCnt="3"/>
      <dgm:spPr/>
    </dgm:pt>
    <dgm:pt modelId="{D883036E-7D28-48B2-A6CD-CDD94165D162}" type="pres">
      <dgm:prSet presAssocID="{3B23BFC1-F7F2-4A58-B7C8-E66B91CD5C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97CB434E-0974-4A18-88BF-EAF7EF4049BF}" type="pres">
      <dgm:prSet presAssocID="{3B23BFC1-F7F2-4A58-B7C8-E66B91CD5CD7}" presName="spaceRect" presStyleCnt="0"/>
      <dgm:spPr/>
    </dgm:pt>
    <dgm:pt modelId="{9DBB7415-D2A4-4E5D-B314-F04A30009A54}" type="pres">
      <dgm:prSet presAssocID="{3B23BFC1-F7F2-4A58-B7C8-E66B91CD5CD7}" presName="parTx" presStyleLbl="revTx" presStyleIdx="2" presStyleCnt="3">
        <dgm:presLayoutVars>
          <dgm:chMax val="0"/>
          <dgm:chPref val="0"/>
        </dgm:presLayoutVars>
      </dgm:prSet>
      <dgm:spPr/>
    </dgm:pt>
  </dgm:ptLst>
  <dgm:cxnLst>
    <dgm:cxn modelId="{3E37D03E-D422-4DAE-AE09-A5C2008D2A19}" type="presOf" srcId="{E05B82C3-5C26-4797-B245-0585C0FE4C43}" destId="{47590BDC-1775-4A75-A274-700445BF227D}" srcOrd="0" destOrd="0" presId="urn:microsoft.com/office/officeart/2018/2/layout/IconVerticalSolidList"/>
    <dgm:cxn modelId="{E78A3C5B-28D9-42B3-9668-A5CAFBE44359}" srcId="{3D875E0C-1F8F-4C05-A443-947932BAF2F7}" destId="{3B23BFC1-F7F2-4A58-B7C8-E66B91CD5CD7}" srcOrd="2" destOrd="0" parTransId="{63A6C426-71C1-49CE-9E0A-44AEE0D2846F}" sibTransId="{614AD156-D437-4201-B143-0A06B56CAA72}"/>
    <dgm:cxn modelId="{BA94DE43-3549-47E6-9443-F2EF742AABDA}" type="presOf" srcId="{3D875E0C-1F8F-4C05-A443-947932BAF2F7}" destId="{7DF3AFA9-1307-4E09-8C06-23E90B61765A}" srcOrd="0" destOrd="0" presId="urn:microsoft.com/office/officeart/2018/2/layout/IconVerticalSolidList"/>
    <dgm:cxn modelId="{7CE09264-B95C-47A3-B46F-BB055BCF6CC6}" type="presOf" srcId="{C84FCF29-BDAA-43FF-B53E-9014D54DB2FC}" destId="{23C5ADEA-E953-4645-8036-F00882A00251}" srcOrd="0" destOrd="0" presId="urn:microsoft.com/office/officeart/2018/2/layout/IconVerticalSolidList"/>
    <dgm:cxn modelId="{1396BFB5-2B71-4195-BA88-B544853C97A7}" srcId="{3D875E0C-1F8F-4C05-A443-947932BAF2F7}" destId="{E05B82C3-5C26-4797-B245-0585C0FE4C43}" srcOrd="0" destOrd="0" parTransId="{FB74257C-D92E-4AE3-938B-F8F9A984EB5B}" sibTransId="{BBC750A8-2D30-4497-AD9C-DCA155D0DA1F}"/>
    <dgm:cxn modelId="{B50B1EBD-7BE2-4203-87F3-D1FECC981C34}" type="presOf" srcId="{3B23BFC1-F7F2-4A58-B7C8-E66B91CD5CD7}" destId="{9DBB7415-D2A4-4E5D-B314-F04A30009A54}" srcOrd="0" destOrd="0" presId="urn:microsoft.com/office/officeart/2018/2/layout/IconVerticalSolidList"/>
    <dgm:cxn modelId="{690C20C2-528E-4626-8ECA-182F110F8845}" srcId="{3D875E0C-1F8F-4C05-A443-947932BAF2F7}" destId="{C84FCF29-BDAA-43FF-B53E-9014D54DB2FC}" srcOrd="1" destOrd="0" parTransId="{5A328EA4-5827-4492-8877-5215EC8D56DB}" sibTransId="{4B89850C-08C7-40F2-BD17-57A75A4EFFB8}"/>
    <dgm:cxn modelId="{F297E34D-7CA2-4639-A8E6-9973DC0DDD15}" type="presParOf" srcId="{7DF3AFA9-1307-4E09-8C06-23E90B61765A}" destId="{5DF5D895-C11C-4CD2-BCBD-22B73C9C6433}" srcOrd="0" destOrd="0" presId="urn:microsoft.com/office/officeart/2018/2/layout/IconVerticalSolidList"/>
    <dgm:cxn modelId="{23D0D241-3931-45ED-B164-38F969E8D5BE}" type="presParOf" srcId="{5DF5D895-C11C-4CD2-BCBD-22B73C9C6433}" destId="{87185D5A-6163-4563-8102-D2C7B3813603}" srcOrd="0" destOrd="0" presId="urn:microsoft.com/office/officeart/2018/2/layout/IconVerticalSolidList"/>
    <dgm:cxn modelId="{4D3FCC4B-A61B-4186-A352-235F23FCC48F}" type="presParOf" srcId="{5DF5D895-C11C-4CD2-BCBD-22B73C9C6433}" destId="{35F8C1C9-42A8-4A81-A818-B451B64689F9}" srcOrd="1" destOrd="0" presId="urn:microsoft.com/office/officeart/2018/2/layout/IconVerticalSolidList"/>
    <dgm:cxn modelId="{91C00F19-352A-4548-A84E-1AEE3A37773B}" type="presParOf" srcId="{5DF5D895-C11C-4CD2-BCBD-22B73C9C6433}" destId="{3B8B0725-3C0D-45BC-B33D-1BB1657DDC81}" srcOrd="2" destOrd="0" presId="urn:microsoft.com/office/officeart/2018/2/layout/IconVerticalSolidList"/>
    <dgm:cxn modelId="{E44D8EE8-A6DF-451C-9D6F-BBFF3F26105E}" type="presParOf" srcId="{5DF5D895-C11C-4CD2-BCBD-22B73C9C6433}" destId="{47590BDC-1775-4A75-A274-700445BF227D}" srcOrd="3" destOrd="0" presId="urn:microsoft.com/office/officeart/2018/2/layout/IconVerticalSolidList"/>
    <dgm:cxn modelId="{C7432BCB-EEC7-426C-A80F-EA68D8ABA19F}" type="presParOf" srcId="{7DF3AFA9-1307-4E09-8C06-23E90B61765A}" destId="{698599EE-2547-4546-82AE-8B5CF08EEE8A}" srcOrd="1" destOrd="0" presId="urn:microsoft.com/office/officeart/2018/2/layout/IconVerticalSolidList"/>
    <dgm:cxn modelId="{DFB427D8-1C69-465F-AFDA-D9B72E7495D0}" type="presParOf" srcId="{7DF3AFA9-1307-4E09-8C06-23E90B61765A}" destId="{EC4C1045-9594-4289-B0FA-3637DAC44702}" srcOrd="2" destOrd="0" presId="urn:microsoft.com/office/officeart/2018/2/layout/IconVerticalSolidList"/>
    <dgm:cxn modelId="{58EAC91B-CA62-4AF2-8893-3F62D74B98D6}" type="presParOf" srcId="{EC4C1045-9594-4289-B0FA-3637DAC44702}" destId="{22AEAAE4-39B8-40D0-8890-CD07BE606DD8}" srcOrd="0" destOrd="0" presId="urn:microsoft.com/office/officeart/2018/2/layout/IconVerticalSolidList"/>
    <dgm:cxn modelId="{7F4310E2-C3DE-411D-885E-E44CAA471866}" type="presParOf" srcId="{EC4C1045-9594-4289-B0FA-3637DAC44702}" destId="{20A0F8B7-FB8B-4716-9FFF-DF48E4703BE0}" srcOrd="1" destOrd="0" presId="urn:microsoft.com/office/officeart/2018/2/layout/IconVerticalSolidList"/>
    <dgm:cxn modelId="{E6D3FDA8-D145-498B-A389-59815E785ADF}" type="presParOf" srcId="{EC4C1045-9594-4289-B0FA-3637DAC44702}" destId="{794C9275-1750-4ECA-978A-63F6355F7BF5}" srcOrd="2" destOrd="0" presId="urn:microsoft.com/office/officeart/2018/2/layout/IconVerticalSolidList"/>
    <dgm:cxn modelId="{51417F0D-D2A8-4FFD-970B-AEE592F4F386}" type="presParOf" srcId="{EC4C1045-9594-4289-B0FA-3637DAC44702}" destId="{23C5ADEA-E953-4645-8036-F00882A00251}" srcOrd="3" destOrd="0" presId="urn:microsoft.com/office/officeart/2018/2/layout/IconVerticalSolidList"/>
    <dgm:cxn modelId="{5D3F36C9-8796-4945-83EC-9C3471F98CFA}" type="presParOf" srcId="{7DF3AFA9-1307-4E09-8C06-23E90B61765A}" destId="{617BF47B-93CB-41D6-8A85-80C8B82E1198}" srcOrd="3" destOrd="0" presId="urn:microsoft.com/office/officeart/2018/2/layout/IconVerticalSolidList"/>
    <dgm:cxn modelId="{415BE65E-12EB-4F05-80A5-2C22522FE2DE}" type="presParOf" srcId="{7DF3AFA9-1307-4E09-8C06-23E90B61765A}" destId="{CBD56B84-96B2-4AB0-AA8B-94A2B6D85294}" srcOrd="4" destOrd="0" presId="urn:microsoft.com/office/officeart/2018/2/layout/IconVerticalSolidList"/>
    <dgm:cxn modelId="{05F80BF2-9B14-4C04-943D-D1849F998E75}" type="presParOf" srcId="{CBD56B84-96B2-4AB0-AA8B-94A2B6D85294}" destId="{5DEE0424-46BB-469F-9882-828CC889E677}" srcOrd="0" destOrd="0" presId="urn:microsoft.com/office/officeart/2018/2/layout/IconVerticalSolidList"/>
    <dgm:cxn modelId="{BC7528F7-0459-4863-90F0-0D49235AA680}" type="presParOf" srcId="{CBD56B84-96B2-4AB0-AA8B-94A2B6D85294}" destId="{D883036E-7D28-48B2-A6CD-CDD94165D162}" srcOrd="1" destOrd="0" presId="urn:microsoft.com/office/officeart/2018/2/layout/IconVerticalSolidList"/>
    <dgm:cxn modelId="{25DC9DD1-B10B-48AB-A346-32FD7F77828B}" type="presParOf" srcId="{CBD56B84-96B2-4AB0-AA8B-94A2B6D85294}" destId="{97CB434E-0974-4A18-88BF-EAF7EF4049BF}" srcOrd="2" destOrd="0" presId="urn:microsoft.com/office/officeart/2018/2/layout/IconVerticalSolidList"/>
    <dgm:cxn modelId="{433586E2-4267-4E68-B1A7-722FF727EFEF}" type="presParOf" srcId="{CBD56B84-96B2-4AB0-AA8B-94A2B6D85294}" destId="{9DBB7415-D2A4-4E5D-B314-F04A30009A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58C24-F912-4465-A0B2-49A2141D747B}">
      <dsp:nvSpPr>
        <dsp:cNvPr id="0" name=""/>
        <dsp:cNvSpPr/>
      </dsp:nvSpPr>
      <dsp:spPr>
        <a:xfrm>
          <a:off x="0" y="717"/>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4BDC5-2E76-4227-9DDC-E8AC77AFF85F}">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1BA7A8-D078-4145-A7AE-B8C96E84D3DC}">
      <dsp:nvSpPr>
        <dsp:cNvPr id="0" name=""/>
        <dsp:cNvSpPr/>
      </dsp:nvSpPr>
      <dsp:spPr>
        <a:xfrm>
          <a:off x="1939533" y="717"/>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To: Mr. Adil Rizwan</a:t>
          </a:r>
        </a:p>
      </dsp:txBody>
      <dsp:txXfrm>
        <a:off x="1939533" y="717"/>
        <a:ext cx="2786667" cy="1679249"/>
      </dsp:txXfrm>
    </dsp:sp>
    <dsp:sp modelId="{94AD245F-E1A3-48FF-8D8E-69DE72EDFDAF}">
      <dsp:nvSpPr>
        <dsp:cNvPr id="0" name=""/>
        <dsp:cNvSpPr/>
      </dsp:nvSpPr>
      <dsp:spPr>
        <a:xfrm>
          <a:off x="0" y="2099779"/>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A4A36-3764-44B9-8289-9451D305CB23}">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876307-D830-47F0-ABD1-6F66304CA5AC}">
      <dsp:nvSpPr>
        <dsp:cNvPr id="0" name=""/>
        <dsp:cNvSpPr/>
      </dsp:nvSpPr>
      <dsp:spPr>
        <a:xfrm>
          <a:off x="1939533" y="2099779"/>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Customer Support Manager</a:t>
          </a:r>
        </a:p>
      </dsp:txBody>
      <dsp:txXfrm>
        <a:off x="1939533" y="2099779"/>
        <a:ext cx="2786667" cy="1679249"/>
      </dsp:txXfrm>
    </dsp:sp>
    <dsp:sp modelId="{FF2611B5-BA1E-4B56-927D-4F1F9F91538D}">
      <dsp:nvSpPr>
        <dsp:cNvPr id="0" name=""/>
        <dsp:cNvSpPr/>
      </dsp:nvSpPr>
      <dsp:spPr>
        <a:xfrm>
          <a:off x="0" y="4198841"/>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FA345F-FE4D-4A45-9020-539239793A15}">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0A49A4-3FAC-4CDD-975D-D3CE79242592}">
      <dsp:nvSpPr>
        <dsp:cNvPr id="0" name=""/>
        <dsp:cNvSpPr/>
      </dsp:nvSpPr>
      <dsp:spPr>
        <a:xfrm>
          <a:off x="1939533" y="4198841"/>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Social Square (Phase 3-DHA, Lahore)</a:t>
          </a:r>
        </a:p>
      </dsp:txBody>
      <dsp:txXfrm>
        <a:off x="1939533" y="4198841"/>
        <a:ext cx="2786667" cy="1679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85D5A-6163-4563-8102-D2C7B3813603}">
      <dsp:nvSpPr>
        <dsp:cNvPr id="0" name=""/>
        <dsp:cNvSpPr/>
      </dsp:nvSpPr>
      <dsp:spPr>
        <a:xfrm>
          <a:off x="0" y="624"/>
          <a:ext cx="3233988" cy="146017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8C1C9-42A8-4A81-A818-B451B64689F9}">
      <dsp:nvSpPr>
        <dsp:cNvPr id="0" name=""/>
        <dsp:cNvSpPr/>
      </dsp:nvSpPr>
      <dsp:spPr>
        <a:xfrm>
          <a:off x="441703" y="329163"/>
          <a:ext cx="803097" cy="803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590BDC-1775-4A75-A274-700445BF227D}">
      <dsp:nvSpPr>
        <dsp:cNvPr id="0" name=""/>
        <dsp:cNvSpPr/>
      </dsp:nvSpPr>
      <dsp:spPr>
        <a:xfrm>
          <a:off x="1686503" y="624"/>
          <a:ext cx="1547484" cy="1460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35" tIns="154535" rIns="154535" bIns="154535" numCol="1" spcCol="1270" anchor="ctr" anchorCtr="0">
          <a:noAutofit/>
        </a:bodyPr>
        <a:lstStyle/>
        <a:p>
          <a:pPr marL="0" lvl="0" indent="0" algn="l" defTabSz="711200">
            <a:lnSpc>
              <a:spcPct val="100000"/>
            </a:lnSpc>
            <a:spcBef>
              <a:spcPct val="0"/>
            </a:spcBef>
            <a:spcAft>
              <a:spcPct val="35000"/>
            </a:spcAft>
            <a:buNone/>
          </a:pPr>
          <a:r>
            <a:rPr lang="en-US" sz="1600" kern="1200"/>
            <a:t>From: Ms. Amna Ilyas</a:t>
          </a:r>
        </a:p>
      </dsp:txBody>
      <dsp:txXfrm>
        <a:off x="1686503" y="624"/>
        <a:ext cx="1547484" cy="1460176"/>
      </dsp:txXfrm>
    </dsp:sp>
    <dsp:sp modelId="{22AEAAE4-39B8-40D0-8890-CD07BE606DD8}">
      <dsp:nvSpPr>
        <dsp:cNvPr id="0" name=""/>
        <dsp:cNvSpPr/>
      </dsp:nvSpPr>
      <dsp:spPr>
        <a:xfrm>
          <a:off x="0" y="1825844"/>
          <a:ext cx="3233988" cy="1460176"/>
        </a:xfrm>
        <a:prstGeom prst="roundRect">
          <a:avLst>
            <a:gd name="adj" fmla="val 10000"/>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dsp:style>
    </dsp:sp>
    <dsp:sp modelId="{20A0F8B7-FB8B-4716-9FFF-DF48E4703BE0}">
      <dsp:nvSpPr>
        <dsp:cNvPr id="0" name=""/>
        <dsp:cNvSpPr/>
      </dsp:nvSpPr>
      <dsp:spPr>
        <a:xfrm>
          <a:off x="441703" y="2154384"/>
          <a:ext cx="803097" cy="803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C5ADEA-E953-4645-8036-F00882A00251}">
      <dsp:nvSpPr>
        <dsp:cNvPr id="0" name=""/>
        <dsp:cNvSpPr/>
      </dsp:nvSpPr>
      <dsp:spPr>
        <a:xfrm>
          <a:off x="1686503" y="1825844"/>
          <a:ext cx="1547484" cy="1460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35" tIns="154535" rIns="154535" bIns="154535" numCol="1" spcCol="1270" anchor="ctr" anchorCtr="0">
          <a:noAutofit/>
        </a:bodyPr>
        <a:lstStyle/>
        <a:p>
          <a:pPr marL="0" lvl="0" indent="0" algn="l" defTabSz="711200">
            <a:lnSpc>
              <a:spcPct val="100000"/>
            </a:lnSpc>
            <a:spcBef>
              <a:spcPct val="0"/>
            </a:spcBef>
            <a:spcAft>
              <a:spcPct val="35000"/>
            </a:spcAft>
            <a:buNone/>
          </a:pPr>
          <a:r>
            <a:rPr lang="en-US" sz="1600" kern="1200"/>
            <a:t>Secretary to the Product Development Manager</a:t>
          </a:r>
        </a:p>
      </dsp:txBody>
      <dsp:txXfrm>
        <a:off x="1686503" y="1825844"/>
        <a:ext cx="1547484" cy="1460176"/>
      </dsp:txXfrm>
    </dsp:sp>
    <dsp:sp modelId="{5DEE0424-46BB-469F-9882-828CC889E677}">
      <dsp:nvSpPr>
        <dsp:cNvPr id="0" name=""/>
        <dsp:cNvSpPr/>
      </dsp:nvSpPr>
      <dsp:spPr>
        <a:xfrm>
          <a:off x="0" y="3651065"/>
          <a:ext cx="3233988" cy="1460176"/>
        </a:xfrm>
        <a:prstGeom prst="roundRect">
          <a:avLst>
            <a:gd name="adj" fmla="val 1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D883036E-7D28-48B2-A6CD-CDD94165D162}">
      <dsp:nvSpPr>
        <dsp:cNvPr id="0" name=""/>
        <dsp:cNvSpPr/>
      </dsp:nvSpPr>
      <dsp:spPr>
        <a:xfrm>
          <a:off x="441703" y="3979605"/>
          <a:ext cx="803097" cy="803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BB7415-D2A4-4E5D-B314-F04A30009A54}">
      <dsp:nvSpPr>
        <dsp:cNvPr id="0" name=""/>
        <dsp:cNvSpPr/>
      </dsp:nvSpPr>
      <dsp:spPr>
        <a:xfrm>
          <a:off x="1686503" y="3651065"/>
          <a:ext cx="1547484" cy="1460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35" tIns="154535" rIns="154535" bIns="154535" numCol="1" spcCol="1270" anchor="ctr" anchorCtr="0">
          <a:noAutofit/>
        </a:bodyPr>
        <a:lstStyle/>
        <a:p>
          <a:pPr marL="0" lvl="0" indent="0" algn="l" defTabSz="711200">
            <a:lnSpc>
              <a:spcPct val="100000"/>
            </a:lnSpc>
            <a:spcBef>
              <a:spcPct val="0"/>
            </a:spcBef>
            <a:spcAft>
              <a:spcPct val="35000"/>
            </a:spcAft>
            <a:buNone/>
          </a:pPr>
          <a:r>
            <a:rPr lang="en-US" sz="1600" kern="1200"/>
            <a:t>Social Square Phase 3-DHA, Lahore</a:t>
          </a:r>
        </a:p>
      </dsp:txBody>
      <dsp:txXfrm>
        <a:off x="1686503" y="3651065"/>
        <a:ext cx="1547484" cy="14601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F8976-7D36-DE76-6232-3202AFC94C02}"/>
              </a:ext>
            </a:extLst>
          </p:cNvPr>
          <p:cNvSpPr>
            <a:spLocks noGrp="1"/>
          </p:cNvSpPr>
          <p:nvPr>
            <p:ph type="ctrTitle"/>
          </p:nvPr>
        </p:nvSpPr>
        <p:spPr>
          <a:xfrm>
            <a:off x="5050987" y="637763"/>
            <a:ext cx="3233024" cy="1627274"/>
          </a:xfrm>
        </p:spPr>
        <p:txBody>
          <a:bodyPr vert="horz" lIns="91440" tIns="45720" rIns="91440" bIns="45720" rtlCol="0" anchor="t">
            <a:normAutofit/>
          </a:bodyPr>
          <a:lstStyle/>
          <a:p>
            <a:pPr algn="l" defTabSz="914400">
              <a:lnSpc>
                <a:spcPct val="90000"/>
              </a:lnSpc>
            </a:pPr>
            <a:r>
              <a:rPr lang="en-US" sz="3900" kern="1200">
                <a:solidFill>
                  <a:schemeClr val="tx1"/>
                </a:solidFill>
                <a:latin typeface="+mj-lt"/>
                <a:ea typeface="+mj-ea"/>
                <a:cs typeface="+mj-cs"/>
              </a:rPr>
              <a:t>Memorandum</a:t>
            </a:r>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4886" y="2379947"/>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ntract">
            <a:extLst>
              <a:ext uri="{FF2B5EF4-FFF2-40B4-BE49-F238E27FC236}">
                <a16:creationId xmlns:a16="http://schemas.microsoft.com/office/drawing/2014/main" id="{3A26CCDE-F520-8030-3048-C0811DB38E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660" y="1819494"/>
            <a:ext cx="3213305" cy="3213305"/>
          </a:xfrm>
          <a:prstGeom prst="rect">
            <a:avLst/>
          </a:prstGeom>
        </p:spPr>
      </p:pic>
      <p:sp>
        <p:nvSpPr>
          <p:cNvPr id="3" name="Subtitle 2">
            <a:extLst>
              <a:ext uri="{FF2B5EF4-FFF2-40B4-BE49-F238E27FC236}">
                <a16:creationId xmlns:a16="http://schemas.microsoft.com/office/drawing/2014/main" id="{0EB36BC1-68B9-2E2A-7F5E-C0AEEDF5BA33}"/>
              </a:ext>
            </a:extLst>
          </p:cNvPr>
          <p:cNvSpPr>
            <a:spLocks noGrp="1"/>
          </p:cNvSpPr>
          <p:nvPr>
            <p:ph type="subTitle" idx="1"/>
          </p:nvPr>
        </p:nvSpPr>
        <p:spPr>
          <a:xfrm>
            <a:off x="5050020" y="2580829"/>
            <a:ext cx="3233988" cy="3633696"/>
          </a:xfrm>
        </p:spPr>
        <p:txBody>
          <a:bodyPr vert="horz" lIns="91440" tIns="45720" rIns="91440" bIns="45720" rtlCol="0">
            <a:normAutofit/>
          </a:bodyPr>
          <a:lstStyle/>
          <a:p>
            <a:pPr indent="-228600" algn="l" defTabSz="914400">
              <a:lnSpc>
                <a:spcPct val="90000"/>
              </a:lnSpc>
              <a:buFont typeface="Arial" panose="020B0604020202020204" pitchFamily="34" charset="0"/>
              <a:buChar char="•"/>
            </a:pPr>
            <a:r>
              <a:rPr lang="en-US" sz="1700" dirty="0">
                <a:solidFill>
                  <a:schemeClr val="tx1"/>
                </a:solidFill>
              </a:rPr>
              <a:t>Muhammad Ali 21L-5463</a:t>
            </a:r>
          </a:p>
          <a:p>
            <a:pPr indent="-228600" algn="l" defTabSz="914400">
              <a:lnSpc>
                <a:spcPct val="90000"/>
              </a:lnSpc>
              <a:buFont typeface="Arial" panose="020B0604020202020204" pitchFamily="34" charset="0"/>
              <a:buChar char="•"/>
            </a:pPr>
            <a:r>
              <a:rPr lang="en-US" sz="1700" dirty="0">
                <a:solidFill>
                  <a:schemeClr val="tx1"/>
                </a:solidFill>
              </a:rPr>
              <a:t>Talha Tahir 21L-5270</a:t>
            </a:r>
          </a:p>
          <a:p>
            <a:pPr indent="-228600" algn="l" defTabSz="914400">
              <a:lnSpc>
                <a:spcPct val="90000"/>
              </a:lnSpc>
              <a:buFont typeface="Arial" panose="020B0604020202020204" pitchFamily="34" charset="0"/>
              <a:buChar char="•"/>
            </a:pPr>
            <a:r>
              <a:rPr lang="en-US" sz="1700" dirty="0">
                <a:solidFill>
                  <a:schemeClr val="tx1"/>
                </a:solidFill>
              </a:rPr>
              <a:t>Abdullah Ahmad 21L-5253</a:t>
            </a:r>
          </a:p>
          <a:p>
            <a:pPr indent="-228600" algn="l" defTabSz="914400">
              <a:lnSpc>
                <a:spcPct val="90000"/>
              </a:lnSpc>
              <a:buFont typeface="Arial" panose="020B0604020202020204" pitchFamily="34" charset="0"/>
              <a:buChar char="•"/>
            </a:pPr>
            <a:r>
              <a:rPr lang="en-US" sz="1700" dirty="0" err="1">
                <a:solidFill>
                  <a:schemeClr val="tx1"/>
                </a:solidFill>
              </a:rPr>
              <a:t>Abdulrehman</a:t>
            </a:r>
            <a:r>
              <a:rPr lang="en-US" sz="1700" dirty="0">
                <a:solidFill>
                  <a:schemeClr val="tx1"/>
                </a:solidFill>
              </a:rPr>
              <a:t> 21L-5276</a:t>
            </a:r>
          </a:p>
          <a:p>
            <a:pPr indent="-228600" algn="l" defTabSz="914400">
              <a:lnSpc>
                <a:spcPct val="90000"/>
              </a:lnSpc>
              <a:buFont typeface="Arial" panose="020B0604020202020204" pitchFamily="34" charset="0"/>
              <a:buChar char="•"/>
            </a:pPr>
            <a:r>
              <a:rPr lang="en-US" sz="1700" dirty="0">
                <a:solidFill>
                  <a:schemeClr val="tx1"/>
                </a:solidFill>
              </a:rPr>
              <a:t>Abdullah Shakir 21L-1790</a:t>
            </a:r>
          </a:p>
          <a:p>
            <a:pPr indent="-228600" algn="l" defTabSz="914400">
              <a:lnSpc>
                <a:spcPct val="90000"/>
              </a:lnSpc>
              <a:buFont typeface="Arial" panose="020B0604020202020204" pitchFamily="34" charset="0"/>
              <a:buChar char="•"/>
            </a:pPr>
            <a:r>
              <a:rPr lang="en-US" sz="1700" dirty="0">
                <a:solidFill>
                  <a:schemeClr val="tx1"/>
                </a:solidFill>
              </a:rPr>
              <a:t>Waleed </a:t>
            </a:r>
            <a:r>
              <a:rPr lang="en-US" sz="1700" dirty="0" err="1">
                <a:solidFill>
                  <a:schemeClr val="tx1"/>
                </a:solidFill>
              </a:rPr>
              <a:t>Ishtiaq</a:t>
            </a:r>
            <a:r>
              <a:rPr lang="en-US" sz="1700" dirty="0">
                <a:solidFill>
                  <a:schemeClr val="tx1"/>
                </a:solidFill>
              </a:rPr>
              <a:t> 21L-1856</a:t>
            </a:r>
          </a:p>
          <a:p>
            <a:pPr indent="-228600" algn="l" defTabSz="914400">
              <a:lnSpc>
                <a:spcPct val="90000"/>
              </a:lnSpc>
              <a:buFont typeface="Arial" panose="020B0604020202020204" pitchFamily="34" charset="0"/>
              <a:buChar char="•"/>
            </a:pPr>
            <a:r>
              <a:rPr lang="en-US" sz="1700" dirty="0">
                <a:solidFill>
                  <a:schemeClr val="tx1"/>
                </a:solidFill>
              </a:rPr>
              <a:t>Rao </a:t>
            </a:r>
            <a:r>
              <a:rPr lang="en-US" sz="1700" dirty="0" err="1">
                <a:solidFill>
                  <a:schemeClr val="tx1"/>
                </a:solidFill>
              </a:rPr>
              <a:t>Riyan</a:t>
            </a:r>
            <a:r>
              <a:rPr lang="en-US" sz="1700" dirty="0">
                <a:solidFill>
                  <a:schemeClr val="tx1"/>
                </a:solidFill>
              </a:rPr>
              <a:t> 21L-5197</a:t>
            </a:r>
          </a:p>
          <a:p>
            <a:pPr indent="-228600" algn="l" defTabSz="914400">
              <a:lnSpc>
                <a:spcPct val="90000"/>
              </a:lnSpc>
              <a:buFont typeface="Arial" panose="020B0604020202020204" pitchFamily="34" charset="0"/>
              <a:buChar char="•"/>
            </a:pPr>
            <a:r>
              <a:rPr lang="en-US" sz="1700" dirty="0">
                <a:solidFill>
                  <a:schemeClr val="tx1"/>
                </a:solidFill>
              </a:rPr>
              <a:t>Farhan Gillani 21L-7</a:t>
            </a:r>
            <a:r>
              <a:rPr lang="" sz="1700" dirty="0">
                <a:solidFill>
                  <a:schemeClr val="tx1"/>
                </a:solidFill>
              </a:rPr>
              <a:t>531</a:t>
            </a:r>
            <a:endParaRPr lang="en-US" sz="1700" dirty="0">
              <a:solidFill>
                <a:schemeClr val="tx1"/>
              </a:solidFill>
            </a:endParaRPr>
          </a:p>
          <a:p>
            <a:pPr indent="-228600" algn="l" defTabSz="914400">
              <a:lnSpc>
                <a:spcPct val="90000"/>
              </a:lnSpc>
              <a:buFont typeface="Arial" panose="020B0604020202020204" pitchFamily="34" charset="0"/>
              <a:buChar char="•"/>
            </a:pPr>
            <a:r>
              <a:rPr lang="en-US" sz="1700" dirty="0" err="1">
                <a:solidFill>
                  <a:schemeClr val="tx1"/>
                </a:solidFill>
              </a:rPr>
              <a:t>Abdulrehman</a:t>
            </a:r>
            <a:r>
              <a:rPr lang="en-US" sz="1700" dirty="0">
                <a:solidFill>
                  <a:schemeClr val="tx1"/>
                </a:solidFill>
              </a:rPr>
              <a:t> Anwar 21L-77</a:t>
            </a:r>
            <a:r>
              <a:rPr lang="" sz="1700" dirty="0">
                <a:solidFill>
                  <a:schemeClr val="tx1"/>
                </a:solidFill>
              </a:rPr>
              <a:t>32</a:t>
            </a:r>
            <a:endParaRPr lang="en-US" sz="1700" dirty="0">
              <a:solidFill>
                <a:schemeClr val="tx1"/>
              </a:solidFill>
            </a:endParaRPr>
          </a:p>
          <a:p>
            <a:pPr indent="-228600" algn="l" defTabSz="914400">
              <a:lnSpc>
                <a:spcPct val="90000"/>
              </a:lnSpc>
              <a:buFont typeface="Arial" panose="020B0604020202020204" pitchFamily="34" charset="0"/>
              <a:buChar char="•"/>
            </a:pPr>
            <a:r>
              <a:rPr lang="en-US" sz="1700" dirty="0">
                <a:solidFill>
                  <a:schemeClr val="tx1"/>
                </a:solidFill>
              </a:rPr>
              <a:t>Suleiman Asif 21L-1818</a:t>
            </a:r>
          </a:p>
          <a:p>
            <a:pPr indent="-228600" algn="l" defTabSz="914400">
              <a:lnSpc>
                <a:spcPct val="90000"/>
              </a:lnSpc>
              <a:buFont typeface="Arial" panose="020B0604020202020204" pitchFamily="34" charset="0"/>
              <a:buChar char="•"/>
            </a:pPr>
            <a:r>
              <a:rPr lang="en-US" sz="1700" dirty="0">
                <a:solidFill>
                  <a:schemeClr val="tx1"/>
                </a:solidFill>
              </a:rPr>
              <a:t>Hassan Ahmad 21L-5251</a:t>
            </a:r>
          </a:p>
          <a:p>
            <a:pPr indent="-228600" algn="l" defTabSz="914400">
              <a:lnSpc>
                <a:spcPct val="90000"/>
              </a:lnSpc>
              <a:buFont typeface="Arial" panose="020B0604020202020204" pitchFamily="34" charset="0"/>
              <a:buChar char="•"/>
            </a:pPr>
            <a:r>
              <a:rPr lang="en-US" sz="1700" dirty="0">
                <a:solidFill>
                  <a:schemeClr val="tx1"/>
                </a:solidFill>
              </a:rPr>
              <a:t>Talha </a:t>
            </a:r>
            <a:r>
              <a:rPr lang="en-US" sz="1700" dirty="0" err="1">
                <a:solidFill>
                  <a:schemeClr val="tx1"/>
                </a:solidFill>
              </a:rPr>
              <a:t>Dogar</a:t>
            </a:r>
            <a:r>
              <a:rPr lang="en-US" sz="1700" dirty="0">
                <a:solidFill>
                  <a:schemeClr val="tx1"/>
                </a:solidFill>
              </a:rPr>
              <a:t> 21L-7559</a:t>
            </a:r>
          </a:p>
          <a:p>
            <a:pPr indent="-228600" algn="l" defTabSz="914400">
              <a:lnSpc>
                <a:spcPct val="90000"/>
              </a:lnSpc>
              <a:buFont typeface="Arial" panose="020B0604020202020204" pitchFamily="34" charset="0"/>
              <a:buChar char="•"/>
            </a:pPr>
            <a:endParaRPr lang="en-US" sz="1700" dirty="0">
              <a:solidFill>
                <a:schemeClr val="tx1"/>
              </a:solidFill>
            </a:endParaRPr>
          </a:p>
        </p:txBody>
      </p:sp>
    </p:spTree>
    <p:extLst>
      <p:ext uri="{BB962C8B-B14F-4D97-AF65-F5344CB8AC3E}">
        <p14:creationId xmlns:p14="http://schemas.microsoft.com/office/powerpoint/2010/main" val="4256379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3202941" cy="5576770"/>
          </a:xfrm>
        </p:spPr>
        <p:txBody>
          <a:bodyPr anchor="t">
            <a:normAutofit/>
          </a:bodyPr>
          <a:lstStyle/>
          <a:p>
            <a:pPr algn="l"/>
            <a:r>
              <a:rPr kumimoji="0" lang="en-US" sz="4400" b="0" i="0" u="none" strike="noStrike" kern="1200" cap="none" spc="0" normalizeH="0" baseline="0" noProof="0" dirty="0">
                <a:ln>
                  <a:noFill/>
                </a:ln>
                <a:solidFill>
                  <a:prstClr val="white"/>
                </a:solidFill>
                <a:effectLst/>
                <a:uLnTx/>
                <a:uFillTx/>
                <a:latin typeface="Calibri"/>
                <a:ea typeface="+mj-ea"/>
                <a:cs typeface="+mj-cs"/>
              </a:rPr>
              <a:t>Memo Content</a:t>
            </a:r>
            <a:endParaRPr lang="en-US" sz="57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0987" y="637762"/>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073421" y="637762"/>
            <a:ext cx="3210590" cy="5539201"/>
          </a:xfrm>
        </p:spPr>
        <p:txBody>
          <a:bodyPr>
            <a:normAutofit/>
          </a:bodyPr>
          <a:lstStyle/>
          <a:p>
            <a:pPr>
              <a:lnSpc>
                <a:spcPct val="90000"/>
              </a:lnSpc>
            </a:pPr>
            <a:endParaRPr lang="en-US" sz="2100" dirty="0"/>
          </a:p>
          <a:p>
            <a:pPr>
              <a:lnSpc>
                <a:spcPct val="90000"/>
              </a:lnSpc>
              <a:spcBef>
                <a:spcPts val="720"/>
              </a:spcBef>
              <a:spcAft>
                <a:spcPts val="720"/>
              </a:spcAft>
            </a:pPr>
            <a:r>
              <a:rPr lang="en-US" sz="2100" dirty="0"/>
              <a:t>Enhanced Security Measures:</a:t>
            </a:r>
          </a:p>
          <a:p>
            <a:pPr>
              <a:lnSpc>
                <a:spcPct val="90000"/>
              </a:lnSpc>
              <a:spcBef>
                <a:spcPts val="720"/>
              </a:spcBef>
              <a:spcAft>
                <a:spcPts val="720"/>
              </a:spcAft>
            </a:pPr>
            <a:endParaRPr lang="en-US" sz="2100" dirty="0"/>
          </a:p>
          <a:p>
            <a:pPr>
              <a:lnSpc>
                <a:spcPct val="90000"/>
              </a:lnSpc>
              <a:spcBef>
                <a:spcPts val="720"/>
              </a:spcBef>
              <a:spcAft>
                <a:spcPts val="720"/>
              </a:spcAft>
            </a:pPr>
            <a:r>
              <a:rPr lang="en-US" sz="2100" dirty="0"/>
              <a:t>- Based on the review's findings, implement enhanced security measures to safeguard our software and customer data from similar incidents in the future.</a:t>
            </a:r>
          </a:p>
          <a:p>
            <a:pPr>
              <a:lnSpc>
                <a:spcPct val="90000"/>
              </a:lnSpc>
              <a:spcBef>
                <a:spcPts val="720"/>
              </a:spcBef>
              <a:spcAft>
                <a:spcPts val="720"/>
              </a:spcAft>
            </a:pPr>
            <a:endParaRPr lang="en-US" sz="1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D200-1194-377E-B378-1A831F5E119C}"/>
              </a:ext>
            </a:extLst>
          </p:cNvPr>
          <p:cNvSpPr>
            <a:spLocks noGrp="1"/>
          </p:cNvSpPr>
          <p:nvPr>
            <p:ph type="title"/>
          </p:nvPr>
        </p:nvSpPr>
        <p:spPr>
          <a:xfrm>
            <a:off x="457200" y="274638"/>
            <a:ext cx="2837329" cy="2818186"/>
          </a:xfrm>
        </p:spPr>
        <p:txBody>
          <a:bodyPr/>
          <a:lstStyle/>
          <a:p>
            <a:r>
              <a:rPr lang="en-US" sz="4400" dirty="0">
                <a:solidFill>
                  <a:schemeClr val="bg1"/>
                </a:solidFill>
              </a:rPr>
              <a:t>Memo Content</a:t>
            </a:r>
            <a:endParaRPr lang="en-US" dirty="0"/>
          </a:p>
        </p:txBody>
      </p:sp>
      <p:sp>
        <p:nvSpPr>
          <p:cNvPr id="3" name="Content Placeholder 2">
            <a:extLst>
              <a:ext uri="{FF2B5EF4-FFF2-40B4-BE49-F238E27FC236}">
                <a16:creationId xmlns:a16="http://schemas.microsoft.com/office/drawing/2014/main" id="{BA39DA5A-196A-F6F2-9CA6-D02EDF8C7664}"/>
              </a:ext>
            </a:extLst>
          </p:cNvPr>
          <p:cNvSpPr>
            <a:spLocks noGrp="1"/>
          </p:cNvSpPr>
          <p:nvPr>
            <p:ph idx="1"/>
          </p:nvPr>
        </p:nvSpPr>
        <p:spPr>
          <a:xfrm>
            <a:off x="3294529" y="1734671"/>
            <a:ext cx="5392270" cy="4391492"/>
          </a:xfrm>
        </p:spPr>
        <p:txBody>
          <a:bodyPr>
            <a:normAutofit/>
          </a:bodyPr>
          <a:lstStyle/>
          <a:p>
            <a:pPr>
              <a:lnSpc>
                <a:spcPct val="90000"/>
              </a:lnSpc>
              <a:spcBef>
                <a:spcPts val="720"/>
              </a:spcBef>
              <a:spcAft>
                <a:spcPts val="720"/>
              </a:spcAft>
            </a:pPr>
            <a:r>
              <a:rPr lang="en-US" sz="2100" dirty="0"/>
              <a:t>- Communication with </a:t>
            </a:r>
            <a:r>
              <a:rPr lang="en-US" sz="2100" dirty="0" err="1"/>
              <a:t>Avanceon</a:t>
            </a:r>
            <a:r>
              <a:rPr lang="en-US" sz="2100" dirty="0"/>
              <a:t>: Maintain open and transparent communication with </a:t>
            </a:r>
            <a:r>
              <a:rPr lang="en-US" sz="2100" dirty="0" err="1"/>
              <a:t>Avanceon</a:t>
            </a:r>
            <a:r>
              <a:rPr lang="en-US" sz="2100" dirty="0"/>
              <a:t> throughout this process. Reiterate our commitment to data security and express our willingness to collaborate on implementing additional security measures, if deemed necessary.</a:t>
            </a:r>
          </a:p>
          <a:p>
            <a:pPr>
              <a:lnSpc>
                <a:spcPct val="90000"/>
              </a:lnSpc>
              <a:spcBef>
                <a:spcPts val="720"/>
              </a:spcBef>
              <a:spcAft>
                <a:spcPts val="720"/>
              </a:spcAft>
            </a:pPr>
            <a:r>
              <a:rPr lang="en-US" sz="2100" dirty="0"/>
              <a:t>- Updates to CEO: Provide periodic updates on the situation to Mr. </a:t>
            </a:r>
            <a:r>
              <a:rPr lang="en-US" sz="2100" dirty="0" err="1"/>
              <a:t>Avais</a:t>
            </a:r>
            <a:r>
              <a:rPr lang="en-US" sz="2100" dirty="0"/>
              <a:t>, CEO of Social Square, to ensure he is informed of the latest developments and actions taken.</a:t>
            </a:r>
          </a:p>
          <a:p>
            <a:endParaRPr lang="en-US" sz="2100" dirty="0"/>
          </a:p>
        </p:txBody>
      </p:sp>
    </p:spTree>
    <p:extLst>
      <p:ext uri="{BB962C8B-B14F-4D97-AF65-F5344CB8AC3E}">
        <p14:creationId xmlns:p14="http://schemas.microsoft.com/office/powerpoint/2010/main" val="266160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3202941" cy="5576770"/>
          </a:xfrm>
        </p:spPr>
        <p:txBody>
          <a:bodyPr anchor="t">
            <a:normAutofit/>
          </a:bodyPr>
          <a:lstStyle/>
          <a:p>
            <a:pPr algn="l"/>
            <a:r>
              <a:rPr kumimoji="0" lang="en-US" sz="4400" b="0" i="0" u="none" strike="noStrike" kern="1200" cap="none" spc="0" normalizeH="0" baseline="0" noProof="0" dirty="0">
                <a:ln>
                  <a:noFill/>
                </a:ln>
                <a:solidFill>
                  <a:prstClr val="white"/>
                </a:solidFill>
                <a:effectLst/>
                <a:uLnTx/>
                <a:uFillTx/>
                <a:latin typeface="Calibri"/>
                <a:ea typeface="+mj-ea"/>
                <a:cs typeface="+mj-cs"/>
              </a:rPr>
              <a:t>Memo Content</a:t>
            </a:r>
            <a:endParaRPr lang="en-US" sz="57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0987" y="637762"/>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050986" y="841904"/>
            <a:ext cx="3233025" cy="5335059"/>
          </a:xfrm>
        </p:spPr>
        <p:txBody>
          <a:bodyPr>
            <a:normAutofit/>
          </a:bodyPr>
          <a:lstStyle/>
          <a:p>
            <a:pPr>
              <a:lnSpc>
                <a:spcPct val="90000"/>
              </a:lnSpc>
            </a:pPr>
            <a:endParaRPr lang="en-US" sz="1300" dirty="0"/>
          </a:p>
          <a:p>
            <a:pPr>
              <a:lnSpc>
                <a:spcPct val="90000"/>
              </a:lnSpc>
              <a:spcBef>
                <a:spcPts val="720"/>
              </a:spcBef>
              <a:spcAft>
                <a:spcPts val="720"/>
              </a:spcAft>
            </a:pPr>
            <a:r>
              <a:rPr lang="en-US" sz="2000" dirty="0"/>
              <a:t>Preventive Measures:</a:t>
            </a:r>
          </a:p>
          <a:p>
            <a:pPr>
              <a:lnSpc>
                <a:spcPct val="90000"/>
              </a:lnSpc>
              <a:spcBef>
                <a:spcPts val="720"/>
              </a:spcBef>
              <a:spcAft>
                <a:spcPts val="720"/>
              </a:spcAft>
            </a:pPr>
            <a:endParaRPr lang="en-US" sz="2000" dirty="0"/>
          </a:p>
          <a:p>
            <a:pPr>
              <a:lnSpc>
                <a:spcPct val="90000"/>
              </a:lnSpc>
              <a:spcBef>
                <a:spcPts val="720"/>
              </a:spcBef>
              <a:spcAft>
                <a:spcPts val="720"/>
              </a:spcAft>
            </a:pPr>
            <a:r>
              <a:rPr lang="en-US" sz="2000" dirty="0"/>
              <a:t>- Work with our Product Development team to consider implementing additional security features or patches to mitigate the risk of future hacking attempts.</a:t>
            </a:r>
          </a:p>
          <a:p>
            <a:pPr>
              <a:lnSpc>
                <a:spcPct val="90000"/>
              </a:lnSpc>
              <a:spcBef>
                <a:spcPts val="720"/>
              </a:spcBef>
              <a:spcAft>
                <a:spcPts val="720"/>
              </a:spcAft>
            </a:pPr>
            <a:endParaRPr lang="en-US"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BC65-8741-92C7-375C-41CC4AB6A3BD}"/>
              </a:ext>
            </a:extLst>
          </p:cNvPr>
          <p:cNvSpPr>
            <a:spLocks noGrp="1"/>
          </p:cNvSpPr>
          <p:nvPr>
            <p:ph type="title"/>
          </p:nvPr>
        </p:nvSpPr>
        <p:spPr>
          <a:xfrm>
            <a:off x="457200" y="274638"/>
            <a:ext cx="2918012" cy="2576138"/>
          </a:xfrm>
        </p:spPr>
        <p:txBody>
          <a:bodyPr/>
          <a:lstStyle/>
          <a:p>
            <a:r>
              <a:rPr lang="en-US" sz="1800" kern="1200" dirty="0">
                <a:solidFill>
                  <a:srgbClr val="FFFFFF"/>
                </a:solidFill>
                <a:effectLst/>
                <a:latin typeface="Calibri" panose="020F0502020204030204" pitchFamily="34" charset="0"/>
                <a:ea typeface="+mj-ea"/>
                <a:cs typeface="+mj-cs"/>
              </a:rPr>
              <a:t>Memo Content</a:t>
            </a:r>
            <a:endParaRPr lang="en-US" dirty="0"/>
          </a:p>
        </p:txBody>
      </p:sp>
      <p:sp>
        <p:nvSpPr>
          <p:cNvPr id="3" name="Content Placeholder 2">
            <a:extLst>
              <a:ext uri="{FF2B5EF4-FFF2-40B4-BE49-F238E27FC236}">
                <a16:creationId xmlns:a16="http://schemas.microsoft.com/office/drawing/2014/main" id="{BE625D8E-0170-F207-5F02-59670E560399}"/>
              </a:ext>
            </a:extLst>
          </p:cNvPr>
          <p:cNvSpPr>
            <a:spLocks noGrp="1"/>
          </p:cNvSpPr>
          <p:nvPr>
            <p:ph idx="1"/>
          </p:nvPr>
        </p:nvSpPr>
        <p:spPr>
          <a:xfrm>
            <a:off x="3375212" y="1417638"/>
            <a:ext cx="5311588" cy="4708525"/>
          </a:xfrm>
        </p:spPr>
        <p:txBody>
          <a:bodyPr>
            <a:normAutofit fontScale="92500"/>
          </a:bodyPr>
          <a:lstStyle/>
          <a:p>
            <a:pPr>
              <a:lnSpc>
                <a:spcPct val="90000"/>
              </a:lnSpc>
              <a:spcBef>
                <a:spcPts val="720"/>
              </a:spcBef>
              <a:spcAft>
                <a:spcPts val="720"/>
              </a:spcAft>
            </a:pPr>
            <a:r>
              <a:rPr lang="en-US" sz="2300" dirty="0"/>
              <a:t>- Additionally, enclosed with this memo is a detailed field visit report, which provides a comprehensive account of the events, findings, and actions taken during our visit to </a:t>
            </a:r>
            <a:r>
              <a:rPr lang="en-US" sz="2300" dirty="0" err="1"/>
              <a:t>Avanceon</a:t>
            </a:r>
            <a:r>
              <a:rPr lang="en-US" sz="2300" dirty="0"/>
              <a:t> Private Limited. This report will serve as a valuable resource for understanding the situation in its entirety.</a:t>
            </a:r>
          </a:p>
          <a:p>
            <a:pPr>
              <a:lnSpc>
                <a:spcPct val="90000"/>
              </a:lnSpc>
              <a:spcBef>
                <a:spcPts val="720"/>
              </a:spcBef>
              <a:spcAft>
                <a:spcPts val="720"/>
              </a:spcAft>
            </a:pPr>
            <a:r>
              <a:rPr lang="en-US" sz="2300" dirty="0"/>
              <a:t>- Your role as Customer Support Manager is critical in ensuring that </a:t>
            </a:r>
            <a:r>
              <a:rPr lang="en-US" sz="2300" dirty="0" err="1"/>
              <a:t>Avanceon</a:t>
            </a:r>
            <a:r>
              <a:rPr lang="en-US" sz="2300" dirty="0"/>
              <a:t> is satisfied with our response and that we maintain a positive relationship with them. Please keep me informed of your progress and any further actions taken in line with our company's policy.</a:t>
            </a:r>
          </a:p>
          <a:p>
            <a:endParaRPr lang="en-US" dirty="0"/>
          </a:p>
        </p:txBody>
      </p:sp>
    </p:spTree>
    <p:extLst>
      <p:ext uri="{BB962C8B-B14F-4D97-AF65-F5344CB8AC3E}">
        <p14:creationId xmlns:p14="http://schemas.microsoft.com/office/powerpoint/2010/main" val="148115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3202941" cy="5576770"/>
          </a:xfrm>
        </p:spPr>
        <p:txBody>
          <a:bodyPr anchor="t">
            <a:normAutofit/>
          </a:bodyPr>
          <a:lstStyle/>
          <a:p>
            <a:pPr algn="l"/>
            <a:r>
              <a:rPr kumimoji="0" lang="en-US" sz="4400" b="0" i="0" u="none" strike="noStrike" kern="1200" cap="none" spc="0" normalizeH="0" baseline="0" noProof="0" dirty="0">
                <a:ln>
                  <a:noFill/>
                </a:ln>
                <a:solidFill>
                  <a:prstClr val="white"/>
                </a:solidFill>
                <a:effectLst/>
                <a:uLnTx/>
                <a:uFillTx/>
                <a:latin typeface="Calibri"/>
                <a:ea typeface="+mj-ea"/>
                <a:cs typeface="+mj-cs"/>
              </a:rPr>
              <a:t>Memo Content</a:t>
            </a:r>
            <a:endParaRPr lang="en-US" sz="57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0987" y="637762"/>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050986" y="841904"/>
            <a:ext cx="3233025" cy="5335059"/>
          </a:xfrm>
        </p:spPr>
        <p:txBody>
          <a:bodyPr>
            <a:normAutofit/>
          </a:bodyPr>
          <a:lstStyle/>
          <a:p>
            <a:pPr>
              <a:lnSpc>
                <a:spcPct val="90000"/>
              </a:lnSpc>
            </a:pPr>
            <a:endParaRPr lang="en-US" sz="2100"/>
          </a:p>
          <a:p>
            <a:pPr>
              <a:lnSpc>
                <a:spcPct val="90000"/>
              </a:lnSpc>
              <a:spcBef>
                <a:spcPts val="720"/>
              </a:spcBef>
              <a:spcAft>
                <a:spcPts val="720"/>
              </a:spcAft>
            </a:pPr>
            <a:endParaRPr lang="en-US" sz="2100"/>
          </a:p>
          <a:p>
            <a:pPr>
              <a:lnSpc>
                <a:spcPct val="90000"/>
              </a:lnSpc>
              <a:spcBef>
                <a:spcPts val="720"/>
              </a:spcBef>
              <a:spcAft>
                <a:spcPts val="720"/>
              </a:spcAft>
            </a:pPr>
            <a:r>
              <a:rPr lang="en-US" sz="2100"/>
              <a:t>- I appreciate your dedication to resolving this matter and safeguarding our software's integrity and our customers' trust. If you have any questions or require additional information, please do not hesitate to contact me directly.</a:t>
            </a:r>
          </a:p>
          <a:p>
            <a:pPr>
              <a:lnSpc>
                <a:spcPct val="90000"/>
              </a:lnSpc>
              <a:spcBef>
                <a:spcPts val="720"/>
              </a:spcBef>
              <a:spcAft>
                <a:spcPts val="720"/>
              </a:spcAft>
            </a:pPr>
            <a:r>
              <a:rPr lang="en-US" sz="2100"/>
              <a:t>- Thank you for your prompt attention to this critical issue.</a:t>
            </a:r>
          </a:p>
          <a:p>
            <a:pPr>
              <a:lnSpc>
                <a:spcPct val="90000"/>
              </a:lnSpc>
              <a:spcBef>
                <a:spcPts val="720"/>
              </a:spcBef>
              <a:spcAft>
                <a:spcPts val="720"/>
              </a:spcAft>
            </a:pPr>
            <a:endParaRPr lang="en-US"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625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71873" y="655782"/>
            <a:ext cx="3213314" cy="4068618"/>
          </a:xfrm>
        </p:spPr>
        <p:txBody>
          <a:bodyPr anchor="t">
            <a:normAutofit/>
          </a:bodyPr>
          <a:lstStyle/>
          <a:p>
            <a:pPr algn="l">
              <a:lnSpc>
                <a:spcPct val="90000"/>
              </a:lnSpc>
            </a:pPr>
            <a:r>
              <a:rPr lang="en-GB" sz="4000">
                <a:solidFill>
                  <a:schemeClr val="bg1"/>
                </a:solidFill>
              </a:rPr>
              <a:t>Resolution of Salary Management Software Issue</a:t>
            </a: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mputer">
            <a:extLst>
              <a:ext uri="{FF2B5EF4-FFF2-40B4-BE49-F238E27FC236}">
                <a16:creationId xmlns:a16="http://schemas.microsoft.com/office/drawing/2014/main" id="{AE25631B-776E-67AE-C7FB-F54B5B4FB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2877" y="1621890"/>
            <a:ext cx="3608513" cy="36085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a:solidFill>
                  <a:schemeClr val="bg1"/>
                </a:solidFill>
              </a:rPr>
              <a:t>Memo Content</a:t>
            </a:r>
          </a:p>
        </p:txBody>
      </p:sp>
      <p:grpSp>
        <p:nvGrpSpPr>
          <p:cNvPr id="1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3" name="Freeform: Shape 2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6" name="TextBox 3">
            <a:extLst>
              <a:ext uri="{FF2B5EF4-FFF2-40B4-BE49-F238E27FC236}">
                <a16:creationId xmlns:a16="http://schemas.microsoft.com/office/drawing/2014/main" id="{3F52DCC1-5DCC-C589-7580-DDB01A824103}"/>
              </a:ext>
            </a:extLst>
          </p:cNvPr>
          <p:cNvGraphicFramePr/>
          <p:nvPr>
            <p:extLst>
              <p:ext uri="{D42A27DB-BD31-4B8C-83A1-F6EECF244321}">
                <p14:modId xmlns:p14="http://schemas.microsoft.com/office/powerpoint/2010/main" val="1964790688"/>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088" y="670187"/>
            <a:ext cx="7315823" cy="1377531"/>
          </a:xfrm>
        </p:spPr>
        <p:txBody>
          <a:bodyPr anchor="t">
            <a:normAutofit/>
          </a:bodyPr>
          <a:lstStyle/>
          <a:p>
            <a:pPr algn="l"/>
            <a:r>
              <a:rPr lang="en-US" sz="4200" dirty="0">
                <a:solidFill>
                  <a:schemeClr val="bg2"/>
                </a:solidFill>
              </a:rPr>
              <a:t>Memo </a:t>
            </a:r>
            <a:br>
              <a:rPr lang="en-US" sz="4200" dirty="0">
                <a:solidFill>
                  <a:schemeClr val="bg2"/>
                </a:solidFill>
              </a:rPr>
            </a:br>
            <a:r>
              <a:rPr lang="en-US" sz="4200" dirty="0">
                <a:solidFill>
                  <a:schemeClr val="bg2"/>
                </a:solidFill>
              </a:rPr>
              <a:t>Content</a:t>
            </a:r>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4886" y="2379947"/>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5BADDC86-AA4B-67C4-69DE-E43BEEE70DBC}"/>
              </a:ext>
            </a:extLst>
          </p:cNvPr>
          <p:cNvGraphicFramePr/>
          <p:nvPr>
            <p:extLst>
              <p:ext uri="{D42A27DB-BD31-4B8C-83A1-F6EECF244321}">
                <p14:modId xmlns:p14="http://schemas.microsoft.com/office/powerpoint/2010/main" val="2832161482"/>
              </p:ext>
            </p:extLst>
          </p:nvPr>
        </p:nvGraphicFramePr>
        <p:xfrm>
          <a:off x="5050020" y="1102659"/>
          <a:ext cx="3233988" cy="5111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3490714"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2173707" cy="5576770"/>
          </a:xfrm>
        </p:spPr>
        <p:txBody>
          <a:bodyPr anchor="t">
            <a:normAutofit/>
          </a:bodyPr>
          <a:lstStyle/>
          <a:p>
            <a:pPr algn="l"/>
            <a:r>
              <a:rPr lang="en-US" dirty="0">
                <a:solidFill>
                  <a:schemeClr val="bg1"/>
                </a:solidFill>
              </a:rPr>
              <a:t>Memo Content</a:t>
            </a: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401" y="0"/>
            <a:ext cx="5654591"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9982" y="643465"/>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79982" y="2229522"/>
            <a:ext cx="4204029" cy="3947441"/>
          </a:xfrm>
        </p:spPr>
        <p:txBody>
          <a:bodyPr>
            <a:normAutofit/>
          </a:bodyPr>
          <a:lstStyle/>
          <a:p>
            <a:endParaRPr lang="en-US" sz="2100" dirty="0"/>
          </a:p>
          <a:p>
            <a:pPr algn="ctr">
              <a:spcBef>
                <a:spcPts val="720"/>
              </a:spcBef>
              <a:spcAft>
                <a:spcPts val="720"/>
              </a:spcAft>
            </a:pPr>
            <a:r>
              <a:rPr lang="en-US" sz="2100" dirty="0"/>
              <a:t>Subject: Resolution of the Salary Management Software Issue with </a:t>
            </a:r>
            <a:r>
              <a:rPr lang="en-US" sz="2100" dirty="0" err="1"/>
              <a:t>Avanceon</a:t>
            </a:r>
            <a:r>
              <a:rPr lang="en-US" sz="2100" dirty="0"/>
              <a:t> Private Limited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5287" y="0"/>
            <a:ext cx="633870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280888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9282" y="416859"/>
            <a:ext cx="2201443" cy="5797673"/>
          </a:xfrm>
        </p:spPr>
        <p:txBody>
          <a:bodyPr vert="horz" lIns="91440" tIns="45720" rIns="91440" bIns="45720" rtlCol="0" anchor="t">
            <a:normAutofit/>
          </a:bodyPr>
          <a:lstStyle/>
          <a:p>
            <a:pPr defTabSz="914400">
              <a:lnSpc>
                <a:spcPct val="90000"/>
              </a:lnSpc>
            </a:pPr>
            <a:r>
              <a:rPr kumimoji="0" lang="en-US" sz="4400" b="0" i="0" u="none" strike="noStrike" kern="1200" cap="none" spc="0" normalizeH="0" baseline="0" noProof="0" dirty="0">
                <a:ln>
                  <a:noFill/>
                </a:ln>
                <a:solidFill>
                  <a:prstClr val="white"/>
                </a:solidFill>
                <a:effectLst/>
                <a:uLnTx/>
                <a:uFillTx/>
                <a:latin typeface="Calibri"/>
                <a:ea typeface="+mj-ea"/>
                <a:cs typeface="+mj-cs"/>
              </a:rPr>
              <a:t>Memo Content</a:t>
            </a:r>
            <a:endParaRPr lang="en-US" sz="3100" kern="1200" dirty="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1049" y="643465"/>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491049" y="1789850"/>
            <a:ext cx="4792967" cy="4387113"/>
          </a:xfrm>
          <a:prstGeom prst="rect">
            <a:avLst/>
          </a:prstGeom>
        </p:spPr>
        <p:txBody>
          <a:bodyPr vert="horz" lIns="91440" tIns="45720" rIns="91440" bIns="45720" rtlCol="0">
            <a:normAutofit/>
          </a:bodyPr>
          <a:lstStyle/>
          <a:p>
            <a:pPr indent="-228600" defTabSz="914400">
              <a:lnSpc>
                <a:spcPct val="90000"/>
              </a:lnSpc>
              <a:buFont typeface="Arial" panose="020B0604020202020204" pitchFamily="34" charset="0"/>
              <a:buChar char="•"/>
            </a:pPr>
            <a:endParaRPr lang="en-US" sz="2100" dirty="0"/>
          </a:p>
          <a:p>
            <a:pPr indent="-228600" defTabSz="914400">
              <a:lnSpc>
                <a:spcPct val="90000"/>
              </a:lnSpc>
              <a:spcBef>
                <a:spcPts val="720"/>
              </a:spcBef>
              <a:spcAft>
                <a:spcPts val="720"/>
              </a:spcAft>
              <a:buFont typeface="Arial" panose="020B0604020202020204" pitchFamily="34" charset="0"/>
              <a:buChar char="•"/>
            </a:pPr>
            <a:endParaRPr lang="en-US" sz="2100" dirty="0"/>
          </a:p>
          <a:p>
            <a:pPr indent="-228600" defTabSz="914400">
              <a:lnSpc>
                <a:spcPct val="90000"/>
              </a:lnSpc>
              <a:spcBef>
                <a:spcPts val="720"/>
              </a:spcBef>
              <a:spcAft>
                <a:spcPts val="720"/>
              </a:spcAft>
              <a:buFont typeface="Arial" panose="020B0604020202020204" pitchFamily="34" charset="0"/>
              <a:buChar char="•"/>
            </a:pPr>
            <a:r>
              <a:rPr lang="en-US" sz="2100" dirty="0"/>
              <a:t>I hope this message finds you well. I am writing to provide an update on the recent complaint we received from </a:t>
            </a:r>
            <a:r>
              <a:rPr lang="en-US" sz="2100" dirty="0" err="1"/>
              <a:t>Avanceon</a:t>
            </a:r>
            <a:r>
              <a:rPr lang="en-US" sz="2100" dirty="0"/>
              <a:t> Private Limited (Gulberg-2, Lahore) regarding our salary management software.</a:t>
            </a:r>
          </a:p>
          <a:p>
            <a:endParaRPr lang="en-GB" sz="2400" dirty="0"/>
          </a:p>
          <a:p>
            <a:pPr>
              <a:spcBef>
                <a:spcPts val="720"/>
              </a:spcBef>
              <a:spcAft>
                <a:spcPts val="720"/>
              </a:spcAft>
            </a:pPr>
            <a:endParaRPr lang="en-GB" sz="2400" dirty="0"/>
          </a:p>
          <a:p>
            <a:pPr>
              <a:spcBef>
                <a:spcPts val="720"/>
              </a:spcBef>
              <a:spcAft>
                <a:spcPts val="720"/>
              </a:spcAft>
            </a:pPr>
            <a:endParaRPr lang="en-GB" sz="2400" dirty="0"/>
          </a:p>
          <a:p>
            <a:pPr indent="-228600" defTabSz="914400">
              <a:lnSpc>
                <a:spcPct val="90000"/>
              </a:lnSpc>
              <a:spcBef>
                <a:spcPts val="720"/>
              </a:spcBef>
              <a:spcAft>
                <a:spcPts val="720"/>
              </a:spcAft>
              <a:buFont typeface="Arial" panose="020B0604020202020204" pitchFamily="34" charset="0"/>
              <a:buChar char="•"/>
            </a:pPr>
            <a:endParaRPr lang="en-US" sz="2100" dirty="0"/>
          </a:p>
          <a:p>
            <a:pPr indent="-228600" defTabSz="914400">
              <a:lnSpc>
                <a:spcPct val="90000"/>
              </a:lnSpc>
              <a:spcBef>
                <a:spcPts val="720"/>
              </a:spcBef>
              <a:spcAft>
                <a:spcPts val="720"/>
              </a:spcAft>
              <a:buFont typeface="Arial" panose="020B0604020202020204" pitchFamily="34" charset="0"/>
              <a:buChar char="•"/>
            </a:pPr>
            <a:endParaRPr lang="en-US" sz="2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9992" y="359471"/>
            <a:ext cx="7424019" cy="1905566"/>
          </a:xfrm>
        </p:spPr>
        <p:txBody>
          <a:bodyPr anchor="t">
            <a:normAutofit/>
          </a:bodyPr>
          <a:lstStyle/>
          <a:p>
            <a:pPr algn="l"/>
            <a:r>
              <a:rPr lang="en-US" sz="4200" dirty="0">
                <a:solidFill>
                  <a:schemeClr val="bg2"/>
                </a:solidFill>
              </a:rPr>
              <a:t>Memo</a:t>
            </a:r>
            <a:br>
              <a:rPr lang="en-US" sz="4200" dirty="0">
                <a:solidFill>
                  <a:schemeClr val="bg2"/>
                </a:solidFill>
              </a:rPr>
            </a:br>
            <a:r>
              <a:rPr lang="en-US" sz="4200" dirty="0">
                <a:solidFill>
                  <a:schemeClr val="bg2"/>
                </a:solidFill>
              </a:rPr>
              <a:t>Content</a:t>
            </a:r>
          </a:p>
        </p:txBody>
      </p:sp>
      <p:sp>
        <p:nvSpPr>
          <p:cNvPr id="18"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4886" y="2379947"/>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6" descr="Phishing">
            <a:extLst>
              <a:ext uri="{FF2B5EF4-FFF2-40B4-BE49-F238E27FC236}">
                <a16:creationId xmlns:a16="http://schemas.microsoft.com/office/drawing/2014/main" id="{56AD8EF7-64A6-4608-10CD-9F47F2C75C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9992" y="3285224"/>
            <a:ext cx="3213305" cy="3213305"/>
          </a:xfrm>
          <a:prstGeom prst="rect">
            <a:avLst/>
          </a:prstGeom>
        </p:spPr>
      </p:pic>
      <p:sp>
        <p:nvSpPr>
          <p:cNvPr id="3" name="Content Placeholder 2"/>
          <p:cNvSpPr>
            <a:spLocks noGrp="1"/>
          </p:cNvSpPr>
          <p:nvPr>
            <p:ph idx="1"/>
          </p:nvPr>
        </p:nvSpPr>
        <p:spPr>
          <a:xfrm>
            <a:off x="5084886" y="914400"/>
            <a:ext cx="3199122" cy="5300125"/>
          </a:xfrm>
        </p:spPr>
        <p:txBody>
          <a:bodyPr>
            <a:normAutofit fontScale="70000" lnSpcReduction="20000"/>
          </a:bodyPr>
          <a:lstStyle/>
          <a:p>
            <a:r>
              <a:rPr lang="en-GB" dirty="0"/>
              <a:t>Upon conducting a thorough analysis of the reported issue, it has come to our attention that the "Error 404: Page Not Found" message that </a:t>
            </a:r>
            <a:r>
              <a:rPr lang="en-GB" dirty="0" err="1"/>
              <a:t>Avanceon</a:t>
            </a:r>
            <a:r>
              <a:rPr lang="en-GB" dirty="0"/>
              <a:t> experienced was a result of a hacking attempt originating from their IP address. This unexpected development sheds new light on the situation and calls for a </a:t>
            </a:r>
            <a:r>
              <a:rPr lang="en-GB" dirty="0" err="1"/>
              <a:t>reevaluation</a:t>
            </a:r>
            <a:r>
              <a:rPr lang="en-GB" dirty="0"/>
              <a:t> of our response.</a:t>
            </a:r>
          </a:p>
          <a:p>
            <a:endParaRPr lang="en-GB"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3202941" cy="5576770"/>
          </a:xfrm>
        </p:spPr>
        <p:txBody>
          <a:bodyPr anchor="t">
            <a:normAutofit/>
          </a:bodyPr>
          <a:lstStyle/>
          <a:p>
            <a:pPr algn="l"/>
            <a:r>
              <a:rPr kumimoji="0" lang="en-US" sz="4400" b="0" i="0" u="none" strike="noStrike" kern="1200" cap="none" spc="0" normalizeH="0" baseline="0" noProof="0" dirty="0">
                <a:ln>
                  <a:noFill/>
                </a:ln>
                <a:solidFill>
                  <a:prstClr val="white"/>
                </a:solidFill>
                <a:effectLst/>
                <a:uLnTx/>
                <a:uFillTx/>
                <a:latin typeface="Calibri"/>
                <a:ea typeface="+mj-ea"/>
                <a:cs typeface="+mj-cs"/>
              </a:rPr>
              <a:t>Memo Content</a:t>
            </a:r>
            <a:endParaRPr lang="en-US" sz="57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0987" y="637762"/>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050986" y="841904"/>
            <a:ext cx="3233025" cy="5335059"/>
          </a:xfrm>
        </p:spPr>
        <p:txBody>
          <a:bodyPr>
            <a:normAutofit lnSpcReduction="10000"/>
          </a:bodyPr>
          <a:lstStyle/>
          <a:p>
            <a:pPr>
              <a:lnSpc>
                <a:spcPct val="90000"/>
              </a:lnSpc>
            </a:pPr>
            <a:r>
              <a:rPr lang="en-GB" sz="2300" dirty="0"/>
              <a:t>In accordance with our company's policy, we must now take the following steps:</a:t>
            </a:r>
          </a:p>
          <a:p>
            <a:pPr>
              <a:lnSpc>
                <a:spcPct val="90000"/>
              </a:lnSpc>
            </a:pPr>
            <a:endParaRPr lang="en-GB" sz="2300" dirty="0"/>
          </a:p>
          <a:p>
            <a:pPr>
              <a:lnSpc>
                <a:spcPct val="90000"/>
              </a:lnSpc>
              <a:spcBef>
                <a:spcPts val="720"/>
              </a:spcBef>
              <a:spcAft>
                <a:spcPts val="720"/>
              </a:spcAft>
            </a:pPr>
            <a:endParaRPr lang="en-GB" sz="2300" dirty="0"/>
          </a:p>
          <a:p>
            <a:pPr>
              <a:lnSpc>
                <a:spcPct val="90000"/>
              </a:lnSpc>
              <a:spcBef>
                <a:spcPts val="720"/>
              </a:spcBef>
              <a:spcAft>
                <a:spcPts val="720"/>
              </a:spcAft>
            </a:pPr>
            <a:r>
              <a:rPr lang="en-GB" sz="2300" dirty="0"/>
              <a:t>1. Notification to </a:t>
            </a:r>
            <a:r>
              <a:rPr lang="en-GB" sz="2300" dirty="0" err="1"/>
              <a:t>Avanceon</a:t>
            </a:r>
            <a:r>
              <a:rPr lang="en-GB" sz="2300" dirty="0"/>
              <a:t>: We must immediately inform Mr. Kaleem Haider and </a:t>
            </a:r>
            <a:r>
              <a:rPr lang="en-GB" sz="2300" dirty="0" err="1"/>
              <a:t>Avanceon's</a:t>
            </a:r>
            <a:r>
              <a:rPr lang="en-GB" sz="2300" dirty="0"/>
              <a:t> IT department of our findings. Emphasize that the issue was due to unauthorized access from their IP address.</a:t>
            </a:r>
          </a:p>
          <a:p>
            <a:pPr>
              <a:lnSpc>
                <a:spcPct val="90000"/>
              </a:lnSpc>
              <a:spcBef>
                <a:spcPts val="720"/>
              </a:spcBef>
              <a:spcAft>
                <a:spcPts val="720"/>
              </a:spcAft>
            </a:pPr>
            <a:endParaRPr lang="en-GB"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3202941" cy="5576770"/>
          </a:xfrm>
        </p:spPr>
        <p:txBody>
          <a:bodyPr anchor="t">
            <a:normAutofit/>
          </a:bodyPr>
          <a:lstStyle/>
          <a:p>
            <a:pPr algn="l"/>
            <a:r>
              <a:rPr kumimoji="0" lang="en-US" sz="4400" b="0" i="0" u="none" strike="noStrike" kern="1200" cap="none" spc="0" normalizeH="0" baseline="0" noProof="0" dirty="0">
                <a:ln>
                  <a:noFill/>
                </a:ln>
                <a:solidFill>
                  <a:prstClr val="white"/>
                </a:solidFill>
                <a:effectLst/>
                <a:uLnTx/>
                <a:uFillTx/>
                <a:latin typeface="Calibri"/>
                <a:ea typeface="+mj-ea"/>
                <a:cs typeface="+mj-cs"/>
              </a:rPr>
              <a:t>Memo Content</a:t>
            </a:r>
            <a:endParaRPr lang="en-US" sz="3600" dirty="0">
              <a:solidFill>
                <a:schemeClr val="bg1"/>
              </a:solidFill>
            </a:endParaRP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0987" y="637762"/>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050986" y="841904"/>
            <a:ext cx="3233025" cy="5335059"/>
          </a:xfrm>
        </p:spPr>
        <p:txBody>
          <a:bodyPr>
            <a:normAutofit/>
          </a:bodyPr>
          <a:lstStyle/>
          <a:p>
            <a:pPr>
              <a:spcBef>
                <a:spcPts val="720"/>
              </a:spcBef>
              <a:spcAft>
                <a:spcPts val="720"/>
              </a:spcAft>
            </a:pPr>
            <a:r>
              <a:rPr lang="en-GB" sz="1900"/>
              <a:t>2. Documentation: Ensure that all details of the hacking attempt, including the IP address, date, and time, are properly documented for our records and potential legal considerations.</a:t>
            </a:r>
          </a:p>
          <a:p>
            <a:pPr>
              <a:spcBef>
                <a:spcPts val="720"/>
              </a:spcBef>
              <a:spcAft>
                <a:spcPts val="720"/>
              </a:spcAft>
            </a:pPr>
            <a:r>
              <a:rPr lang="en-GB" sz="1900"/>
              <a:t>3. Internal Review: Initiate an internal review to assess the security protocols in place for our software, with a focus on preventing unauthorized access. This review should involve our IT and security teams.</a:t>
            </a:r>
          </a:p>
          <a:p>
            <a:pPr>
              <a:spcBef>
                <a:spcPts val="720"/>
              </a:spcBef>
              <a:spcAft>
                <a:spcPts val="720"/>
              </a:spcAft>
            </a:pPr>
            <a:endParaRPr lang="en-GB" sz="1900"/>
          </a:p>
        </p:txBody>
      </p:sp>
    </p:spTree>
    <p:extLst>
      <p:ext uri="{BB962C8B-B14F-4D97-AF65-F5344CB8AC3E}">
        <p14:creationId xmlns:p14="http://schemas.microsoft.com/office/powerpoint/2010/main" val="3368060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100</TotalTime>
  <Words>616</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Memorandum</vt:lpstr>
      <vt:lpstr>Resolution of Salary Management Software Issue</vt:lpstr>
      <vt:lpstr>Memo Content</vt:lpstr>
      <vt:lpstr>Memo  Content</vt:lpstr>
      <vt:lpstr>Memo Content</vt:lpstr>
      <vt:lpstr>Memo Content</vt:lpstr>
      <vt:lpstr>Memo Content</vt:lpstr>
      <vt:lpstr>Memo Content</vt:lpstr>
      <vt:lpstr>Memo Content</vt:lpstr>
      <vt:lpstr>Memo Content</vt:lpstr>
      <vt:lpstr>Memo Content</vt:lpstr>
      <vt:lpstr>Memo Content</vt:lpstr>
      <vt:lpstr>Memo Content</vt:lpstr>
      <vt:lpstr>Memo Content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Resolution of Salary Management Software Issue</dc:title>
  <dc:subject/>
  <dc:creator>Abdullah Ahmad</dc:creator>
  <cp:keywords/>
  <dc:description>generated using python-pptx</dc:description>
  <cp:lastModifiedBy>Muhammad Ali</cp:lastModifiedBy>
  <cp:revision>7</cp:revision>
  <dcterms:created xsi:type="dcterms:W3CDTF">2013-01-27T09:14:16Z</dcterms:created>
  <dcterms:modified xsi:type="dcterms:W3CDTF">2023-10-06T04:57:24Z</dcterms:modified>
  <cp:category/>
</cp:coreProperties>
</file>