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2"/>
  </p:notesMasterIdLst>
  <p:sldIdLst>
    <p:sldId id="731" r:id="rId11"/>
    <p:sldId id="422" r:id="rId12"/>
    <p:sldId id="683" r:id="rId13"/>
    <p:sldId id="684" r:id="rId14"/>
    <p:sldId id="685" r:id="rId15"/>
    <p:sldId id="686" r:id="rId16"/>
    <p:sldId id="687" r:id="rId17"/>
    <p:sldId id="688" r:id="rId18"/>
    <p:sldId id="689" r:id="rId19"/>
    <p:sldId id="690" r:id="rId20"/>
    <p:sldId id="691" r:id="rId21"/>
    <p:sldId id="692" r:id="rId22"/>
    <p:sldId id="693" r:id="rId23"/>
    <p:sldId id="694" r:id="rId24"/>
    <p:sldId id="695" r:id="rId25"/>
    <p:sldId id="696" r:id="rId26"/>
    <p:sldId id="697" r:id="rId27"/>
    <p:sldId id="698" r:id="rId28"/>
    <p:sldId id="699" r:id="rId29"/>
    <p:sldId id="700" r:id="rId30"/>
    <p:sldId id="701" r:id="rId31"/>
    <p:sldId id="702" r:id="rId32"/>
    <p:sldId id="703" r:id="rId33"/>
    <p:sldId id="704" r:id="rId34"/>
    <p:sldId id="705" r:id="rId35"/>
    <p:sldId id="706" r:id="rId36"/>
    <p:sldId id="707" r:id="rId37"/>
    <p:sldId id="708" r:id="rId38"/>
    <p:sldId id="709" r:id="rId39"/>
    <p:sldId id="710" r:id="rId40"/>
    <p:sldId id="711" r:id="rId41"/>
    <p:sldId id="712" r:id="rId42"/>
    <p:sldId id="713" r:id="rId43"/>
    <p:sldId id="714" r:id="rId44"/>
    <p:sldId id="715" r:id="rId45"/>
    <p:sldId id="716" r:id="rId46"/>
    <p:sldId id="717" r:id="rId47"/>
    <p:sldId id="718" r:id="rId48"/>
    <p:sldId id="719" r:id="rId49"/>
    <p:sldId id="720" r:id="rId50"/>
    <p:sldId id="721" r:id="rId51"/>
    <p:sldId id="722" r:id="rId52"/>
    <p:sldId id="723" r:id="rId53"/>
    <p:sldId id="724" r:id="rId54"/>
    <p:sldId id="725" r:id="rId55"/>
    <p:sldId id="726" r:id="rId56"/>
    <p:sldId id="727" r:id="rId57"/>
    <p:sldId id="728" r:id="rId58"/>
    <p:sldId id="729" r:id="rId59"/>
    <p:sldId id="730" r:id="rId60"/>
    <p:sldId id="352" r:id="rId61"/>
  </p:sldIdLst>
  <p:sldSz cx="9144000" cy="6858000" type="screen4x3"/>
  <p:notesSz cx="7315200" cy="96012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4" orient="horz" pos="3648" userDrawn="1">
          <p15:clr>
            <a:srgbClr val="F26B43"/>
          </p15:clr>
        </p15:guide>
        <p15:guide id="5" pos="5568">
          <p15:clr>
            <a:srgbClr val="A4A3A4"/>
          </p15:clr>
        </p15:guide>
        <p15:guide id="6" pos="864" userDrawn="1">
          <p15:clr>
            <a:srgbClr val="A4A3A4"/>
          </p15:clr>
        </p15:guide>
        <p15:guide id="10" orient="horz" pos="1536" userDrawn="1">
          <p15:clr>
            <a:srgbClr val="A4A3A4"/>
          </p15:clr>
        </p15:guide>
        <p15:guide id="11" orient="horz" pos="4128" userDrawn="1">
          <p15:clr>
            <a:srgbClr val="A4A3A4"/>
          </p15:clr>
        </p15:guide>
        <p15:guide id="12" pos="192" userDrawn="1">
          <p15:clr>
            <a:srgbClr val="A4A3A4"/>
          </p15:clr>
        </p15:guide>
        <p15:guide id="13" pos="45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7F0000"/>
    <a:srgbClr val="931B21"/>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1" autoAdjust="0"/>
    <p:restoredTop sz="85979" autoAdjust="0"/>
  </p:normalViewPr>
  <p:slideViewPr>
    <p:cSldViewPr>
      <p:cViewPr varScale="1">
        <p:scale>
          <a:sx n="96" d="100"/>
          <a:sy n="96" d="100"/>
        </p:scale>
        <p:origin x="2112" y="78"/>
      </p:cViewPr>
      <p:guideLst>
        <p:guide pos="576"/>
        <p:guide orient="horz" pos="3648"/>
        <p:guide pos="5568"/>
        <p:guide pos="864"/>
        <p:guide orient="horz" pos="1536"/>
        <p:guide orient="horz" pos="4128"/>
        <p:guide pos="192"/>
        <p:guide pos="4512"/>
      </p:guideLst>
    </p:cSldViewPr>
  </p:slideViewPr>
  <p:outlineViewPr>
    <p:cViewPr>
      <p:scale>
        <a:sx n="33" d="100"/>
        <a:sy n="33" d="100"/>
      </p:scale>
      <p:origin x="0" y="-13020"/>
    </p:cViewPr>
  </p:outlineViewPr>
  <p:notesTextViewPr>
    <p:cViewPr>
      <p:scale>
        <a:sx n="66" d="100"/>
        <a:sy n="66" d="100"/>
      </p:scale>
      <p:origin x="0" y="0"/>
    </p:cViewPr>
  </p:notesTextViewPr>
  <p:sorterViewPr>
    <p:cViewPr>
      <p:scale>
        <a:sx n="70" d="100"/>
        <a:sy n="70" d="100"/>
      </p:scale>
      <p:origin x="0" y="540"/>
    </p:cViewPr>
  </p:sorterViewPr>
  <p:notesViewPr>
    <p:cSldViewPr>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3/14/2018</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20</a:t>
            </a:fld>
            <a:endParaRPr lang="en-US" dirty="0"/>
          </a:p>
        </p:txBody>
      </p:sp>
    </p:spTree>
    <p:extLst>
      <p:ext uri="{BB962C8B-B14F-4D97-AF65-F5344CB8AC3E}">
        <p14:creationId xmlns:p14="http://schemas.microsoft.com/office/powerpoint/2010/main" val="142361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51</a:t>
            </a:fld>
            <a:endParaRPr lang="en-US" dirty="0"/>
          </a:p>
        </p:txBody>
      </p:sp>
    </p:spTree>
    <p:extLst>
      <p:ext uri="{BB962C8B-B14F-4D97-AF65-F5344CB8AC3E}">
        <p14:creationId xmlns:p14="http://schemas.microsoft.com/office/powerpoint/2010/main" val="42647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2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037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5187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1006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56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p:nvPr>
        </p:nvSpPr>
        <p:spPr>
          <a:xfrm>
            <a:off x="304800" y="1752600"/>
            <a:ext cx="8534400" cy="914400"/>
          </a:xfrm>
          <a:prstGeom prst="rect">
            <a:avLst/>
          </a:prstGeom>
        </p:spPr>
        <p:txBody>
          <a:bodyPr/>
          <a:lstStyle>
            <a:lvl1pPr marL="0" indent="0">
              <a:buClr>
                <a:schemeClr val="accent2"/>
              </a:buClr>
              <a:buFont typeface="Arial" charset="0"/>
              <a:buNone/>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endParaRPr lang="en-US" dirty="0"/>
          </a:p>
        </p:txBody>
      </p:sp>
      <p:sp>
        <p:nvSpPr>
          <p:cNvPr id="5" name="Content Placeholder 4"/>
          <p:cNvSpPr>
            <a:spLocks noGrp="1"/>
          </p:cNvSpPr>
          <p:nvPr>
            <p:ph sz="quarter" idx="17"/>
          </p:nvPr>
        </p:nvSpPr>
        <p:spPr>
          <a:xfrm>
            <a:off x="304800" y="2971800"/>
            <a:ext cx="8534400" cy="914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p:cNvSpPr>
            <a:spLocks noGrp="1"/>
          </p:cNvSpPr>
          <p:nvPr>
            <p:ph sz="quarter" idx="18"/>
          </p:nvPr>
        </p:nvSpPr>
        <p:spPr>
          <a:xfrm>
            <a:off x="304800" y="4191000"/>
            <a:ext cx="8534400" cy="838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19"/>
          </p:nvPr>
        </p:nvSpPr>
        <p:spPr>
          <a:xfrm>
            <a:off x="304800" y="5562600"/>
            <a:ext cx="8534400" cy="609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267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7" name="Content Placeholder 6"/>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838200"/>
            <a:ext cx="8839200" cy="22098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4478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p:nvPr>
        </p:nvSpPr>
        <p:spPr>
          <a:xfrm>
            <a:off x="304800" y="1752600"/>
            <a:ext cx="8534400" cy="10668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endParaRPr lang="en-US" dirty="0"/>
          </a:p>
        </p:txBody>
      </p:sp>
      <p:sp>
        <p:nvSpPr>
          <p:cNvPr id="6" name="Content Placeholder 5">
            <a:extLst>
              <a:ext uri="{FF2B5EF4-FFF2-40B4-BE49-F238E27FC236}">
                <a16:creationId xmlns:a16="http://schemas.microsoft.com/office/drawing/2014/main" id="{E4953266-9601-42C6-87FF-C285B15632F4}"/>
              </a:ext>
            </a:extLst>
          </p:cNvPr>
          <p:cNvSpPr>
            <a:spLocks noGrp="1"/>
          </p:cNvSpPr>
          <p:nvPr>
            <p:ph sz="quarter" idx="16"/>
          </p:nvPr>
        </p:nvSpPr>
        <p:spPr>
          <a:xfrm>
            <a:off x="304800" y="2971800"/>
            <a:ext cx="8534400" cy="1143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a:extLst>
              <a:ext uri="{FF2B5EF4-FFF2-40B4-BE49-F238E27FC236}">
                <a16:creationId xmlns:a16="http://schemas.microsoft.com/office/drawing/2014/main" id="{EF74D84F-60B0-472F-92FF-82218579719A}"/>
              </a:ext>
            </a:extLst>
          </p:cNvPr>
          <p:cNvSpPr>
            <a:spLocks noGrp="1"/>
          </p:cNvSpPr>
          <p:nvPr>
            <p:ph sz="quarter" idx="17"/>
          </p:nvPr>
        </p:nvSpPr>
        <p:spPr>
          <a:xfrm>
            <a:off x="304800" y="4267200"/>
            <a:ext cx="8458200" cy="1295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1818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949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905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3A107DC3-1D90-419E-B11C-A853993F33FB}"/>
              </a:ext>
            </a:extLst>
          </p:cNvPr>
          <p:cNvSpPr>
            <a:spLocks noGrp="1"/>
          </p:cNvSpPr>
          <p:nvPr>
            <p:ph sz="quarter" idx="17"/>
          </p:nvPr>
        </p:nvSpPr>
        <p:spPr>
          <a:xfrm>
            <a:off x="304800" y="3810000"/>
            <a:ext cx="8534400" cy="2286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3250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00609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227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77103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979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2353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22860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2743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2766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747247"/>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3434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863353"/>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3340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791200"/>
            <a:ext cx="8534400" cy="4572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80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41910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1">
            <a:extLst>
              <a:ext uri="{FF2B5EF4-FFF2-40B4-BE49-F238E27FC236}">
                <a16:creationId xmlns:a16="http://schemas.microsoft.com/office/drawing/2014/main" id="{6C8BF89F-A033-4C36-ABEE-A035CD13CB2E}"/>
              </a:ext>
            </a:extLst>
          </p:cNvPr>
          <p:cNvSpPr>
            <a:spLocks noGrp="1"/>
          </p:cNvSpPr>
          <p:nvPr>
            <p:ph sz="quarter" idx="17"/>
          </p:nvPr>
        </p:nvSpPr>
        <p:spPr>
          <a:xfrm>
            <a:off x="4572000" y="1752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a:extLst>
              <a:ext uri="{FF2B5EF4-FFF2-40B4-BE49-F238E27FC236}">
                <a16:creationId xmlns:a16="http://schemas.microsoft.com/office/drawing/2014/main" id="{BAED057C-B95B-4079-8D5E-033C10D84C3C}"/>
              </a:ext>
            </a:extLst>
          </p:cNvPr>
          <p:cNvSpPr>
            <a:spLocks noGrp="1"/>
          </p:cNvSpPr>
          <p:nvPr>
            <p:ph sz="quarter" idx="18"/>
          </p:nvPr>
        </p:nvSpPr>
        <p:spPr>
          <a:xfrm>
            <a:off x="304800" y="22098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a:extLst>
              <a:ext uri="{FF2B5EF4-FFF2-40B4-BE49-F238E27FC236}">
                <a16:creationId xmlns:a16="http://schemas.microsoft.com/office/drawing/2014/main" id="{A6FD5881-927B-4BBD-9BC0-A94E25896D8E}"/>
              </a:ext>
            </a:extLst>
          </p:cNvPr>
          <p:cNvSpPr>
            <a:spLocks noGrp="1"/>
          </p:cNvSpPr>
          <p:nvPr>
            <p:ph sz="quarter" idx="19"/>
          </p:nvPr>
        </p:nvSpPr>
        <p:spPr>
          <a:xfrm>
            <a:off x="4572000" y="22098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1" name="Content Placeholder 20">
            <a:extLst>
              <a:ext uri="{FF2B5EF4-FFF2-40B4-BE49-F238E27FC236}">
                <a16:creationId xmlns:a16="http://schemas.microsoft.com/office/drawing/2014/main" id="{249D660E-CB29-414F-BF8B-545FD4D6D88A}"/>
              </a:ext>
            </a:extLst>
          </p:cNvPr>
          <p:cNvSpPr>
            <a:spLocks noGrp="1"/>
          </p:cNvSpPr>
          <p:nvPr>
            <p:ph sz="quarter" idx="20"/>
          </p:nvPr>
        </p:nvSpPr>
        <p:spPr>
          <a:xfrm>
            <a:off x="304800" y="2590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3" name="Content Placeholder 22">
            <a:extLst>
              <a:ext uri="{FF2B5EF4-FFF2-40B4-BE49-F238E27FC236}">
                <a16:creationId xmlns:a16="http://schemas.microsoft.com/office/drawing/2014/main" id="{C946267C-6F00-43DD-8588-B2A65D2B132A}"/>
              </a:ext>
            </a:extLst>
          </p:cNvPr>
          <p:cNvSpPr>
            <a:spLocks noGrp="1"/>
          </p:cNvSpPr>
          <p:nvPr>
            <p:ph sz="quarter" idx="21"/>
          </p:nvPr>
        </p:nvSpPr>
        <p:spPr>
          <a:xfrm>
            <a:off x="4572000" y="2590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5" name="Content Placeholder 24">
            <a:extLst>
              <a:ext uri="{FF2B5EF4-FFF2-40B4-BE49-F238E27FC236}">
                <a16:creationId xmlns:a16="http://schemas.microsoft.com/office/drawing/2014/main" id="{02B2855E-6086-40A6-BDD2-0DED5524774D}"/>
              </a:ext>
            </a:extLst>
          </p:cNvPr>
          <p:cNvSpPr>
            <a:spLocks noGrp="1"/>
          </p:cNvSpPr>
          <p:nvPr>
            <p:ph sz="quarter" idx="22"/>
          </p:nvPr>
        </p:nvSpPr>
        <p:spPr>
          <a:xfrm>
            <a:off x="304800" y="3048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7" name="Content Placeholder 26">
            <a:extLst>
              <a:ext uri="{FF2B5EF4-FFF2-40B4-BE49-F238E27FC236}">
                <a16:creationId xmlns:a16="http://schemas.microsoft.com/office/drawing/2014/main" id="{3968BDAE-7E39-4A36-9E28-A32E5496E6CD}"/>
              </a:ext>
            </a:extLst>
          </p:cNvPr>
          <p:cNvSpPr>
            <a:spLocks noGrp="1"/>
          </p:cNvSpPr>
          <p:nvPr>
            <p:ph sz="quarter" idx="23"/>
          </p:nvPr>
        </p:nvSpPr>
        <p:spPr>
          <a:xfrm>
            <a:off x="4572000" y="3048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9" name="Content Placeholder 28">
            <a:extLst>
              <a:ext uri="{FF2B5EF4-FFF2-40B4-BE49-F238E27FC236}">
                <a16:creationId xmlns:a16="http://schemas.microsoft.com/office/drawing/2014/main" id="{1C0C5C0D-6E70-45C1-B48D-41362DF100B9}"/>
              </a:ext>
            </a:extLst>
          </p:cNvPr>
          <p:cNvSpPr>
            <a:spLocks noGrp="1"/>
          </p:cNvSpPr>
          <p:nvPr>
            <p:ph sz="quarter" idx="24"/>
          </p:nvPr>
        </p:nvSpPr>
        <p:spPr>
          <a:xfrm>
            <a:off x="304800" y="35052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1" name="Content Placeholder 30">
            <a:extLst>
              <a:ext uri="{FF2B5EF4-FFF2-40B4-BE49-F238E27FC236}">
                <a16:creationId xmlns:a16="http://schemas.microsoft.com/office/drawing/2014/main" id="{6AC0C602-9F13-4F5E-BC5F-12E341F7C096}"/>
              </a:ext>
            </a:extLst>
          </p:cNvPr>
          <p:cNvSpPr>
            <a:spLocks noGrp="1"/>
          </p:cNvSpPr>
          <p:nvPr>
            <p:ph sz="quarter" idx="25"/>
          </p:nvPr>
        </p:nvSpPr>
        <p:spPr>
          <a:xfrm>
            <a:off x="4572000" y="35052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3" name="Content Placeholder 32">
            <a:extLst>
              <a:ext uri="{FF2B5EF4-FFF2-40B4-BE49-F238E27FC236}">
                <a16:creationId xmlns:a16="http://schemas.microsoft.com/office/drawing/2014/main" id="{CE5C572D-D490-4E8A-B1B5-EF576F6FAECA}"/>
              </a:ext>
            </a:extLst>
          </p:cNvPr>
          <p:cNvSpPr>
            <a:spLocks noGrp="1"/>
          </p:cNvSpPr>
          <p:nvPr>
            <p:ph sz="quarter" idx="26"/>
          </p:nvPr>
        </p:nvSpPr>
        <p:spPr>
          <a:xfrm>
            <a:off x="304800" y="38862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5" name="Content Placeholder 34">
            <a:extLst>
              <a:ext uri="{FF2B5EF4-FFF2-40B4-BE49-F238E27FC236}">
                <a16:creationId xmlns:a16="http://schemas.microsoft.com/office/drawing/2014/main" id="{CBD16FFC-6404-4287-85A7-E0C878601059}"/>
              </a:ext>
            </a:extLst>
          </p:cNvPr>
          <p:cNvSpPr>
            <a:spLocks noGrp="1"/>
          </p:cNvSpPr>
          <p:nvPr>
            <p:ph sz="quarter" idx="27"/>
          </p:nvPr>
        </p:nvSpPr>
        <p:spPr>
          <a:xfrm>
            <a:off x="4572000" y="38862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7" name="Content Placeholder 36">
            <a:extLst>
              <a:ext uri="{FF2B5EF4-FFF2-40B4-BE49-F238E27FC236}">
                <a16:creationId xmlns:a16="http://schemas.microsoft.com/office/drawing/2014/main" id="{42A983B3-82CA-4438-AAAD-73859440B120}"/>
              </a:ext>
            </a:extLst>
          </p:cNvPr>
          <p:cNvSpPr>
            <a:spLocks noGrp="1"/>
          </p:cNvSpPr>
          <p:nvPr>
            <p:ph sz="quarter" idx="28"/>
          </p:nvPr>
        </p:nvSpPr>
        <p:spPr>
          <a:xfrm>
            <a:off x="304800" y="43434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9" name="Content Placeholder 38">
            <a:extLst>
              <a:ext uri="{FF2B5EF4-FFF2-40B4-BE49-F238E27FC236}">
                <a16:creationId xmlns:a16="http://schemas.microsoft.com/office/drawing/2014/main" id="{C32F7C19-F95F-4529-B308-69AD70683542}"/>
              </a:ext>
            </a:extLst>
          </p:cNvPr>
          <p:cNvSpPr>
            <a:spLocks noGrp="1"/>
          </p:cNvSpPr>
          <p:nvPr>
            <p:ph sz="quarter" idx="29"/>
          </p:nvPr>
        </p:nvSpPr>
        <p:spPr>
          <a:xfrm>
            <a:off x="4572000" y="43434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1" name="Content Placeholder 40">
            <a:extLst>
              <a:ext uri="{FF2B5EF4-FFF2-40B4-BE49-F238E27FC236}">
                <a16:creationId xmlns:a16="http://schemas.microsoft.com/office/drawing/2014/main" id="{615B6927-883A-4C84-A615-C6C7837F1813}"/>
              </a:ext>
            </a:extLst>
          </p:cNvPr>
          <p:cNvSpPr>
            <a:spLocks noGrp="1"/>
          </p:cNvSpPr>
          <p:nvPr>
            <p:ph sz="quarter" idx="30"/>
          </p:nvPr>
        </p:nvSpPr>
        <p:spPr>
          <a:xfrm>
            <a:off x="304800" y="48006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3" name="Content Placeholder 42">
            <a:extLst>
              <a:ext uri="{FF2B5EF4-FFF2-40B4-BE49-F238E27FC236}">
                <a16:creationId xmlns:a16="http://schemas.microsoft.com/office/drawing/2014/main" id="{5FC1EAA4-E445-484E-B5A0-CBC462BC607C}"/>
              </a:ext>
            </a:extLst>
          </p:cNvPr>
          <p:cNvSpPr>
            <a:spLocks noGrp="1"/>
          </p:cNvSpPr>
          <p:nvPr>
            <p:ph sz="quarter" idx="31"/>
          </p:nvPr>
        </p:nvSpPr>
        <p:spPr>
          <a:xfrm>
            <a:off x="4572000" y="4800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5" name="Content Placeholder 44">
            <a:extLst>
              <a:ext uri="{FF2B5EF4-FFF2-40B4-BE49-F238E27FC236}">
                <a16:creationId xmlns:a16="http://schemas.microsoft.com/office/drawing/2014/main" id="{C93C01C9-8119-4713-8660-9B7C102A706D}"/>
              </a:ext>
            </a:extLst>
          </p:cNvPr>
          <p:cNvSpPr>
            <a:spLocks noGrp="1"/>
          </p:cNvSpPr>
          <p:nvPr>
            <p:ph sz="quarter" idx="32"/>
          </p:nvPr>
        </p:nvSpPr>
        <p:spPr>
          <a:xfrm>
            <a:off x="304800" y="5257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7" name="Content Placeholder 46">
            <a:extLst>
              <a:ext uri="{FF2B5EF4-FFF2-40B4-BE49-F238E27FC236}">
                <a16:creationId xmlns:a16="http://schemas.microsoft.com/office/drawing/2014/main" id="{0BB74072-E121-4D99-943E-9A910D2C671B}"/>
              </a:ext>
            </a:extLst>
          </p:cNvPr>
          <p:cNvSpPr>
            <a:spLocks noGrp="1"/>
          </p:cNvSpPr>
          <p:nvPr>
            <p:ph sz="quarter" idx="33"/>
          </p:nvPr>
        </p:nvSpPr>
        <p:spPr>
          <a:xfrm>
            <a:off x="4572000" y="5257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9" name="Content Placeholder 48">
            <a:extLst>
              <a:ext uri="{FF2B5EF4-FFF2-40B4-BE49-F238E27FC236}">
                <a16:creationId xmlns:a16="http://schemas.microsoft.com/office/drawing/2014/main" id="{BF5299CB-5528-4A31-93C4-2739174AF29A}"/>
              </a:ext>
            </a:extLst>
          </p:cNvPr>
          <p:cNvSpPr>
            <a:spLocks noGrp="1"/>
          </p:cNvSpPr>
          <p:nvPr>
            <p:ph sz="quarter" idx="34"/>
          </p:nvPr>
        </p:nvSpPr>
        <p:spPr>
          <a:xfrm>
            <a:off x="304800" y="5715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51" name="Content Placeholder 50">
            <a:extLst>
              <a:ext uri="{FF2B5EF4-FFF2-40B4-BE49-F238E27FC236}">
                <a16:creationId xmlns:a16="http://schemas.microsoft.com/office/drawing/2014/main" id="{8BE22315-1459-4587-B800-4352EA7F79B3}"/>
              </a:ext>
            </a:extLst>
          </p:cNvPr>
          <p:cNvSpPr>
            <a:spLocks noGrp="1"/>
          </p:cNvSpPr>
          <p:nvPr>
            <p:ph sz="quarter" idx="35"/>
          </p:nvPr>
        </p:nvSpPr>
        <p:spPr>
          <a:xfrm>
            <a:off x="4572000" y="5715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4023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9906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a:extLst>
              <a:ext uri="{FF2B5EF4-FFF2-40B4-BE49-F238E27FC236}">
                <a16:creationId xmlns:a16="http://schemas.microsoft.com/office/drawing/2014/main" id="{5018BFF3-6F79-4A78-828C-5867A01493AE}"/>
              </a:ext>
            </a:extLst>
          </p:cNvPr>
          <p:cNvSpPr>
            <a:spLocks noGrp="1"/>
          </p:cNvSpPr>
          <p:nvPr>
            <p:ph sz="quarter" idx="23"/>
          </p:nvPr>
        </p:nvSpPr>
        <p:spPr>
          <a:xfrm>
            <a:off x="990600" y="5715000"/>
            <a:ext cx="7467600" cy="609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96350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4760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13298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2930525"/>
            <a:ext cx="4572000" cy="6508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9"/>
          </p:nvPr>
        </p:nvSpPr>
        <p:spPr>
          <a:xfrm>
            <a:off x="3048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47244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47244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p:cNvSpPr>
            <a:spLocks noGrp="1"/>
          </p:cNvSpPr>
          <p:nvPr>
            <p:ph sz="quarter" idx="23"/>
          </p:nvPr>
        </p:nvSpPr>
        <p:spPr>
          <a:xfrm>
            <a:off x="3048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p:cNvSpPr>
            <a:spLocks noGrp="1"/>
          </p:cNvSpPr>
          <p:nvPr>
            <p:ph sz="quarter" idx="24"/>
          </p:nvPr>
        </p:nvSpPr>
        <p:spPr>
          <a:xfrm>
            <a:off x="47244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74874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73731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0444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457199"/>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dirty="0"/>
          </a:p>
        </p:txBody>
      </p:sp>
      <p:sp>
        <p:nvSpPr>
          <p:cNvPr id="3" name="Footer Placeholder 2"/>
          <p:cNvSpPr>
            <a:spLocks noGrp="1"/>
          </p:cNvSpPr>
          <p:nvPr>
            <p:ph type="ftr" sz="quarter" idx="10"/>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0574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716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69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9360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64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2357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379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343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6.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4008"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 id="2147484001" r:id="rId3"/>
  </p:sldLayoutIdLst>
  <p:hf hdr="0" dt="0"/>
  <p:txStyles>
    <p:titleStyle>
      <a:lvl1pPr algn="l" defTabSz="914400" rtl="0" eaLnBrk="1" latinLnBrk="0" hangingPunct="1">
        <a:lnSpc>
          <a:spcPct val="90000"/>
        </a:lnSpc>
        <a:spcBef>
          <a:spcPct val="0"/>
        </a:spcBef>
        <a:buNone/>
        <a:defRPr sz="4000" b="1"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7"/>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4004" r:id="rId3"/>
    <p:sldLayoutId id="2147483993" r:id="rId4"/>
    <p:sldLayoutId id="2147483994" r:id="rId5"/>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2"/>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91" r:id="rId3"/>
    <p:sldLayoutId id="2147483997" r:id="rId4"/>
    <p:sldLayoutId id="2147484009" r:id="rId5"/>
    <p:sldLayoutId id="2147483974" r:id="rId6"/>
    <p:sldLayoutId id="2147483975" r:id="rId7"/>
    <p:sldLayoutId id="2147484007" r:id="rId8"/>
    <p:sldLayoutId id="2147484010" r:id="rId9"/>
    <p:sldLayoutId id="2147484011" r:id="rId10"/>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0712"/>
      </p:ext>
    </p:extLst>
  </p:cSld>
  <p:clrMap bg1="lt1" tx1="dk1" bg2="lt2" tx2="dk2" accent1="accent1" accent2="accent2" accent3="accent3" accent4="accent4" accent5="accent5" accent6="accent6" hlink="hlink" folHlink="folHlink"/>
  <p:sldLayoutIdLst>
    <p:sldLayoutId id="2147483988" r:id="rId1"/>
    <p:sldLayoutId id="2147483978"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3.bin"/><Relationship Id="rId7" Type="http://schemas.openxmlformats.org/officeDocument/2006/relationships/image" Target="../media/image6.png"/><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2.wmf"/><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1.xml"/><Relationship Id="rId7" Type="http://schemas.openxmlformats.org/officeDocument/2006/relationships/oleObject" Target="../embeddings/oleObject17.bin"/><Relationship Id="rId2" Type="http://schemas.openxmlformats.org/officeDocument/2006/relationships/slideLayout" Target="../slideLayouts/slideLayout29.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9.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8.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9.xml"/><Relationship Id="rId1" Type="http://schemas.openxmlformats.org/officeDocument/2006/relationships/vmlDrawing" Target="../drawings/vmlDrawing11.vml"/><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6.bin"/><Relationship Id="rId4" Type="http://schemas.openxmlformats.org/officeDocument/2006/relationships/image" Target="../media/image3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9.xml"/><Relationship Id="rId1" Type="http://schemas.openxmlformats.org/officeDocument/2006/relationships/vmlDrawing" Target="../drawings/vmlDrawing13.vml"/><Relationship Id="rId4" Type="http://schemas.openxmlformats.org/officeDocument/2006/relationships/image" Target="../media/image37.wmf"/></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9.xml"/><Relationship Id="rId1" Type="http://schemas.openxmlformats.org/officeDocument/2006/relationships/vmlDrawing" Target="../drawings/vmlDrawing14.vml"/><Relationship Id="rId4" Type="http://schemas.openxmlformats.org/officeDocument/2006/relationships/image" Target="../media/image40.wmf"/></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7.xml"/><Relationship Id="rId1" Type="http://schemas.openxmlformats.org/officeDocument/2006/relationships/vmlDrawing" Target="../drawings/vmlDrawing15.vml"/><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9.xml"/><Relationship Id="rId1" Type="http://schemas.openxmlformats.org/officeDocument/2006/relationships/vmlDrawing" Target="../drawings/vmlDrawing16.vml"/><Relationship Id="rId6" Type="http://schemas.openxmlformats.org/officeDocument/2006/relationships/image" Target="../media/image44.wmf"/><Relationship Id="rId5" Type="http://schemas.openxmlformats.org/officeDocument/2006/relationships/oleObject" Target="../embeddings/oleObject31.bin"/><Relationship Id="rId4" Type="http://schemas.openxmlformats.org/officeDocument/2006/relationships/image" Target="../media/image43.wmf"/></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49.wmf"/><Relationship Id="rId5" Type="http://schemas.openxmlformats.org/officeDocument/2006/relationships/oleObject" Target="../embeddings/oleObject3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5.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9.xml"/><Relationship Id="rId1" Type="http://schemas.openxmlformats.org/officeDocument/2006/relationships/vmlDrawing" Target="../drawings/vmlDrawing18.vml"/><Relationship Id="rId6" Type="http://schemas.openxmlformats.org/officeDocument/2006/relationships/image" Target="../media/image53.wmf"/><Relationship Id="rId5" Type="http://schemas.openxmlformats.org/officeDocument/2006/relationships/oleObject" Target="../embeddings/oleObject37.bin"/><Relationship Id="rId4" Type="http://schemas.openxmlformats.org/officeDocument/2006/relationships/image" Target="../media/image52.wmf"/></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9.xml"/><Relationship Id="rId1" Type="http://schemas.openxmlformats.org/officeDocument/2006/relationships/vmlDrawing" Target="../drawings/vmlDrawing19.vml"/><Relationship Id="rId4" Type="http://schemas.openxmlformats.org/officeDocument/2006/relationships/image" Target="../media/image5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9.xml"/><Relationship Id="rId1" Type="http://schemas.openxmlformats.org/officeDocument/2006/relationships/vmlDrawing" Target="../drawings/vmlDrawing20.vml"/><Relationship Id="rId4" Type="http://schemas.openxmlformats.org/officeDocument/2006/relationships/image" Target="../media/image5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9.xml"/><Relationship Id="rId1" Type="http://schemas.openxmlformats.org/officeDocument/2006/relationships/vmlDrawing" Target="../drawings/vmlDrawing21.vml"/><Relationship Id="rId4" Type="http://schemas.openxmlformats.org/officeDocument/2006/relationships/image" Target="../media/image5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8.xml"/><Relationship Id="rId1" Type="http://schemas.openxmlformats.org/officeDocument/2006/relationships/vmlDrawing" Target="../drawings/vmlDrawing22.vml"/><Relationship Id="rId4" Type="http://schemas.openxmlformats.org/officeDocument/2006/relationships/image" Target="../media/image58.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80F-5DF1-46C6-9661-3CE374F2379E}"/>
              </a:ext>
            </a:extLst>
          </p:cNvPr>
          <p:cNvSpPr>
            <a:spLocks noGrp="1"/>
          </p:cNvSpPr>
          <p:nvPr>
            <p:ph type="title"/>
          </p:nvPr>
        </p:nvSpPr>
        <p:spPr>
          <a:xfrm>
            <a:off x="152400" y="365125"/>
            <a:ext cx="8839200" cy="701675"/>
          </a:xfrm>
        </p:spPr>
        <p:txBody>
          <a:bodyPr/>
          <a:lstStyle/>
          <a:p>
            <a:r>
              <a:rPr lang="en-US" sz="4000" dirty="0">
                <a:latin typeface="Times New Roman" panose="02020603050405020304" pitchFamily="18" charset="0"/>
                <a:ea typeface="STIX" charset="0"/>
                <a:cs typeface="STIX" charset="0"/>
              </a:rPr>
              <a:t>Fundamentals Physics</a:t>
            </a:r>
            <a:endParaRPr lang="en-US" sz="4000" dirty="0"/>
          </a:p>
        </p:txBody>
      </p:sp>
      <p:sp>
        <p:nvSpPr>
          <p:cNvPr id="3" name="Edition">
            <a:extLst>
              <a:ext uri="{FF2B5EF4-FFF2-40B4-BE49-F238E27FC236}">
                <a16:creationId xmlns:a16="http://schemas.microsoft.com/office/drawing/2014/main" id="{B946386C-5AC6-4D43-923C-1E7AAD367875}"/>
              </a:ext>
            </a:extLst>
          </p:cNvPr>
          <p:cNvSpPr>
            <a:spLocks noGrp="1"/>
          </p:cNvSpPr>
          <p:nvPr>
            <p:ph sz="quarter" idx="21"/>
          </p:nvPr>
        </p:nvSpPr>
        <p:spPr>
          <a:xfrm>
            <a:off x="152400" y="1295400"/>
            <a:ext cx="8839200" cy="457200"/>
          </a:xfrm>
        </p:spPr>
        <p:txBody>
          <a:bodyPr/>
          <a:lstStyle/>
          <a:p>
            <a:r>
              <a:rPr lang="en-US" dirty="0">
                <a:latin typeface="Times New Roman" panose="02020603050405020304" pitchFamily="18" charset="0"/>
                <a:ea typeface="STIX" charset="0"/>
                <a:cs typeface="STIX" charset="0"/>
              </a:rPr>
              <a:t>Tenth Edition</a:t>
            </a:r>
          </a:p>
        </p:txBody>
      </p:sp>
      <p:sp>
        <p:nvSpPr>
          <p:cNvPr id="4" name="Author">
            <a:extLst>
              <a:ext uri="{FF2B5EF4-FFF2-40B4-BE49-F238E27FC236}">
                <a16:creationId xmlns:a16="http://schemas.microsoft.com/office/drawing/2014/main" id="{6677B8CD-54B4-4396-8A28-DE98C333EDE0}"/>
              </a:ext>
            </a:extLst>
          </p:cNvPr>
          <p:cNvSpPr>
            <a:spLocks noGrp="1"/>
          </p:cNvSpPr>
          <p:nvPr>
            <p:ph sz="quarter" idx="22"/>
          </p:nvPr>
        </p:nvSpPr>
        <p:spPr>
          <a:xfrm>
            <a:off x="152400" y="2133600"/>
            <a:ext cx="8839200" cy="531876"/>
          </a:xfrm>
        </p:spPr>
        <p:txBody>
          <a:bodyPr/>
          <a:lstStyle/>
          <a:p>
            <a:r>
              <a:rPr lang="en-US" dirty="0">
                <a:latin typeface="Times New Roman" panose="02020603050405020304" pitchFamily="18" charset="0"/>
                <a:ea typeface="STIX" charset="0"/>
                <a:cs typeface="STIX" charset="0"/>
              </a:rPr>
              <a:t>Halliday</a:t>
            </a:r>
          </a:p>
        </p:txBody>
      </p:sp>
      <p:sp>
        <p:nvSpPr>
          <p:cNvPr id="5" name="CN">
            <a:extLst>
              <a:ext uri="{FF2B5EF4-FFF2-40B4-BE49-F238E27FC236}">
                <a16:creationId xmlns:a16="http://schemas.microsoft.com/office/drawing/2014/main" id="{1F6DDCFC-E8A1-469D-B548-3C7F3BCCC1E6}"/>
              </a:ext>
            </a:extLst>
          </p:cNvPr>
          <p:cNvSpPr>
            <a:spLocks noGrp="1"/>
          </p:cNvSpPr>
          <p:nvPr>
            <p:ph sz="quarter" idx="19"/>
          </p:nvPr>
        </p:nvSpPr>
        <p:spPr>
          <a:xfrm>
            <a:off x="152400" y="3733800"/>
            <a:ext cx="8839200" cy="685800"/>
          </a:xfrm>
        </p:spPr>
        <p:txBody>
          <a:bodyPr/>
          <a:lstStyle/>
          <a:p>
            <a:r>
              <a:rPr lang="en-US" dirty="0">
                <a:latin typeface="Times New Roman" panose="02020603050405020304" pitchFamily="18" charset="0"/>
                <a:ea typeface="STIX" charset="0"/>
                <a:cs typeface="STIX" charset="0"/>
              </a:rPr>
              <a:t>Chapter 5</a:t>
            </a:r>
          </a:p>
        </p:txBody>
      </p:sp>
      <p:sp>
        <p:nvSpPr>
          <p:cNvPr id="6" name="CT">
            <a:extLst>
              <a:ext uri="{FF2B5EF4-FFF2-40B4-BE49-F238E27FC236}">
                <a16:creationId xmlns:a16="http://schemas.microsoft.com/office/drawing/2014/main" id="{E9221709-551C-47AC-BB41-7916FA1B0635}"/>
              </a:ext>
            </a:extLst>
          </p:cNvPr>
          <p:cNvSpPr>
            <a:spLocks noGrp="1"/>
          </p:cNvSpPr>
          <p:nvPr>
            <p:ph sz="quarter" idx="20"/>
          </p:nvPr>
        </p:nvSpPr>
        <p:spPr>
          <a:xfrm>
            <a:off x="152400" y="4572000"/>
            <a:ext cx="8839200" cy="914400"/>
          </a:xfrm>
        </p:spPr>
        <p:txBody>
          <a:bodyPr/>
          <a:lstStyle/>
          <a:p>
            <a:pPr lvl="0"/>
            <a:r>
              <a:rPr lang="en-US" altLang="en-US" sz="4000" dirty="0">
                <a:solidFill>
                  <a:srgbClr val="000000"/>
                </a:solidFill>
                <a:latin typeface="Times New Roman" panose="02020603050405020304" pitchFamily="18" charset="0"/>
                <a:cs typeface="Times New Roman" panose="02020603050405020304" pitchFamily="18" charset="0"/>
              </a:rPr>
              <a:t>Force and Motion–I</a:t>
            </a:r>
          </a:p>
        </p:txBody>
      </p:sp>
    </p:spTree>
    <p:extLst>
      <p:ext uri="{BB962C8B-B14F-4D97-AF65-F5344CB8AC3E}">
        <p14:creationId xmlns:p14="http://schemas.microsoft.com/office/powerpoint/2010/main" val="2937480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80A0-308B-469F-BE2A-6528D6D90783}"/>
              </a:ext>
            </a:extLst>
          </p:cNvPr>
          <p:cNvSpPr>
            <a:spLocks noGrp="1"/>
          </p:cNvSpPr>
          <p:nvPr>
            <p:ph type="title"/>
          </p:nvPr>
        </p:nvSpPr>
        <p:spPr>
          <a:xfrm>
            <a:off x="304800" y="762001"/>
            <a:ext cx="8534400" cy="609599"/>
          </a:xfrm>
        </p:spPr>
        <p:txBody>
          <a:bodyPr>
            <a:normAutofit fontScale="90000"/>
          </a:bodyPr>
          <a:lstStyle/>
          <a:p>
            <a:r>
              <a:rPr lang="en-IN" dirty="0"/>
              <a:t>5-1 Newton's First and Second Laws </a:t>
            </a:r>
            <a:r>
              <a:rPr lang="en-IN" sz="2700" b="0" dirty="0"/>
              <a:t>(9 of 20)</a:t>
            </a:r>
            <a:endParaRPr lang="en-IN" dirty="0"/>
          </a:p>
        </p:txBody>
      </p:sp>
      <p:pic>
        <p:nvPicPr>
          <p:cNvPr id="9" name="Content Placeholder 8" descr="Copyright © 2014 John Wiley &amp; Sons, Inc. All rights reserved.">
            <a:extLst>
              <a:ext uri="{FF2B5EF4-FFF2-40B4-BE49-F238E27FC236}">
                <a16:creationId xmlns:a16="http://schemas.microsoft.com/office/drawing/2014/main" id="{FF8DBD66-EC30-435A-81E7-CB7284165F6A}"/>
              </a:ext>
            </a:extLst>
          </p:cNvPr>
          <p:cNvPicPr>
            <a:picLocks noGrp="1" noChangeAspect="1"/>
          </p:cNvPicPr>
          <p:nvPr>
            <p:ph sz="quarter" idx="16"/>
          </p:nvPr>
        </p:nvPicPr>
        <p:blipFill>
          <a:blip r:embed="rId2"/>
          <a:stretch>
            <a:fillRect/>
          </a:stretch>
        </p:blipFill>
        <p:spPr>
          <a:xfrm>
            <a:off x="3325847" y="1663319"/>
            <a:ext cx="2437202" cy="4213678"/>
          </a:xfrm>
          <a:prstGeom prst="rect">
            <a:avLst/>
          </a:prstGeom>
        </p:spPr>
      </p:pic>
      <p:sp>
        <p:nvSpPr>
          <p:cNvPr id="5" name="Content Placeholder 4">
            <a:extLst>
              <a:ext uri="{FF2B5EF4-FFF2-40B4-BE49-F238E27FC236}">
                <a16:creationId xmlns:a16="http://schemas.microsoft.com/office/drawing/2014/main" id="{98301B42-EB50-4E77-BBD7-47FF6C5A8141}"/>
              </a:ext>
            </a:extLst>
          </p:cNvPr>
          <p:cNvSpPr>
            <a:spLocks noGrp="1"/>
          </p:cNvSpPr>
          <p:nvPr>
            <p:ph sz="quarter" idx="18"/>
          </p:nvPr>
        </p:nvSpPr>
        <p:spPr>
          <a:xfrm>
            <a:off x="304800" y="5897885"/>
            <a:ext cx="8534400" cy="347200"/>
          </a:xfrm>
        </p:spPr>
        <p:txBody>
          <a:bodyPr/>
          <a:lstStyle/>
          <a:p>
            <a:pPr algn="ctr"/>
            <a:r>
              <a:rPr lang="en-US" sz="1800" b="1" dirty="0">
                <a:solidFill>
                  <a:srgbClr val="000000"/>
                </a:solidFill>
              </a:rPr>
              <a:t>Figure 5-2</a:t>
            </a:r>
          </a:p>
        </p:txBody>
      </p:sp>
      <p:sp>
        <p:nvSpPr>
          <p:cNvPr id="6" name="Slide Number Placeholder 5">
            <a:extLst>
              <a:ext uri="{FF2B5EF4-FFF2-40B4-BE49-F238E27FC236}">
                <a16:creationId xmlns:a16="http://schemas.microsoft.com/office/drawing/2014/main" id="{C4F0FF8C-61E4-4F5D-A23C-3AED2E28AD36}"/>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7" name="Footer Placeholder 6">
            <a:extLst>
              <a:ext uri="{FF2B5EF4-FFF2-40B4-BE49-F238E27FC236}">
                <a16:creationId xmlns:a16="http://schemas.microsoft.com/office/drawing/2014/main" id="{F6288A7D-473E-400E-95FD-3E233058F1E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29263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5858-36EA-4EF1-9AAC-E64B550D9284}"/>
              </a:ext>
            </a:extLst>
          </p:cNvPr>
          <p:cNvSpPr>
            <a:spLocks noGrp="1"/>
          </p:cNvSpPr>
          <p:nvPr>
            <p:ph type="title"/>
          </p:nvPr>
        </p:nvSpPr>
        <p:spPr>
          <a:xfrm>
            <a:off x="304800" y="762001"/>
            <a:ext cx="8686800" cy="685799"/>
          </a:xfrm>
        </p:spPr>
        <p:txBody>
          <a:bodyPr>
            <a:normAutofit fontScale="90000"/>
          </a:bodyPr>
          <a:lstStyle/>
          <a:p>
            <a:r>
              <a:rPr lang="en-IN" dirty="0"/>
              <a:t>5-1 Newton's First and Second Laws </a:t>
            </a:r>
            <a:r>
              <a:rPr lang="en-IN" sz="2700" b="0" dirty="0"/>
              <a:t>(10 of 20)</a:t>
            </a:r>
            <a:endParaRPr lang="en-US" dirty="0"/>
          </a:p>
        </p:txBody>
      </p:sp>
      <p:sp>
        <p:nvSpPr>
          <p:cNvPr id="3" name="Content Placeholder 2">
            <a:extLst>
              <a:ext uri="{FF2B5EF4-FFF2-40B4-BE49-F238E27FC236}">
                <a16:creationId xmlns:a16="http://schemas.microsoft.com/office/drawing/2014/main" id="{D4B00419-B6F2-4AB5-B04E-A9310FCCA339}"/>
              </a:ext>
            </a:extLst>
          </p:cNvPr>
          <p:cNvSpPr>
            <a:spLocks noGrp="1"/>
          </p:cNvSpPr>
          <p:nvPr>
            <p:ph sz="quarter" idx="16"/>
          </p:nvPr>
        </p:nvSpPr>
        <p:spPr>
          <a:xfrm>
            <a:off x="304800" y="1752600"/>
            <a:ext cx="8534400" cy="381000"/>
          </a:xfrm>
        </p:spPr>
        <p:txBody>
          <a:bodyPr/>
          <a:lstStyle/>
          <a:p>
            <a:pPr marL="292608" indent="-292608">
              <a:buClr>
                <a:schemeClr val="accent2"/>
              </a:buClr>
              <a:buFont typeface="Arial" panose="020B0604020202020204" pitchFamily="34" charset="0"/>
              <a:buChar char="•"/>
            </a:pPr>
            <a:r>
              <a:rPr lang="en-US" sz="2400" dirty="0">
                <a:solidFill>
                  <a:srgbClr val="000000"/>
                </a:solidFill>
              </a:rPr>
              <a:t>Generally, assume the ground is an inertial frame</a:t>
            </a:r>
            <a:endParaRPr lang="en-US" sz="2400" dirty="0"/>
          </a:p>
        </p:txBody>
      </p:sp>
      <p:sp>
        <p:nvSpPr>
          <p:cNvPr id="4" name="Content Placeholder 3">
            <a:extLst>
              <a:ext uri="{FF2B5EF4-FFF2-40B4-BE49-F238E27FC236}">
                <a16:creationId xmlns:a16="http://schemas.microsoft.com/office/drawing/2014/main" id="{538285BA-7F78-4AE9-BAE9-6B51288F280E}"/>
              </a:ext>
            </a:extLst>
          </p:cNvPr>
          <p:cNvSpPr>
            <a:spLocks noGrp="1"/>
          </p:cNvSpPr>
          <p:nvPr>
            <p:ph sz="quarter" idx="17"/>
          </p:nvPr>
        </p:nvSpPr>
        <p:spPr>
          <a:xfrm>
            <a:off x="304800" y="2289315"/>
            <a:ext cx="8534400" cy="834885"/>
          </a:xfrm>
        </p:spPr>
        <p:txBody>
          <a:bodyPr/>
          <a:lstStyle/>
          <a:p>
            <a:r>
              <a:rPr lang="en-US" sz="2400" b="1" dirty="0"/>
              <a:t>Checkpoint 1</a:t>
            </a:r>
          </a:p>
          <a:p>
            <a:r>
              <a:rPr lang="en-US" sz="2400" dirty="0"/>
              <a:t>Which of the figure's six arrangements correctly show the vector</a:t>
            </a:r>
          </a:p>
        </p:txBody>
      </p:sp>
      <p:sp>
        <p:nvSpPr>
          <p:cNvPr id="5" name="Content Placeholder 4">
            <a:extLst>
              <a:ext uri="{FF2B5EF4-FFF2-40B4-BE49-F238E27FC236}">
                <a16:creationId xmlns:a16="http://schemas.microsoft.com/office/drawing/2014/main" id="{103B6374-F6FB-47AA-9BB6-B594B432C2F5}"/>
              </a:ext>
            </a:extLst>
          </p:cNvPr>
          <p:cNvSpPr>
            <a:spLocks noGrp="1"/>
          </p:cNvSpPr>
          <p:nvPr>
            <p:ph sz="quarter" idx="18"/>
          </p:nvPr>
        </p:nvSpPr>
        <p:spPr>
          <a:xfrm>
            <a:off x="304800" y="3147171"/>
            <a:ext cx="2362200" cy="387845"/>
          </a:xfrm>
        </p:spPr>
        <p:txBody>
          <a:bodyPr/>
          <a:lstStyle/>
          <a:p>
            <a:r>
              <a:rPr lang="en-US" sz="2400" dirty="0"/>
              <a:t>addition of forces</a:t>
            </a:r>
          </a:p>
        </p:txBody>
      </p:sp>
      <p:graphicFrame>
        <p:nvGraphicFramePr>
          <p:cNvPr id="26" name="Content Placeholder 25">
            <a:extLst>
              <a:ext uri="{FF2B5EF4-FFF2-40B4-BE49-F238E27FC236}">
                <a16:creationId xmlns:a16="http://schemas.microsoft.com/office/drawing/2014/main" id="{8B58FFBC-5921-46A7-805E-71D51DD1DD1E}"/>
              </a:ext>
            </a:extLst>
          </p:cNvPr>
          <p:cNvGraphicFramePr>
            <a:graphicFrameLocks noGrp="1" noChangeAspect="1"/>
          </p:cNvGraphicFramePr>
          <p:nvPr>
            <p:ph sz="quarter" idx="19"/>
            <p:extLst>
              <p:ext uri="{D42A27DB-BD31-4B8C-83A1-F6EECF244321}">
                <p14:modId xmlns:p14="http://schemas.microsoft.com/office/powerpoint/2010/main" val="3760541810"/>
              </p:ext>
            </p:extLst>
          </p:nvPr>
        </p:nvGraphicFramePr>
        <p:xfrm>
          <a:off x="2610315" y="3128685"/>
          <a:ext cx="1224215" cy="412113"/>
        </p:xfrm>
        <a:graphic>
          <a:graphicData uri="http://schemas.openxmlformats.org/presentationml/2006/ole">
            <mc:AlternateContent xmlns:mc="http://schemas.openxmlformats.org/markup-compatibility/2006">
              <mc:Choice xmlns:v="urn:schemas-microsoft-com:vml" Requires="v">
                <p:oleObj spid="_x0000_s3194" name="Equation" r:id="rId3" imgW="1282680" imgH="431640" progId="Equation.DSMT4">
                  <p:embed/>
                </p:oleObj>
              </mc:Choice>
              <mc:Fallback>
                <p:oleObj name="Equation" r:id="rId3" imgW="1282680" imgH="431640" progId="Equation.DSMT4">
                  <p:embed/>
                  <p:pic>
                    <p:nvPicPr>
                      <p:cNvPr id="25" name="Object 24">
                        <a:extLst>
                          <a:ext uri="{FF2B5EF4-FFF2-40B4-BE49-F238E27FC236}">
                            <a16:creationId xmlns:a16="http://schemas.microsoft.com/office/drawing/2014/main" id="{76DAFB61-D087-43CA-9D26-F960211B8037}"/>
                          </a:ext>
                        </a:extLst>
                      </p:cNvPr>
                      <p:cNvPicPr/>
                      <p:nvPr/>
                    </p:nvPicPr>
                    <p:blipFill>
                      <a:blip r:embed="rId4"/>
                      <a:stretch>
                        <a:fillRect/>
                      </a:stretch>
                    </p:blipFill>
                    <p:spPr>
                      <a:xfrm>
                        <a:off x="2610315" y="3128685"/>
                        <a:ext cx="1224215" cy="41211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053A0BBC-F074-447A-BFB6-4D3812C7296A}"/>
              </a:ext>
            </a:extLst>
          </p:cNvPr>
          <p:cNvSpPr>
            <a:spLocks noGrp="1"/>
          </p:cNvSpPr>
          <p:nvPr>
            <p:ph sz="quarter" idx="20"/>
          </p:nvPr>
        </p:nvSpPr>
        <p:spPr>
          <a:xfrm>
            <a:off x="3828571" y="3121993"/>
            <a:ext cx="4248630" cy="381000"/>
          </a:xfrm>
        </p:spPr>
        <p:txBody>
          <a:bodyPr/>
          <a:lstStyle/>
          <a:p>
            <a:r>
              <a:rPr lang="en-US" sz="2400" dirty="0"/>
              <a:t>to yield the third vector, which is</a:t>
            </a:r>
          </a:p>
        </p:txBody>
      </p:sp>
      <p:sp>
        <p:nvSpPr>
          <p:cNvPr id="8" name="Content Placeholder 7">
            <a:extLst>
              <a:ext uri="{FF2B5EF4-FFF2-40B4-BE49-F238E27FC236}">
                <a16:creationId xmlns:a16="http://schemas.microsoft.com/office/drawing/2014/main" id="{316AAAEC-9AD2-422B-997E-35E959F6D032}"/>
              </a:ext>
            </a:extLst>
          </p:cNvPr>
          <p:cNvSpPr>
            <a:spLocks noGrp="1"/>
          </p:cNvSpPr>
          <p:nvPr>
            <p:ph sz="quarter" idx="21"/>
          </p:nvPr>
        </p:nvSpPr>
        <p:spPr>
          <a:xfrm>
            <a:off x="304800" y="3542749"/>
            <a:ext cx="4267200" cy="381000"/>
          </a:xfrm>
        </p:spPr>
        <p:txBody>
          <a:bodyPr/>
          <a:lstStyle/>
          <a:p>
            <a:r>
              <a:rPr lang="en-US" sz="2400" dirty="0"/>
              <a:t>meant to represent their net force</a:t>
            </a:r>
          </a:p>
        </p:txBody>
      </p:sp>
      <p:graphicFrame>
        <p:nvGraphicFramePr>
          <p:cNvPr id="28" name="Content Placeholder 27">
            <a:extLst>
              <a:ext uri="{FF2B5EF4-FFF2-40B4-BE49-F238E27FC236}">
                <a16:creationId xmlns:a16="http://schemas.microsoft.com/office/drawing/2014/main" id="{D3099A0B-6B3C-45EE-81E6-345646FED320}"/>
              </a:ext>
            </a:extLst>
          </p:cNvPr>
          <p:cNvGraphicFramePr>
            <a:graphicFrameLocks noGrp="1" noChangeAspect="1"/>
          </p:cNvGraphicFramePr>
          <p:nvPr>
            <p:ph sz="quarter" idx="22"/>
            <p:extLst>
              <p:ext uri="{D42A27DB-BD31-4B8C-83A1-F6EECF244321}">
                <p14:modId xmlns:p14="http://schemas.microsoft.com/office/powerpoint/2010/main" val="3625352459"/>
              </p:ext>
            </p:extLst>
          </p:nvPr>
        </p:nvGraphicFramePr>
        <p:xfrm>
          <a:off x="4500737" y="3558291"/>
          <a:ext cx="690283" cy="369795"/>
        </p:xfrm>
        <a:graphic>
          <a:graphicData uri="http://schemas.openxmlformats.org/presentationml/2006/ole">
            <mc:AlternateContent xmlns:mc="http://schemas.openxmlformats.org/markup-compatibility/2006">
              <mc:Choice xmlns:v="urn:schemas-microsoft-com:vml" Requires="v">
                <p:oleObj spid="_x0000_s3195" name="Equation" r:id="rId5" imgW="711000" imgH="380880" progId="Equation.DSMT4">
                  <p:embed/>
                </p:oleObj>
              </mc:Choice>
              <mc:Fallback>
                <p:oleObj name="Equation" r:id="rId5" imgW="711000" imgH="380880" progId="Equation.DSMT4">
                  <p:embed/>
                  <p:pic>
                    <p:nvPicPr>
                      <p:cNvPr id="27" name="Object 26">
                        <a:extLst>
                          <a:ext uri="{FF2B5EF4-FFF2-40B4-BE49-F238E27FC236}">
                            <a16:creationId xmlns:a16="http://schemas.microsoft.com/office/drawing/2014/main" id="{4FCC91FF-82B4-45AA-B553-78243CC67BBC}"/>
                          </a:ext>
                        </a:extLst>
                      </p:cNvPr>
                      <p:cNvPicPr/>
                      <p:nvPr/>
                    </p:nvPicPr>
                    <p:blipFill>
                      <a:blip r:embed="rId6"/>
                      <a:stretch>
                        <a:fillRect/>
                      </a:stretch>
                    </p:blipFill>
                    <p:spPr>
                      <a:xfrm>
                        <a:off x="4500737" y="3558291"/>
                        <a:ext cx="690283" cy="36979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50C1234A-91FE-4237-B5F7-C5CFA452C99D}"/>
              </a:ext>
            </a:extLst>
          </p:cNvPr>
          <p:cNvSpPr>
            <a:spLocks noGrp="1"/>
          </p:cNvSpPr>
          <p:nvPr>
            <p:ph sz="quarter" idx="23"/>
          </p:nvPr>
        </p:nvSpPr>
        <p:spPr>
          <a:xfrm>
            <a:off x="330200" y="4191000"/>
            <a:ext cx="524208" cy="381000"/>
          </a:xfrm>
        </p:spPr>
        <p:txBody>
          <a:bodyPr/>
          <a:lstStyle/>
          <a:p>
            <a:r>
              <a:rPr lang="en-US" sz="2400" dirty="0">
                <a:solidFill>
                  <a:schemeClr val="accent2"/>
                </a:solidFill>
              </a:rPr>
              <a:t>(a)</a:t>
            </a:r>
          </a:p>
        </p:txBody>
      </p:sp>
      <p:pic>
        <p:nvPicPr>
          <p:cNvPr id="13" name="Content Placeholder 12">
            <a:extLst>
              <a:ext uri="{FF2B5EF4-FFF2-40B4-BE49-F238E27FC236}">
                <a16:creationId xmlns:a16="http://schemas.microsoft.com/office/drawing/2014/main" id="{6203E09B-7517-4332-854C-796A2DB3395A}"/>
              </a:ext>
            </a:extLst>
          </p:cNvPr>
          <p:cNvPicPr>
            <a:picLocks noGrp="1" noChangeAspect="1"/>
          </p:cNvPicPr>
          <p:nvPr>
            <p:ph sz="quarter" idx="24"/>
          </p:nvPr>
        </p:nvPicPr>
        <p:blipFill>
          <a:blip r:embed="rId7">
            <a:extLst>
              <a:ext uri="{28A0092B-C50C-407E-A947-70E740481C1C}">
                <a14:useLocalDpi xmlns:a14="http://schemas.microsoft.com/office/drawing/2010/main" val="0"/>
              </a:ext>
            </a:extLst>
          </a:blip>
          <a:stretch>
            <a:fillRect/>
          </a:stretch>
        </p:blipFill>
        <p:spPr>
          <a:xfrm>
            <a:off x="916353" y="4315457"/>
            <a:ext cx="1383494" cy="1434110"/>
          </a:xfrm>
        </p:spPr>
      </p:pic>
      <p:sp>
        <p:nvSpPr>
          <p:cNvPr id="12" name="Content Placeholder 11">
            <a:extLst>
              <a:ext uri="{FF2B5EF4-FFF2-40B4-BE49-F238E27FC236}">
                <a16:creationId xmlns:a16="http://schemas.microsoft.com/office/drawing/2014/main" id="{1096A64B-DD6D-42EB-9803-7740EC033AA3}"/>
              </a:ext>
            </a:extLst>
          </p:cNvPr>
          <p:cNvSpPr>
            <a:spLocks noGrp="1"/>
          </p:cNvSpPr>
          <p:nvPr>
            <p:ph sz="quarter" idx="25"/>
          </p:nvPr>
        </p:nvSpPr>
        <p:spPr>
          <a:xfrm>
            <a:off x="2971800" y="4191000"/>
            <a:ext cx="576629" cy="457200"/>
          </a:xfrm>
        </p:spPr>
        <p:txBody>
          <a:bodyPr/>
          <a:lstStyle/>
          <a:p>
            <a:r>
              <a:rPr lang="en-US" sz="2400" dirty="0">
                <a:solidFill>
                  <a:schemeClr val="accent2"/>
                </a:solidFill>
              </a:rPr>
              <a:t>(b)</a:t>
            </a:r>
          </a:p>
        </p:txBody>
      </p:sp>
      <p:pic>
        <p:nvPicPr>
          <p:cNvPr id="18" name="Content Placeholder 17">
            <a:extLst>
              <a:ext uri="{FF2B5EF4-FFF2-40B4-BE49-F238E27FC236}">
                <a16:creationId xmlns:a16="http://schemas.microsoft.com/office/drawing/2014/main" id="{179310D9-E016-404F-ACFC-5C56FB560F8C}"/>
              </a:ext>
            </a:extLst>
          </p:cNvPr>
          <p:cNvPicPr>
            <a:picLocks noGrp="1" noChangeAspect="1"/>
          </p:cNvPicPr>
          <p:nvPr>
            <p:ph sz="quarter" idx="26"/>
          </p:nvPr>
        </p:nvPicPr>
        <p:blipFill>
          <a:blip r:embed="rId8">
            <a:extLst>
              <a:ext uri="{28A0092B-C50C-407E-A947-70E740481C1C}">
                <a14:useLocalDpi xmlns:a14="http://schemas.microsoft.com/office/drawing/2010/main" val="0"/>
              </a:ext>
            </a:extLst>
          </a:blip>
          <a:stretch>
            <a:fillRect/>
          </a:stretch>
        </p:blipFill>
        <p:spPr>
          <a:xfrm>
            <a:off x="3653323" y="4256873"/>
            <a:ext cx="1443545" cy="1472650"/>
          </a:xfrm>
        </p:spPr>
      </p:pic>
      <p:sp>
        <p:nvSpPr>
          <p:cNvPr id="14" name="Content Placeholder 13">
            <a:extLst>
              <a:ext uri="{FF2B5EF4-FFF2-40B4-BE49-F238E27FC236}">
                <a16:creationId xmlns:a16="http://schemas.microsoft.com/office/drawing/2014/main" id="{2D35D052-139C-4E9A-B0F2-DC9646341DC7}"/>
              </a:ext>
            </a:extLst>
          </p:cNvPr>
          <p:cNvSpPr>
            <a:spLocks noGrp="1"/>
          </p:cNvSpPr>
          <p:nvPr>
            <p:ph sz="quarter" idx="27"/>
          </p:nvPr>
        </p:nvSpPr>
        <p:spPr>
          <a:xfrm>
            <a:off x="5360210" y="4180840"/>
            <a:ext cx="524208" cy="381000"/>
          </a:xfrm>
        </p:spPr>
        <p:txBody>
          <a:bodyPr/>
          <a:lstStyle/>
          <a:p>
            <a:r>
              <a:rPr lang="en-US" sz="2400" dirty="0">
                <a:solidFill>
                  <a:schemeClr val="accent2"/>
                </a:solidFill>
              </a:rPr>
              <a:t>(c)</a:t>
            </a:r>
          </a:p>
        </p:txBody>
      </p:sp>
      <p:pic>
        <p:nvPicPr>
          <p:cNvPr id="22" name="Content Placeholder 21">
            <a:extLst>
              <a:ext uri="{FF2B5EF4-FFF2-40B4-BE49-F238E27FC236}">
                <a16:creationId xmlns:a16="http://schemas.microsoft.com/office/drawing/2014/main" id="{95728232-712F-43AE-9FA7-5AD65550FEB5}"/>
              </a:ext>
            </a:extLst>
          </p:cNvPr>
          <p:cNvPicPr>
            <a:picLocks noGrp="1" noChangeAspect="1"/>
          </p:cNvPicPr>
          <p:nvPr>
            <p:ph sz="quarter" idx="28"/>
          </p:nvPr>
        </p:nvPicPr>
        <p:blipFill>
          <a:blip r:embed="rId9">
            <a:extLst>
              <a:ext uri="{28A0092B-C50C-407E-A947-70E740481C1C}">
                <a14:useLocalDpi xmlns:a14="http://schemas.microsoft.com/office/drawing/2010/main" val="0"/>
              </a:ext>
            </a:extLst>
          </a:blip>
          <a:stretch>
            <a:fillRect/>
          </a:stretch>
        </p:blipFill>
        <p:spPr>
          <a:xfrm>
            <a:off x="6179076" y="4191000"/>
            <a:ext cx="1449912" cy="1455663"/>
          </a:xfrm>
        </p:spPr>
      </p:pic>
      <p:sp>
        <p:nvSpPr>
          <p:cNvPr id="23" name="Slide Number Placeholder 22">
            <a:extLst>
              <a:ext uri="{FF2B5EF4-FFF2-40B4-BE49-F238E27FC236}">
                <a16:creationId xmlns:a16="http://schemas.microsoft.com/office/drawing/2014/main" id="{426D317B-EE21-4FE0-ACD5-EA9927692449}"/>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a16="http://schemas.microsoft.com/office/drawing/2014/main" id="{765C9288-0F11-46FE-B21E-D5F8FC29FA7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285039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FF68-103B-412A-8A6B-4E43BD026137}"/>
              </a:ext>
            </a:extLst>
          </p:cNvPr>
          <p:cNvSpPr>
            <a:spLocks noGrp="1"/>
          </p:cNvSpPr>
          <p:nvPr>
            <p:ph type="title"/>
          </p:nvPr>
        </p:nvSpPr>
        <p:spPr>
          <a:xfrm>
            <a:off x="304800" y="762001"/>
            <a:ext cx="8610600" cy="609599"/>
          </a:xfrm>
        </p:spPr>
        <p:txBody>
          <a:bodyPr>
            <a:normAutofit fontScale="90000"/>
          </a:bodyPr>
          <a:lstStyle/>
          <a:p>
            <a:r>
              <a:rPr lang="en-IN" dirty="0"/>
              <a:t>5-1 Newton's First and Second Laws </a:t>
            </a:r>
            <a:r>
              <a:rPr lang="en-IN" sz="2700" b="0" dirty="0"/>
              <a:t>(11 of 20)</a:t>
            </a:r>
            <a:endParaRPr lang="en-US" dirty="0"/>
          </a:p>
        </p:txBody>
      </p:sp>
      <p:sp>
        <p:nvSpPr>
          <p:cNvPr id="3" name="Content Placeholder 2">
            <a:extLst>
              <a:ext uri="{FF2B5EF4-FFF2-40B4-BE49-F238E27FC236}">
                <a16:creationId xmlns:a16="http://schemas.microsoft.com/office/drawing/2014/main" id="{B9754A34-3222-4B28-ABB2-687199B3FB74}"/>
              </a:ext>
            </a:extLst>
          </p:cNvPr>
          <p:cNvSpPr>
            <a:spLocks noGrp="1"/>
          </p:cNvSpPr>
          <p:nvPr>
            <p:ph sz="quarter" idx="16"/>
          </p:nvPr>
        </p:nvSpPr>
        <p:spPr>
          <a:xfrm>
            <a:off x="314960" y="1752600"/>
            <a:ext cx="566333" cy="381000"/>
          </a:xfrm>
        </p:spPr>
        <p:txBody>
          <a:bodyPr/>
          <a:lstStyle/>
          <a:p>
            <a:r>
              <a:rPr lang="en-US" sz="2400" dirty="0">
                <a:solidFill>
                  <a:schemeClr val="accent2"/>
                </a:solidFill>
              </a:rPr>
              <a:t>(d)</a:t>
            </a:r>
          </a:p>
        </p:txBody>
      </p:sp>
      <p:pic>
        <p:nvPicPr>
          <p:cNvPr id="10" name="Content Placeholder 9">
            <a:extLst>
              <a:ext uri="{FF2B5EF4-FFF2-40B4-BE49-F238E27FC236}">
                <a16:creationId xmlns:a16="http://schemas.microsoft.com/office/drawing/2014/main" id="{EF22CC2E-1DFF-417B-B4D6-1F40AFDA2C74}"/>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1099913" y="1905000"/>
            <a:ext cx="1374647" cy="1475232"/>
          </a:xfrm>
        </p:spPr>
      </p:pic>
      <p:sp>
        <p:nvSpPr>
          <p:cNvPr id="5" name="Content Placeholder 4">
            <a:extLst>
              <a:ext uri="{FF2B5EF4-FFF2-40B4-BE49-F238E27FC236}">
                <a16:creationId xmlns:a16="http://schemas.microsoft.com/office/drawing/2014/main" id="{0303D5E7-8438-4697-BA1C-60476929B29A}"/>
              </a:ext>
            </a:extLst>
          </p:cNvPr>
          <p:cNvSpPr>
            <a:spLocks noGrp="1"/>
          </p:cNvSpPr>
          <p:nvPr>
            <p:ph sz="quarter" idx="18"/>
          </p:nvPr>
        </p:nvSpPr>
        <p:spPr>
          <a:xfrm>
            <a:off x="3070791" y="1740916"/>
            <a:ext cx="566333" cy="368808"/>
          </a:xfrm>
        </p:spPr>
        <p:txBody>
          <a:bodyPr/>
          <a:lstStyle/>
          <a:p>
            <a:r>
              <a:rPr lang="en-US" sz="2400" dirty="0">
                <a:solidFill>
                  <a:schemeClr val="accent2"/>
                </a:solidFill>
              </a:rPr>
              <a:t>(e)</a:t>
            </a:r>
          </a:p>
        </p:txBody>
      </p:sp>
      <p:pic>
        <p:nvPicPr>
          <p:cNvPr id="14" name="Content Placeholder 13">
            <a:extLst>
              <a:ext uri="{FF2B5EF4-FFF2-40B4-BE49-F238E27FC236}">
                <a16:creationId xmlns:a16="http://schemas.microsoft.com/office/drawing/2014/main" id="{78737F96-EBCE-4301-A349-EB574FFC136D}"/>
              </a:ext>
            </a:extLst>
          </p:cNvPr>
          <p:cNvPicPr>
            <a:picLocks noGrp="1" noChangeAspect="1"/>
          </p:cNvPicPr>
          <p:nvPr>
            <p:ph sz="quarter" idx="19"/>
          </p:nvPr>
        </p:nvPicPr>
        <p:blipFill>
          <a:blip r:embed="rId3">
            <a:extLst>
              <a:ext uri="{28A0092B-C50C-407E-A947-70E740481C1C}">
                <a14:useLocalDpi xmlns:a14="http://schemas.microsoft.com/office/drawing/2010/main" val="0"/>
              </a:ext>
            </a:extLst>
          </a:blip>
          <a:stretch>
            <a:fillRect/>
          </a:stretch>
        </p:blipFill>
        <p:spPr>
          <a:xfrm>
            <a:off x="3770930" y="2064766"/>
            <a:ext cx="1530113" cy="1567434"/>
          </a:xfrm>
        </p:spPr>
      </p:pic>
      <p:sp>
        <p:nvSpPr>
          <p:cNvPr id="7" name="Content Placeholder 6">
            <a:extLst>
              <a:ext uri="{FF2B5EF4-FFF2-40B4-BE49-F238E27FC236}">
                <a16:creationId xmlns:a16="http://schemas.microsoft.com/office/drawing/2014/main" id="{3C09FB30-2630-4A91-9A7A-ACA2FA889070}"/>
              </a:ext>
            </a:extLst>
          </p:cNvPr>
          <p:cNvSpPr>
            <a:spLocks noGrp="1"/>
          </p:cNvSpPr>
          <p:nvPr>
            <p:ph sz="quarter" idx="20"/>
          </p:nvPr>
        </p:nvSpPr>
        <p:spPr>
          <a:xfrm>
            <a:off x="5581152" y="1769918"/>
            <a:ext cx="514848" cy="346364"/>
          </a:xfrm>
        </p:spPr>
        <p:txBody>
          <a:bodyPr/>
          <a:lstStyle/>
          <a:p>
            <a:r>
              <a:rPr lang="en-US" sz="2400" dirty="0">
                <a:solidFill>
                  <a:schemeClr val="accent2"/>
                </a:solidFill>
              </a:rPr>
              <a:t>(f)</a:t>
            </a:r>
          </a:p>
        </p:txBody>
      </p:sp>
      <p:pic>
        <p:nvPicPr>
          <p:cNvPr id="18" name="Content Placeholder 17">
            <a:extLst>
              <a:ext uri="{FF2B5EF4-FFF2-40B4-BE49-F238E27FC236}">
                <a16:creationId xmlns:a16="http://schemas.microsoft.com/office/drawing/2014/main" id="{9BB3304D-79DC-4A02-98C3-B95475A8119F}"/>
              </a:ext>
            </a:extLst>
          </p:cNvPr>
          <p:cNvPicPr>
            <a:picLocks noGrp="1" noChangeAspect="1"/>
          </p:cNvPicPr>
          <p:nvPr>
            <p:ph sz="quarter" idx="21"/>
          </p:nvPr>
        </p:nvPicPr>
        <p:blipFill>
          <a:blip r:embed="rId4">
            <a:extLst>
              <a:ext uri="{28A0092B-C50C-407E-A947-70E740481C1C}">
                <a14:useLocalDpi xmlns:a14="http://schemas.microsoft.com/office/drawing/2010/main" val="0"/>
              </a:ext>
            </a:extLst>
          </a:blip>
          <a:stretch>
            <a:fillRect/>
          </a:stretch>
        </p:blipFill>
        <p:spPr>
          <a:xfrm>
            <a:off x="6479320" y="1905000"/>
            <a:ext cx="1563717" cy="1595372"/>
          </a:xfrm>
        </p:spPr>
      </p:pic>
      <p:sp>
        <p:nvSpPr>
          <p:cNvPr id="9" name="Content Placeholder 8">
            <a:extLst>
              <a:ext uri="{FF2B5EF4-FFF2-40B4-BE49-F238E27FC236}">
                <a16:creationId xmlns:a16="http://schemas.microsoft.com/office/drawing/2014/main" id="{B0B0EEAE-3C41-4CF9-8DF4-1370BC6F53C8}"/>
              </a:ext>
            </a:extLst>
          </p:cNvPr>
          <p:cNvSpPr>
            <a:spLocks noGrp="1"/>
          </p:cNvSpPr>
          <p:nvPr>
            <p:ph sz="quarter" idx="22"/>
          </p:nvPr>
        </p:nvSpPr>
        <p:spPr>
          <a:xfrm>
            <a:off x="304800" y="4038600"/>
            <a:ext cx="4191000" cy="457200"/>
          </a:xfrm>
        </p:spPr>
        <p:txBody>
          <a:bodyPr/>
          <a:lstStyle/>
          <a:p>
            <a:r>
              <a:rPr lang="en-US" sz="2400" b="1" dirty="0">
                <a:solidFill>
                  <a:srgbClr val="000000"/>
                </a:solidFill>
              </a:rPr>
              <a:t>Answer:</a:t>
            </a:r>
            <a:r>
              <a:rPr lang="en-US" sz="2400" dirty="0">
                <a:solidFill>
                  <a:srgbClr val="000000"/>
                </a:solidFill>
              </a:rPr>
              <a:t> (c), (d), (e)</a:t>
            </a:r>
          </a:p>
        </p:txBody>
      </p:sp>
      <p:sp>
        <p:nvSpPr>
          <p:cNvPr id="23" name="Slide Number Placeholder 22">
            <a:extLst>
              <a:ext uri="{FF2B5EF4-FFF2-40B4-BE49-F238E27FC236}">
                <a16:creationId xmlns:a16="http://schemas.microsoft.com/office/drawing/2014/main" id="{270ABA1D-B9C1-4C43-85A3-DD8F21C411EC}"/>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24" name="Footer Placeholder 23">
            <a:extLst>
              <a:ext uri="{FF2B5EF4-FFF2-40B4-BE49-F238E27FC236}">
                <a16:creationId xmlns:a16="http://schemas.microsoft.com/office/drawing/2014/main" id="{8692675A-BEFC-49D4-8648-5A7085FBDD4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57427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52B4-B64C-4720-9EEB-3F5E2654E396}"/>
              </a:ext>
            </a:extLst>
          </p:cNvPr>
          <p:cNvSpPr>
            <a:spLocks noGrp="1"/>
          </p:cNvSpPr>
          <p:nvPr>
            <p:ph type="title"/>
          </p:nvPr>
        </p:nvSpPr>
        <p:spPr>
          <a:xfrm>
            <a:off x="304800" y="762001"/>
            <a:ext cx="8686800" cy="685799"/>
          </a:xfrm>
        </p:spPr>
        <p:txBody>
          <a:bodyPr>
            <a:normAutofit fontScale="90000"/>
          </a:bodyPr>
          <a:lstStyle/>
          <a:p>
            <a:r>
              <a:rPr lang="en-IN" dirty="0"/>
              <a:t>5-1 Newton's First and Second Laws </a:t>
            </a:r>
            <a:r>
              <a:rPr lang="en-IN" sz="2700" b="0" dirty="0"/>
              <a:t>(12 of 20)</a:t>
            </a:r>
            <a:endParaRPr lang="en-US" dirty="0"/>
          </a:p>
        </p:txBody>
      </p:sp>
      <p:sp>
        <p:nvSpPr>
          <p:cNvPr id="3" name="Content Placeholder 2">
            <a:extLst>
              <a:ext uri="{FF2B5EF4-FFF2-40B4-BE49-F238E27FC236}">
                <a16:creationId xmlns:a16="http://schemas.microsoft.com/office/drawing/2014/main" id="{00359BFD-C7DF-4F81-941B-4719AEA2CEC3}"/>
              </a:ext>
            </a:extLst>
          </p:cNvPr>
          <p:cNvSpPr>
            <a:spLocks noGrp="1"/>
          </p:cNvSpPr>
          <p:nvPr>
            <p:ph sz="quarter" idx="16"/>
          </p:nvPr>
        </p:nvSpPr>
        <p:spPr>
          <a:xfrm>
            <a:off x="304800" y="1752600"/>
            <a:ext cx="8534400" cy="3124200"/>
          </a:xfrm>
        </p:spPr>
        <p:txBody>
          <a:bodyPr/>
          <a:lstStyle/>
          <a:p>
            <a:pPr marL="292608" indent="-292608">
              <a:buClr>
                <a:schemeClr val="accent2"/>
              </a:buClr>
              <a:buFont typeface="Arial" panose="020B0604020202020204" pitchFamily="34" charset="0"/>
              <a:buChar char="•"/>
            </a:pPr>
            <a:r>
              <a:rPr lang="en-US" dirty="0"/>
              <a:t>What is mass?</a:t>
            </a:r>
          </a:p>
          <a:p>
            <a:pPr marL="621792" indent="-320040">
              <a:buClr>
                <a:schemeClr val="accent2"/>
              </a:buClr>
              <a:buSzPct val="80000"/>
              <a:buFont typeface="Courier New" panose="02070309020205020404" pitchFamily="49" charset="0"/>
              <a:buChar char="o"/>
            </a:pPr>
            <a:r>
              <a:rPr lang="en-US" sz="2600" dirty="0"/>
              <a:t>“the mass of a body is the characteristic that relates a force on the body to the resulting acceleration”</a:t>
            </a:r>
          </a:p>
          <a:p>
            <a:pPr marL="621792" indent="-320040">
              <a:buClr>
                <a:schemeClr val="accent2"/>
              </a:buClr>
              <a:buSzPct val="80000"/>
              <a:buFont typeface="Courier New" panose="02070309020205020404" pitchFamily="49" charset="0"/>
              <a:buChar char="o"/>
            </a:pPr>
            <a:r>
              <a:rPr lang="en-US" sz="2600" dirty="0"/>
              <a:t>Mass is a measure of a body’s resistance to a change in motion (change in velocity)</a:t>
            </a:r>
          </a:p>
          <a:p>
            <a:pPr marL="621792" indent="-320040">
              <a:buClr>
                <a:schemeClr val="accent2"/>
              </a:buClr>
              <a:buSzPct val="80000"/>
              <a:buFont typeface="Courier New" panose="02070309020205020404" pitchFamily="49" charset="0"/>
              <a:buChar char="o"/>
            </a:pPr>
            <a:r>
              <a:rPr lang="en-US" sz="2600" dirty="0"/>
              <a:t>It is not the same as weight, density, size etc.</a:t>
            </a:r>
          </a:p>
          <a:p>
            <a:pPr marL="621792" indent="-320040">
              <a:buClr>
                <a:schemeClr val="accent2"/>
              </a:buClr>
              <a:buSzPct val="80000"/>
              <a:buFont typeface="Courier New" panose="02070309020205020404" pitchFamily="49" charset="0"/>
              <a:buChar char="o"/>
            </a:pPr>
            <a:r>
              <a:rPr lang="en-US" sz="2600" dirty="0"/>
              <a:t>Mass is inversely proportional to acceleration</a:t>
            </a:r>
          </a:p>
        </p:txBody>
      </p:sp>
      <p:sp>
        <p:nvSpPr>
          <p:cNvPr id="4" name="Slide Number Placeholder 3">
            <a:extLst>
              <a:ext uri="{FF2B5EF4-FFF2-40B4-BE49-F238E27FC236}">
                <a16:creationId xmlns:a16="http://schemas.microsoft.com/office/drawing/2014/main" id="{F56B5934-B35E-4F6C-8272-1641CFBB6189}"/>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3BB0076D-76B5-4A48-A6A0-F364E778A64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045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2648-BE5A-4BEA-ADCA-9AB042D3EDC3}"/>
              </a:ext>
            </a:extLst>
          </p:cNvPr>
          <p:cNvSpPr>
            <a:spLocks noGrp="1"/>
          </p:cNvSpPr>
          <p:nvPr>
            <p:ph type="title"/>
          </p:nvPr>
        </p:nvSpPr>
        <p:spPr>
          <a:xfrm>
            <a:off x="304800" y="762001"/>
            <a:ext cx="8686800" cy="609599"/>
          </a:xfrm>
        </p:spPr>
        <p:txBody>
          <a:bodyPr>
            <a:normAutofit fontScale="90000"/>
          </a:bodyPr>
          <a:lstStyle/>
          <a:p>
            <a:r>
              <a:rPr lang="en-IN" dirty="0"/>
              <a:t>5-1 Newton's First and Second Laws </a:t>
            </a:r>
            <a:r>
              <a:rPr lang="en-IN" sz="2700" b="0" dirty="0"/>
              <a:t>(13 of 20)</a:t>
            </a:r>
            <a:endParaRPr lang="en-US" dirty="0"/>
          </a:p>
        </p:txBody>
      </p:sp>
      <p:sp>
        <p:nvSpPr>
          <p:cNvPr id="3" name="Content Placeholder 2">
            <a:extLst>
              <a:ext uri="{FF2B5EF4-FFF2-40B4-BE49-F238E27FC236}">
                <a16:creationId xmlns:a16="http://schemas.microsoft.com/office/drawing/2014/main" id="{C777958B-C96A-4D9E-B9FD-0C671D6C8A3F}"/>
              </a:ext>
            </a:extLst>
          </p:cNvPr>
          <p:cNvSpPr>
            <a:spLocks noGrp="1"/>
          </p:cNvSpPr>
          <p:nvPr>
            <p:ph sz="quarter" idx="16"/>
          </p:nvPr>
        </p:nvSpPr>
        <p:spPr>
          <a:xfrm>
            <a:off x="304800" y="1752600"/>
            <a:ext cx="8534400" cy="533400"/>
          </a:xfrm>
        </p:spPr>
        <p:txBody>
          <a:bodyPr/>
          <a:lstStyle/>
          <a:p>
            <a:r>
              <a:rPr lang="en-US" b="1" dirty="0">
                <a:solidFill>
                  <a:srgbClr val="00007F"/>
                </a:solidFill>
              </a:rPr>
              <a:t>Example</a:t>
            </a:r>
            <a:r>
              <a:rPr lang="en-US" dirty="0"/>
              <a:t> Apply an 8.0 N force to various bodies:</a:t>
            </a:r>
          </a:p>
        </p:txBody>
      </p:sp>
      <p:sp>
        <p:nvSpPr>
          <p:cNvPr id="4" name="Content Placeholder 3">
            <a:extLst>
              <a:ext uri="{FF2B5EF4-FFF2-40B4-BE49-F238E27FC236}">
                <a16:creationId xmlns:a16="http://schemas.microsoft.com/office/drawing/2014/main" id="{9317D5E2-5068-493A-98F4-976411448960}"/>
              </a:ext>
            </a:extLst>
          </p:cNvPr>
          <p:cNvSpPr>
            <a:spLocks noGrp="1"/>
          </p:cNvSpPr>
          <p:nvPr>
            <p:ph sz="quarter" idx="17"/>
          </p:nvPr>
        </p:nvSpPr>
        <p:spPr>
          <a:xfrm>
            <a:off x="317811" y="2335697"/>
            <a:ext cx="748989" cy="453885"/>
          </a:xfrm>
        </p:spPr>
        <p:txBody>
          <a:bodyPr/>
          <a:lstStyle/>
          <a:p>
            <a:pPr marL="621792" indent="-320040">
              <a:spcBef>
                <a:spcPts val="500"/>
              </a:spcBef>
              <a:buClr>
                <a:schemeClr val="accent2"/>
              </a:buClr>
              <a:buSzPct val="80000"/>
              <a:buFont typeface="Courier New" panose="02070309020205020404" pitchFamily="49" charset="0"/>
              <a:buChar char="o"/>
            </a:pPr>
            <a:r>
              <a:rPr lang="en-US" dirty="0" smtClean="0"/>
              <a:t>​</a:t>
            </a:r>
            <a:endParaRPr lang="en-US" dirty="0"/>
          </a:p>
        </p:txBody>
      </p:sp>
      <p:graphicFrame>
        <p:nvGraphicFramePr>
          <p:cNvPr id="16" name="Content Placeholder 15"/>
          <p:cNvGraphicFramePr>
            <a:graphicFrameLocks noGrp="1" noChangeAspect="1"/>
          </p:cNvGraphicFramePr>
          <p:nvPr>
            <p:ph sz="quarter" idx="18"/>
            <p:extLst>
              <p:ext uri="{D42A27DB-BD31-4B8C-83A1-F6EECF244321}">
                <p14:modId xmlns:p14="http://schemas.microsoft.com/office/powerpoint/2010/main" val="1320097851"/>
              </p:ext>
            </p:extLst>
          </p:nvPr>
        </p:nvGraphicFramePr>
        <p:xfrm>
          <a:off x="1026630" y="2373313"/>
          <a:ext cx="4300538" cy="449262"/>
        </p:xfrm>
        <a:graphic>
          <a:graphicData uri="http://schemas.openxmlformats.org/presentationml/2006/ole">
            <mc:AlternateContent xmlns:mc="http://schemas.openxmlformats.org/markup-compatibility/2006">
              <mc:Choice xmlns:v="urn:schemas-microsoft-com:vml" Requires="v">
                <p:oleObj spid="_x0000_s4347" name="Equation" r:id="rId3" imgW="3403440" imgH="355320" progId="Equation.DSMT4">
                  <p:embed/>
                </p:oleObj>
              </mc:Choice>
              <mc:Fallback>
                <p:oleObj name="Equation" r:id="rId3" imgW="3403440" imgH="355320" progId="Equation.DSMT4">
                  <p:embed/>
                  <p:pic>
                    <p:nvPicPr>
                      <p:cNvPr id="5" name="Object 4"/>
                      <p:cNvPicPr/>
                      <p:nvPr/>
                    </p:nvPicPr>
                    <p:blipFill>
                      <a:blip r:embed="rId4"/>
                      <a:stretch>
                        <a:fillRect/>
                      </a:stretch>
                    </p:blipFill>
                    <p:spPr>
                      <a:xfrm>
                        <a:off x="1026630" y="2373313"/>
                        <a:ext cx="4300538" cy="44926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404270E3-6D87-48C8-A9DA-344A4560223D}"/>
              </a:ext>
            </a:extLst>
          </p:cNvPr>
          <p:cNvSpPr>
            <a:spLocks noGrp="1"/>
          </p:cNvSpPr>
          <p:nvPr>
            <p:ph sz="quarter" idx="19"/>
          </p:nvPr>
        </p:nvSpPr>
        <p:spPr>
          <a:xfrm>
            <a:off x="304800" y="2975115"/>
            <a:ext cx="685800" cy="457200"/>
          </a:xfrm>
        </p:spPr>
        <p:txBody>
          <a:bodyPr/>
          <a:lstStyle/>
          <a:p>
            <a:pPr marL="621792" lvl="0" indent="-320040">
              <a:spcBef>
                <a:spcPts val="500"/>
              </a:spcBef>
              <a:buClr>
                <a:schemeClr val="accent2"/>
              </a:buClr>
              <a:buSzPct val="80000"/>
              <a:buFont typeface="Courier New" panose="02070309020205020404" pitchFamily="49" charset="0"/>
              <a:buChar char="o"/>
            </a:pPr>
            <a:r>
              <a:rPr lang="en-US" dirty="0" smtClean="0">
                <a:solidFill>
                  <a:srgbClr val="000000"/>
                </a:solidFill>
              </a:rPr>
              <a:t>​</a:t>
            </a:r>
            <a:endParaRPr lang="en-US" dirty="0">
              <a:solidFill>
                <a:srgbClr val="000000"/>
              </a:solidFill>
            </a:endParaRPr>
          </a:p>
        </p:txBody>
      </p:sp>
      <p:graphicFrame>
        <p:nvGraphicFramePr>
          <p:cNvPr id="19" name="Content Placeholder 15"/>
          <p:cNvGraphicFramePr>
            <a:graphicFrameLocks noGrp="1" noChangeAspect="1"/>
          </p:cNvGraphicFramePr>
          <p:nvPr>
            <p:ph sz="quarter" idx="20"/>
            <p:extLst>
              <p:ext uri="{D42A27DB-BD31-4B8C-83A1-F6EECF244321}">
                <p14:modId xmlns:p14="http://schemas.microsoft.com/office/powerpoint/2010/main" val="102284805"/>
              </p:ext>
            </p:extLst>
          </p:nvPr>
        </p:nvGraphicFramePr>
        <p:xfrm>
          <a:off x="990484" y="3000042"/>
          <a:ext cx="4305545" cy="451517"/>
        </p:xfrm>
        <a:graphic>
          <a:graphicData uri="http://schemas.openxmlformats.org/presentationml/2006/ole">
            <mc:AlternateContent xmlns:mc="http://schemas.openxmlformats.org/markup-compatibility/2006">
              <mc:Choice xmlns:v="urn:schemas-microsoft-com:vml" Requires="v">
                <p:oleObj spid="_x0000_s4348" name="Equation" r:id="rId5" imgW="3390840" imgH="355320" progId="Equation.DSMT4">
                  <p:embed/>
                </p:oleObj>
              </mc:Choice>
              <mc:Fallback>
                <p:oleObj name="Equation" r:id="rId5" imgW="3390840" imgH="355320" progId="Equation.DSMT4">
                  <p:embed/>
                  <p:pic>
                    <p:nvPicPr>
                      <p:cNvPr id="17" name="Content Placeholder 15"/>
                      <p:cNvPicPr/>
                      <p:nvPr/>
                    </p:nvPicPr>
                    <p:blipFill>
                      <a:blip r:embed="rId6"/>
                      <a:stretch>
                        <a:fillRect/>
                      </a:stretch>
                    </p:blipFill>
                    <p:spPr>
                      <a:xfrm>
                        <a:off x="990484" y="3000042"/>
                        <a:ext cx="4305545" cy="45151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4F14F09-79A3-4DA1-8B30-040ECCCDFD1A}"/>
              </a:ext>
            </a:extLst>
          </p:cNvPr>
          <p:cNvSpPr>
            <a:spLocks noGrp="1"/>
          </p:cNvSpPr>
          <p:nvPr>
            <p:ph sz="quarter" idx="21"/>
          </p:nvPr>
        </p:nvSpPr>
        <p:spPr>
          <a:xfrm>
            <a:off x="304800" y="3584714"/>
            <a:ext cx="685800" cy="453885"/>
          </a:xfrm>
        </p:spPr>
        <p:txBody>
          <a:bodyPr/>
          <a:lstStyle/>
          <a:p>
            <a:pPr marL="621792" lvl="0" indent="-320040">
              <a:spcBef>
                <a:spcPts val="500"/>
              </a:spcBef>
              <a:buClr>
                <a:schemeClr val="accent2"/>
              </a:buClr>
              <a:buSzPct val="80000"/>
              <a:buFont typeface="Courier New" panose="02070309020205020404" pitchFamily="49" charset="0"/>
              <a:buChar char="o"/>
            </a:pPr>
            <a:r>
              <a:rPr lang="en-US" dirty="0" smtClean="0">
                <a:solidFill>
                  <a:srgbClr val="000000"/>
                </a:solidFill>
              </a:rPr>
              <a:t>​</a:t>
            </a:r>
            <a:endParaRPr lang="en-US" dirty="0">
              <a:solidFill>
                <a:srgbClr val="000000"/>
              </a:solidFill>
            </a:endParaRPr>
          </a:p>
        </p:txBody>
      </p:sp>
      <p:graphicFrame>
        <p:nvGraphicFramePr>
          <p:cNvPr id="21" name="Content Placeholder 15"/>
          <p:cNvGraphicFramePr>
            <a:graphicFrameLocks noGrp="1" noChangeAspect="1"/>
          </p:cNvGraphicFramePr>
          <p:nvPr>
            <p:ph sz="quarter" idx="20"/>
            <p:extLst>
              <p:ext uri="{D42A27DB-BD31-4B8C-83A1-F6EECF244321}">
                <p14:modId xmlns:p14="http://schemas.microsoft.com/office/powerpoint/2010/main" val="605857252"/>
              </p:ext>
            </p:extLst>
          </p:nvPr>
        </p:nvGraphicFramePr>
        <p:xfrm>
          <a:off x="981091" y="3622835"/>
          <a:ext cx="4615865" cy="442524"/>
        </p:xfrm>
        <a:graphic>
          <a:graphicData uri="http://schemas.openxmlformats.org/presentationml/2006/ole">
            <mc:AlternateContent xmlns:mc="http://schemas.openxmlformats.org/markup-compatibility/2006">
              <mc:Choice xmlns:v="urn:schemas-microsoft-com:vml" Requires="v">
                <p:oleObj spid="_x0000_s4349" name="Equation" r:id="rId7" imgW="3708360" imgH="355320" progId="Equation.DSMT4">
                  <p:embed/>
                </p:oleObj>
              </mc:Choice>
              <mc:Fallback>
                <p:oleObj name="Equation" r:id="rId7" imgW="3708360" imgH="355320" progId="Equation.DSMT4">
                  <p:embed/>
                  <p:pic>
                    <p:nvPicPr>
                      <p:cNvPr id="19" name="Content Placeholder 15"/>
                      <p:cNvPicPr/>
                      <p:nvPr/>
                    </p:nvPicPr>
                    <p:blipFill>
                      <a:blip r:embed="rId8"/>
                      <a:stretch>
                        <a:fillRect/>
                      </a:stretch>
                    </p:blipFill>
                    <p:spPr>
                      <a:xfrm>
                        <a:off x="981091" y="3622835"/>
                        <a:ext cx="4615865" cy="442524"/>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4BAE211A-62DB-46D9-B572-1BDFA2181C27}"/>
              </a:ext>
            </a:extLst>
          </p:cNvPr>
          <p:cNvSpPr>
            <a:spLocks noGrp="1"/>
          </p:cNvSpPr>
          <p:nvPr>
            <p:ph sz="quarter" idx="23"/>
          </p:nvPr>
        </p:nvSpPr>
        <p:spPr>
          <a:xfrm>
            <a:off x="304800" y="4194315"/>
            <a:ext cx="762000" cy="381000"/>
          </a:xfrm>
        </p:spPr>
        <p:txBody>
          <a:bodyPr/>
          <a:lstStyle/>
          <a:p>
            <a:pPr marL="621792" lvl="0" indent="-320040">
              <a:spcBef>
                <a:spcPts val="500"/>
              </a:spcBef>
              <a:buClr>
                <a:schemeClr val="accent2"/>
              </a:buClr>
              <a:buSzPct val="80000"/>
              <a:buFont typeface="Courier New" panose="02070309020205020404" pitchFamily="49" charset="0"/>
              <a:buChar char="o"/>
            </a:pPr>
            <a:r>
              <a:rPr lang="en-US" dirty="0" smtClean="0">
                <a:solidFill>
                  <a:srgbClr val="000000"/>
                </a:solidFill>
              </a:rPr>
              <a:t>​</a:t>
            </a:r>
            <a:endParaRPr lang="en-US" dirty="0">
              <a:solidFill>
                <a:srgbClr val="000000"/>
              </a:solidFill>
            </a:endParaRPr>
          </a:p>
        </p:txBody>
      </p:sp>
      <p:graphicFrame>
        <p:nvGraphicFramePr>
          <p:cNvPr id="27" name="Content Placeholder 15"/>
          <p:cNvGraphicFramePr>
            <a:graphicFrameLocks noGrp="1" noChangeAspect="1"/>
          </p:cNvGraphicFramePr>
          <p:nvPr>
            <p:ph sz="quarter" idx="24"/>
            <p:extLst>
              <p:ext uri="{D42A27DB-BD31-4B8C-83A1-F6EECF244321}">
                <p14:modId xmlns:p14="http://schemas.microsoft.com/office/powerpoint/2010/main" val="2643031977"/>
              </p:ext>
            </p:extLst>
          </p:nvPr>
        </p:nvGraphicFramePr>
        <p:xfrm>
          <a:off x="971550" y="4230274"/>
          <a:ext cx="4283075" cy="430212"/>
        </p:xfrm>
        <a:graphic>
          <a:graphicData uri="http://schemas.openxmlformats.org/presentationml/2006/ole">
            <mc:AlternateContent xmlns:mc="http://schemas.openxmlformats.org/markup-compatibility/2006">
              <mc:Choice xmlns:v="urn:schemas-microsoft-com:vml" Requires="v">
                <p:oleObj spid="_x0000_s4350" name="Equation" r:id="rId9" imgW="3543120" imgH="355320" progId="Equation.DSMT4">
                  <p:embed/>
                </p:oleObj>
              </mc:Choice>
              <mc:Fallback>
                <p:oleObj name="Equation" r:id="rId9" imgW="3543120" imgH="355320" progId="Equation.DSMT4">
                  <p:embed/>
                  <p:pic>
                    <p:nvPicPr>
                      <p:cNvPr id="25" name="Content Placeholder 15"/>
                      <p:cNvPicPr/>
                      <p:nvPr/>
                    </p:nvPicPr>
                    <p:blipFill>
                      <a:blip r:embed="rId10"/>
                      <a:stretch>
                        <a:fillRect/>
                      </a:stretch>
                    </p:blipFill>
                    <p:spPr>
                      <a:xfrm>
                        <a:off x="971550" y="4230274"/>
                        <a:ext cx="4283075" cy="430212"/>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43D734F9-F1F9-44AF-8083-C605C8F78CFD}"/>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24" name="Footer Placeholder 23">
            <a:extLst>
              <a:ext uri="{FF2B5EF4-FFF2-40B4-BE49-F238E27FC236}">
                <a16:creationId xmlns:a16="http://schemas.microsoft.com/office/drawing/2014/main" id="{F0904460-2FFF-42BD-A8CD-C08FE514920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41342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4A8E-FF7E-4640-BAD9-94A4C5A1C0EC}"/>
              </a:ext>
            </a:extLst>
          </p:cNvPr>
          <p:cNvSpPr>
            <a:spLocks noGrp="1"/>
          </p:cNvSpPr>
          <p:nvPr>
            <p:ph type="title"/>
          </p:nvPr>
        </p:nvSpPr>
        <p:spPr>
          <a:xfrm>
            <a:off x="304800" y="762001"/>
            <a:ext cx="8763000" cy="609599"/>
          </a:xfrm>
        </p:spPr>
        <p:txBody>
          <a:bodyPr>
            <a:normAutofit fontScale="90000"/>
          </a:bodyPr>
          <a:lstStyle/>
          <a:p>
            <a:r>
              <a:rPr lang="en-IN" dirty="0"/>
              <a:t>5-1 Newton's First and Second Laws </a:t>
            </a:r>
            <a:r>
              <a:rPr lang="en-IN" sz="2700" b="0" dirty="0"/>
              <a:t>(14 of 20)</a:t>
            </a:r>
            <a:endParaRPr lang="en-US" dirty="0"/>
          </a:p>
        </p:txBody>
      </p:sp>
      <p:sp>
        <p:nvSpPr>
          <p:cNvPr id="3" name="Content Placeholder 2">
            <a:extLst>
              <a:ext uri="{FF2B5EF4-FFF2-40B4-BE49-F238E27FC236}">
                <a16:creationId xmlns:a16="http://schemas.microsoft.com/office/drawing/2014/main" id="{8B21C6B1-75F5-41EC-8130-3129E291E066}"/>
              </a:ext>
            </a:extLst>
          </p:cNvPr>
          <p:cNvSpPr>
            <a:spLocks noGrp="1"/>
          </p:cNvSpPr>
          <p:nvPr>
            <p:ph sz="quarter" idx="16"/>
          </p:nvPr>
        </p:nvSpPr>
        <p:spPr>
          <a:xfrm>
            <a:off x="304800" y="1752600"/>
            <a:ext cx="4724400" cy="457200"/>
          </a:xfrm>
        </p:spPr>
        <p:txBody>
          <a:bodyPr/>
          <a:lstStyle/>
          <a:p>
            <a:pPr marL="292608" indent="-292608">
              <a:buClr>
                <a:schemeClr val="accent2"/>
              </a:buClr>
              <a:buFont typeface="Arial" panose="020B0604020202020204" pitchFamily="34" charset="0"/>
              <a:buChar char="•"/>
            </a:pPr>
            <a:r>
              <a:rPr lang="en-US" sz="2600" dirty="0">
                <a:solidFill>
                  <a:srgbClr val="000000"/>
                </a:solidFill>
              </a:rPr>
              <a:t>Summarize these behaviors as:</a:t>
            </a:r>
            <a:endParaRPr lang="en-US" sz="2600" dirty="0"/>
          </a:p>
        </p:txBody>
      </p:sp>
      <p:sp>
        <p:nvSpPr>
          <p:cNvPr id="4" name="Content Placeholder 3">
            <a:extLst>
              <a:ext uri="{FF2B5EF4-FFF2-40B4-BE49-F238E27FC236}">
                <a16:creationId xmlns:a16="http://schemas.microsoft.com/office/drawing/2014/main" id="{29B1BB60-53C6-44F5-87FD-9015EC8E18BF}"/>
              </a:ext>
            </a:extLst>
          </p:cNvPr>
          <p:cNvSpPr>
            <a:spLocks noGrp="1"/>
          </p:cNvSpPr>
          <p:nvPr>
            <p:ph sz="quarter" idx="17"/>
          </p:nvPr>
        </p:nvSpPr>
        <p:spPr>
          <a:xfrm>
            <a:off x="304800" y="2341880"/>
            <a:ext cx="8534400" cy="782320"/>
          </a:xfrm>
        </p:spPr>
        <p:txBody>
          <a:bodyPr/>
          <a:lstStyle/>
          <a:p>
            <a:r>
              <a:rPr lang="en-US" sz="2400" b="1" dirty="0"/>
              <a:t>Newton's Second Law:</a:t>
            </a:r>
            <a:r>
              <a:rPr lang="en-US" sz="2400" dirty="0"/>
              <a:t> The net force on a body is equal to the product of the body's mass and its acceleration.</a:t>
            </a:r>
          </a:p>
        </p:txBody>
      </p:sp>
      <p:sp>
        <p:nvSpPr>
          <p:cNvPr id="5" name="Content Placeholder 4">
            <a:extLst>
              <a:ext uri="{FF2B5EF4-FFF2-40B4-BE49-F238E27FC236}">
                <a16:creationId xmlns:a16="http://schemas.microsoft.com/office/drawing/2014/main" id="{0F55FC48-50E1-4CFD-B0FD-5D934C57B5E8}"/>
              </a:ext>
            </a:extLst>
          </p:cNvPr>
          <p:cNvSpPr>
            <a:spLocks noGrp="1"/>
          </p:cNvSpPr>
          <p:nvPr>
            <p:ph sz="quarter" idx="18"/>
          </p:nvPr>
        </p:nvSpPr>
        <p:spPr>
          <a:xfrm>
            <a:off x="304800" y="3195908"/>
            <a:ext cx="4038600" cy="418036"/>
          </a:xfrm>
        </p:spPr>
        <p:txBody>
          <a:bodyPr/>
          <a:lstStyle/>
          <a:p>
            <a:pPr marL="292608" indent="-292608">
              <a:buClr>
                <a:schemeClr val="accent2"/>
              </a:buClr>
              <a:buFont typeface="Arial" panose="020B0604020202020204" pitchFamily="34" charset="0"/>
              <a:buChar char="•"/>
            </a:pPr>
            <a:r>
              <a:rPr lang="en-US" sz="2600" dirty="0">
                <a:solidFill>
                  <a:srgbClr val="000000"/>
                </a:solidFill>
              </a:rPr>
              <a:t>As an equation, we write:</a:t>
            </a:r>
            <a:endParaRPr lang="en-US" sz="2600" dirty="0"/>
          </a:p>
        </p:txBody>
      </p:sp>
      <p:graphicFrame>
        <p:nvGraphicFramePr>
          <p:cNvPr id="26" name="Content Placeholder 25">
            <a:extLst>
              <a:ext uri="{FF2B5EF4-FFF2-40B4-BE49-F238E27FC236}">
                <a16:creationId xmlns:a16="http://schemas.microsoft.com/office/drawing/2014/main" id="{4BB23F31-6C3E-4C6B-BF11-93CE5E41D309}"/>
              </a:ext>
            </a:extLst>
          </p:cNvPr>
          <p:cNvGraphicFramePr>
            <a:graphicFrameLocks noGrp="1" noChangeAspect="1"/>
          </p:cNvGraphicFramePr>
          <p:nvPr>
            <p:ph sz="quarter" idx="19"/>
            <p:extLst>
              <p:ext uri="{D42A27DB-BD31-4B8C-83A1-F6EECF244321}">
                <p14:modId xmlns:p14="http://schemas.microsoft.com/office/powerpoint/2010/main" val="261723157"/>
              </p:ext>
            </p:extLst>
          </p:nvPr>
        </p:nvGraphicFramePr>
        <p:xfrm>
          <a:off x="3181255" y="3749601"/>
          <a:ext cx="1356101" cy="408033"/>
        </p:xfrm>
        <a:graphic>
          <a:graphicData uri="http://schemas.openxmlformats.org/presentationml/2006/ole">
            <mc:AlternateContent xmlns:mc="http://schemas.openxmlformats.org/markup-compatibility/2006">
              <mc:Choice xmlns:v="urn:schemas-microsoft-com:vml" Requires="v">
                <p:oleObj spid="_x0000_s5238" name="Equation" r:id="rId3" imgW="1434960" imgH="431640" progId="Equation.DSMT4">
                  <p:embed/>
                </p:oleObj>
              </mc:Choice>
              <mc:Fallback>
                <p:oleObj name="Equation" r:id="rId3" imgW="1434960" imgH="431640" progId="Equation.DSMT4">
                  <p:embed/>
                  <p:pic>
                    <p:nvPicPr>
                      <p:cNvPr id="25" name="Object 24">
                        <a:extLst>
                          <a:ext uri="{FF2B5EF4-FFF2-40B4-BE49-F238E27FC236}">
                            <a16:creationId xmlns:a16="http://schemas.microsoft.com/office/drawing/2014/main" id="{0FE5A16E-8E66-4911-AB08-B95133508A86}"/>
                          </a:ext>
                        </a:extLst>
                      </p:cNvPr>
                      <p:cNvPicPr/>
                      <p:nvPr/>
                    </p:nvPicPr>
                    <p:blipFill>
                      <a:blip r:embed="rId4"/>
                      <a:stretch>
                        <a:fillRect/>
                      </a:stretch>
                    </p:blipFill>
                    <p:spPr>
                      <a:xfrm>
                        <a:off x="3181255" y="3749601"/>
                        <a:ext cx="1356101" cy="40803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2588E1F3-5B84-45BA-8F77-0799A2D2A08F}"/>
              </a:ext>
            </a:extLst>
          </p:cNvPr>
          <p:cNvSpPr>
            <a:spLocks noGrp="1"/>
          </p:cNvSpPr>
          <p:nvPr>
            <p:ph sz="quarter" idx="20"/>
          </p:nvPr>
        </p:nvSpPr>
        <p:spPr>
          <a:xfrm>
            <a:off x="6751983" y="3813094"/>
            <a:ext cx="1828800" cy="381000"/>
          </a:xfrm>
        </p:spPr>
        <p:txBody>
          <a:bodyPr/>
          <a:lstStyle/>
          <a:p>
            <a:r>
              <a:rPr lang="en-US" sz="2000" b="1" dirty="0">
                <a:solidFill>
                  <a:srgbClr val="000000"/>
                </a:solidFill>
              </a:rPr>
              <a:t>Equation (5-1)</a:t>
            </a:r>
          </a:p>
        </p:txBody>
      </p:sp>
      <p:sp>
        <p:nvSpPr>
          <p:cNvPr id="8" name="Content Placeholder 7">
            <a:extLst>
              <a:ext uri="{FF2B5EF4-FFF2-40B4-BE49-F238E27FC236}">
                <a16:creationId xmlns:a16="http://schemas.microsoft.com/office/drawing/2014/main" id="{4DB4810E-0A3C-4947-9F74-1CA0D17BEB10}"/>
              </a:ext>
            </a:extLst>
          </p:cNvPr>
          <p:cNvSpPr>
            <a:spLocks noGrp="1"/>
          </p:cNvSpPr>
          <p:nvPr>
            <p:ph sz="quarter" idx="21"/>
          </p:nvPr>
        </p:nvSpPr>
        <p:spPr>
          <a:xfrm>
            <a:off x="304800" y="4279791"/>
            <a:ext cx="8534400" cy="1295400"/>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Identify the body in question, and only include forces that act on that body! </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Separate the problem axes (they are independent):</a:t>
            </a:r>
            <a:endParaRPr lang="en-US" sz="2600" dirty="0"/>
          </a:p>
        </p:txBody>
      </p:sp>
      <p:graphicFrame>
        <p:nvGraphicFramePr>
          <p:cNvPr id="28" name="Content Placeholder 27">
            <a:extLst>
              <a:ext uri="{FF2B5EF4-FFF2-40B4-BE49-F238E27FC236}">
                <a16:creationId xmlns:a16="http://schemas.microsoft.com/office/drawing/2014/main" id="{B5BF5D0F-C39D-4374-A84E-28E762CCDD3E}"/>
              </a:ext>
            </a:extLst>
          </p:cNvPr>
          <p:cNvGraphicFramePr>
            <a:graphicFrameLocks noGrp="1" noChangeAspect="1"/>
          </p:cNvGraphicFramePr>
          <p:nvPr>
            <p:ph sz="quarter" idx="22"/>
            <p:extLst>
              <p:ext uri="{D42A27DB-BD31-4B8C-83A1-F6EECF244321}">
                <p14:modId xmlns:p14="http://schemas.microsoft.com/office/powerpoint/2010/main" val="3376042957"/>
              </p:ext>
            </p:extLst>
          </p:nvPr>
        </p:nvGraphicFramePr>
        <p:xfrm>
          <a:off x="789857" y="5767126"/>
          <a:ext cx="6161825" cy="452561"/>
        </p:xfrm>
        <a:graphic>
          <a:graphicData uri="http://schemas.openxmlformats.org/presentationml/2006/ole">
            <mc:AlternateContent xmlns:mc="http://schemas.openxmlformats.org/markup-compatibility/2006">
              <mc:Choice xmlns:v="urn:schemas-microsoft-com:vml" Requires="v">
                <p:oleObj spid="_x0000_s5239" name="Equation" r:id="rId5" imgW="6743520" imgH="495000" progId="Equation.DSMT4">
                  <p:embed/>
                </p:oleObj>
              </mc:Choice>
              <mc:Fallback>
                <p:oleObj name="Equation" r:id="rId5" imgW="6743520" imgH="495000" progId="Equation.DSMT4">
                  <p:embed/>
                  <p:pic>
                    <p:nvPicPr>
                      <p:cNvPr id="27" name="Object 26">
                        <a:extLst>
                          <a:ext uri="{FF2B5EF4-FFF2-40B4-BE49-F238E27FC236}">
                            <a16:creationId xmlns:a16="http://schemas.microsoft.com/office/drawing/2014/main" id="{3A6BCABC-B9A6-4BA8-A708-E4E8AB2F925D}"/>
                          </a:ext>
                        </a:extLst>
                      </p:cNvPr>
                      <p:cNvPicPr/>
                      <p:nvPr/>
                    </p:nvPicPr>
                    <p:blipFill>
                      <a:blip r:embed="rId6"/>
                      <a:stretch>
                        <a:fillRect/>
                      </a:stretch>
                    </p:blipFill>
                    <p:spPr>
                      <a:xfrm>
                        <a:off x="789857" y="5767126"/>
                        <a:ext cx="6161825" cy="452561"/>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EEF25A95-7901-4662-A86D-95A05510628A}"/>
              </a:ext>
            </a:extLst>
          </p:cNvPr>
          <p:cNvSpPr>
            <a:spLocks noGrp="1"/>
          </p:cNvSpPr>
          <p:nvPr>
            <p:ph sz="quarter" idx="23"/>
          </p:nvPr>
        </p:nvSpPr>
        <p:spPr>
          <a:xfrm>
            <a:off x="7050598" y="5777949"/>
            <a:ext cx="1809709" cy="381000"/>
          </a:xfrm>
        </p:spPr>
        <p:txBody>
          <a:bodyPr/>
          <a:lstStyle/>
          <a:p>
            <a:r>
              <a:rPr lang="en-US" sz="2000" b="1" dirty="0">
                <a:solidFill>
                  <a:srgbClr val="000000"/>
                </a:solidFill>
              </a:rPr>
              <a:t>Equation (5-2)</a:t>
            </a:r>
          </a:p>
        </p:txBody>
      </p:sp>
      <p:sp>
        <p:nvSpPr>
          <p:cNvPr id="23" name="Slide Number Placeholder 22">
            <a:extLst>
              <a:ext uri="{FF2B5EF4-FFF2-40B4-BE49-F238E27FC236}">
                <a16:creationId xmlns:a16="http://schemas.microsoft.com/office/drawing/2014/main" id="{C357C1B6-9265-4F16-9AE8-93A1D960608F}"/>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24" name="Footer Placeholder 23">
            <a:extLst>
              <a:ext uri="{FF2B5EF4-FFF2-40B4-BE49-F238E27FC236}">
                <a16:creationId xmlns:a16="http://schemas.microsoft.com/office/drawing/2014/main" id="{F825B2E9-F305-4B5C-B59D-58A3E5EFAEB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70137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C6BA-2270-4039-AAAB-81BC3CECD38B}"/>
              </a:ext>
            </a:extLst>
          </p:cNvPr>
          <p:cNvSpPr>
            <a:spLocks noGrp="1"/>
          </p:cNvSpPr>
          <p:nvPr>
            <p:ph type="title"/>
          </p:nvPr>
        </p:nvSpPr>
        <p:spPr>
          <a:xfrm>
            <a:off x="304800" y="762001"/>
            <a:ext cx="8686800" cy="609599"/>
          </a:xfrm>
        </p:spPr>
        <p:txBody>
          <a:bodyPr>
            <a:normAutofit fontScale="90000"/>
          </a:bodyPr>
          <a:lstStyle/>
          <a:p>
            <a:r>
              <a:rPr lang="en-IN" dirty="0"/>
              <a:t>5-1 Newton's First and Second Laws </a:t>
            </a:r>
            <a:r>
              <a:rPr lang="en-IN" sz="2700" b="0" dirty="0"/>
              <a:t>(15 of 20)</a:t>
            </a:r>
            <a:endParaRPr lang="en-US" dirty="0"/>
          </a:p>
        </p:txBody>
      </p:sp>
      <p:sp>
        <p:nvSpPr>
          <p:cNvPr id="3" name="Content Placeholder 2">
            <a:extLst>
              <a:ext uri="{FF2B5EF4-FFF2-40B4-BE49-F238E27FC236}">
                <a16:creationId xmlns:a16="http://schemas.microsoft.com/office/drawing/2014/main" id="{062E059A-7CE7-4B3E-BB55-B22AEBB8A80F}"/>
              </a:ext>
            </a:extLst>
          </p:cNvPr>
          <p:cNvSpPr>
            <a:spLocks noGrp="1"/>
          </p:cNvSpPr>
          <p:nvPr>
            <p:ph sz="quarter" idx="16"/>
          </p:nvPr>
        </p:nvSpPr>
        <p:spPr>
          <a:xfrm>
            <a:off x="304800" y="1752600"/>
            <a:ext cx="8534400" cy="1219200"/>
          </a:xfrm>
        </p:spPr>
        <p:txBody>
          <a:bodyPr/>
          <a:lstStyle/>
          <a:p>
            <a:r>
              <a:rPr lang="en-US" sz="2400" dirty="0"/>
              <a:t>The acceleration component along a given axis is caused only by the sum of the force components along that same axis, and not by force components along any other axis.</a:t>
            </a:r>
          </a:p>
        </p:txBody>
      </p:sp>
      <p:sp>
        <p:nvSpPr>
          <p:cNvPr id="4" name="Slide Number Placeholder 3">
            <a:extLst>
              <a:ext uri="{FF2B5EF4-FFF2-40B4-BE49-F238E27FC236}">
                <a16:creationId xmlns:a16="http://schemas.microsoft.com/office/drawing/2014/main" id="{65FFEBED-B337-4C5E-861B-99D1CFEAA24E}"/>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94E11426-B3A4-45B7-98BA-93B891D0ACB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4134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C6BA-2270-4039-AAAB-81BC3CECD38B}"/>
              </a:ext>
            </a:extLst>
          </p:cNvPr>
          <p:cNvSpPr>
            <a:spLocks noGrp="1"/>
          </p:cNvSpPr>
          <p:nvPr>
            <p:ph type="title"/>
          </p:nvPr>
        </p:nvSpPr>
        <p:spPr>
          <a:xfrm>
            <a:off x="304800" y="762001"/>
            <a:ext cx="8686800" cy="685799"/>
          </a:xfrm>
        </p:spPr>
        <p:txBody>
          <a:bodyPr>
            <a:normAutofit fontScale="90000"/>
          </a:bodyPr>
          <a:lstStyle/>
          <a:p>
            <a:r>
              <a:rPr lang="en-IN" dirty="0"/>
              <a:t>5-1 Newton's First and Second Laws </a:t>
            </a:r>
            <a:r>
              <a:rPr lang="en-IN" sz="2700" b="0" dirty="0"/>
              <a:t>(16 of 20)</a:t>
            </a:r>
            <a:endParaRPr lang="en-US" dirty="0"/>
          </a:p>
        </p:txBody>
      </p:sp>
      <p:sp>
        <p:nvSpPr>
          <p:cNvPr id="3" name="Content Placeholder 2">
            <a:extLst>
              <a:ext uri="{FF2B5EF4-FFF2-40B4-BE49-F238E27FC236}">
                <a16:creationId xmlns:a16="http://schemas.microsoft.com/office/drawing/2014/main" id="{062E059A-7CE7-4B3E-BB55-B22AEBB8A80F}"/>
              </a:ext>
            </a:extLst>
          </p:cNvPr>
          <p:cNvSpPr>
            <a:spLocks noGrp="1"/>
          </p:cNvSpPr>
          <p:nvPr>
            <p:ph sz="quarter" idx="16"/>
          </p:nvPr>
        </p:nvSpPr>
        <p:spPr>
          <a:xfrm>
            <a:off x="304800" y="1752600"/>
            <a:ext cx="8534400" cy="2514600"/>
          </a:xfrm>
        </p:spPr>
        <p:txBody>
          <a:bodyPr/>
          <a:lstStyle/>
          <a:p>
            <a:pPr marL="292608" indent="-292608">
              <a:buClr>
                <a:schemeClr val="accent2"/>
              </a:buClr>
              <a:buFont typeface="Arial" panose="020B0604020202020204" pitchFamily="34" charset="0"/>
              <a:buChar char="•"/>
            </a:pPr>
            <a:r>
              <a:rPr lang="en-US" dirty="0"/>
              <a:t>If the net force on a body is zero:</a:t>
            </a:r>
          </a:p>
          <a:p>
            <a:pPr marL="621792" indent="-320040">
              <a:buClr>
                <a:schemeClr val="accent2"/>
              </a:buClr>
              <a:buSzPct val="80000"/>
              <a:buFont typeface="Courier New" panose="02070309020205020404" pitchFamily="49" charset="0"/>
              <a:buChar char="o"/>
            </a:pPr>
            <a:r>
              <a:rPr lang="en-US" sz="2600" dirty="0"/>
              <a:t>Its acceleration is zero</a:t>
            </a:r>
          </a:p>
          <a:p>
            <a:pPr marL="621792" indent="-320040">
              <a:buClr>
                <a:schemeClr val="accent2"/>
              </a:buClr>
              <a:buSzPct val="80000"/>
              <a:buFont typeface="Courier New" panose="02070309020205020404" pitchFamily="49" charset="0"/>
              <a:buChar char="o"/>
            </a:pPr>
            <a:r>
              <a:rPr lang="en-US" sz="2600" dirty="0"/>
              <a:t>The forces and the body are in equilibrium</a:t>
            </a:r>
          </a:p>
          <a:p>
            <a:pPr marL="621792" indent="-320040">
              <a:buClr>
                <a:schemeClr val="accent2"/>
              </a:buClr>
              <a:buSzPct val="80000"/>
              <a:buFont typeface="Courier New" panose="02070309020205020404" pitchFamily="49" charset="0"/>
              <a:buChar char="o"/>
            </a:pPr>
            <a:r>
              <a:rPr lang="en-US" sz="2600" dirty="0"/>
              <a:t>But there may still be forces!</a:t>
            </a:r>
          </a:p>
          <a:p>
            <a:pPr marL="292608" indent="-292608">
              <a:buClr>
                <a:schemeClr val="accent2"/>
              </a:buClr>
              <a:buFont typeface="Arial" panose="020B0604020202020204" pitchFamily="34" charset="0"/>
              <a:buChar char="•"/>
            </a:pPr>
            <a:r>
              <a:rPr lang="en-US" dirty="0"/>
              <a:t>Units of force:</a:t>
            </a:r>
          </a:p>
        </p:txBody>
      </p:sp>
      <p:sp>
        <p:nvSpPr>
          <p:cNvPr id="4" name="Slide Number Placeholder 3">
            <a:extLst>
              <a:ext uri="{FF2B5EF4-FFF2-40B4-BE49-F238E27FC236}">
                <a16:creationId xmlns:a16="http://schemas.microsoft.com/office/drawing/2014/main" id="{65FFEBED-B337-4C5E-861B-99D1CFEAA24E}"/>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94E11426-B3A4-45B7-98BA-93B891D0ACB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0054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0289-BC4C-41D2-902E-3E2755F30B60}"/>
              </a:ext>
            </a:extLst>
          </p:cNvPr>
          <p:cNvSpPr>
            <a:spLocks noGrp="1"/>
          </p:cNvSpPr>
          <p:nvPr>
            <p:ph type="title"/>
          </p:nvPr>
        </p:nvSpPr>
        <p:spPr>
          <a:xfrm>
            <a:off x="304800" y="762001"/>
            <a:ext cx="8686800" cy="685799"/>
          </a:xfrm>
        </p:spPr>
        <p:txBody>
          <a:bodyPr>
            <a:normAutofit fontScale="90000"/>
          </a:bodyPr>
          <a:lstStyle/>
          <a:p>
            <a:r>
              <a:rPr lang="en-IN" dirty="0"/>
              <a:t>5-1 Newton's First and Second Laws </a:t>
            </a:r>
            <a:r>
              <a:rPr lang="en-IN" sz="2700" b="0" dirty="0"/>
              <a:t>(17 of 20)</a:t>
            </a:r>
            <a:endParaRPr lang="en-US" dirty="0"/>
          </a:p>
        </p:txBody>
      </p:sp>
      <p:sp>
        <p:nvSpPr>
          <p:cNvPr id="3" name="Content Placeholder 2">
            <a:extLst>
              <a:ext uri="{FF2B5EF4-FFF2-40B4-BE49-F238E27FC236}">
                <a16:creationId xmlns:a16="http://schemas.microsoft.com/office/drawing/2014/main" id="{FA87BB9C-0719-4865-AD62-A3B66B25F668}"/>
              </a:ext>
            </a:extLst>
          </p:cNvPr>
          <p:cNvSpPr>
            <a:spLocks noGrp="1"/>
          </p:cNvSpPr>
          <p:nvPr>
            <p:ph sz="quarter" idx="16"/>
          </p:nvPr>
        </p:nvSpPr>
        <p:spPr>
          <a:xfrm>
            <a:off x="304800" y="1752600"/>
            <a:ext cx="8305800" cy="457200"/>
          </a:xfrm>
        </p:spPr>
        <p:txBody>
          <a:bodyPr/>
          <a:lstStyle/>
          <a:p>
            <a:r>
              <a:rPr lang="en-US" sz="2400" b="1" dirty="0"/>
              <a:t>Table 5-1</a:t>
            </a:r>
            <a:r>
              <a:rPr lang="en-US" sz="2400" dirty="0"/>
              <a:t> Units in Newton's Second Law (</a:t>
            </a:r>
            <a:r>
              <a:rPr lang="en-US" sz="2400" dirty="0" smtClean="0"/>
              <a:t>Equations</a:t>
            </a:r>
            <a:r>
              <a:rPr lang="en-US" sz="2400" dirty="0"/>
              <a:t>. 5-1 and 5-2)</a:t>
            </a:r>
          </a:p>
        </p:txBody>
      </p:sp>
      <p:graphicFrame>
        <p:nvGraphicFramePr>
          <p:cNvPr id="25" name="Content Placeholder 24" descr="Table is accessible to screenreaders">
            <a:extLst>
              <a:ext uri="{FF2B5EF4-FFF2-40B4-BE49-F238E27FC236}">
                <a16:creationId xmlns:a16="http://schemas.microsoft.com/office/drawing/2014/main" id="{1954F8EF-B466-4C7C-B930-1DF118C2271D}"/>
              </a:ext>
            </a:extLst>
          </p:cNvPr>
          <p:cNvGraphicFramePr>
            <a:graphicFrameLocks noGrp="1"/>
          </p:cNvGraphicFramePr>
          <p:nvPr>
            <p:ph sz="quarter" idx="17"/>
            <p:extLst>
              <p:ext uri="{D42A27DB-BD31-4B8C-83A1-F6EECF244321}">
                <p14:modId xmlns:p14="http://schemas.microsoft.com/office/powerpoint/2010/main" val="731884770"/>
              </p:ext>
            </p:extLst>
          </p:nvPr>
        </p:nvGraphicFramePr>
        <p:xfrm>
          <a:off x="914400" y="2312509"/>
          <a:ext cx="7086600" cy="15849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104324573"/>
                    </a:ext>
                  </a:extLst>
                </a:gridCol>
                <a:gridCol w="1828800">
                  <a:extLst>
                    <a:ext uri="{9D8B030D-6E8A-4147-A177-3AD203B41FA5}">
                      <a16:colId xmlns:a16="http://schemas.microsoft.com/office/drawing/2014/main" val="2890570384"/>
                    </a:ext>
                  </a:extLst>
                </a:gridCol>
                <a:gridCol w="1828800">
                  <a:extLst>
                    <a:ext uri="{9D8B030D-6E8A-4147-A177-3AD203B41FA5}">
                      <a16:colId xmlns:a16="http://schemas.microsoft.com/office/drawing/2014/main" val="1342603377"/>
                    </a:ext>
                  </a:extLst>
                </a:gridCol>
                <a:gridCol w="1600200">
                  <a:extLst>
                    <a:ext uri="{9D8B030D-6E8A-4147-A177-3AD203B41FA5}">
                      <a16:colId xmlns:a16="http://schemas.microsoft.com/office/drawing/2014/main" val="4128173933"/>
                    </a:ext>
                  </a:extLst>
                </a:gridCol>
              </a:tblGrid>
              <a:tr h="370840">
                <a:tc>
                  <a:txBody>
                    <a:bodyPr/>
                    <a:lstStyle/>
                    <a:p>
                      <a:r>
                        <a:rPr lang="en-US" sz="2000" dirty="0">
                          <a:latin typeface="Times New Roman" panose="02020603050405020304" pitchFamily="18" charset="0"/>
                        </a:rPr>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rPr>
                        <a:t>Force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rPr>
                        <a:t>Mass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rPr>
                        <a:t>Acceleration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4767428"/>
                  </a:ext>
                </a:extLst>
              </a:tr>
              <a:tr h="370840">
                <a:tc>
                  <a:txBody>
                    <a:bodyPr/>
                    <a:lstStyle/>
                    <a:p>
                      <a:r>
                        <a:rPr lang="en-US" sz="2000" dirty="0" smtClean="0">
                          <a:latin typeface="Times New Roman" panose="02020603050405020304" pitchFamily="18" charset="0"/>
                        </a:rPr>
                        <a:t>S</a:t>
                      </a:r>
                      <a:r>
                        <a:rPr lang="en-US" sz="100" dirty="0" smtClean="0">
                          <a:latin typeface="Times New Roman" panose="02020603050405020304" pitchFamily="18" charset="0"/>
                        </a:rPr>
                        <a:t> </a:t>
                      </a:r>
                      <a:r>
                        <a:rPr lang="en-US" sz="2000" dirty="0" smtClean="0">
                          <a:latin typeface="Times New Roman" panose="02020603050405020304" pitchFamily="18" charset="0"/>
                        </a:rPr>
                        <a:t>I</a:t>
                      </a:r>
                      <a:endParaRPr lang="en-US" sz="2000" dirty="0">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rPr>
                        <a:t>newton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rPr>
                        <a:t>kilogram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 dirty="0" smtClean="0">
                          <a:solidFill>
                            <a:schemeClr val="bg1"/>
                          </a:solidFill>
                          <a:latin typeface="Times New Roman" panose="02020603050405020304" pitchFamily="18" charset="0"/>
                        </a:rPr>
                        <a:t>metre per second squared</a:t>
                      </a:r>
                      <a:endParaRPr lang="en-US" sz="200" dirty="0">
                        <a:solidFill>
                          <a:schemeClr val="bg1"/>
                        </a:solidFill>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3197320"/>
                  </a:ext>
                </a:extLst>
              </a:tr>
              <a:tr h="370840">
                <a:tc>
                  <a:txBody>
                    <a:bodyPr/>
                    <a:lstStyle/>
                    <a:p>
                      <a:r>
                        <a:rPr lang="en-US" sz="2000" dirty="0" smtClean="0">
                          <a:latin typeface="Times New Roman" panose="02020603050405020304" pitchFamily="18" charset="0"/>
                        </a:rPr>
                        <a:t>C</a:t>
                      </a:r>
                      <a:r>
                        <a:rPr lang="en-US" sz="100" dirty="0" smtClean="0">
                          <a:latin typeface="Times New Roman" panose="02020603050405020304" pitchFamily="18" charset="0"/>
                        </a:rPr>
                        <a:t> </a:t>
                      </a:r>
                      <a:r>
                        <a:rPr lang="en-US" sz="2000" dirty="0" smtClean="0">
                          <a:latin typeface="Times New Roman" panose="02020603050405020304" pitchFamily="18" charset="0"/>
                        </a:rPr>
                        <a:t>G</a:t>
                      </a:r>
                      <a:r>
                        <a:rPr lang="en-US" sz="100" dirty="0" smtClean="0">
                          <a:latin typeface="Times New Roman" panose="02020603050405020304" pitchFamily="18" charset="0"/>
                        </a:rPr>
                        <a:t> </a:t>
                      </a:r>
                      <a:r>
                        <a:rPr lang="en-US" sz="2000" dirty="0" smtClean="0">
                          <a:latin typeface="Times New Roman" panose="02020603050405020304" pitchFamily="18" charset="0"/>
                        </a:rPr>
                        <a:t>S</a:t>
                      </a:r>
                      <a:r>
                        <a:rPr lang="en-US" sz="100" baseline="0" dirty="0" smtClean="0">
                          <a:latin typeface="Times New Roman" panose="02020603050405020304" pitchFamily="18" charset="0"/>
                        </a:rPr>
                        <a:t> </a:t>
                      </a:r>
                      <a:r>
                        <a:rPr lang="en-US" sz="2000" i="1" baseline="30000" dirty="0">
                          <a:latin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rPr>
                        <a:t>dyne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rPr>
                        <a:t>gram (g)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 dirty="0" smtClean="0">
                          <a:solidFill>
                            <a:schemeClr val="bg1"/>
                          </a:solidFill>
                          <a:latin typeface="Times New Roman" panose="02020603050405020304" pitchFamily="18" charset="0"/>
                        </a:rPr>
                        <a:t>Centimetre per second squared</a:t>
                      </a:r>
                      <a:endParaRPr lang="en-US" sz="200" dirty="0">
                        <a:solidFill>
                          <a:schemeClr val="bg1"/>
                        </a:solidFill>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6825904"/>
                  </a:ext>
                </a:extLst>
              </a:tr>
              <a:tr h="370840">
                <a:tc>
                  <a:txBody>
                    <a:bodyPr/>
                    <a:lstStyle/>
                    <a:p>
                      <a:r>
                        <a:rPr lang="en-US" sz="2000" dirty="0">
                          <a:latin typeface="Times New Roman" panose="02020603050405020304" pitchFamily="18" charset="0"/>
                        </a:rPr>
                        <a:t>British</a:t>
                      </a:r>
                      <a:r>
                        <a:rPr lang="en-US" sz="100" baseline="0" dirty="0">
                          <a:latin typeface="Times New Roman" panose="02020603050405020304" pitchFamily="18" charset="0"/>
                        </a:rPr>
                        <a:t> </a:t>
                      </a:r>
                      <a:r>
                        <a:rPr lang="en-US" sz="2000" i="1" baseline="30000" dirty="0">
                          <a:latin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rPr>
                        <a:t>pound (lb)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latin typeface="Times New Roman" panose="02020603050405020304" pitchFamily="18" charset="0"/>
                        </a:rPr>
                        <a:t>slug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 dirty="0" smtClean="0">
                          <a:solidFill>
                            <a:schemeClr val="bg1"/>
                          </a:solidFill>
                          <a:latin typeface="Times New Roman" panose="02020603050405020304" pitchFamily="18" charset="0"/>
                        </a:rPr>
                        <a:t>feet per second squared</a:t>
                      </a:r>
                      <a:endParaRPr lang="en-US" sz="200" dirty="0">
                        <a:solidFill>
                          <a:schemeClr val="bg1"/>
                        </a:solidFill>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6668182"/>
                  </a:ext>
                </a:extLst>
              </a:tr>
            </a:tbl>
          </a:graphicData>
        </a:graphic>
      </p:graphicFrame>
      <p:graphicFrame>
        <p:nvGraphicFramePr>
          <p:cNvPr id="28" name="Content Placeholder 27" descr="Image description is in table cell">
            <a:extLst>
              <a:ext uri="{FF2B5EF4-FFF2-40B4-BE49-F238E27FC236}">
                <a16:creationId xmlns:a16="http://schemas.microsoft.com/office/drawing/2014/main" id="{3F7DF4F9-8356-4646-BB15-E21602BB9B84}"/>
              </a:ext>
            </a:extLst>
          </p:cNvPr>
          <p:cNvGraphicFramePr>
            <a:graphicFrameLocks noGrp="1" noChangeAspect="1"/>
          </p:cNvGraphicFramePr>
          <p:nvPr>
            <p:ph sz="quarter" idx="18"/>
            <p:extLst>
              <p:ext uri="{D42A27DB-BD31-4B8C-83A1-F6EECF244321}">
                <p14:modId xmlns:p14="http://schemas.microsoft.com/office/powerpoint/2010/main" val="90027356"/>
              </p:ext>
            </p:extLst>
          </p:nvPr>
        </p:nvGraphicFramePr>
        <p:xfrm>
          <a:off x="6814580" y="2764281"/>
          <a:ext cx="556741" cy="284293"/>
        </p:xfrm>
        <a:graphic>
          <a:graphicData uri="http://schemas.openxmlformats.org/presentationml/2006/ole">
            <mc:AlternateContent xmlns:mc="http://schemas.openxmlformats.org/markup-compatibility/2006">
              <mc:Choice xmlns:v="urn:schemas-microsoft-com:vml" Requires="v">
                <p:oleObj spid="_x0000_s6446" name="Equation" r:id="rId3" imgW="596880" imgH="304560" progId="Equation.DSMT4">
                  <p:embed/>
                </p:oleObj>
              </mc:Choice>
              <mc:Fallback>
                <p:oleObj name="Equation" r:id="rId3" imgW="596880" imgH="304560" progId="Equation.DSMT4">
                  <p:embed/>
                  <p:pic>
                    <p:nvPicPr>
                      <p:cNvPr id="27" name="Object 26">
                        <a:extLst>
                          <a:ext uri="{FF2B5EF4-FFF2-40B4-BE49-F238E27FC236}">
                            <a16:creationId xmlns:a16="http://schemas.microsoft.com/office/drawing/2014/main" id="{3813AC77-BC26-482E-862D-07A853B19758}"/>
                          </a:ext>
                        </a:extLst>
                      </p:cNvPr>
                      <p:cNvPicPr/>
                      <p:nvPr/>
                    </p:nvPicPr>
                    <p:blipFill>
                      <a:blip r:embed="rId4"/>
                      <a:stretch>
                        <a:fillRect/>
                      </a:stretch>
                    </p:blipFill>
                    <p:spPr>
                      <a:xfrm>
                        <a:off x="6814580" y="2764281"/>
                        <a:ext cx="556741" cy="284293"/>
                      </a:xfrm>
                      <a:prstGeom prst="rect">
                        <a:avLst/>
                      </a:prstGeom>
                    </p:spPr>
                  </p:pic>
                </p:oleObj>
              </mc:Fallback>
            </mc:AlternateContent>
          </a:graphicData>
        </a:graphic>
      </p:graphicFrame>
      <p:graphicFrame>
        <p:nvGraphicFramePr>
          <p:cNvPr id="30" name="Content Placeholder 29" descr="Image description is in table cell">
            <a:extLst>
              <a:ext uri="{FF2B5EF4-FFF2-40B4-BE49-F238E27FC236}">
                <a16:creationId xmlns:a16="http://schemas.microsoft.com/office/drawing/2014/main" id="{2CC0C295-F5AA-4AE0-8A0A-BB089AD04E95}"/>
              </a:ext>
            </a:extLst>
          </p:cNvPr>
          <p:cNvGraphicFramePr>
            <a:graphicFrameLocks noGrp="1" noChangeAspect="1"/>
          </p:cNvGraphicFramePr>
          <p:nvPr>
            <p:ph sz="quarter" idx="19"/>
            <p:extLst>
              <p:ext uri="{D42A27DB-BD31-4B8C-83A1-F6EECF244321}">
                <p14:modId xmlns:p14="http://schemas.microsoft.com/office/powerpoint/2010/main" val="2560230619"/>
              </p:ext>
            </p:extLst>
          </p:nvPr>
        </p:nvGraphicFramePr>
        <p:xfrm>
          <a:off x="6691853" y="3145281"/>
          <a:ext cx="675195" cy="284293"/>
        </p:xfrm>
        <a:graphic>
          <a:graphicData uri="http://schemas.openxmlformats.org/presentationml/2006/ole">
            <mc:AlternateContent xmlns:mc="http://schemas.openxmlformats.org/markup-compatibility/2006">
              <mc:Choice xmlns:v="urn:schemas-microsoft-com:vml" Requires="v">
                <p:oleObj spid="_x0000_s6447" name="Equation" r:id="rId5" imgW="723600" imgH="304560" progId="Equation.DSMT4">
                  <p:embed/>
                </p:oleObj>
              </mc:Choice>
              <mc:Fallback>
                <p:oleObj name="Equation" r:id="rId5" imgW="723600" imgH="304560" progId="Equation.DSMT4">
                  <p:embed/>
                  <p:pic>
                    <p:nvPicPr>
                      <p:cNvPr id="29" name="Object 28">
                        <a:extLst>
                          <a:ext uri="{FF2B5EF4-FFF2-40B4-BE49-F238E27FC236}">
                            <a16:creationId xmlns:a16="http://schemas.microsoft.com/office/drawing/2014/main" id="{F6194E77-6E08-4002-B416-FF0D02585332}"/>
                          </a:ext>
                        </a:extLst>
                      </p:cNvPr>
                      <p:cNvPicPr/>
                      <p:nvPr/>
                    </p:nvPicPr>
                    <p:blipFill>
                      <a:blip r:embed="rId6"/>
                      <a:stretch>
                        <a:fillRect/>
                      </a:stretch>
                    </p:blipFill>
                    <p:spPr>
                      <a:xfrm>
                        <a:off x="6691853" y="3145281"/>
                        <a:ext cx="675195" cy="284293"/>
                      </a:xfrm>
                      <a:prstGeom prst="rect">
                        <a:avLst/>
                      </a:prstGeom>
                    </p:spPr>
                  </p:pic>
                </p:oleObj>
              </mc:Fallback>
            </mc:AlternateContent>
          </a:graphicData>
        </a:graphic>
      </p:graphicFrame>
      <p:graphicFrame>
        <p:nvGraphicFramePr>
          <p:cNvPr id="32" name="Content Placeholder 31" descr="Image description is in table cell">
            <a:extLst>
              <a:ext uri="{FF2B5EF4-FFF2-40B4-BE49-F238E27FC236}">
                <a16:creationId xmlns:a16="http://schemas.microsoft.com/office/drawing/2014/main" id="{C2E98CFE-BD5F-4891-9BB3-17DA9EFF6F0B}"/>
              </a:ext>
            </a:extLst>
          </p:cNvPr>
          <p:cNvGraphicFramePr>
            <a:graphicFrameLocks noGrp="1" noChangeAspect="1"/>
          </p:cNvGraphicFramePr>
          <p:nvPr>
            <p:ph sz="quarter" idx="20"/>
            <p:extLst>
              <p:ext uri="{D42A27DB-BD31-4B8C-83A1-F6EECF244321}">
                <p14:modId xmlns:p14="http://schemas.microsoft.com/office/powerpoint/2010/main" val="1630858088"/>
              </p:ext>
            </p:extLst>
          </p:nvPr>
        </p:nvGraphicFramePr>
        <p:xfrm>
          <a:off x="6762072" y="3561841"/>
          <a:ext cx="509357" cy="284293"/>
        </p:xfrm>
        <a:graphic>
          <a:graphicData uri="http://schemas.openxmlformats.org/presentationml/2006/ole">
            <mc:AlternateContent xmlns:mc="http://schemas.openxmlformats.org/markup-compatibility/2006">
              <mc:Choice xmlns:v="urn:schemas-microsoft-com:vml" Requires="v">
                <p:oleObj spid="_x0000_s6448" name="Equation" r:id="rId7" imgW="545760" imgH="304560" progId="Equation.DSMT4">
                  <p:embed/>
                </p:oleObj>
              </mc:Choice>
              <mc:Fallback>
                <p:oleObj name="Equation" r:id="rId7" imgW="545760" imgH="304560" progId="Equation.DSMT4">
                  <p:embed/>
                  <p:pic>
                    <p:nvPicPr>
                      <p:cNvPr id="31" name="Object 30">
                        <a:extLst>
                          <a:ext uri="{FF2B5EF4-FFF2-40B4-BE49-F238E27FC236}">
                            <a16:creationId xmlns:a16="http://schemas.microsoft.com/office/drawing/2014/main" id="{8D37B5B9-57A0-4D14-9125-0CCA3B6A2008}"/>
                          </a:ext>
                        </a:extLst>
                      </p:cNvPr>
                      <p:cNvPicPr/>
                      <p:nvPr/>
                    </p:nvPicPr>
                    <p:blipFill>
                      <a:blip r:embed="rId8"/>
                      <a:stretch>
                        <a:fillRect/>
                      </a:stretch>
                    </p:blipFill>
                    <p:spPr>
                      <a:xfrm>
                        <a:off x="6762072" y="3561841"/>
                        <a:ext cx="509357" cy="284293"/>
                      </a:xfrm>
                      <a:prstGeom prst="rect">
                        <a:avLst/>
                      </a:prstGeom>
                    </p:spPr>
                  </p:pic>
                </p:oleObj>
              </mc:Fallback>
            </mc:AlternateContent>
          </a:graphicData>
        </a:graphic>
      </p:graphicFrame>
      <p:graphicFrame>
        <p:nvGraphicFramePr>
          <p:cNvPr id="34" name="Content Placeholder 33">
            <a:extLst>
              <a:ext uri="{FF2B5EF4-FFF2-40B4-BE49-F238E27FC236}">
                <a16:creationId xmlns:a16="http://schemas.microsoft.com/office/drawing/2014/main" id="{9D14E766-B51E-48AB-8438-6F8C7EF03549}"/>
              </a:ext>
            </a:extLst>
          </p:cNvPr>
          <p:cNvGraphicFramePr>
            <a:graphicFrameLocks noGrp="1" noChangeAspect="1"/>
          </p:cNvGraphicFramePr>
          <p:nvPr>
            <p:ph sz="quarter" idx="21"/>
            <p:extLst>
              <p:ext uri="{D42A27DB-BD31-4B8C-83A1-F6EECF244321}">
                <p14:modId xmlns:p14="http://schemas.microsoft.com/office/powerpoint/2010/main" val="3633147097"/>
              </p:ext>
            </p:extLst>
          </p:nvPr>
        </p:nvGraphicFramePr>
        <p:xfrm>
          <a:off x="922020" y="4078139"/>
          <a:ext cx="2501900" cy="368300"/>
        </p:xfrm>
        <a:graphic>
          <a:graphicData uri="http://schemas.openxmlformats.org/presentationml/2006/ole">
            <mc:AlternateContent xmlns:mc="http://schemas.openxmlformats.org/markup-compatibility/2006">
              <mc:Choice xmlns:v="urn:schemas-microsoft-com:vml" Requires="v">
                <p:oleObj spid="_x0000_s6449" name="Equation" r:id="rId9" imgW="2501640" imgH="368280" progId="Equation.DSMT4">
                  <p:embed/>
                </p:oleObj>
              </mc:Choice>
              <mc:Fallback>
                <p:oleObj name="Equation" r:id="rId9" imgW="2501640" imgH="368280" progId="Equation.DSMT4">
                  <p:embed/>
                  <p:pic>
                    <p:nvPicPr>
                      <p:cNvPr id="33" name="Object 32">
                        <a:extLst>
                          <a:ext uri="{FF2B5EF4-FFF2-40B4-BE49-F238E27FC236}">
                            <a16:creationId xmlns:a16="http://schemas.microsoft.com/office/drawing/2014/main" id="{06DEB150-4A96-4CD9-8CAB-66228133B0C0}"/>
                          </a:ext>
                        </a:extLst>
                      </p:cNvPr>
                      <p:cNvPicPr/>
                      <p:nvPr/>
                    </p:nvPicPr>
                    <p:blipFill>
                      <a:blip r:embed="rId10"/>
                      <a:stretch>
                        <a:fillRect/>
                      </a:stretch>
                    </p:blipFill>
                    <p:spPr>
                      <a:xfrm>
                        <a:off x="922020" y="4078139"/>
                        <a:ext cx="2501900" cy="368300"/>
                      </a:xfrm>
                      <a:prstGeom prst="rect">
                        <a:avLst/>
                      </a:prstGeom>
                    </p:spPr>
                  </p:pic>
                </p:oleObj>
              </mc:Fallback>
            </mc:AlternateContent>
          </a:graphicData>
        </a:graphic>
      </p:graphicFrame>
      <p:graphicFrame>
        <p:nvGraphicFramePr>
          <p:cNvPr id="36" name="Content Placeholder 35">
            <a:extLst>
              <a:ext uri="{FF2B5EF4-FFF2-40B4-BE49-F238E27FC236}">
                <a16:creationId xmlns:a16="http://schemas.microsoft.com/office/drawing/2014/main" id="{2D02D063-9DB3-494A-AEAA-3C0B6693784E}"/>
              </a:ext>
            </a:extLst>
          </p:cNvPr>
          <p:cNvGraphicFramePr>
            <a:graphicFrameLocks noGrp="1" noChangeAspect="1"/>
          </p:cNvGraphicFramePr>
          <p:nvPr>
            <p:ph sz="quarter" idx="22"/>
            <p:extLst>
              <p:ext uri="{D42A27DB-BD31-4B8C-83A1-F6EECF244321}">
                <p14:modId xmlns:p14="http://schemas.microsoft.com/office/powerpoint/2010/main" val="2405650379"/>
              </p:ext>
            </p:extLst>
          </p:nvPr>
        </p:nvGraphicFramePr>
        <p:xfrm>
          <a:off x="944880" y="4583599"/>
          <a:ext cx="2311400" cy="368300"/>
        </p:xfrm>
        <a:graphic>
          <a:graphicData uri="http://schemas.openxmlformats.org/presentationml/2006/ole">
            <mc:AlternateContent xmlns:mc="http://schemas.openxmlformats.org/markup-compatibility/2006">
              <mc:Choice xmlns:v="urn:schemas-microsoft-com:vml" Requires="v">
                <p:oleObj spid="_x0000_s6450" name="Equation" r:id="rId11" imgW="2311200" imgH="368280" progId="Equation.DSMT4">
                  <p:embed/>
                </p:oleObj>
              </mc:Choice>
              <mc:Fallback>
                <p:oleObj name="Equation" r:id="rId11" imgW="2311200" imgH="368280" progId="Equation.DSMT4">
                  <p:embed/>
                  <p:pic>
                    <p:nvPicPr>
                      <p:cNvPr id="35" name="Object 34">
                        <a:extLst>
                          <a:ext uri="{FF2B5EF4-FFF2-40B4-BE49-F238E27FC236}">
                            <a16:creationId xmlns:a16="http://schemas.microsoft.com/office/drawing/2014/main" id="{CDF01BE2-5CAA-4C15-8129-A28E609024A0}"/>
                          </a:ext>
                        </a:extLst>
                      </p:cNvPr>
                      <p:cNvPicPr/>
                      <p:nvPr/>
                    </p:nvPicPr>
                    <p:blipFill>
                      <a:blip r:embed="rId12"/>
                      <a:stretch>
                        <a:fillRect/>
                      </a:stretch>
                    </p:blipFill>
                    <p:spPr>
                      <a:xfrm>
                        <a:off x="944880" y="4583599"/>
                        <a:ext cx="2311400" cy="36830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5BC68540-D3A5-4D8D-AED6-CE26019F70A1}"/>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a16="http://schemas.microsoft.com/office/drawing/2014/main" id="{61206E0A-FED9-41A9-8873-210810F55DE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87618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5794-5D00-4EBB-8326-4E79DC0A51F7}"/>
              </a:ext>
            </a:extLst>
          </p:cNvPr>
          <p:cNvSpPr>
            <a:spLocks noGrp="1"/>
          </p:cNvSpPr>
          <p:nvPr>
            <p:ph type="title"/>
          </p:nvPr>
        </p:nvSpPr>
        <p:spPr>
          <a:xfrm>
            <a:off x="304800" y="762001"/>
            <a:ext cx="8686800" cy="609599"/>
          </a:xfrm>
        </p:spPr>
        <p:txBody>
          <a:bodyPr>
            <a:normAutofit fontScale="90000"/>
          </a:bodyPr>
          <a:lstStyle/>
          <a:p>
            <a:r>
              <a:rPr lang="en-IN" dirty="0"/>
              <a:t>5-1 Newton's First and Second Laws </a:t>
            </a:r>
            <a:r>
              <a:rPr lang="en-IN" sz="2700" b="0" dirty="0"/>
              <a:t>(18 of 20)</a:t>
            </a:r>
            <a:endParaRPr lang="en-US" dirty="0"/>
          </a:p>
        </p:txBody>
      </p:sp>
      <p:sp>
        <p:nvSpPr>
          <p:cNvPr id="8" name="Content Placeholder 7">
            <a:extLst>
              <a:ext uri="{FF2B5EF4-FFF2-40B4-BE49-F238E27FC236}">
                <a16:creationId xmlns:a16="http://schemas.microsoft.com/office/drawing/2014/main" id="{A43166E8-9F1A-4E67-B7DF-B66CFBAB45C1}"/>
              </a:ext>
            </a:extLst>
          </p:cNvPr>
          <p:cNvSpPr>
            <a:spLocks noGrp="1"/>
          </p:cNvSpPr>
          <p:nvPr>
            <p:ph sz="quarter" idx="16"/>
          </p:nvPr>
        </p:nvSpPr>
        <p:spPr>
          <a:xfrm>
            <a:off x="304800" y="1752600"/>
            <a:ext cx="5105400" cy="4267200"/>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To solve problems with forces, we often draw a </a:t>
            </a:r>
            <a:r>
              <a:rPr lang="en-US" sz="2600" b="1" dirty="0">
                <a:solidFill>
                  <a:srgbClr val="000000"/>
                </a:solidFill>
              </a:rPr>
              <a:t>free body diagram</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The only body shown is the one we are solving for</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Forces are drawn as vector arrows with their tails on the body</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Coordinate system shown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Acceleration is </a:t>
            </a:r>
            <a:r>
              <a:rPr lang="en-US" sz="2600" dirty="0" smtClean="0">
                <a:solidFill>
                  <a:srgbClr val="000000"/>
                </a:solidFill>
              </a:rPr>
              <a:t>Never </a:t>
            </a:r>
            <a:r>
              <a:rPr lang="en-US" sz="2600" dirty="0">
                <a:solidFill>
                  <a:srgbClr val="000000"/>
                </a:solidFill>
              </a:rPr>
              <a:t>part of a free body diagram – only forces on a body are present.</a:t>
            </a:r>
          </a:p>
        </p:txBody>
      </p:sp>
      <p:pic>
        <p:nvPicPr>
          <p:cNvPr id="3" name="Content Placeholder 2" descr="Copyright © 2014 John Wiley &amp; Sons, Inc. All rights reserved.">
            <a:extLst>
              <a:ext uri="{FF2B5EF4-FFF2-40B4-BE49-F238E27FC236}">
                <a16:creationId xmlns:a16="http://schemas.microsoft.com/office/drawing/2014/main" id="{3FA8FB01-1723-466C-8AA5-96551BCB86A1}"/>
              </a:ext>
            </a:extLst>
          </p:cNvPr>
          <p:cNvPicPr>
            <a:picLocks noGrp="1" noChangeAspect="1"/>
          </p:cNvPicPr>
          <p:nvPr>
            <p:ph sz="quarter" idx="17"/>
          </p:nvPr>
        </p:nvPicPr>
        <p:blipFill>
          <a:blip r:embed="rId2"/>
          <a:stretch>
            <a:fillRect/>
          </a:stretch>
        </p:blipFill>
        <p:spPr>
          <a:xfrm>
            <a:off x="5910336" y="1687643"/>
            <a:ext cx="2123928" cy="4158177"/>
          </a:xfrm>
          <a:prstGeom prst="rect">
            <a:avLst/>
          </a:prstGeom>
        </p:spPr>
      </p:pic>
      <p:sp>
        <p:nvSpPr>
          <p:cNvPr id="10" name="Content Placeholder 9">
            <a:extLst>
              <a:ext uri="{FF2B5EF4-FFF2-40B4-BE49-F238E27FC236}">
                <a16:creationId xmlns:a16="http://schemas.microsoft.com/office/drawing/2014/main" id="{72CC24B9-D8FD-457B-8DD2-D94C8DB911FA}"/>
              </a:ext>
            </a:extLst>
          </p:cNvPr>
          <p:cNvSpPr>
            <a:spLocks noGrp="1"/>
          </p:cNvSpPr>
          <p:nvPr>
            <p:ph sz="quarter" idx="18"/>
          </p:nvPr>
        </p:nvSpPr>
        <p:spPr>
          <a:xfrm>
            <a:off x="5105400" y="5890590"/>
            <a:ext cx="3733800" cy="381000"/>
          </a:xfrm>
        </p:spPr>
        <p:txBody>
          <a:bodyPr/>
          <a:lstStyle/>
          <a:p>
            <a:pPr algn="ctr"/>
            <a:r>
              <a:rPr lang="en-US" sz="1800" b="1" dirty="0">
                <a:solidFill>
                  <a:srgbClr val="000000"/>
                </a:solidFill>
              </a:rPr>
              <a:t>Figure 5-3</a:t>
            </a:r>
          </a:p>
        </p:txBody>
      </p:sp>
      <p:sp>
        <p:nvSpPr>
          <p:cNvPr id="6" name="Slide Number Placeholder 5">
            <a:extLst>
              <a:ext uri="{FF2B5EF4-FFF2-40B4-BE49-F238E27FC236}">
                <a16:creationId xmlns:a16="http://schemas.microsoft.com/office/drawing/2014/main" id="{EBA0CCFB-B2F2-41A4-A58F-D620E7764B4E}"/>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7" name="Footer Placeholder 6">
            <a:extLst>
              <a:ext uri="{FF2B5EF4-FFF2-40B4-BE49-F238E27FC236}">
                <a16:creationId xmlns:a16="http://schemas.microsoft.com/office/drawing/2014/main" id="{8C3EE9DB-5679-4961-B9F2-8F61A2EC93C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735630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534400" cy="761999"/>
          </a:xfrm>
        </p:spPr>
        <p:txBody>
          <a:bodyPr>
            <a:noAutofit/>
          </a:bodyPr>
          <a:lstStyle/>
          <a:p>
            <a:r>
              <a:rPr lang="en-IN" sz="3600" dirty="0"/>
              <a:t>5-1 Newton's First and Second Laws </a:t>
            </a:r>
            <a:r>
              <a:rPr lang="en-IN" sz="2400" b="0" dirty="0"/>
              <a:t>(1 of 20)</a:t>
            </a:r>
            <a:endParaRPr lang="en-IN" sz="2000" b="0" dirty="0"/>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3810000"/>
          </a:xfrm>
        </p:spPr>
        <p:txBody>
          <a:bodyPr/>
          <a:lstStyle/>
          <a:p>
            <a:pPr marL="0" indent="0">
              <a:buNone/>
            </a:pPr>
            <a:r>
              <a:rPr lang="en-US" altLang="en-US" b="1" dirty="0">
                <a:latin typeface="Times New Roman" panose="02020603050405020304" pitchFamily="18" charset="0"/>
              </a:rPr>
              <a:t>Learning Objectives</a:t>
            </a:r>
          </a:p>
          <a:p>
            <a:pPr marL="808038" indent="-808038"/>
            <a:r>
              <a:rPr lang="en-IN" altLang="en-US" b="1" dirty="0">
                <a:latin typeface="Times New Roman" panose="02020603050405020304" pitchFamily="18" charset="0"/>
              </a:rPr>
              <a:t>5.01  </a:t>
            </a:r>
            <a:r>
              <a:rPr lang="en-IN" altLang="en-US" dirty="0">
                <a:latin typeface="Times New Roman" panose="02020603050405020304" pitchFamily="18" charset="0"/>
              </a:rPr>
              <a:t>Identify that a force is a vector quantity and thus has both magnitude and direction and also components.</a:t>
            </a:r>
          </a:p>
          <a:p>
            <a:pPr marL="808038" indent="-808038"/>
            <a:r>
              <a:rPr lang="en-IN" altLang="en-US" b="1" dirty="0">
                <a:latin typeface="Times New Roman" panose="02020603050405020304" pitchFamily="18" charset="0"/>
              </a:rPr>
              <a:t>5.02  </a:t>
            </a:r>
            <a:r>
              <a:rPr lang="en-IN" altLang="en-US" dirty="0">
                <a:latin typeface="Times New Roman" panose="02020603050405020304" pitchFamily="18" charset="0"/>
              </a:rPr>
              <a:t>Given two or more forces acting on the same particle, add the forces as vectors to get the net force.</a:t>
            </a:r>
          </a:p>
          <a:p>
            <a:pPr marL="808038" indent="-808038"/>
            <a:r>
              <a:rPr lang="en-IN" altLang="en-US" b="1" dirty="0">
                <a:latin typeface="Times New Roman" panose="02020603050405020304" pitchFamily="18" charset="0"/>
              </a:rPr>
              <a:t>5.03  </a:t>
            </a:r>
            <a:r>
              <a:rPr lang="en-IN" altLang="en-US" dirty="0">
                <a:latin typeface="Times New Roman" panose="02020603050405020304" pitchFamily="18" charset="0"/>
              </a:rPr>
              <a:t>Identify Newton's first and second laws of motion.</a:t>
            </a:r>
          </a:p>
          <a:p>
            <a:pPr marL="808038" indent="-808038"/>
            <a:r>
              <a:rPr lang="en-IN" altLang="en-US" b="1" dirty="0">
                <a:latin typeface="Times New Roman" panose="02020603050405020304" pitchFamily="18" charset="0"/>
              </a:rPr>
              <a:t>5.04  </a:t>
            </a:r>
            <a:r>
              <a:rPr lang="en-IN" altLang="en-US" dirty="0">
                <a:latin typeface="Times New Roman" panose="02020603050405020304" pitchFamily="18" charset="0"/>
              </a:rPr>
              <a:t>Identify inertial reference frames.</a:t>
            </a:r>
            <a:endParaRPr lang="en-US" altLang="en-US"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370314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A45E-7711-4118-866B-C3398D78819A}"/>
              </a:ext>
            </a:extLst>
          </p:cNvPr>
          <p:cNvSpPr>
            <a:spLocks noGrp="1"/>
          </p:cNvSpPr>
          <p:nvPr>
            <p:ph type="title"/>
          </p:nvPr>
        </p:nvSpPr>
        <p:spPr>
          <a:xfrm>
            <a:off x="304800" y="762001"/>
            <a:ext cx="8686800" cy="685799"/>
          </a:xfrm>
        </p:spPr>
        <p:txBody>
          <a:bodyPr>
            <a:normAutofit fontScale="90000"/>
          </a:bodyPr>
          <a:lstStyle/>
          <a:p>
            <a:r>
              <a:rPr lang="en-IN" dirty="0"/>
              <a:t>5-1 Newton's First and Second Laws </a:t>
            </a:r>
            <a:r>
              <a:rPr lang="en-IN" sz="2700" b="0" dirty="0"/>
              <a:t>(19 of 20)</a:t>
            </a:r>
            <a:endParaRPr lang="en-US" dirty="0"/>
          </a:p>
        </p:txBody>
      </p:sp>
      <p:pic>
        <p:nvPicPr>
          <p:cNvPr id="8" name="Content Placeholder 7"/>
          <p:cNvPicPr>
            <a:picLocks noGrp="1" noChangeAspect="1"/>
          </p:cNvPicPr>
          <p:nvPr>
            <p:ph sz="quarter" idx="24"/>
          </p:nvPr>
        </p:nvPicPr>
        <p:blipFill>
          <a:blip r:embed="rId4" cstate="print">
            <a:extLst>
              <a:ext uri="{28A0092B-C50C-407E-A947-70E740481C1C}">
                <a14:useLocalDpi xmlns:a14="http://schemas.microsoft.com/office/drawing/2010/main" val="0"/>
              </a:ext>
            </a:extLst>
          </a:blip>
          <a:stretch>
            <a:fillRect/>
          </a:stretch>
        </p:blipFill>
        <p:spPr>
          <a:xfrm>
            <a:off x="2011333" y="1812331"/>
            <a:ext cx="4991236" cy="1252138"/>
          </a:xfrm>
        </p:spPr>
      </p:pic>
      <p:sp>
        <p:nvSpPr>
          <p:cNvPr id="3" name="Content Placeholder 2">
            <a:extLst>
              <a:ext uri="{FF2B5EF4-FFF2-40B4-BE49-F238E27FC236}">
                <a16:creationId xmlns:a16="http://schemas.microsoft.com/office/drawing/2014/main" id="{DFFC64A9-E6EA-448F-84A3-9CF63156684F}"/>
              </a:ext>
            </a:extLst>
          </p:cNvPr>
          <p:cNvSpPr>
            <a:spLocks noGrp="1"/>
          </p:cNvSpPr>
          <p:nvPr>
            <p:ph sz="quarter" idx="16"/>
          </p:nvPr>
        </p:nvSpPr>
        <p:spPr>
          <a:xfrm>
            <a:off x="304800" y="3233529"/>
            <a:ext cx="8534400" cy="838200"/>
          </a:xfrm>
        </p:spPr>
        <p:txBody>
          <a:bodyPr/>
          <a:lstStyle/>
          <a:p>
            <a:r>
              <a:rPr lang="en-US" sz="2400" b="1" dirty="0"/>
              <a:t>Checkpoint 2</a:t>
            </a:r>
          </a:p>
          <a:p>
            <a:r>
              <a:rPr lang="en-US" sz="2400" dirty="0"/>
              <a:t>The figure here shows two horizontal forces acting on a block on a</a:t>
            </a:r>
          </a:p>
        </p:txBody>
      </p:sp>
      <p:sp>
        <p:nvSpPr>
          <p:cNvPr id="4" name="Content Placeholder 3">
            <a:extLst>
              <a:ext uri="{FF2B5EF4-FFF2-40B4-BE49-F238E27FC236}">
                <a16:creationId xmlns:a16="http://schemas.microsoft.com/office/drawing/2014/main" id="{3C9E7A45-159A-43D5-845D-D06EA57FF6A8}"/>
              </a:ext>
            </a:extLst>
          </p:cNvPr>
          <p:cNvSpPr>
            <a:spLocks noGrp="1"/>
          </p:cNvSpPr>
          <p:nvPr>
            <p:ph sz="quarter" idx="17"/>
          </p:nvPr>
        </p:nvSpPr>
        <p:spPr>
          <a:xfrm>
            <a:off x="304800" y="4066649"/>
            <a:ext cx="5486400" cy="381000"/>
          </a:xfrm>
        </p:spPr>
        <p:txBody>
          <a:bodyPr/>
          <a:lstStyle/>
          <a:p>
            <a:r>
              <a:rPr lang="en-US" sz="2400" dirty="0"/>
              <a:t>frictionless floor. If a third horizontal force</a:t>
            </a:r>
          </a:p>
        </p:txBody>
      </p:sp>
      <p:graphicFrame>
        <p:nvGraphicFramePr>
          <p:cNvPr id="27" name="Content Placeholder 26">
            <a:extLst>
              <a:ext uri="{FF2B5EF4-FFF2-40B4-BE49-F238E27FC236}">
                <a16:creationId xmlns:a16="http://schemas.microsoft.com/office/drawing/2014/main" id="{C2896FD7-B51D-409D-9666-272AE5DF696A}"/>
              </a:ext>
            </a:extLst>
          </p:cNvPr>
          <p:cNvGraphicFramePr>
            <a:graphicFrameLocks noGrp="1" noChangeAspect="1"/>
          </p:cNvGraphicFramePr>
          <p:nvPr>
            <p:ph sz="quarter" idx="18"/>
            <p:extLst>
              <p:ext uri="{D42A27DB-BD31-4B8C-83A1-F6EECF244321}">
                <p14:modId xmlns:p14="http://schemas.microsoft.com/office/powerpoint/2010/main" val="1260993583"/>
              </p:ext>
            </p:extLst>
          </p:nvPr>
        </p:nvGraphicFramePr>
        <p:xfrm>
          <a:off x="5737288" y="4073299"/>
          <a:ext cx="345490" cy="357404"/>
        </p:xfrm>
        <a:graphic>
          <a:graphicData uri="http://schemas.openxmlformats.org/presentationml/2006/ole">
            <mc:AlternateContent xmlns:mc="http://schemas.openxmlformats.org/markup-compatibility/2006">
              <mc:Choice xmlns:v="urn:schemas-microsoft-com:vml" Requires="v">
                <p:oleObj spid="_x0000_s7294" name="Equation" r:id="rId5" imgW="368280" imgH="380880" progId="Equation.DSMT4">
                  <p:embed/>
                </p:oleObj>
              </mc:Choice>
              <mc:Fallback>
                <p:oleObj name="Equation" r:id="rId5" imgW="368280" imgH="380880" progId="Equation.DSMT4">
                  <p:embed/>
                  <p:pic>
                    <p:nvPicPr>
                      <p:cNvPr id="26" name="Object 25">
                        <a:extLst>
                          <a:ext uri="{FF2B5EF4-FFF2-40B4-BE49-F238E27FC236}">
                            <a16:creationId xmlns:a16="http://schemas.microsoft.com/office/drawing/2014/main" id="{9EA75B17-5158-4A05-9E33-D877454E358E}"/>
                          </a:ext>
                        </a:extLst>
                      </p:cNvPr>
                      <p:cNvPicPr/>
                      <p:nvPr/>
                    </p:nvPicPr>
                    <p:blipFill>
                      <a:blip r:embed="rId6"/>
                      <a:stretch>
                        <a:fillRect/>
                      </a:stretch>
                    </p:blipFill>
                    <p:spPr>
                      <a:xfrm>
                        <a:off x="5737288" y="4073299"/>
                        <a:ext cx="345490" cy="35740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27B14EF7-E692-42E5-9207-B316CF075C69}"/>
              </a:ext>
            </a:extLst>
          </p:cNvPr>
          <p:cNvSpPr>
            <a:spLocks noGrp="1"/>
          </p:cNvSpPr>
          <p:nvPr>
            <p:ph sz="quarter" idx="19"/>
          </p:nvPr>
        </p:nvSpPr>
        <p:spPr>
          <a:xfrm>
            <a:off x="6096000" y="4061126"/>
            <a:ext cx="2743200" cy="378351"/>
          </a:xfrm>
        </p:spPr>
        <p:txBody>
          <a:bodyPr/>
          <a:lstStyle/>
          <a:p>
            <a:r>
              <a:rPr lang="en-US" sz="2400" dirty="0"/>
              <a:t>also acts on the</a:t>
            </a:r>
          </a:p>
        </p:txBody>
      </p:sp>
      <p:sp>
        <p:nvSpPr>
          <p:cNvPr id="7" name="Content Placeholder 6">
            <a:extLst>
              <a:ext uri="{FF2B5EF4-FFF2-40B4-BE49-F238E27FC236}">
                <a16:creationId xmlns:a16="http://schemas.microsoft.com/office/drawing/2014/main" id="{E403E8BD-858F-45A3-9AD0-D15FADD166F3}"/>
              </a:ext>
            </a:extLst>
          </p:cNvPr>
          <p:cNvSpPr>
            <a:spLocks noGrp="1"/>
          </p:cNvSpPr>
          <p:nvPr>
            <p:ph sz="quarter" idx="20"/>
          </p:nvPr>
        </p:nvSpPr>
        <p:spPr>
          <a:xfrm>
            <a:off x="309880" y="4401928"/>
            <a:ext cx="5867400" cy="398671"/>
          </a:xfrm>
        </p:spPr>
        <p:txBody>
          <a:bodyPr/>
          <a:lstStyle/>
          <a:p>
            <a:r>
              <a:rPr lang="en-US" sz="2400" dirty="0"/>
              <a:t>block, what are the magnitude and direction of</a:t>
            </a:r>
          </a:p>
        </p:txBody>
      </p:sp>
      <p:graphicFrame>
        <p:nvGraphicFramePr>
          <p:cNvPr id="29" name="Content Placeholder 28">
            <a:extLst>
              <a:ext uri="{FF2B5EF4-FFF2-40B4-BE49-F238E27FC236}">
                <a16:creationId xmlns:a16="http://schemas.microsoft.com/office/drawing/2014/main" id="{F651A409-D85C-4182-9F15-7D0D7B8D54E5}"/>
              </a:ext>
            </a:extLst>
          </p:cNvPr>
          <p:cNvGraphicFramePr>
            <a:graphicFrameLocks noGrp="1" noChangeAspect="1"/>
          </p:cNvGraphicFramePr>
          <p:nvPr>
            <p:ph sz="quarter" idx="21"/>
            <p:extLst>
              <p:ext uri="{D42A27DB-BD31-4B8C-83A1-F6EECF244321}">
                <p14:modId xmlns:p14="http://schemas.microsoft.com/office/powerpoint/2010/main" val="2903652892"/>
              </p:ext>
            </p:extLst>
          </p:nvPr>
        </p:nvGraphicFramePr>
        <p:xfrm>
          <a:off x="6192078" y="4406346"/>
          <a:ext cx="368300" cy="381000"/>
        </p:xfrm>
        <a:graphic>
          <a:graphicData uri="http://schemas.openxmlformats.org/presentationml/2006/ole">
            <mc:AlternateContent xmlns:mc="http://schemas.openxmlformats.org/markup-compatibility/2006">
              <mc:Choice xmlns:v="urn:schemas-microsoft-com:vml" Requires="v">
                <p:oleObj spid="_x0000_s7295" name="Equation" r:id="rId7" imgW="368280" imgH="380880" progId="Equation.DSMT4">
                  <p:embed/>
                </p:oleObj>
              </mc:Choice>
              <mc:Fallback>
                <p:oleObj name="Equation" r:id="rId7" imgW="368280" imgH="380880" progId="Equation.DSMT4">
                  <p:embed/>
                  <p:pic>
                    <p:nvPicPr>
                      <p:cNvPr id="28" name="Object 27">
                        <a:extLst>
                          <a:ext uri="{FF2B5EF4-FFF2-40B4-BE49-F238E27FC236}">
                            <a16:creationId xmlns:a16="http://schemas.microsoft.com/office/drawing/2014/main" id="{66ADE0D5-CB40-4BCB-A6D1-94D2F82C0C9D}"/>
                          </a:ext>
                        </a:extLst>
                      </p:cNvPr>
                      <p:cNvPicPr/>
                      <p:nvPr/>
                    </p:nvPicPr>
                    <p:blipFill>
                      <a:blip r:embed="rId8"/>
                      <a:stretch>
                        <a:fillRect/>
                      </a:stretch>
                    </p:blipFill>
                    <p:spPr>
                      <a:xfrm>
                        <a:off x="6192078" y="4406346"/>
                        <a:ext cx="368300" cy="3810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48F1409D-DD61-4BE7-9E97-13AFA766FC14}"/>
              </a:ext>
            </a:extLst>
          </p:cNvPr>
          <p:cNvSpPr>
            <a:spLocks noGrp="1"/>
          </p:cNvSpPr>
          <p:nvPr>
            <p:ph sz="quarter" idx="22"/>
          </p:nvPr>
        </p:nvSpPr>
        <p:spPr>
          <a:xfrm>
            <a:off x="6553200" y="4396849"/>
            <a:ext cx="2286000" cy="381000"/>
          </a:xfrm>
        </p:spPr>
        <p:txBody>
          <a:bodyPr/>
          <a:lstStyle/>
          <a:p>
            <a:r>
              <a:rPr lang="en-US" sz="2400" dirty="0"/>
              <a:t>when the block</a:t>
            </a:r>
          </a:p>
        </p:txBody>
      </p:sp>
      <p:sp>
        <p:nvSpPr>
          <p:cNvPr id="10" name="Content Placeholder 9">
            <a:extLst>
              <a:ext uri="{FF2B5EF4-FFF2-40B4-BE49-F238E27FC236}">
                <a16:creationId xmlns:a16="http://schemas.microsoft.com/office/drawing/2014/main" id="{B18802C2-C766-4439-A687-90B2ECC2F20D}"/>
              </a:ext>
            </a:extLst>
          </p:cNvPr>
          <p:cNvSpPr>
            <a:spLocks noGrp="1"/>
          </p:cNvSpPr>
          <p:nvPr>
            <p:ph sz="quarter" idx="23"/>
          </p:nvPr>
        </p:nvSpPr>
        <p:spPr>
          <a:xfrm>
            <a:off x="304800" y="4727049"/>
            <a:ext cx="8458200" cy="716280"/>
          </a:xfrm>
        </p:spPr>
        <p:txBody>
          <a:bodyPr/>
          <a:lstStyle/>
          <a:p>
            <a:r>
              <a:rPr lang="en-US" sz="2400" dirty="0"/>
              <a:t>is (a) stationary and (b) moving to the left with a constant speed of 5 m/s?</a:t>
            </a:r>
          </a:p>
        </p:txBody>
      </p:sp>
      <p:sp>
        <p:nvSpPr>
          <p:cNvPr id="12" name="Content Placeholder 11">
            <a:extLst>
              <a:ext uri="{FF2B5EF4-FFF2-40B4-BE49-F238E27FC236}">
                <a16:creationId xmlns:a16="http://schemas.microsoft.com/office/drawing/2014/main" id="{F56E01C8-7CD4-47E8-BF55-D036CD8C752B}"/>
              </a:ext>
            </a:extLst>
          </p:cNvPr>
          <p:cNvSpPr>
            <a:spLocks noGrp="1"/>
          </p:cNvSpPr>
          <p:nvPr>
            <p:ph sz="quarter" idx="25"/>
          </p:nvPr>
        </p:nvSpPr>
        <p:spPr>
          <a:xfrm>
            <a:off x="1905000" y="5562600"/>
            <a:ext cx="5715000" cy="457200"/>
          </a:xfrm>
        </p:spPr>
        <p:txBody>
          <a:bodyPr/>
          <a:lstStyle/>
          <a:p>
            <a:r>
              <a:rPr lang="en-US" sz="2400" dirty="0">
                <a:solidFill>
                  <a:srgbClr val="000000"/>
                </a:solidFill>
              </a:rPr>
              <a:t>Answer: </a:t>
            </a:r>
            <a:r>
              <a:rPr lang="en-US" sz="2400" i="1" dirty="0">
                <a:solidFill>
                  <a:srgbClr val="000000"/>
                </a:solidFill>
              </a:rPr>
              <a:t>F</a:t>
            </a:r>
            <a:r>
              <a:rPr lang="en-US" sz="2400" baseline="-33000" dirty="0">
                <a:solidFill>
                  <a:srgbClr val="000000"/>
                </a:solidFill>
              </a:rPr>
              <a:t>3</a:t>
            </a:r>
            <a:r>
              <a:rPr lang="en-US" sz="2400" dirty="0">
                <a:solidFill>
                  <a:srgbClr val="000000"/>
                </a:solidFill>
              </a:rPr>
              <a:t> = 2 N to the left in both cases</a:t>
            </a:r>
          </a:p>
        </p:txBody>
      </p:sp>
      <p:sp>
        <p:nvSpPr>
          <p:cNvPr id="23" name="Slide Number Placeholder 22">
            <a:extLst>
              <a:ext uri="{FF2B5EF4-FFF2-40B4-BE49-F238E27FC236}">
                <a16:creationId xmlns:a16="http://schemas.microsoft.com/office/drawing/2014/main" id="{400336C6-2684-4154-9AA3-B9B27FDB1588}"/>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24" name="Footer Placeholder 23">
            <a:extLst>
              <a:ext uri="{FF2B5EF4-FFF2-40B4-BE49-F238E27FC236}">
                <a16:creationId xmlns:a16="http://schemas.microsoft.com/office/drawing/2014/main" id="{58C1DB21-1FBC-4590-93BF-974BAD7536A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86259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B56E-2CBB-45C2-B899-E13AF63A7833}"/>
              </a:ext>
            </a:extLst>
          </p:cNvPr>
          <p:cNvSpPr>
            <a:spLocks noGrp="1"/>
          </p:cNvSpPr>
          <p:nvPr>
            <p:ph type="title"/>
          </p:nvPr>
        </p:nvSpPr>
        <p:spPr>
          <a:xfrm>
            <a:off x="304800" y="762001"/>
            <a:ext cx="8763000" cy="609599"/>
          </a:xfrm>
        </p:spPr>
        <p:txBody>
          <a:bodyPr>
            <a:normAutofit fontScale="90000"/>
          </a:bodyPr>
          <a:lstStyle/>
          <a:p>
            <a:r>
              <a:rPr lang="en-IN" dirty="0"/>
              <a:t>5-1 Newton's First and Second Laws </a:t>
            </a:r>
            <a:r>
              <a:rPr lang="en-IN" sz="2700" b="0" dirty="0"/>
              <a:t>(20 of 20)</a:t>
            </a:r>
            <a:endParaRPr lang="en-US" dirty="0"/>
          </a:p>
        </p:txBody>
      </p:sp>
      <p:sp>
        <p:nvSpPr>
          <p:cNvPr id="3" name="Content Placeholder 2">
            <a:extLst>
              <a:ext uri="{FF2B5EF4-FFF2-40B4-BE49-F238E27FC236}">
                <a16:creationId xmlns:a16="http://schemas.microsoft.com/office/drawing/2014/main" id="{C1D0D1AC-118C-4361-AA04-EB5B43D65495}"/>
              </a:ext>
            </a:extLst>
          </p:cNvPr>
          <p:cNvSpPr>
            <a:spLocks noGrp="1"/>
          </p:cNvSpPr>
          <p:nvPr>
            <p:ph sz="quarter" idx="16"/>
          </p:nvPr>
        </p:nvSpPr>
        <p:spPr>
          <a:xfrm>
            <a:off x="304800" y="1752600"/>
            <a:ext cx="8534400" cy="3276600"/>
          </a:xfrm>
        </p:spPr>
        <p:txBody>
          <a:bodyPr/>
          <a:lstStyle/>
          <a:p>
            <a:pPr marL="292608" indent="-292608">
              <a:buClr>
                <a:schemeClr val="accent2"/>
              </a:buClr>
              <a:buFont typeface="Arial" panose="020B0604020202020204" pitchFamily="34" charset="0"/>
              <a:buChar char="•"/>
            </a:pPr>
            <a:r>
              <a:rPr lang="en-US" dirty="0"/>
              <a:t>A </a:t>
            </a:r>
            <a:r>
              <a:rPr lang="en-US" b="1" dirty="0"/>
              <a:t>system</a:t>
            </a:r>
            <a:r>
              <a:rPr lang="en-US" dirty="0"/>
              <a:t> consists of one or more bodies</a:t>
            </a:r>
          </a:p>
          <a:p>
            <a:pPr marL="292608" indent="-292608">
              <a:buClr>
                <a:schemeClr val="accent2"/>
              </a:buClr>
              <a:buFont typeface="Arial" panose="020B0604020202020204" pitchFamily="34" charset="0"/>
              <a:buChar char="•"/>
            </a:pPr>
            <a:r>
              <a:rPr lang="en-US" dirty="0"/>
              <a:t>Any force on the bodies inside a system exerted by bodies outside the system is an </a:t>
            </a:r>
            <a:r>
              <a:rPr lang="en-US" b="1" dirty="0"/>
              <a:t>external force</a:t>
            </a:r>
          </a:p>
          <a:p>
            <a:pPr marL="292608" indent="-292608">
              <a:buClr>
                <a:schemeClr val="accent2"/>
              </a:buClr>
              <a:buFont typeface="Arial" panose="020B0604020202020204" pitchFamily="34" charset="0"/>
              <a:buChar char="•"/>
            </a:pPr>
            <a:r>
              <a:rPr lang="en-US" dirty="0"/>
              <a:t>Net force on a system = sum of external forces</a:t>
            </a:r>
          </a:p>
          <a:p>
            <a:pPr marL="292608" indent="-292608">
              <a:buClr>
                <a:schemeClr val="accent2"/>
              </a:buClr>
              <a:buFont typeface="Arial" panose="020B0604020202020204" pitchFamily="34" charset="0"/>
              <a:buChar char="•"/>
            </a:pPr>
            <a:r>
              <a:rPr lang="en-US" dirty="0"/>
              <a:t>Forces between bodies in a system: </a:t>
            </a:r>
            <a:r>
              <a:rPr lang="en-US" b="1" dirty="0"/>
              <a:t>internal forces</a:t>
            </a:r>
          </a:p>
          <a:p>
            <a:pPr marL="621792" indent="-320040">
              <a:buClr>
                <a:schemeClr val="accent2"/>
              </a:buClr>
              <a:buSzPct val="80000"/>
              <a:buFont typeface="Courier New" panose="02070309020205020404" pitchFamily="49" charset="0"/>
              <a:buChar char="o"/>
            </a:pPr>
            <a:r>
              <a:rPr lang="en-US" sz="2600" dirty="0"/>
              <a:t>Not included in a </a:t>
            </a:r>
            <a:r>
              <a:rPr lang="en-US" sz="2600" dirty="0" smtClean="0"/>
              <a:t>F</a:t>
            </a:r>
            <a:r>
              <a:rPr lang="en-US" sz="100" dirty="0" smtClean="0"/>
              <a:t> </a:t>
            </a:r>
            <a:r>
              <a:rPr lang="en-US" sz="2600" dirty="0" smtClean="0"/>
              <a:t>B</a:t>
            </a:r>
            <a:r>
              <a:rPr lang="en-US" sz="100" dirty="0" smtClean="0"/>
              <a:t> </a:t>
            </a:r>
            <a:r>
              <a:rPr lang="en-US" sz="2600" dirty="0" smtClean="0"/>
              <a:t>D </a:t>
            </a:r>
            <a:r>
              <a:rPr lang="en-US" sz="2600" dirty="0"/>
              <a:t>of the system since internal forces cannot accelerate the </a:t>
            </a:r>
            <a:r>
              <a:rPr lang="en-US" sz="2600" dirty="0" smtClean="0"/>
              <a:t>system</a:t>
            </a:r>
            <a:endParaRPr lang="en-US" sz="2600" dirty="0"/>
          </a:p>
        </p:txBody>
      </p:sp>
      <p:sp>
        <p:nvSpPr>
          <p:cNvPr id="6" name="Content Placeholder 5"/>
          <p:cNvSpPr>
            <a:spLocks noGrp="1"/>
          </p:cNvSpPr>
          <p:nvPr>
            <p:ph sz="quarter" idx="17"/>
          </p:nvPr>
        </p:nvSpPr>
        <p:spPr>
          <a:xfrm>
            <a:off x="304800" y="5181600"/>
            <a:ext cx="8534400" cy="887896"/>
          </a:xfrm>
        </p:spPr>
        <p:txBody>
          <a:bodyPr/>
          <a:lstStyle/>
          <a:p>
            <a:r>
              <a:rPr lang="en-US" sz="2400" dirty="0"/>
              <a:t>Note: do not confuse a free body diagram of an entire system with free body diagrams of individual bodies within a system.</a:t>
            </a:r>
            <a:endParaRPr lang="en-IN" sz="2400" dirty="0"/>
          </a:p>
        </p:txBody>
      </p:sp>
      <p:sp>
        <p:nvSpPr>
          <p:cNvPr id="4" name="Slide Number Placeholder 3">
            <a:extLst>
              <a:ext uri="{FF2B5EF4-FFF2-40B4-BE49-F238E27FC236}">
                <a16:creationId xmlns:a16="http://schemas.microsoft.com/office/drawing/2014/main" id="{EE1B0FAF-6C54-4BBD-857B-4DC0571ACF1B}"/>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4">
            <a:extLst>
              <a:ext uri="{FF2B5EF4-FFF2-40B4-BE49-F238E27FC236}">
                <a16:creationId xmlns:a16="http://schemas.microsoft.com/office/drawing/2014/main" id="{1A45590A-CAB5-48AD-9744-CE09D31CE58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32334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B1BB-76BE-453A-92CA-6C0E0B674C81}"/>
              </a:ext>
            </a:extLst>
          </p:cNvPr>
          <p:cNvSpPr>
            <a:spLocks noGrp="1"/>
          </p:cNvSpPr>
          <p:nvPr>
            <p:ph type="title"/>
          </p:nvPr>
        </p:nvSpPr>
        <p:spPr>
          <a:xfrm>
            <a:off x="304800" y="762001"/>
            <a:ext cx="8534400" cy="685799"/>
          </a:xfrm>
        </p:spPr>
        <p:txBody>
          <a:bodyPr>
            <a:normAutofit/>
          </a:bodyPr>
          <a:lstStyle/>
          <a:p>
            <a:r>
              <a:rPr lang="en-US" dirty="0"/>
              <a:t>5-2 Some Particular Forces </a:t>
            </a:r>
            <a:r>
              <a:rPr lang="en-US" sz="2400" b="0" dirty="0"/>
              <a:t>(1 of 14)</a:t>
            </a:r>
            <a:endParaRPr lang="en-US" sz="2000" b="0" dirty="0"/>
          </a:p>
        </p:txBody>
      </p:sp>
      <p:sp>
        <p:nvSpPr>
          <p:cNvPr id="3" name="Content Placeholder 2">
            <a:extLst>
              <a:ext uri="{FF2B5EF4-FFF2-40B4-BE49-F238E27FC236}">
                <a16:creationId xmlns:a16="http://schemas.microsoft.com/office/drawing/2014/main" id="{C2EFABD9-067A-4995-AEEF-E4F860142AD5}"/>
              </a:ext>
            </a:extLst>
          </p:cNvPr>
          <p:cNvSpPr>
            <a:spLocks noGrp="1"/>
          </p:cNvSpPr>
          <p:nvPr>
            <p:ph sz="quarter" idx="14"/>
          </p:nvPr>
        </p:nvSpPr>
        <p:spPr>
          <a:xfrm>
            <a:off x="304800" y="1752600"/>
            <a:ext cx="8534400" cy="3810000"/>
          </a:xfrm>
        </p:spPr>
        <p:txBody>
          <a:bodyPr/>
          <a:lstStyle/>
          <a:p>
            <a:r>
              <a:rPr lang="en-US" sz="2600" b="1" dirty="0"/>
              <a:t>Learning Objectives</a:t>
            </a:r>
          </a:p>
          <a:p>
            <a:pPr marL="741363" indent="-741363"/>
            <a:r>
              <a:rPr lang="en-US" sz="2600" b="1" dirty="0"/>
              <a:t>5.08</a:t>
            </a:r>
            <a:r>
              <a:rPr lang="en-US" sz="2600" dirty="0"/>
              <a:t>  Determine the magnitude and direction of gravitational force on a mass, for a given free-fall acceleration.</a:t>
            </a:r>
          </a:p>
          <a:p>
            <a:pPr marL="741363" indent="-741363"/>
            <a:r>
              <a:rPr lang="en-US" sz="2600" b="1" dirty="0"/>
              <a:t>5.09</a:t>
            </a:r>
            <a:r>
              <a:rPr lang="en-US" sz="2600" dirty="0"/>
              <a:t>  Identify that weight is the magnitude of the net force required to prevent a body from falling freely, measured by the frame of ground.</a:t>
            </a:r>
          </a:p>
          <a:p>
            <a:pPr marL="741363" indent="-741363"/>
            <a:r>
              <a:rPr lang="en-US" sz="2600" b="1" dirty="0"/>
              <a:t>5.10</a:t>
            </a:r>
            <a:r>
              <a:rPr lang="en-US" sz="2600" dirty="0"/>
              <a:t>  Identify that a scale gives an object’s weight when the measurement is done in an inertial frame but not in an accelerating frame, where it gives an apparent weight.</a:t>
            </a:r>
          </a:p>
        </p:txBody>
      </p:sp>
      <p:sp>
        <p:nvSpPr>
          <p:cNvPr id="4" name="Slide Number Placeholder 3">
            <a:extLst>
              <a:ext uri="{FF2B5EF4-FFF2-40B4-BE49-F238E27FC236}">
                <a16:creationId xmlns:a16="http://schemas.microsoft.com/office/drawing/2014/main" id="{7DC7BF4F-B548-4813-B57B-748F1EEB87E8}"/>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id="{6014BC1A-8F06-43CA-9B52-9457E5F518E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60557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B1BB-76BE-453A-92CA-6C0E0B674C81}"/>
              </a:ext>
            </a:extLst>
          </p:cNvPr>
          <p:cNvSpPr>
            <a:spLocks noGrp="1"/>
          </p:cNvSpPr>
          <p:nvPr>
            <p:ph type="title"/>
          </p:nvPr>
        </p:nvSpPr>
        <p:spPr>
          <a:xfrm>
            <a:off x="304800" y="762001"/>
            <a:ext cx="8534400" cy="762000"/>
          </a:xfrm>
        </p:spPr>
        <p:txBody>
          <a:bodyPr>
            <a:normAutofit/>
          </a:bodyPr>
          <a:lstStyle/>
          <a:p>
            <a:r>
              <a:rPr lang="en-US" dirty="0"/>
              <a:t>5-2 Some Particular Forces </a:t>
            </a:r>
            <a:r>
              <a:rPr lang="en-US" sz="2400" b="0" dirty="0"/>
              <a:t>(2 of 14)</a:t>
            </a:r>
            <a:endParaRPr lang="en-US" sz="2000" b="0" dirty="0"/>
          </a:p>
        </p:txBody>
      </p:sp>
      <p:sp>
        <p:nvSpPr>
          <p:cNvPr id="3" name="Content Placeholder 2">
            <a:extLst>
              <a:ext uri="{FF2B5EF4-FFF2-40B4-BE49-F238E27FC236}">
                <a16:creationId xmlns:a16="http://schemas.microsoft.com/office/drawing/2014/main" id="{C2EFABD9-067A-4995-AEEF-E4F860142AD5}"/>
              </a:ext>
            </a:extLst>
          </p:cNvPr>
          <p:cNvSpPr>
            <a:spLocks noGrp="1"/>
          </p:cNvSpPr>
          <p:nvPr>
            <p:ph sz="quarter" idx="14"/>
          </p:nvPr>
        </p:nvSpPr>
        <p:spPr>
          <a:xfrm>
            <a:off x="304800" y="1752600"/>
            <a:ext cx="8534400" cy="3276600"/>
          </a:xfrm>
        </p:spPr>
        <p:txBody>
          <a:bodyPr/>
          <a:lstStyle/>
          <a:p>
            <a:pPr marL="741363" indent="-741363"/>
            <a:r>
              <a:rPr lang="en-US" sz="2600" b="1" dirty="0"/>
              <a:t>5.11</a:t>
            </a:r>
            <a:r>
              <a:rPr lang="en-US" sz="2600" dirty="0"/>
              <a:t>  Determine the magnitude and direction of the normal force on an object when the object is pressed or pulled onto a surface.</a:t>
            </a:r>
          </a:p>
          <a:p>
            <a:pPr marL="741363" indent="-741363"/>
            <a:r>
              <a:rPr lang="en-US" sz="2600" b="1" dirty="0"/>
              <a:t>5.12</a:t>
            </a:r>
            <a:r>
              <a:rPr lang="en-US" sz="2600" dirty="0"/>
              <a:t>  Identify that the force parallel to the surface is a frictional force that appears when the object slides or attempts to slide.</a:t>
            </a:r>
          </a:p>
          <a:p>
            <a:pPr marL="741363" indent="-741363"/>
            <a:r>
              <a:rPr lang="en-US" sz="2600" b="1" dirty="0"/>
              <a:t>5.13</a:t>
            </a:r>
            <a:r>
              <a:rPr lang="en-US" sz="2600" dirty="0"/>
              <a:t>  Identify that a tension force is said to pull at both ends of a cord (or a cord-like object) when the cord is taut.</a:t>
            </a:r>
          </a:p>
        </p:txBody>
      </p:sp>
      <p:sp>
        <p:nvSpPr>
          <p:cNvPr id="4" name="Slide Number Placeholder 3">
            <a:extLst>
              <a:ext uri="{FF2B5EF4-FFF2-40B4-BE49-F238E27FC236}">
                <a16:creationId xmlns:a16="http://schemas.microsoft.com/office/drawing/2014/main" id="{7DC7BF4F-B548-4813-B57B-748F1EEB87E8}"/>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5" name="Footer Placeholder 4">
            <a:extLst>
              <a:ext uri="{FF2B5EF4-FFF2-40B4-BE49-F238E27FC236}">
                <a16:creationId xmlns:a16="http://schemas.microsoft.com/office/drawing/2014/main" id="{6014BC1A-8F06-43CA-9B52-9457E5F518E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269316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3D87-3807-490D-BBC9-2FE3D99B5805}"/>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(3 of 14)</a:t>
            </a:r>
            <a:endParaRPr lang="en-US" dirty="0"/>
          </a:p>
        </p:txBody>
      </p:sp>
      <p:sp>
        <p:nvSpPr>
          <p:cNvPr id="3" name="Content Placeholder 2">
            <a:extLst>
              <a:ext uri="{FF2B5EF4-FFF2-40B4-BE49-F238E27FC236}">
                <a16:creationId xmlns:a16="http://schemas.microsoft.com/office/drawing/2014/main" id="{168CF84E-47C0-41CB-B3F5-4C5868536688}"/>
              </a:ext>
            </a:extLst>
          </p:cNvPr>
          <p:cNvSpPr>
            <a:spLocks noGrp="1"/>
          </p:cNvSpPr>
          <p:nvPr>
            <p:ph sz="quarter" idx="16"/>
          </p:nvPr>
        </p:nvSpPr>
        <p:spPr>
          <a:xfrm>
            <a:off x="304800" y="1752600"/>
            <a:ext cx="8534400" cy="2057400"/>
          </a:xfrm>
        </p:spPr>
        <p:txBody>
          <a:bodyPr/>
          <a:lstStyle/>
          <a:p>
            <a:pPr marL="292608" indent="-292608">
              <a:spcBef>
                <a:spcPts val="600"/>
              </a:spcBef>
              <a:buClr>
                <a:schemeClr val="accent2"/>
              </a:buClr>
              <a:buFont typeface="Arial" panose="020B0604020202020204" pitchFamily="34" charset="0"/>
              <a:buChar char="•"/>
            </a:pPr>
            <a:r>
              <a:rPr lang="en-US" sz="2600" dirty="0"/>
              <a:t>The </a:t>
            </a:r>
            <a:r>
              <a:rPr lang="en-US" sz="2600" b="1" dirty="0"/>
              <a:t>gravitational force</a:t>
            </a:r>
            <a:r>
              <a:rPr lang="en-US" sz="2600" dirty="0"/>
              <a:t>:</a:t>
            </a:r>
          </a:p>
          <a:p>
            <a:pPr marL="621792" indent="-320040">
              <a:spcBef>
                <a:spcPts val="600"/>
              </a:spcBef>
              <a:buClr>
                <a:schemeClr val="accent2"/>
              </a:buClr>
              <a:buSzPct val="80000"/>
              <a:buFont typeface="Courier New" panose="02070309020205020404" pitchFamily="49" charset="0"/>
              <a:buChar char="o"/>
            </a:pPr>
            <a:r>
              <a:rPr lang="en-US" sz="2600" dirty="0"/>
              <a:t>A pull that acts on a body, directed toward a second body</a:t>
            </a:r>
          </a:p>
          <a:p>
            <a:pPr marL="621792" indent="-320040">
              <a:spcBef>
                <a:spcPts val="600"/>
              </a:spcBef>
              <a:buClr>
                <a:schemeClr val="accent2"/>
              </a:buClr>
              <a:buSzPct val="80000"/>
              <a:buFont typeface="Courier New" panose="02070309020205020404" pitchFamily="49" charset="0"/>
              <a:buChar char="o"/>
            </a:pPr>
            <a:r>
              <a:rPr lang="en-US" sz="2600" dirty="0"/>
              <a:t>Generally we consider situations where the second body is Earth</a:t>
            </a:r>
          </a:p>
          <a:p>
            <a:pPr marL="292608" indent="-292608">
              <a:spcBef>
                <a:spcPts val="600"/>
              </a:spcBef>
              <a:buClr>
                <a:schemeClr val="accent2"/>
              </a:buClr>
              <a:buFont typeface="Arial" panose="020B0604020202020204" pitchFamily="34" charset="0"/>
              <a:buChar char="•"/>
            </a:pPr>
            <a:r>
              <a:rPr lang="en-US" sz="2600" dirty="0"/>
              <a:t>In free fall (</a:t>
            </a:r>
            <a:r>
              <a:rPr lang="en-US" sz="2600" i="1" dirty="0"/>
              <a:t>y</a:t>
            </a:r>
            <a:r>
              <a:rPr lang="en-US" sz="2600" dirty="0"/>
              <a:t> direction, with no drag from the air):</a:t>
            </a:r>
          </a:p>
        </p:txBody>
      </p:sp>
      <p:graphicFrame>
        <p:nvGraphicFramePr>
          <p:cNvPr id="13" name="Content Placeholder 12"/>
          <p:cNvGraphicFramePr>
            <a:graphicFrameLocks noGrp="1" noChangeAspect="1"/>
          </p:cNvGraphicFramePr>
          <p:nvPr>
            <p:ph sz="quarter" idx="17"/>
            <p:extLst>
              <p:ext uri="{D42A27DB-BD31-4B8C-83A1-F6EECF244321}">
                <p14:modId xmlns:p14="http://schemas.microsoft.com/office/powerpoint/2010/main" val="2117105445"/>
              </p:ext>
            </p:extLst>
          </p:nvPr>
        </p:nvGraphicFramePr>
        <p:xfrm>
          <a:off x="3173394" y="3846569"/>
          <a:ext cx="1799468" cy="1010229"/>
        </p:xfrm>
        <a:graphic>
          <a:graphicData uri="http://schemas.openxmlformats.org/presentationml/2006/ole">
            <mc:AlternateContent xmlns:mc="http://schemas.openxmlformats.org/markup-compatibility/2006">
              <mc:Choice xmlns:v="urn:schemas-microsoft-com:vml" Requires="v">
                <p:oleObj spid="_x0000_s8311" name="Equation" r:id="rId3" imgW="1447560" imgH="812520" progId="Equation.DSMT4">
                  <p:embed/>
                </p:oleObj>
              </mc:Choice>
              <mc:Fallback>
                <p:oleObj name="Equation" r:id="rId3" imgW="1447560" imgH="812520" progId="Equation.DSMT4">
                  <p:embed/>
                  <p:pic>
                    <p:nvPicPr>
                      <p:cNvPr id="4" name="Object 3"/>
                      <p:cNvPicPr/>
                      <p:nvPr/>
                    </p:nvPicPr>
                    <p:blipFill>
                      <a:blip r:embed="rId4"/>
                      <a:stretch>
                        <a:fillRect/>
                      </a:stretch>
                    </p:blipFill>
                    <p:spPr>
                      <a:xfrm>
                        <a:off x="3173394" y="3846569"/>
                        <a:ext cx="1799468" cy="101022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021D7F5-8F15-4DBE-BD5D-1816ECB21770}"/>
              </a:ext>
            </a:extLst>
          </p:cNvPr>
          <p:cNvSpPr>
            <a:spLocks noGrp="1"/>
          </p:cNvSpPr>
          <p:nvPr>
            <p:ph sz="quarter" idx="18"/>
          </p:nvPr>
        </p:nvSpPr>
        <p:spPr>
          <a:xfrm>
            <a:off x="5966571" y="4432851"/>
            <a:ext cx="1828800" cy="304800"/>
          </a:xfrm>
        </p:spPr>
        <p:txBody>
          <a:bodyPr/>
          <a:lstStyle/>
          <a:p>
            <a:r>
              <a:rPr lang="en-US" sz="2000" b="1" dirty="0">
                <a:solidFill>
                  <a:srgbClr val="000000"/>
                </a:solidFill>
              </a:rPr>
              <a:t>Equation (5-8)</a:t>
            </a:r>
          </a:p>
        </p:txBody>
      </p:sp>
      <p:sp>
        <p:nvSpPr>
          <p:cNvPr id="6" name="Content Placeholder 5">
            <a:extLst>
              <a:ext uri="{FF2B5EF4-FFF2-40B4-BE49-F238E27FC236}">
                <a16:creationId xmlns:a16="http://schemas.microsoft.com/office/drawing/2014/main" id="{4386A959-DF2E-418D-8CF0-80C617BB8B8A}"/>
              </a:ext>
            </a:extLst>
          </p:cNvPr>
          <p:cNvSpPr>
            <a:spLocks noGrp="1"/>
          </p:cNvSpPr>
          <p:nvPr>
            <p:ph sz="quarter" idx="19"/>
          </p:nvPr>
        </p:nvSpPr>
        <p:spPr>
          <a:xfrm>
            <a:off x="304800" y="4890051"/>
            <a:ext cx="5486400" cy="838200"/>
          </a:xfrm>
        </p:spPr>
        <p:txBody>
          <a:bodyPr/>
          <a:lstStyle/>
          <a:p>
            <a:pPr marL="292608" indent="-292608">
              <a:spcBef>
                <a:spcPts val="600"/>
              </a:spcBef>
              <a:buClr>
                <a:schemeClr val="accent2"/>
              </a:buClr>
              <a:buFont typeface="Arial" panose="020B0604020202020204" pitchFamily="34" charset="0"/>
              <a:buChar char="•"/>
            </a:pPr>
            <a:r>
              <a:rPr lang="en-US" sz="2600" dirty="0"/>
              <a:t>This force still acts on a body at rest!</a:t>
            </a:r>
          </a:p>
          <a:p>
            <a:pPr marL="292608" indent="-292608">
              <a:spcBef>
                <a:spcPts val="600"/>
              </a:spcBef>
              <a:buClr>
                <a:schemeClr val="accent2"/>
              </a:buClr>
              <a:buFont typeface="Arial" panose="020B0604020202020204" pitchFamily="34" charset="0"/>
              <a:buChar char="•"/>
            </a:pPr>
            <a:r>
              <a:rPr lang="en-US" sz="2600" dirty="0"/>
              <a:t>We can write it as a vector:</a:t>
            </a:r>
          </a:p>
        </p:txBody>
      </p:sp>
      <p:graphicFrame>
        <p:nvGraphicFramePr>
          <p:cNvPr id="28" name="Content Placeholder 27">
            <a:extLst>
              <a:ext uri="{FF2B5EF4-FFF2-40B4-BE49-F238E27FC236}">
                <a16:creationId xmlns:a16="http://schemas.microsoft.com/office/drawing/2014/main" id="{B5D60255-BE09-445F-A84B-072C24E0B8D1}"/>
              </a:ext>
            </a:extLst>
          </p:cNvPr>
          <p:cNvGraphicFramePr>
            <a:graphicFrameLocks noGrp="1" noChangeAspect="1"/>
          </p:cNvGraphicFramePr>
          <p:nvPr>
            <p:ph sz="quarter" idx="20"/>
            <p:extLst>
              <p:ext uri="{D42A27DB-BD31-4B8C-83A1-F6EECF244321}">
                <p14:modId xmlns:p14="http://schemas.microsoft.com/office/powerpoint/2010/main" val="145684261"/>
              </p:ext>
            </p:extLst>
          </p:nvPr>
        </p:nvGraphicFramePr>
        <p:xfrm>
          <a:off x="2121291" y="5777244"/>
          <a:ext cx="3152446" cy="509242"/>
        </p:xfrm>
        <a:graphic>
          <a:graphicData uri="http://schemas.openxmlformats.org/presentationml/2006/ole">
            <mc:AlternateContent xmlns:mc="http://schemas.openxmlformats.org/markup-compatibility/2006">
              <mc:Choice xmlns:v="urn:schemas-microsoft-com:vml" Requires="v">
                <p:oleObj spid="_x0000_s8312" name="Equation" r:id="rId5" imgW="3301920" imgH="533160" progId="Equation.DSMT4">
                  <p:embed/>
                </p:oleObj>
              </mc:Choice>
              <mc:Fallback>
                <p:oleObj name="Equation" r:id="rId5" imgW="3301920" imgH="533160" progId="Equation.DSMT4">
                  <p:embed/>
                  <p:pic>
                    <p:nvPicPr>
                      <p:cNvPr id="27" name="Object 26">
                        <a:extLst>
                          <a:ext uri="{FF2B5EF4-FFF2-40B4-BE49-F238E27FC236}">
                            <a16:creationId xmlns:a16="http://schemas.microsoft.com/office/drawing/2014/main" id="{40D6E472-D5BF-4C74-9AC7-8DD5F0077F42}"/>
                          </a:ext>
                        </a:extLst>
                      </p:cNvPr>
                      <p:cNvPicPr/>
                      <p:nvPr/>
                    </p:nvPicPr>
                    <p:blipFill>
                      <a:blip r:embed="rId6"/>
                      <a:stretch>
                        <a:fillRect/>
                      </a:stretch>
                    </p:blipFill>
                    <p:spPr>
                      <a:xfrm>
                        <a:off x="2121291" y="5777244"/>
                        <a:ext cx="3152446" cy="509242"/>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BE6EBDE-8A87-4675-8A0C-14B2B31A1FB2}"/>
              </a:ext>
            </a:extLst>
          </p:cNvPr>
          <p:cNvSpPr>
            <a:spLocks noGrp="1"/>
          </p:cNvSpPr>
          <p:nvPr>
            <p:ph sz="quarter" idx="21"/>
          </p:nvPr>
        </p:nvSpPr>
        <p:spPr>
          <a:xfrm>
            <a:off x="5966790" y="5816821"/>
            <a:ext cx="1828800" cy="381000"/>
          </a:xfrm>
        </p:spPr>
        <p:txBody>
          <a:bodyPr/>
          <a:lstStyle/>
          <a:p>
            <a:r>
              <a:rPr lang="en-US" sz="2000" b="1" dirty="0">
                <a:solidFill>
                  <a:srgbClr val="000000"/>
                </a:solidFill>
              </a:rPr>
              <a:t>Equation (5-9)</a:t>
            </a:r>
          </a:p>
        </p:txBody>
      </p:sp>
      <p:sp>
        <p:nvSpPr>
          <p:cNvPr id="23" name="Slide Number Placeholder 22">
            <a:extLst>
              <a:ext uri="{FF2B5EF4-FFF2-40B4-BE49-F238E27FC236}">
                <a16:creationId xmlns:a16="http://schemas.microsoft.com/office/drawing/2014/main" id="{51A2EA0A-3A14-4C72-B615-011700A00302}"/>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24" name="Footer Placeholder 23">
            <a:extLst>
              <a:ext uri="{FF2B5EF4-FFF2-40B4-BE49-F238E27FC236}">
                <a16:creationId xmlns:a16="http://schemas.microsoft.com/office/drawing/2014/main" id="{D4A0C938-20A7-46D6-9E8A-59EF0EF2027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7902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F465-7A09-44EE-B774-1370C4421209}"/>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(4 of 14)</a:t>
            </a:r>
            <a:endParaRPr lang="en-US" dirty="0"/>
          </a:p>
        </p:txBody>
      </p:sp>
      <p:sp>
        <p:nvSpPr>
          <p:cNvPr id="3" name="Content Placeholder 2">
            <a:extLst>
              <a:ext uri="{FF2B5EF4-FFF2-40B4-BE49-F238E27FC236}">
                <a16:creationId xmlns:a16="http://schemas.microsoft.com/office/drawing/2014/main" id="{41EB5414-504C-4646-85AF-42A1691AC3AB}"/>
              </a:ext>
            </a:extLst>
          </p:cNvPr>
          <p:cNvSpPr>
            <a:spLocks noGrp="1"/>
          </p:cNvSpPr>
          <p:nvPr>
            <p:ph sz="quarter" idx="16"/>
          </p:nvPr>
        </p:nvSpPr>
        <p:spPr>
          <a:xfrm>
            <a:off x="304800" y="1752600"/>
            <a:ext cx="8534400" cy="2209800"/>
          </a:xfrm>
        </p:spPr>
        <p:txBody>
          <a:bodyPr/>
          <a:lstStyle/>
          <a:p>
            <a:r>
              <a:rPr lang="en-US" sz="2600" b="1" dirty="0"/>
              <a:t>Weight:</a:t>
            </a:r>
          </a:p>
          <a:p>
            <a:pPr marL="292608" indent="-292608">
              <a:buClr>
                <a:schemeClr val="accent2"/>
              </a:buClr>
              <a:buFont typeface="Arial" panose="020B0604020202020204" pitchFamily="34" charset="0"/>
              <a:buChar char="•"/>
            </a:pPr>
            <a:r>
              <a:rPr lang="en-US" sz="2600" dirty="0"/>
              <a:t>The name given to the gravitational force that one body (like the Earth) exerts on an object </a:t>
            </a:r>
          </a:p>
          <a:p>
            <a:pPr marL="621792" indent="-320040">
              <a:buClr>
                <a:schemeClr val="accent2"/>
              </a:buClr>
              <a:buSzPct val="80000"/>
              <a:buFont typeface="Courier New" panose="02070309020205020404" pitchFamily="49" charset="0"/>
              <a:buChar char="o"/>
            </a:pPr>
            <a:r>
              <a:rPr lang="en-US" sz="2400" dirty="0"/>
              <a:t>It is a force measured in newtons (N)</a:t>
            </a:r>
          </a:p>
          <a:p>
            <a:pPr marL="621792" indent="-320040">
              <a:buClr>
                <a:schemeClr val="accent2"/>
              </a:buClr>
              <a:buSzPct val="80000"/>
              <a:buFont typeface="Courier New" panose="02070309020205020404" pitchFamily="49" charset="0"/>
              <a:buChar char="o"/>
            </a:pPr>
            <a:r>
              <a:rPr lang="en-US" sz="2400" dirty="0"/>
              <a:t>It is directed downward towards the center</a:t>
            </a:r>
          </a:p>
        </p:txBody>
      </p:sp>
      <p:graphicFrame>
        <p:nvGraphicFramePr>
          <p:cNvPr id="26" name="Content Placeholder 25">
            <a:extLst>
              <a:ext uri="{FF2B5EF4-FFF2-40B4-BE49-F238E27FC236}">
                <a16:creationId xmlns:a16="http://schemas.microsoft.com/office/drawing/2014/main" id="{C5042719-CCD5-49E3-8284-860FAC19E3C9}"/>
              </a:ext>
            </a:extLst>
          </p:cNvPr>
          <p:cNvGraphicFramePr>
            <a:graphicFrameLocks noGrp="1" noChangeAspect="1"/>
          </p:cNvGraphicFramePr>
          <p:nvPr>
            <p:ph sz="quarter" idx="17"/>
            <p:extLst>
              <p:ext uri="{D42A27DB-BD31-4B8C-83A1-F6EECF244321}">
                <p14:modId xmlns:p14="http://schemas.microsoft.com/office/powerpoint/2010/main" val="719186332"/>
              </p:ext>
            </p:extLst>
          </p:nvPr>
        </p:nvGraphicFramePr>
        <p:xfrm>
          <a:off x="1369056" y="4147906"/>
          <a:ext cx="6257384" cy="472942"/>
        </p:xfrm>
        <a:graphic>
          <a:graphicData uri="http://schemas.openxmlformats.org/presentationml/2006/ole">
            <mc:AlternateContent xmlns:mc="http://schemas.openxmlformats.org/markup-compatibility/2006">
              <mc:Choice xmlns:v="urn:schemas-microsoft-com:vml" Requires="v">
                <p:oleObj spid="_x0000_s9274" name="Equation" r:id="rId3" imgW="6553080" imgH="495000" progId="Equation.DSMT4">
                  <p:embed/>
                </p:oleObj>
              </mc:Choice>
              <mc:Fallback>
                <p:oleObj name="Equation" r:id="rId3" imgW="6553080" imgH="495000" progId="Equation.DSMT4">
                  <p:embed/>
                  <p:pic>
                    <p:nvPicPr>
                      <p:cNvPr id="25" name="Object 24">
                        <a:extLst>
                          <a:ext uri="{FF2B5EF4-FFF2-40B4-BE49-F238E27FC236}">
                            <a16:creationId xmlns:a16="http://schemas.microsoft.com/office/drawing/2014/main" id="{2C42D1CD-12F8-4333-911F-6E15592B754F}"/>
                          </a:ext>
                        </a:extLst>
                      </p:cNvPr>
                      <p:cNvPicPr/>
                      <p:nvPr/>
                    </p:nvPicPr>
                    <p:blipFill>
                      <a:blip r:embed="rId4"/>
                      <a:stretch>
                        <a:fillRect/>
                      </a:stretch>
                    </p:blipFill>
                    <p:spPr>
                      <a:xfrm>
                        <a:off x="1369056" y="4147906"/>
                        <a:ext cx="6257384" cy="47294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07279F6-99D4-4910-9B00-B7022BB1E99F}"/>
              </a:ext>
            </a:extLst>
          </p:cNvPr>
          <p:cNvSpPr>
            <a:spLocks noGrp="1"/>
          </p:cNvSpPr>
          <p:nvPr>
            <p:ph sz="quarter" idx="18"/>
          </p:nvPr>
        </p:nvSpPr>
        <p:spPr>
          <a:xfrm>
            <a:off x="304800" y="4939749"/>
            <a:ext cx="8534400" cy="762000"/>
          </a:xfrm>
        </p:spPr>
        <p:txBody>
          <a:bodyPr/>
          <a:lstStyle/>
          <a:p>
            <a:r>
              <a:rPr lang="en-US" sz="2400" dirty="0"/>
              <a:t>The weight </a:t>
            </a:r>
            <a:r>
              <a:rPr lang="en-US" sz="2400" i="1" dirty="0"/>
              <a:t>W</a:t>
            </a:r>
            <a:r>
              <a:rPr lang="en-US" sz="2400" dirty="0"/>
              <a:t> of a body is equal to the magnitude </a:t>
            </a:r>
            <a:r>
              <a:rPr lang="en-US" sz="2400" i="1" dirty="0"/>
              <a:t>F</a:t>
            </a:r>
            <a:r>
              <a:rPr lang="en-US" sz="2400" baseline="-25000" dirty="0"/>
              <a:t>g</a:t>
            </a:r>
            <a:r>
              <a:rPr lang="en-US" sz="2400" dirty="0"/>
              <a:t> of the gravitational force on the body.</a:t>
            </a:r>
          </a:p>
        </p:txBody>
      </p:sp>
      <p:sp>
        <p:nvSpPr>
          <p:cNvPr id="23" name="Slide Number Placeholder 22">
            <a:extLst>
              <a:ext uri="{FF2B5EF4-FFF2-40B4-BE49-F238E27FC236}">
                <a16:creationId xmlns:a16="http://schemas.microsoft.com/office/drawing/2014/main" id="{C5EB9F24-1A92-45A0-B205-C6D33E981C59}"/>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24" name="Footer Placeholder 23">
            <a:extLst>
              <a:ext uri="{FF2B5EF4-FFF2-40B4-BE49-F238E27FC236}">
                <a16:creationId xmlns:a16="http://schemas.microsoft.com/office/drawing/2014/main" id="{261EBC32-636C-47AA-B78A-CD7016B8F1BE}"/>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12682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BF34-C472-42D6-BB45-287D53B90778}"/>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(5 of 14)</a:t>
            </a:r>
            <a:endParaRPr lang="en-US" dirty="0"/>
          </a:p>
        </p:txBody>
      </p:sp>
      <p:sp>
        <p:nvSpPr>
          <p:cNvPr id="3" name="Content Placeholder 2">
            <a:extLst>
              <a:ext uri="{FF2B5EF4-FFF2-40B4-BE49-F238E27FC236}">
                <a16:creationId xmlns:a16="http://schemas.microsoft.com/office/drawing/2014/main" id="{5E7F1064-0C9A-4946-AE29-D601D57A41E0}"/>
              </a:ext>
            </a:extLst>
          </p:cNvPr>
          <p:cNvSpPr>
            <a:spLocks noGrp="1"/>
          </p:cNvSpPr>
          <p:nvPr>
            <p:ph sz="quarter" idx="16"/>
          </p:nvPr>
        </p:nvSpPr>
        <p:spPr>
          <a:xfrm>
            <a:off x="304800" y="1752600"/>
            <a:ext cx="8686800" cy="1219200"/>
          </a:xfrm>
        </p:spPr>
        <p:txBody>
          <a:bodyPr/>
          <a:lstStyle/>
          <a:p>
            <a:r>
              <a:rPr lang="en-US" sz="2600" b="1" dirty="0">
                <a:solidFill>
                  <a:srgbClr val="00007F"/>
                </a:solidFill>
              </a:rPr>
              <a:t>Example</a:t>
            </a:r>
            <a:r>
              <a:rPr lang="en-US" sz="2600" dirty="0"/>
              <a:t> To relate weight to mass, consider an apple in free fall. The only force on the apple is the gravitational force which results in an acceleration of </a:t>
            </a:r>
            <a:r>
              <a:rPr lang="en-US" sz="2600" i="1" dirty="0"/>
              <a:t>g</a:t>
            </a:r>
            <a:r>
              <a:rPr lang="en-US" sz="2600" dirty="0"/>
              <a:t>. Applying Newton’s 2nd Law</a:t>
            </a:r>
          </a:p>
        </p:txBody>
      </p:sp>
      <p:graphicFrame>
        <p:nvGraphicFramePr>
          <p:cNvPr id="15" name="Content Placeholder 14">
            <a:extLst>
              <a:ext uri="{FF2B5EF4-FFF2-40B4-BE49-F238E27FC236}">
                <a16:creationId xmlns:a16="http://schemas.microsoft.com/office/drawing/2014/main" id="{3D8CCA63-418B-41C4-8666-45361C125C33}"/>
              </a:ext>
            </a:extLst>
          </p:cNvPr>
          <p:cNvGraphicFramePr>
            <a:graphicFrameLocks noGrp="1" noChangeAspect="1"/>
          </p:cNvGraphicFramePr>
          <p:nvPr>
            <p:ph sz="quarter" idx="17"/>
            <p:extLst>
              <p:ext uri="{D42A27DB-BD31-4B8C-83A1-F6EECF244321}">
                <p14:modId xmlns:p14="http://schemas.microsoft.com/office/powerpoint/2010/main" val="1965899948"/>
              </p:ext>
            </p:extLst>
          </p:nvPr>
        </p:nvGraphicFramePr>
        <p:xfrm>
          <a:off x="1531348" y="3111955"/>
          <a:ext cx="5479052" cy="446258"/>
        </p:xfrm>
        <a:graphic>
          <a:graphicData uri="http://schemas.openxmlformats.org/presentationml/2006/ole">
            <mc:AlternateContent xmlns:mc="http://schemas.openxmlformats.org/markup-compatibility/2006">
              <mc:Choice xmlns:v="urn:schemas-microsoft-com:vml" Requires="v">
                <p:oleObj spid="_x0000_s10410" name="Equation" r:id="rId3" imgW="5613120" imgH="457200" progId="Equation.DSMT4">
                  <p:embed/>
                </p:oleObj>
              </mc:Choice>
              <mc:Fallback>
                <p:oleObj name="Equation" r:id="rId3" imgW="5613120" imgH="457200" progId="Equation.DSMT4">
                  <p:embed/>
                  <p:pic>
                    <p:nvPicPr>
                      <p:cNvPr id="14" name="Object 13">
                        <a:extLst>
                          <a:ext uri="{FF2B5EF4-FFF2-40B4-BE49-F238E27FC236}">
                            <a16:creationId xmlns:a16="http://schemas.microsoft.com/office/drawing/2014/main" id="{402CBB57-E5D3-4AFD-AA3D-CCB156842FC9}"/>
                          </a:ext>
                        </a:extLst>
                      </p:cNvPr>
                      <p:cNvPicPr/>
                      <p:nvPr/>
                    </p:nvPicPr>
                    <p:blipFill>
                      <a:blip r:embed="rId4"/>
                      <a:stretch>
                        <a:fillRect/>
                      </a:stretch>
                    </p:blipFill>
                    <p:spPr>
                      <a:xfrm>
                        <a:off x="1531348" y="3111955"/>
                        <a:ext cx="5479052" cy="446258"/>
                      </a:xfrm>
                      <a:prstGeom prst="rect">
                        <a:avLst/>
                      </a:prstGeom>
                    </p:spPr>
                  </p:pic>
                </p:oleObj>
              </mc:Fallback>
            </mc:AlternateContent>
          </a:graphicData>
        </a:graphic>
      </p:graphicFrame>
      <p:graphicFrame>
        <p:nvGraphicFramePr>
          <p:cNvPr id="17" name="Content Placeholder 16">
            <a:extLst>
              <a:ext uri="{FF2B5EF4-FFF2-40B4-BE49-F238E27FC236}">
                <a16:creationId xmlns:a16="http://schemas.microsoft.com/office/drawing/2014/main" id="{861A35BF-EE1D-4273-86E4-86FF7072D9E2}"/>
              </a:ext>
            </a:extLst>
          </p:cNvPr>
          <p:cNvGraphicFramePr>
            <a:graphicFrameLocks noGrp="1" noChangeAspect="1"/>
          </p:cNvGraphicFramePr>
          <p:nvPr>
            <p:ph sz="quarter" idx="18"/>
            <p:extLst>
              <p:ext uri="{D42A27DB-BD31-4B8C-83A1-F6EECF244321}">
                <p14:modId xmlns:p14="http://schemas.microsoft.com/office/powerpoint/2010/main" val="2099002840"/>
              </p:ext>
            </p:extLst>
          </p:nvPr>
        </p:nvGraphicFramePr>
        <p:xfrm>
          <a:off x="1595249" y="3702922"/>
          <a:ext cx="1895148" cy="487324"/>
        </p:xfrm>
        <a:graphic>
          <a:graphicData uri="http://schemas.openxmlformats.org/presentationml/2006/ole">
            <mc:AlternateContent xmlns:mc="http://schemas.openxmlformats.org/markup-compatibility/2006">
              <mc:Choice xmlns:v="urn:schemas-microsoft-com:vml" Requires="v">
                <p:oleObj spid="_x0000_s10411" name="Equation" r:id="rId5" imgW="1777680" imgH="457200" progId="Equation.DSMT4">
                  <p:embed/>
                </p:oleObj>
              </mc:Choice>
              <mc:Fallback>
                <p:oleObj name="Equation" r:id="rId5" imgW="1777680" imgH="457200" progId="Equation.DSMT4">
                  <p:embed/>
                  <p:pic>
                    <p:nvPicPr>
                      <p:cNvPr id="16" name="Object 15">
                        <a:extLst>
                          <a:ext uri="{FF2B5EF4-FFF2-40B4-BE49-F238E27FC236}">
                            <a16:creationId xmlns:a16="http://schemas.microsoft.com/office/drawing/2014/main" id="{05942DF1-11E2-4366-821D-CF9ECA2FFEAC}"/>
                          </a:ext>
                        </a:extLst>
                      </p:cNvPr>
                      <p:cNvPicPr/>
                      <p:nvPr/>
                    </p:nvPicPr>
                    <p:blipFill>
                      <a:blip r:embed="rId6"/>
                      <a:stretch>
                        <a:fillRect/>
                      </a:stretch>
                    </p:blipFill>
                    <p:spPr>
                      <a:xfrm>
                        <a:off x="1595249" y="3702922"/>
                        <a:ext cx="1895148" cy="48732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2931D1C1-3668-4B54-8E42-2D746579F4CF}"/>
              </a:ext>
            </a:extLst>
          </p:cNvPr>
          <p:cNvSpPr>
            <a:spLocks noGrp="1"/>
          </p:cNvSpPr>
          <p:nvPr>
            <p:ph sz="quarter" idx="19"/>
          </p:nvPr>
        </p:nvSpPr>
        <p:spPr>
          <a:xfrm>
            <a:off x="304800" y="4572000"/>
            <a:ext cx="1066800" cy="381000"/>
          </a:xfrm>
        </p:spPr>
        <p:txBody>
          <a:bodyPr/>
          <a:lstStyle/>
          <a:p>
            <a:r>
              <a:rPr lang="en-US" sz="2600" dirty="0">
                <a:solidFill>
                  <a:srgbClr val="000000"/>
                </a:solidFill>
              </a:rPr>
              <a:t>Thus,</a:t>
            </a:r>
            <a:endParaRPr lang="en-US" sz="2600" dirty="0"/>
          </a:p>
        </p:txBody>
      </p:sp>
      <p:graphicFrame>
        <p:nvGraphicFramePr>
          <p:cNvPr id="19" name="Content Placeholder 18">
            <a:extLst>
              <a:ext uri="{FF2B5EF4-FFF2-40B4-BE49-F238E27FC236}">
                <a16:creationId xmlns:a16="http://schemas.microsoft.com/office/drawing/2014/main" id="{3E0DBE71-0638-4609-BB02-19B85A4FB5F1}"/>
              </a:ext>
            </a:extLst>
          </p:cNvPr>
          <p:cNvGraphicFramePr>
            <a:graphicFrameLocks noGrp="1" noChangeAspect="1"/>
          </p:cNvGraphicFramePr>
          <p:nvPr>
            <p:ph sz="quarter" idx="20"/>
            <p:extLst>
              <p:ext uri="{D42A27DB-BD31-4B8C-83A1-F6EECF244321}">
                <p14:modId xmlns:p14="http://schemas.microsoft.com/office/powerpoint/2010/main" val="1501132601"/>
              </p:ext>
            </p:extLst>
          </p:nvPr>
        </p:nvGraphicFramePr>
        <p:xfrm>
          <a:off x="1572973" y="5256517"/>
          <a:ext cx="5117681" cy="466390"/>
        </p:xfrm>
        <a:graphic>
          <a:graphicData uri="http://schemas.openxmlformats.org/presentationml/2006/ole">
            <mc:AlternateContent xmlns:mc="http://schemas.openxmlformats.org/markup-compatibility/2006">
              <mc:Choice xmlns:v="urn:schemas-microsoft-com:vml" Requires="v">
                <p:oleObj spid="_x0000_s10412" name="Equation" r:id="rId7" imgW="5155920" imgH="469800" progId="Equation.DSMT4">
                  <p:embed/>
                </p:oleObj>
              </mc:Choice>
              <mc:Fallback>
                <p:oleObj name="Equation" r:id="rId7" imgW="5155920" imgH="469800" progId="Equation.DSMT4">
                  <p:embed/>
                  <p:pic>
                    <p:nvPicPr>
                      <p:cNvPr id="18" name="Object 17">
                        <a:extLst>
                          <a:ext uri="{FF2B5EF4-FFF2-40B4-BE49-F238E27FC236}">
                            <a16:creationId xmlns:a16="http://schemas.microsoft.com/office/drawing/2014/main" id="{09306F4C-B63D-4674-88A7-5E19DE2DB3FE}"/>
                          </a:ext>
                        </a:extLst>
                      </p:cNvPr>
                      <p:cNvPicPr/>
                      <p:nvPr/>
                    </p:nvPicPr>
                    <p:blipFill>
                      <a:blip r:embed="rId8"/>
                      <a:stretch>
                        <a:fillRect/>
                      </a:stretch>
                    </p:blipFill>
                    <p:spPr>
                      <a:xfrm>
                        <a:off x="1572973" y="5256517"/>
                        <a:ext cx="5117681" cy="466390"/>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B92C545C-D4BB-416B-80CD-B913A0B9EDE6}"/>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13" name="Footer Placeholder 12">
            <a:extLst>
              <a:ext uri="{FF2B5EF4-FFF2-40B4-BE49-F238E27FC236}">
                <a16:creationId xmlns:a16="http://schemas.microsoft.com/office/drawing/2014/main" id="{86D01A52-6034-4628-962F-6189197CACC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78558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F152-885A-4E83-9BCB-0694489F77C1}"/>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(6 of 14)</a:t>
            </a:r>
            <a:endParaRPr lang="en-US" dirty="0"/>
          </a:p>
        </p:txBody>
      </p:sp>
      <p:sp>
        <p:nvSpPr>
          <p:cNvPr id="3" name="Content Placeholder 2">
            <a:extLst>
              <a:ext uri="{FF2B5EF4-FFF2-40B4-BE49-F238E27FC236}">
                <a16:creationId xmlns:a16="http://schemas.microsoft.com/office/drawing/2014/main" id="{9B9762AE-6BDC-4377-A4CC-390E5C135B26}"/>
              </a:ext>
            </a:extLst>
          </p:cNvPr>
          <p:cNvSpPr>
            <a:spLocks noGrp="1"/>
          </p:cNvSpPr>
          <p:nvPr>
            <p:ph sz="quarter" idx="16"/>
          </p:nvPr>
        </p:nvSpPr>
        <p:spPr>
          <a:xfrm>
            <a:off x="304800" y="1752600"/>
            <a:ext cx="8534400" cy="4343400"/>
          </a:xfrm>
        </p:spPr>
        <p:txBody>
          <a:bodyPr/>
          <a:lstStyle/>
          <a:p>
            <a:pPr marL="292608" indent="-292608">
              <a:buClr>
                <a:schemeClr val="accent2"/>
              </a:buClr>
              <a:buFont typeface="Arial" panose="020B0604020202020204" pitchFamily="34" charset="0"/>
              <a:buChar char="•"/>
            </a:pPr>
            <a:r>
              <a:rPr lang="en-US" sz="2400" dirty="0"/>
              <a:t>Measuring weight:</a:t>
            </a:r>
          </a:p>
          <a:p>
            <a:pPr marL="621792" indent="-320040">
              <a:buClr>
                <a:schemeClr val="accent2"/>
              </a:buClr>
              <a:buSzPct val="80000"/>
              <a:buFont typeface="Courier New" panose="02070309020205020404" pitchFamily="49" charset="0"/>
              <a:buChar char="o"/>
            </a:pPr>
            <a:r>
              <a:rPr lang="en-US" sz="2200" dirty="0"/>
              <a:t>Use a balance to compare a body to known masses, find its mass, and compute its weight</a:t>
            </a:r>
          </a:p>
          <a:p>
            <a:pPr marL="621792" indent="-320040">
              <a:buClr>
                <a:schemeClr val="accent2"/>
              </a:buClr>
              <a:buSzPct val="80000"/>
              <a:buFont typeface="Courier New" panose="02070309020205020404" pitchFamily="49" charset="0"/>
              <a:buChar char="o"/>
            </a:pPr>
            <a:r>
              <a:rPr lang="en-US" sz="2200" dirty="0"/>
              <a:t>Use a spring scale that measures weight on a calibrated scale</a:t>
            </a:r>
          </a:p>
          <a:p>
            <a:pPr marL="621792" indent="-320040">
              <a:buClr>
                <a:schemeClr val="accent2"/>
              </a:buClr>
              <a:buSzPct val="80000"/>
              <a:buFont typeface="Courier New" panose="02070309020205020404" pitchFamily="49" charset="0"/>
              <a:buChar char="o"/>
            </a:pPr>
            <a:r>
              <a:rPr lang="en-US" sz="2200" dirty="0"/>
              <a:t>Weight is not the same as mass: a pan balance will read the same for different values of </a:t>
            </a:r>
            <a:r>
              <a:rPr lang="en-US" sz="2200" i="1" dirty="0"/>
              <a:t>g</a:t>
            </a:r>
            <a:r>
              <a:rPr lang="en-US" sz="2200" dirty="0"/>
              <a:t>, a scale will read differently for different values of </a:t>
            </a:r>
            <a:r>
              <a:rPr lang="en-US" sz="2200" i="1" dirty="0"/>
              <a:t>g</a:t>
            </a:r>
          </a:p>
          <a:p>
            <a:pPr marL="292608" indent="-292608">
              <a:buClr>
                <a:schemeClr val="accent2"/>
              </a:buClr>
              <a:buFont typeface="Arial" panose="020B0604020202020204" pitchFamily="34" charset="0"/>
              <a:buChar char="•"/>
            </a:pPr>
            <a:r>
              <a:rPr lang="en-US" sz="2400" dirty="0"/>
              <a:t>Weight must be measured when the body is not accelerating vertically</a:t>
            </a:r>
          </a:p>
          <a:p>
            <a:pPr marL="621792" indent="-320040">
              <a:buClr>
                <a:schemeClr val="accent2"/>
              </a:buClr>
              <a:buSzPct val="80000"/>
              <a:buFont typeface="Courier New" panose="02070309020205020404" pitchFamily="49" charset="0"/>
              <a:buChar char="o"/>
            </a:pPr>
            <a:r>
              <a:rPr lang="en-US" sz="2200" dirty="0"/>
              <a:t>E.g., in your bathroom, or on a train</a:t>
            </a:r>
          </a:p>
          <a:p>
            <a:pPr marL="621792" indent="-320040">
              <a:buClr>
                <a:schemeClr val="accent2"/>
              </a:buClr>
              <a:buSzPct val="80000"/>
              <a:buFont typeface="Courier New" panose="02070309020205020404" pitchFamily="49" charset="0"/>
              <a:buChar char="o"/>
            </a:pPr>
            <a:r>
              <a:rPr lang="en-US" sz="2200" dirty="0"/>
              <a:t>But not in an elevator</a:t>
            </a:r>
          </a:p>
        </p:txBody>
      </p:sp>
      <p:sp>
        <p:nvSpPr>
          <p:cNvPr id="4" name="Slide Number Placeholder 3">
            <a:extLst>
              <a:ext uri="{FF2B5EF4-FFF2-40B4-BE49-F238E27FC236}">
                <a16:creationId xmlns:a16="http://schemas.microsoft.com/office/drawing/2014/main" id="{882C2B7E-4C3A-4D13-84BE-4B9DC9BCAAC7}"/>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5" name="Footer Placeholder 4">
            <a:extLst>
              <a:ext uri="{FF2B5EF4-FFF2-40B4-BE49-F238E27FC236}">
                <a16:creationId xmlns:a16="http://schemas.microsoft.com/office/drawing/2014/main" id="{898C24AD-C2B1-4D9B-9B55-9C25B0AD272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83724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6EB1-1D57-4510-B2F0-A0059C6A07C4}"/>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(7 of 14)</a:t>
            </a:r>
            <a:endParaRPr lang="en-US" dirty="0"/>
          </a:p>
        </p:txBody>
      </p:sp>
      <p:sp>
        <p:nvSpPr>
          <p:cNvPr id="3" name="Content Placeholder 2">
            <a:extLst>
              <a:ext uri="{FF2B5EF4-FFF2-40B4-BE49-F238E27FC236}">
                <a16:creationId xmlns:a16="http://schemas.microsoft.com/office/drawing/2014/main" id="{69459926-3999-4301-A928-2FED3FC78DE5}"/>
              </a:ext>
            </a:extLst>
          </p:cNvPr>
          <p:cNvSpPr>
            <a:spLocks noGrp="1"/>
          </p:cNvSpPr>
          <p:nvPr>
            <p:ph sz="quarter" idx="16"/>
          </p:nvPr>
        </p:nvSpPr>
        <p:spPr>
          <a:xfrm>
            <a:off x="304800" y="1752600"/>
            <a:ext cx="8534400" cy="1676400"/>
          </a:xfrm>
        </p:spPr>
        <p:txBody>
          <a:bodyPr/>
          <a:lstStyle/>
          <a:p>
            <a:pPr marL="292608" indent="-292608">
              <a:buClr>
                <a:schemeClr val="accent2"/>
              </a:buClr>
              <a:buFont typeface="Arial" panose="020B0604020202020204" pitchFamily="34" charset="0"/>
              <a:buChar char="•"/>
            </a:pPr>
            <a:r>
              <a:rPr lang="en-US" sz="2600" dirty="0"/>
              <a:t>The </a:t>
            </a:r>
            <a:r>
              <a:rPr lang="en-US" sz="2600" b="1" dirty="0"/>
              <a:t>normal force:</a:t>
            </a:r>
          </a:p>
          <a:p>
            <a:pPr marL="621792" indent="-320040">
              <a:buClr>
                <a:schemeClr val="accent2"/>
              </a:buClr>
              <a:buSzPct val="80000"/>
              <a:buFont typeface="Courier New" panose="02070309020205020404" pitchFamily="49" charset="0"/>
              <a:buChar char="o"/>
            </a:pPr>
            <a:r>
              <a:rPr lang="en-US" sz="2400" dirty="0"/>
              <a:t>If you are standing on a surface, the push back on you from the surface (due to deformation) is the normal force</a:t>
            </a:r>
          </a:p>
          <a:p>
            <a:pPr marL="621792" indent="-320040">
              <a:buClr>
                <a:schemeClr val="accent2"/>
              </a:buClr>
              <a:buSzPct val="80000"/>
              <a:buFont typeface="Courier New" panose="02070309020205020404" pitchFamily="49" charset="0"/>
              <a:buChar char="o"/>
            </a:pPr>
            <a:r>
              <a:rPr lang="en-US" sz="2400" dirty="0"/>
              <a:t>Normal means perpendicular</a:t>
            </a:r>
            <a:endParaRPr lang="en-US" sz="2600" dirty="0"/>
          </a:p>
        </p:txBody>
      </p:sp>
      <p:sp>
        <p:nvSpPr>
          <p:cNvPr id="4" name="Content Placeholder 3">
            <a:extLst>
              <a:ext uri="{FF2B5EF4-FFF2-40B4-BE49-F238E27FC236}">
                <a16:creationId xmlns:a16="http://schemas.microsoft.com/office/drawing/2014/main" id="{E416B5B5-1DB8-46C9-BF4E-A1EE6C013935}"/>
              </a:ext>
            </a:extLst>
          </p:cNvPr>
          <p:cNvSpPr>
            <a:spLocks noGrp="1"/>
          </p:cNvSpPr>
          <p:nvPr>
            <p:ph sz="quarter" idx="17"/>
          </p:nvPr>
        </p:nvSpPr>
        <p:spPr>
          <a:xfrm>
            <a:off x="304800" y="3581400"/>
            <a:ext cx="8534400" cy="762000"/>
          </a:xfrm>
        </p:spPr>
        <p:txBody>
          <a:bodyPr/>
          <a:lstStyle/>
          <a:p>
            <a:r>
              <a:rPr lang="en-US" sz="2600" dirty="0"/>
              <a:t>When a body presses against a surface, the surface (even a seemingly rigid one) deforms and pushes on the body with a</a:t>
            </a:r>
          </a:p>
        </p:txBody>
      </p:sp>
      <p:sp>
        <p:nvSpPr>
          <p:cNvPr id="5" name="Content Placeholder 4">
            <a:extLst>
              <a:ext uri="{FF2B5EF4-FFF2-40B4-BE49-F238E27FC236}">
                <a16:creationId xmlns:a16="http://schemas.microsoft.com/office/drawing/2014/main" id="{D5E95AD7-BE8F-40F8-B313-1754EB5BE7CF}"/>
              </a:ext>
            </a:extLst>
          </p:cNvPr>
          <p:cNvSpPr>
            <a:spLocks noGrp="1"/>
          </p:cNvSpPr>
          <p:nvPr>
            <p:ph sz="quarter" idx="18"/>
          </p:nvPr>
        </p:nvSpPr>
        <p:spPr>
          <a:xfrm>
            <a:off x="304800" y="4343400"/>
            <a:ext cx="1905000" cy="457200"/>
          </a:xfrm>
        </p:spPr>
        <p:txBody>
          <a:bodyPr/>
          <a:lstStyle/>
          <a:p>
            <a:r>
              <a:rPr lang="en-US" sz="2600" dirty="0"/>
              <a:t>normal force</a:t>
            </a:r>
          </a:p>
        </p:txBody>
      </p:sp>
      <p:graphicFrame>
        <p:nvGraphicFramePr>
          <p:cNvPr id="26" name="Content Placeholder 25">
            <a:extLst>
              <a:ext uri="{FF2B5EF4-FFF2-40B4-BE49-F238E27FC236}">
                <a16:creationId xmlns:a16="http://schemas.microsoft.com/office/drawing/2014/main" id="{DD2D4E45-5601-47FB-B1DB-5B04B48B621F}"/>
              </a:ext>
            </a:extLst>
          </p:cNvPr>
          <p:cNvGraphicFramePr>
            <a:graphicFrameLocks noGrp="1" noChangeAspect="1"/>
          </p:cNvGraphicFramePr>
          <p:nvPr>
            <p:ph sz="quarter" idx="19"/>
            <p:extLst>
              <p:ext uri="{D42A27DB-BD31-4B8C-83A1-F6EECF244321}">
                <p14:modId xmlns:p14="http://schemas.microsoft.com/office/powerpoint/2010/main" val="1241475197"/>
              </p:ext>
            </p:extLst>
          </p:nvPr>
        </p:nvGraphicFramePr>
        <p:xfrm>
          <a:off x="2170762" y="4366623"/>
          <a:ext cx="438667" cy="379391"/>
        </p:xfrm>
        <a:graphic>
          <a:graphicData uri="http://schemas.openxmlformats.org/presentationml/2006/ole">
            <mc:AlternateContent xmlns:mc="http://schemas.openxmlformats.org/markup-compatibility/2006">
              <mc:Choice xmlns:v="urn:schemas-microsoft-com:vml" Requires="v">
                <p:oleObj spid="_x0000_s11321" name="Equation" r:id="rId3" imgW="469800" imgH="406080" progId="Equation.DSMT4">
                  <p:embed/>
                </p:oleObj>
              </mc:Choice>
              <mc:Fallback>
                <p:oleObj name="Equation" r:id="rId3" imgW="469800" imgH="406080" progId="Equation.DSMT4">
                  <p:embed/>
                  <p:pic>
                    <p:nvPicPr>
                      <p:cNvPr id="25" name="Object 24">
                        <a:extLst>
                          <a:ext uri="{FF2B5EF4-FFF2-40B4-BE49-F238E27FC236}">
                            <a16:creationId xmlns:a16="http://schemas.microsoft.com/office/drawing/2014/main" id="{64B613A6-72EC-4680-B8A6-E0E7E10895C4}"/>
                          </a:ext>
                        </a:extLst>
                      </p:cNvPr>
                      <p:cNvPicPr/>
                      <p:nvPr/>
                    </p:nvPicPr>
                    <p:blipFill>
                      <a:blip r:embed="rId4"/>
                      <a:stretch>
                        <a:fillRect/>
                      </a:stretch>
                    </p:blipFill>
                    <p:spPr>
                      <a:xfrm>
                        <a:off x="2170762" y="4366623"/>
                        <a:ext cx="438667" cy="379391"/>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70A153D-11A0-40C0-8A01-4CA0F03180FD}"/>
              </a:ext>
            </a:extLst>
          </p:cNvPr>
          <p:cNvSpPr>
            <a:spLocks noGrp="1"/>
          </p:cNvSpPr>
          <p:nvPr>
            <p:ph sz="quarter" idx="20"/>
          </p:nvPr>
        </p:nvSpPr>
        <p:spPr>
          <a:xfrm>
            <a:off x="2590800" y="4343400"/>
            <a:ext cx="6248400" cy="381000"/>
          </a:xfrm>
        </p:spPr>
        <p:txBody>
          <a:bodyPr/>
          <a:lstStyle/>
          <a:p>
            <a:r>
              <a:rPr lang="en-US" sz="2600" dirty="0"/>
              <a:t>that is perpendicular to the surface.</a:t>
            </a:r>
          </a:p>
        </p:txBody>
      </p:sp>
      <p:sp>
        <p:nvSpPr>
          <p:cNvPr id="23" name="Slide Number Placeholder 22">
            <a:extLst>
              <a:ext uri="{FF2B5EF4-FFF2-40B4-BE49-F238E27FC236}">
                <a16:creationId xmlns:a16="http://schemas.microsoft.com/office/drawing/2014/main" id="{BEF493E1-D320-4068-BE7E-94A66C76CC7C}"/>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24" name="Footer Placeholder 23">
            <a:extLst>
              <a:ext uri="{FF2B5EF4-FFF2-40B4-BE49-F238E27FC236}">
                <a16:creationId xmlns:a16="http://schemas.microsoft.com/office/drawing/2014/main" id="{1719088A-5EFC-4C57-A1F3-52609372704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80753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33F5-3696-4422-A68B-853164B21B1D}"/>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(8 of 14)</a:t>
            </a:r>
            <a:endParaRPr lang="en-US" dirty="0"/>
          </a:p>
        </p:txBody>
      </p:sp>
      <p:pic>
        <p:nvPicPr>
          <p:cNvPr id="15" name="Content Placeholder 14" descr="Copyright © 2014 John Wiley &amp; Sons, Inc. All rights reserved.">
            <a:extLst>
              <a:ext uri="{FF2B5EF4-FFF2-40B4-BE49-F238E27FC236}">
                <a16:creationId xmlns:a16="http://schemas.microsoft.com/office/drawing/2014/main" id="{77BB4AC3-1342-4C3A-A7C5-1C41A620E901}"/>
              </a:ext>
            </a:extLst>
          </p:cNvPr>
          <p:cNvPicPr>
            <a:picLocks noGrp="1" noChangeAspect="1"/>
          </p:cNvPicPr>
          <p:nvPr>
            <p:ph sz="quarter" idx="16"/>
          </p:nvPr>
        </p:nvPicPr>
        <p:blipFill>
          <a:blip r:embed="rId2"/>
          <a:stretch>
            <a:fillRect/>
          </a:stretch>
        </p:blipFill>
        <p:spPr>
          <a:xfrm>
            <a:off x="1200098" y="1583900"/>
            <a:ext cx="6743804" cy="3899024"/>
          </a:xfrm>
          <a:prstGeom prst="rect">
            <a:avLst/>
          </a:prstGeom>
        </p:spPr>
      </p:pic>
      <p:sp>
        <p:nvSpPr>
          <p:cNvPr id="4" name="Content Placeholder 3">
            <a:extLst>
              <a:ext uri="{FF2B5EF4-FFF2-40B4-BE49-F238E27FC236}">
                <a16:creationId xmlns:a16="http://schemas.microsoft.com/office/drawing/2014/main" id="{717770AD-4967-4888-9539-EEE6EE02C30A}"/>
              </a:ext>
            </a:extLst>
          </p:cNvPr>
          <p:cNvSpPr>
            <a:spLocks noGrp="1"/>
          </p:cNvSpPr>
          <p:nvPr>
            <p:ph sz="quarter" idx="17"/>
          </p:nvPr>
        </p:nvSpPr>
        <p:spPr>
          <a:xfrm>
            <a:off x="304800" y="5715000"/>
            <a:ext cx="8534400" cy="304800"/>
          </a:xfrm>
        </p:spPr>
        <p:txBody>
          <a:bodyPr/>
          <a:lstStyle/>
          <a:p>
            <a:pPr algn="ctr"/>
            <a:r>
              <a:rPr lang="en-US" sz="1800" b="1" dirty="0">
                <a:solidFill>
                  <a:srgbClr val="000000"/>
                </a:solidFill>
              </a:rPr>
              <a:t>Figure 5-7</a:t>
            </a:r>
          </a:p>
        </p:txBody>
      </p:sp>
      <p:sp>
        <p:nvSpPr>
          <p:cNvPr id="12" name="Slide Number Placeholder 11">
            <a:extLst>
              <a:ext uri="{FF2B5EF4-FFF2-40B4-BE49-F238E27FC236}">
                <a16:creationId xmlns:a16="http://schemas.microsoft.com/office/drawing/2014/main" id="{0E764C70-9001-4BEF-8E54-F45D827C54B2}"/>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13" name="Footer Placeholder 12">
            <a:extLst>
              <a:ext uri="{FF2B5EF4-FFF2-40B4-BE49-F238E27FC236}">
                <a16:creationId xmlns:a16="http://schemas.microsoft.com/office/drawing/2014/main" id="{32E8EEC9-3BA7-4C9E-9674-5D02F1D7FCD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66420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534400" cy="761999"/>
          </a:xfrm>
        </p:spPr>
        <p:txBody>
          <a:bodyPr>
            <a:noAutofit/>
          </a:bodyPr>
          <a:lstStyle/>
          <a:p>
            <a:r>
              <a:rPr lang="en-IN" sz="3600" dirty="0"/>
              <a:t>5-1 Newton's First and Second Laws </a:t>
            </a:r>
            <a:r>
              <a:rPr lang="en-IN" sz="2400" b="0" dirty="0"/>
              <a:t>(2 of 20)</a:t>
            </a:r>
            <a:endParaRPr lang="en-US" sz="2000" b="0" dirty="0"/>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3048000"/>
          </a:xfrm>
        </p:spPr>
        <p:txBody>
          <a:bodyPr/>
          <a:lstStyle/>
          <a:p>
            <a:pPr marL="808038" indent="-808038"/>
            <a:r>
              <a:rPr lang="en-IN" altLang="en-US" b="1" dirty="0">
                <a:latin typeface="Times New Roman" panose="02020603050405020304" pitchFamily="18" charset="0"/>
              </a:rPr>
              <a:t>5.05 </a:t>
            </a:r>
            <a:r>
              <a:rPr lang="en-IN" altLang="en-US" dirty="0">
                <a:latin typeface="Times New Roman" panose="02020603050405020304" pitchFamily="18" charset="0"/>
              </a:rPr>
              <a:t> Sketch a free-body diagram for an object, showing the object as a particle and drawing the forces acting on it as vectors anchored to the particle.</a:t>
            </a:r>
          </a:p>
          <a:p>
            <a:pPr marL="808038" indent="-808038"/>
            <a:r>
              <a:rPr lang="en-IN" altLang="en-US" b="1" dirty="0">
                <a:latin typeface="Times New Roman" panose="02020603050405020304" pitchFamily="18" charset="0"/>
              </a:rPr>
              <a:t>5.06 </a:t>
            </a:r>
            <a:r>
              <a:rPr lang="en-IN" altLang="en-US" dirty="0">
                <a:latin typeface="Times New Roman" panose="02020603050405020304" pitchFamily="18" charset="0"/>
              </a:rPr>
              <a:t> Apply the relationship between net force on an object, its mass, and the produced acceleration.</a:t>
            </a:r>
          </a:p>
          <a:p>
            <a:pPr marL="808038" indent="-808038"/>
            <a:r>
              <a:rPr lang="en-IN" altLang="en-US" b="1" dirty="0">
                <a:latin typeface="Times New Roman" panose="02020603050405020304" pitchFamily="18" charset="0"/>
              </a:rPr>
              <a:t>5.07 </a:t>
            </a:r>
            <a:r>
              <a:rPr lang="en-IN" altLang="en-US" dirty="0">
                <a:latin typeface="Times New Roman" panose="02020603050405020304" pitchFamily="18" charset="0"/>
              </a:rPr>
              <a:t>	Identify that only external forces on an object can cause the object to accelerate.</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3</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4214736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F94-F610-42D4-B0AE-ACEB52DABA26}"/>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(9 of 14)</a:t>
            </a:r>
            <a:endParaRPr lang="en-US" dirty="0"/>
          </a:p>
        </p:txBody>
      </p:sp>
      <p:sp>
        <p:nvSpPr>
          <p:cNvPr id="3" name="Content Placeholder 2">
            <a:extLst>
              <a:ext uri="{FF2B5EF4-FFF2-40B4-BE49-F238E27FC236}">
                <a16:creationId xmlns:a16="http://schemas.microsoft.com/office/drawing/2014/main" id="{799ECFBA-73EB-4C34-81D3-9BAAFA316F42}"/>
              </a:ext>
            </a:extLst>
          </p:cNvPr>
          <p:cNvSpPr>
            <a:spLocks noGrp="1"/>
          </p:cNvSpPr>
          <p:nvPr>
            <p:ph sz="quarter" idx="16"/>
          </p:nvPr>
        </p:nvSpPr>
        <p:spPr>
          <a:xfrm>
            <a:off x="304800" y="1752600"/>
            <a:ext cx="8534400" cy="838200"/>
          </a:xfrm>
        </p:spPr>
        <p:txBody>
          <a:bodyPr/>
          <a:lstStyle/>
          <a:p>
            <a:r>
              <a:rPr lang="en-US" b="1" dirty="0">
                <a:solidFill>
                  <a:srgbClr val="00007F"/>
                </a:solidFill>
              </a:rPr>
              <a:t>Example</a:t>
            </a:r>
            <a:r>
              <a:rPr lang="en-US" dirty="0"/>
              <a:t> Normal force for a block resting on a horizontal surface that is:</a:t>
            </a:r>
          </a:p>
        </p:txBody>
      </p:sp>
      <p:sp>
        <p:nvSpPr>
          <p:cNvPr id="4" name="Content Placeholder 3">
            <a:extLst>
              <a:ext uri="{FF2B5EF4-FFF2-40B4-BE49-F238E27FC236}">
                <a16:creationId xmlns:a16="http://schemas.microsoft.com/office/drawing/2014/main" id="{66001B62-274A-46D6-804C-70B9852DF8B7}"/>
              </a:ext>
            </a:extLst>
          </p:cNvPr>
          <p:cNvSpPr>
            <a:spLocks noGrp="1"/>
          </p:cNvSpPr>
          <p:nvPr>
            <p:ph sz="quarter" idx="17"/>
          </p:nvPr>
        </p:nvSpPr>
        <p:spPr>
          <a:xfrm>
            <a:off x="304800" y="2819400"/>
            <a:ext cx="4953000" cy="457200"/>
          </a:xfrm>
        </p:spPr>
        <p:txBody>
          <a:bodyPr/>
          <a:lstStyle/>
          <a:p>
            <a:pPr marL="621792" indent="-320040">
              <a:spcBef>
                <a:spcPts val="500"/>
              </a:spcBef>
              <a:buClr>
                <a:schemeClr val="accent2"/>
              </a:buClr>
              <a:buFont typeface="Arial" panose="020B0604020202020204" pitchFamily="34" charset="0"/>
              <a:buChar char="•"/>
            </a:pPr>
            <a:r>
              <a:rPr lang="en-US" dirty="0"/>
              <a:t>Accelerating vertically at </a:t>
            </a:r>
            <a:r>
              <a:rPr lang="en-US" i="1" dirty="0"/>
              <a:t>a</a:t>
            </a:r>
            <a:r>
              <a:rPr lang="en-US" i="1" baseline="-25000" dirty="0"/>
              <a:t>y</a:t>
            </a:r>
            <a:r>
              <a:rPr lang="en-US" dirty="0"/>
              <a:t>:</a:t>
            </a:r>
          </a:p>
        </p:txBody>
      </p:sp>
      <p:graphicFrame>
        <p:nvGraphicFramePr>
          <p:cNvPr id="26" name="Content Placeholder 25">
            <a:extLst>
              <a:ext uri="{FF2B5EF4-FFF2-40B4-BE49-F238E27FC236}">
                <a16:creationId xmlns:a16="http://schemas.microsoft.com/office/drawing/2014/main" id="{AD583FA0-16F1-43D0-80BC-B877293B746C}"/>
              </a:ext>
            </a:extLst>
          </p:cNvPr>
          <p:cNvGraphicFramePr>
            <a:graphicFrameLocks noGrp="1" noChangeAspect="1"/>
          </p:cNvGraphicFramePr>
          <p:nvPr>
            <p:ph sz="quarter" idx="18"/>
            <p:extLst>
              <p:ext uri="{D42A27DB-BD31-4B8C-83A1-F6EECF244321}">
                <p14:modId xmlns:p14="http://schemas.microsoft.com/office/powerpoint/2010/main" val="630680564"/>
              </p:ext>
            </p:extLst>
          </p:nvPr>
        </p:nvGraphicFramePr>
        <p:xfrm>
          <a:off x="2101202" y="3452193"/>
          <a:ext cx="3539815" cy="539972"/>
        </p:xfrm>
        <a:graphic>
          <a:graphicData uri="http://schemas.openxmlformats.org/presentationml/2006/ole">
            <mc:AlternateContent xmlns:mc="http://schemas.openxmlformats.org/markup-compatibility/2006">
              <mc:Choice xmlns:v="urn:schemas-microsoft-com:vml" Requires="v">
                <p:oleObj spid="_x0000_s12401" name="Equation" r:id="rId3" imgW="3746160" imgH="571320" progId="Equation.DSMT4">
                  <p:embed/>
                </p:oleObj>
              </mc:Choice>
              <mc:Fallback>
                <p:oleObj name="Equation" r:id="rId3" imgW="3746160" imgH="571320" progId="Equation.DSMT4">
                  <p:embed/>
                  <p:pic>
                    <p:nvPicPr>
                      <p:cNvPr id="25" name="Object 24">
                        <a:extLst>
                          <a:ext uri="{FF2B5EF4-FFF2-40B4-BE49-F238E27FC236}">
                            <a16:creationId xmlns:a16="http://schemas.microsoft.com/office/drawing/2014/main" id="{7E57BE2B-2083-4CEB-BC2A-20A88F3780E2}"/>
                          </a:ext>
                        </a:extLst>
                      </p:cNvPr>
                      <p:cNvPicPr/>
                      <p:nvPr/>
                    </p:nvPicPr>
                    <p:blipFill>
                      <a:blip r:embed="rId4"/>
                      <a:stretch>
                        <a:fillRect/>
                      </a:stretch>
                    </p:blipFill>
                    <p:spPr>
                      <a:xfrm>
                        <a:off x="2101202" y="3452193"/>
                        <a:ext cx="3539815" cy="53997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7400A1C-1A37-4B82-9A08-3F7338A4B690}"/>
              </a:ext>
            </a:extLst>
          </p:cNvPr>
          <p:cNvSpPr>
            <a:spLocks noGrp="1"/>
          </p:cNvSpPr>
          <p:nvPr>
            <p:ph sz="quarter" idx="19"/>
          </p:nvPr>
        </p:nvSpPr>
        <p:spPr>
          <a:xfrm>
            <a:off x="6497099" y="3548712"/>
            <a:ext cx="1886139" cy="413687"/>
          </a:xfrm>
        </p:spPr>
        <p:txBody>
          <a:bodyPr/>
          <a:lstStyle/>
          <a:p>
            <a:r>
              <a:rPr lang="en-US" sz="2000" b="1" dirty="0">
                <a:solidFill>
                  <a:srgbClr val="000000"/>
                </a:solidFill>
              </a:rPr>
              <a:t>Equation (5-13)</a:t>
            </a:r>
          </a:p>
        </p:txBody>
      </p:sp>
      <p:sp>
        <p:nvSpPr>
          <p:cNvPr id="7" name="Content Placeholder 6">
            <a:extLst>
              <a:ext uri="{FF2B5EF4-FFF2-40B4-BE49-F238E27FC236}">
                <a16:creationId xmlns:a16="http://schemas.microsoft.com/office/drawing/2014/main" id="{440121C1-0C8D-407C-940D-8225972164E1}"/>
              </a:ext>
            </a:extLst>
          </p:cNvPr>
          <p:cNvSpPr>
            <a:spLocks noGrp="1"/>
          </p:cNvSpPr>
          <p:nvPr>
            <p:ph sz="quarter" idx="20"/>
          </p:nvPr>
        </p:nvSpPr>
        <p:spPr>
          <a:xfrm>
            <a:off x="304800" y="4343400"/>
            <a:ext cx="3352800" cy="457200"/>
          </a:xfrm>
        </p:spPr>
        <p:txBody>
          <a:bodyPr/>
          <a:lstStyle/>
          <a:p>
            <a:pPr marL="621792" indent="-320040">
              <a:spcBef>
                <a:spcPts val="500"/>
              </a:spcBef>
              <a:buClr>
                <a:schemeClr val="accent2"/>
              </a:buClr>
              <a:buFont typeface="Arial" panose="020B0604020202020204" pitchFamily="34" charset="0"/>
              <a:buChar char="•"/>
            </a:pPr>
            <a:r>
              <a:rPr lang="en-US" dirty="0">
                <a:solidFill>
                  <a:srgbClr val="000000"/>
                </a:solidFill>
              </a:rPr>
              <a:t>Vertically at rest:</a:t>
            </a:r>
            <a:endParaRPr lang="en-US" dirty="0"/>
          </a:p>
        </p:txBody>
      </p:sp>
      <p:graphicFrame>
        <p:nvGraphicFramePr>
          <p:cNvPr id="29" name="Content Placeholder 28">
            <a:extLst>
              <a:ext uri="{FF2B5EF4-FFF2-40B4-BE49-F238E27FC236}">
                <a16:creationId xmlns:a16="http://schemas.microsoft.com/office/drawing/2014/main" id="{9A0269BF-22E3-416C-BA09-24D7F80C2FEC}"/>
              </a:ext>
            </a:extLst>
          </p:cNvPr>
          <p:cNvGraphicFramePr>
            <a:graphicFrameLocks noGrp="1" noChangeAspect="1"/>
          </p:cNvGraphicFramePr>
          <p:nvPr>
            <p:ph sz="quarter" idx="21"/>
            <p:extLst>
              <p:ext uri="{D42A27DB-BD31-4B8C-83A1-F6EECF244321}">
                <p14:modId xmlns:p14="http://schemas.microsoft.com/office/powerpoint/2010/main" val="1336749600"/>
              </p:ext>
            </p:extLst>
          </p:nvPr>
        </p:nvGraphicFramePr>
        <p:xfrm>
          <a:off x="2127935" y="5079117"/>
          <a:ext cx="1189170" cy="400435"/>
        </p:xfrm>
        <a:graphic>
          <a:graphicData uri="http://schemas.openxmlformats.org/presentationml/2006/ole">
            <mc:AlternateContent xmlns:mc="http://schemas.openxmlformats.org/markup-compatibility/2006">
              <mc:Choice xmlns:v="urn:schemas-microsoft-com:vml" Requires="v">
                <p:oleObj spid="_x0000_s12402" name="Equation" r:id="rId5" imgW="1244520" imgH="419040" progId="Equation.DSMT4">
                  <p:embed/>
                </p:oleObj>
              </mc:Choice>
              <mc:Fallback>
                <p:oleObj name="Equation" r:id="rId5" imgW="1244520" imgH="419040" progId="Equation.DSMT4">
                  <p:embed/>
                  <p:pic>
                    <p:nvPicPr>
                      <p:cNvPr id="28" name="Object 27">
                        <a:extLst>
                          <a:ext uri="{FF2B5EF4-FFF2-40B4-BE49-F238E27FC236}">
                            <a16:creationId xmlns:a16="http://schemas.microsoft.com/office/drawing/2014/main" id="{DF7AAAA2-5058-42DE-8139-059C01021A7C}"/>
                          </a:ext>
                        </a:extLst>
                      </p:cNvPr>
                      <p:cNvPicPr/>
                      <p:nvPr/>
                    </p:nvPicPr>
                    <p:blipFill>
                      <a:blip r:embed="rId6"/>
                      <a:stretch>
                        <a:fillRect/>
                      </a:stretch>
                    </p:blipFill>
                    <p:spPr>
                      <a:xfrm>
                        <a:off x="2127935" y="5079117"/>
                        <a:ext cx="1189170" cy="40043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65804158-A2F0-4820-9199-A56847D8D993}"/>
              </a:ext>
            </a:extLst>
          </p:cNvPr>
          <p:cNvSpPr>
            <a:spLocks noGrp="1"/>
          </p:cNvSpPr>
          <p:nvPr>
            <p:ph sz="quarter" idx="22"/>
          </p:nvPr>
        </p:nvSpPr>
        <p:spPr>
          <a:xfrm>
            <a:off x="6477000" y="5003800"/>
            <a:ext cx="2365788" cy="381000"/>
          </a:xfrm>
        </p:spPr>
        <p:txBody>
          <a:bodyPr/>
          <a:lstStyle/>
          <a:p>
            <a:r>
              <a:rPr lang="en-US" sz="2000" b="1" dirty="0">
                <a:solidFill>
                  <a:srgbClr val="000000"/>
                </a:solidFill>
              </a:rPr>
              <a:t>Equation (5-14)</a:t>
            </a:r>
          </a:p>
        </p:txBody>
      </p:sp>
      <p:sp>
        <p:nvSpPr>
          <p:cNvPr id="23" name="Slide Number Placeholder 22">
            <a:extLst>
              <a:ext uri="{FF2B5EF4-FFF2-40B4-BE49-F238E27FC236}">
                <a16:creationId xmlns:a16="http://schemas.microsoft.com/office/drawing/2014/main" id="{7A99F424-26AD-4568-8351-87A084103072}"/>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24" name="Footer Placeholder 23">
            <a:extLst>
              <a:ext uri="{FF2B5EF4-FFF2-40B4-BE49-F238E27FC236}">
                <a16:creationId xmlns:a16="http://schemas.microsoft.com/office/drawing/2014/main" id="{57FF2B26-9779-464B-943C-5B821E267EB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27484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A3D3-2689-4139-866A-11EFDBA14C9A}"/>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(10 of 14)</a:t>
            </a:r>
            <a:endParaRPr lang="en-US" dirty="0"/>
          </a:p>
        </p:txBody>
      </p:sp>
      <p:sp>
        <p:nvSpPr>
          <p:cNvPr id="3" name="Content Placeholder 2">
            <a:extLst>
              <a:ext uri="{FF2B5EF4-FFF2-40B4-BE49-F238E27FC236}">
                <a16:creationId xmlns:a16="http://schemas.microsoft.com/office/drawing/2014/main" id="{538D1BA4-EBD5-467D-B18F-3DAFA1BA8FFF}"/>
              </a:ext>
            </a:extLst>
          </p:cNvPr>
          <p:cNvSpPr>
            <a:spLocks noGrp="1"/>
          </p:cNvSpPr>
          <p:nvPr>
            <p:ph sz="quarter" idx="16"/>
          </p:nvPr>
        </p:nvSpPr>
        <p:spPr>
          <a:xfrm>
            <a:off x="304800" y="1752600"/>
            <a:ext cx="2286000" cy="457200"/>
          </a:xfrm>
        </p:spPr>
        <p:txBody>
          <a:bodyPr/>
          <a:lstStyle/>
          <a:p>
            <a:r>
              <a:rPr lang="en-US" b="1" dirty="0"/>
              <a:t>Checkpoint 3</a:t>
            </a:r>
            <a:endParaRPr lang="en-US" dirty="0"/>
          </a:p>
        </p:txBody>
      </p:sp>
      <p:sp>
        <p:nvSpPr>
          <p:cNvPr id="4" name="Content Placeholder 3">
            <a:extLst>
              <a:ext uri="{FF2B5EF4-FFF2-40B4-BE49-F238E27FC236}">
                <a16:creationId xmlns:a16="http://schemas.microsoft.com/office/drawing/2014/main" id="{DC160C80-8E91-4905-84C5-3C42C51AD748}"/>
              </a:ext>
            </a:extLst>
          </p:cNvPr>
          <p:cNvSpPr>
            <a:spLocks noGrp="1"/>
          </p:cNvSpPr>
          <p:nvPr>
            <p:ph sz="quarter" idx="17"/>
          </p:nvPr>
        </p:nvSpPr>
        <p:spPr>
          <a:xfrm>
            <a:off x="304800" y="2255520"/>
            <a:ext cx="7086600" cy="411480"/>
          </a:xfrm>
        </p:spPr>
        <p:txBody>
          <a:bodyPr/>
          <a:lstStyle/>
          <a:p>
            <a:r>
              <a:rPr lang="en-US" dirty="0"/>
              <a:t>In Fig. 5-7, is the magnitude of the normal force</a:t>
            </a:r>
          </a:p>
        </p:txBody>
      </p:sp>
      <p:graphicFrame>
        <p:nvGraphicFramePr>
          <p:cNvPr id="26" name="Content Placeholder 25">
            <a:extLst>
              <a:ext uri="{FF2B5EF4-FFF2-40B4-BE49-F238E27FC236}">
                <a16:creationId xmlns:a16="http://schemas.microsoft.com/office/drawing/2014/main" id="{9641DAC2-42CD-4F69-A357-27107D321F9E}"/>
              </a:ext>
            </a:extLst>
          </p:cNvPr>
          <p:cNvGraphicFramePr>
            <a:graphicFrameLocks noGrp="1" noChangeAspect="1"/>
          </p:cNvGraphicFramePr>
          <p:nvPr>
            <p:ph sz="quarter" idx="18"/>
            <p:extLst>
              <p:ext uri="{D42A27DB-BD31-4B8C-83A1-F6EECF244321}">
                <p14:modId xmlns:p14="http://schemas.microsoft.com/office/powerpoint/2010/main" val="2857608039"/>
              </p:ext>
            </p:extLst>
          </p:nvPr>
        </p:nvGraphicFramePr>
        <p:xfrm>
          <a:off x="7332614" y="2265531"/>
          <a:ext cx="473770" cy="409746"/>
        </p:xfrm>
        <a:graphic>
          <a:graphicData uri="http://schemas.openxmlformats.org/presentationml/2006/ole">
            <mc:AlternateContent xmlns:mc="http://schemas.openxmlformats.org/markup-compatibility/2006">
              <mc:Choice xmlns:v="urn:schemas-microsoft-com:vml" Requires="v">
                <p:oleObj spid="_x0000_s13369" name="Equation" r:id="rId3" imgW="469800" imgH="406080" progId="Equation.DSMT4">
                  <p:embed/>
                </p:oleObj>
              </mc:Choice>
              <mc:Fallback>
                <p:oleObj name="Equation" r:id="rId3" imgW="469800" imgH="406080" progId="Equation.DSMT4">
                  <p:embed/>
                  <p:pic>
                    <p:nvPicPr>
                      <p:cNvPr id="25" name="Object 24">
                        <a:extLst>
                          <a:ext uri="{FF2B5EF4-FFF2-40B4-BE49-F238E27FC236}">
                            <a16:creationId xmlns:a16="http://schemas.microsoft.com/office/drawing/2014/main" id="{2A31FC12-F07F-42D7-8BBE-462CE8F2416A}"/>
                          </a:ext>
                        </a:extLst>
                      </p:cNvPr>
                      <p:cNvPicPr/>
                      <p:nvPr/>
                    </p:nvPicPr>
                    <p:blipFill>
                      <a:blip r:embed="rId4"/>
                      <a:stretch>
                        <a:fillRect/>
                      </a:stretch>
                    </p:blipFill>
                    <p:spPr>
                      <a:xfrm>
                        <a:off x="7332614" y="2265531"/>
                        <a:ext cx="473770" cy="409746"/>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41BE354-F48A-4A2A-A086-3FEB375E9D6C}"/>
              </a:ext>
            </a:extLst>
          </p:cNvPr>
          <p:cNvSpPr>
            <a:spLocks noGrp="1"/>
          </p:cNvSpPr>
          <p:nvPr>
            <p:ph sz="quarter" idx="19"/>
          </p:nvPr>
        </p:nvSpPr>
        <p:spPr>
          <a:xfrm>
            <a:off x="304800" y="2716695"/>
            <a:ext cx="8229600" cy="1219200"/>
          </a:xfrm>
        </p:spPr>
        <p:txBody>
          <a:bodyPr/>
          <a:lstStyle/>
          <a:p>
            <a:r>
              <a:rPr lang="en-US" dirty="0"/>
              <a:t>greater than, less than, or equal to </a:t>
            </a:r>
            <a:r>
              <a:rPr lang="en-US" i="1" dirty="0"/>
              <a:t>mg</a:t>
            </a:r>
            <a:r>
              <a:rPr lang="en-US" dirty="0"/>
              <a:t> if the block and table are in an elevator moving upward (a) at constant speed and (b) at increasing speed?</a:t>
            </a:r>
          </a:p>
        </p:txBody>
      </p:sp>
      <p:sp>
        <p:nvSpPr>
          <p:cNvPr id="7" name="Content Placeholder 6">
            <a:extLst>
              <a:ext uri="{FF2B5EF4-FFF2-40B4-BE49-F238E27FC236}">
                <a16:creationId xmlns:a16="http://schemas.microsoft.com/office/drawing/2014/main" id="{BE3620D4-9A36-4E3C-BC98-C054CE62EC45}"/>
              </a:ext>
            </a:extLst>
          </p:cNvPr>
          <p:cNvSpPr>
            <a:spLocks noGrp="1"/>
          </p:cNvSpPr>
          <p:nvPr>
            <p:ph sz="quarter" idx="20"/>
          </p:nvPr>
        </p:nvSpPr>
        <p:spPr>
          <a:xfrm>
            <a:off x="304800" y="4114800"/>
            <a:ext cx="8534400" cy="1524000"/>
          </a:xfrm>
        </p:spPr>
        <p:txBody>
          <a:bodyPr/>
          <a:lstStyle/>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b="1" dirty="0">
                <a:solidFill>
                  <a:srgbClr val="000000"/>
                </a:solidFill>
              </a:rPr>
              <a:t>Answer:</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dirty="0">
                <a:solidFill>
                  <a:schemeClr val="accent2"/>
                </a:solidFill>
              </a:rPr>
              <a:t>(a)</a:t>
            </a:r>
            <a:r>
              <a:rPr lang="en-US" dirty="0">
                <a:solidFill>
                  <a:srgbClr val="000000"/>
                </a:solidFill>
              </a:rPr>
              <a:t> equal to </a:t>
            </a:r>
            <a:r>
              <a:rPr lang="en-US" i="1" dirty="0">
                <a:solidFill>
                  <a:srgbClr val="000000"/>
                </a:solidFill>
              </a:rPr>
              <a:t>mg</a:t>
            </a:r>
            <a:r>
              <a:rPr lang="en-US" dirty="0">
                <a:solidFill>
                  <a:srgbClr val="000000"/>
                </a:solidFill>
              </a:rPr>
              <a:t> (no acceleration)</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dirty="0">
                <a:solidFill>
                  <a:schemeClr val="accent2"/>
                </a:solidFill>
              </a:rPr>
              <a:t>(b)</a:t>
            </a:r>
            <a:r>
              <a:rPr lang="en-US" dirty="0">
                <a:solidFill>
                  <a:srgbClr val="000000"/>
                </a:solidFill>
              </a:rPr>
              <a:t> greater than </a:t>
            </a:r>
            <a:r>
              <a:rPr lang="en-US" i="1" dirty="0">
                <a:solidFill>
                  <a:srgbClr val="000000"/>
                </a:solidFill>
              </a:rPr>
              <a:t>mg</a:t>
            </a:r>
            <a:r>
              <a:rPr lang="en-US" dirty="0">
                <a:solidFill>
                  <a:srgbClr val="000000"/>
                </a:solidFill>
              </a:rPr>
              <a:t> (see 5-13, with positive acceleration)</a:t>
            </a:r>
          </a:p>
        </p:txBody>
      </p:sp>
      <p:sp>
        <p:nvSpPr>
          <p:cNvPr id="23" name="Slide Number Placeholder 22">
            <a:extLst>
              <a:ext uri="{FF2B5EF4-FFF2-40B4-BE49-F238E27FC236}">
                <a16:creationId xmlns:a16="http://schemas.microsoft.com/office/drawing/2014/main" id="{666F6310-EAB8-42CC-BAB0-0BAECBC09666}"/>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24" name="Footer Placeholder 23">
            <a:extLst>
              <a:ext uri="{FF2B5EF4-FFF2-40B4-BE49-F238E27FC236}">
                <a16:creationId xmlns:a16="http://schemas.microsoft.com/office/drawing/2014/main" id="{633B94C1-BA44-4735-930D-AD4E8CFAAFA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08576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6CB3-477D-490A-9833-547FEA870EB6}"/>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(11 of 14)</a:t>
            </a:r>
            <a:endParaRPr lang="en-US" dirty="0"/>
          </a:p>
        </p:txBody>
      </p:sp>
      <p:sp>
        <p:nvSpPr>
          <p:cNvPr id="3" name="Content Placeholder 2">
            <a:extLst>
              <a:ext uri="{FF2B5EF4-FFF2-40B4-BE49-F238E27FC236}">
                <a16:creationId xmlns:a16="http://schemas.microsoft.com/office/drawing/2014/main" id="{A855E0A0-A1DC-4131-81CE-D4D7CC15F8FF}"/>
              </a:ext>
            </a:extLst>
          </p:cNvPr>
          <p:cNvSpPr>
            <a:spLocks noGrp="1"/>
          </p:cNvSpPr>
          <p:nvPr>
            <p:ph sz="quarter" idx="16"/>
          </p:nvPr>
        </p:nvSpPr>
        <p:spPr>
          <a:xfrm>
            <a:off x="304800" y="1752600"/>
            <a:ext cx="8534400" cy="1752600"/>
          </a:xfrm>
        </p:spPr>
        <p:txBody>
          <a:bodyPr/>
          <a:lstStyle/>
          <a:p>
            <a:pPr marL="292608" indent="-292608">
              <a:buClr>
                <a:schemeClr val="accent2"/>
              </a:buClr>
              <a:buFont typeface="Arial" panose="020B0604020202020204" pitchFamily="34" charset="0"/>
              <a:buChar char="•"/>
            </a:pPr>
            <a:r>
              <a:rPr lang="en-US" sz="2600" b="1" dirty="0"/>
              <a:t>Frictional force</a:t>
            </a:r>
            <a:r>
              <a:rPr lang="en-US" sz="2600" dirty="0"/>
              <a:t> or </a:t>
            </a:r>
            <a:r>
              <a:rPr lang="en-US" sz="2600" b="1" dirty="0"/>
              <a:t>friction</a:t>
            </a:r>
            <a:r>
              <a:rPr lang="en-US" sz="2600" dirty="0"/>
              <a:t>:</a:t>
            </a:r>
          </a:p>
          <a:p>
            <a:pPr marL="621792" indent="-320040">
              <a:buClr>
                <a:schemeClr val="accent2"/>
              </a:buClr>
              <a:buSzPct val="80000"/>
              <a:buFont typeface="Courier New" panose="02070309020205020404" pitchFamily="49" charset="0"/>
              <a:buChar char="o"/>
            </a:pPr>
            <a:r>
              <a:rPr lang="en-US" sz="2400" dirty="0"/>
              <a:t>Occurs when one object slides or attempts to slide over another </a:t>
            </a:r>
          </a:p>
          <a:p>
            <a:pPr marL="621792" indent="-320040">
              <a:buClr>
                <a:schemeClr val="accent2"/>
              </a:buClr>
              <a:buSzPct val="80000"/>
              <a:buFont typeface="Courier New" panose="02070309020205020404" pitchFamily="49" charset="0"/>
              <a:buChar char="o"/>
            </a:pPr>
            <a:r>
              <a:rPr lang="en-US" sz="2400" dirty="0"/>
              <a:t>Directed along the surface, opposite to the direction of intended motion</a:t>
            </a:r>
          </a:p>
        </p:txBody>
      </p:sp>
      <p:pic>
        <p:nvPicPr>
          <p:cNvPr id="16" name="Content Placeholder 15" descr="Copyright © 2014 John Wiley &amp; Sons, Inc. All rights reserved.">
            <a:extLst>
              <a:ext uri="{FF2B5EF4-FFF2-40B4-BE49-F238E27FC236}">
                <a16:creationId xmlns:a16="http://schemas.microsoft.com/office/drawing/2014/main" id="{AF8147C9-94AD-4FDE-B421-B6A6AD760095}"/>
              </a:ext>
            </a:extLst>
          </p:cNvPr>
          <p:cNvPicPr>
            <a:picLocks noGrp="1" noChangeAspect="1"/>
          </p:cNvPicPr>
          <p:nvPr>
            <p:ph sz="quarter" idx="17"/>
          </p:nvPr>
        </p:nvPicPr>
        <p:blipFill>
          <a:blip r:embed="rId2"/>
          <a:stretch>
            <a:fillRect/>
          </a:stretch>
        </p:blipFill>
        <p:spPr>
          <a:xfrm>
            <a:off x="2534270" y="3744334"/>
            <a:ext cx="4697608" cy="1746013"/>
          </a:xfrm>
          <a:prstGeom prst="rect">
            <a:avLst/>
          </a:prstGeom>
        </p:spPr>
      </p:pic>
      <p:sp>
        <p:nvSpPr>
          <p:cNvPr id="6" name="Content Placeholder 5">
            <a:extLst>
              <a:ext uri="{FF2B5EF4-FFF2-40B4-BE49-F238E27FC236}">
                <a16:creationId xmlns:a16="http://schemas.microsoft.com/office/drawing/2014/main" id="{98842F3D-739D-44E9-9FCC-AA8991494A9D}"/>
              </a:ext>
            </a:extLst>
          </p:cNvPr>
          <p:cNvSpPr>
            <a:spLocks noGrp="1"/>
          </p:cNvSpPr>
          <p:nvPr>
            <p:ph sz="quarter" idx="19"/>
          </p:nvPr>
        </p:nvSpPr>
        <p:spPr>
          <a:xfrm>
            <a:off x="304800" y="5785328"/>
            <a:ext cx="8534400" cy="346364"/>
          </a:xfrm>
        </p:spPr>
        <p:txBody>
          <a:bodyPr/>
          <a:lstStyle/>
          <a:p>
            <a:pPr algn="ctr"/>
            <a:r>
              <a:rPr lang="en-US" sz="1800" b="1" dirty="0">
                <a:solidFill>
                  <a:srgbClr val="000000"/>
                </a:solidFill>
              </a:rPr>
              <a:t>Figure 5-8</a:t>
            </a:r>
          </a:p>
        </p:txBody>
      </p:sp>
      <p:sp>
        <p:nvSpPr>
          <p:cNvPr id="12" name="Slide Number Placeholder 11">
            <a:extLst>
              <a:ext uri="{FF2B5EF4-FFF2-40B4-BE49-F238E27FC236}">
                <a16:creationId xmlns:a16="http://schemas.microsoft.com/office/drawing/2014/main" id="{FC650263-D7A6-4F86-A1AB-01639723B53D}"/>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13" name="Footer Placeholder 12">
            <a:extLst>
              <a:ext uri="{FF2B5EF4-FFF2-40B4-BE49-F238E27FC236}">
                <a16:creationId xmlns:a16="http://schemas.microsoft.com/office/drawing/2014/main" id="{580F6B7F-D7F0-4636-96EC-2B78B8B1E4B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23212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59F5-BB1F-4725-B743-56046CEF4AA0}"/>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(12 of 14)</a:t>
            </a:r>
            <a:endParaRPr lang="en-US" dirty="0"/>
          </a:p>
        </p:txBody>
      </p:sp>
      <p:sp>
        <p:nvSpPr>
          <p:cNvPr id="3" name="Content Placeholder 2">
            <a:extLst>
              <a:ext uri="{FF2B5EF4-FFF2-40B4-BE49-F238E27FC236}">
                <a16:creationId xmlns:a16="http://schemas.microsoft.com/office/drawing/2014/main" id="{5538A25A-F58F-4098-854A-41B54CE28DA0}"/>
              </a:ext>
            </a:extLst>
          </p:cNvPr>
          <p:cNvSpPr>
            <a:spLocks noGrp="1"/>
          </p:cNvSpPr>
          <p:nvPr>
            <p:ph sz="quarter" idx="16"/>
          </p:nvPr>
        </p:nvSpPr>
        <p:spPr>
          <a:xfrm>
            <a:off x="304800" y="1752600"/>
            <a:ext cx="8534400" cy="4495800"/>
          </a:xfrm>
        </p:spPr>
        <p:txBody>
          <a:bodyPr/>
          <a:lstStyle/>
          <a:p>
            <a:pPr marL="292608" indent="-292608">
              <a:buClr>
                <a:schemeClr val="accent2"/>
              </a:buClr>
              <a:buFont typeface="Arial" panose="020B0604020202020204" pitchFamily="34" charset="0"/>
              <a:buChar char="•"/>
            </a:pPr>
            <a:r>
              <a:rPr lang="en-US" sz="2400" b="1" dirty="0"/>
              <a:t>Tension force:</a:t>
            </a:r>
          </a:p>
          <a:p>
            <a:pPr marL="621792" indent="-320040">
              <a:buClr>
                <a:schemeClr val="accent2"/>
              </a:buClr>
              <a:buSzPct val="80000"/>
              <a:buFont typeface="Courier New" panose="02070309020205020404" pitchFamily="49" charset="0"/>
              <a:buChar char="o"/>
            </a:pPr>
            <a:r>
              <a:rPr lang="en-US" sz="2200" dirty="0"/>
              <a:t>A cord (or rope, etc.) is attached to a body and pulled taut</a:t>
            </a:r>
          </a:p>
          <a:p>
            <a:pPr marL="621792" indent="-320040">
              <a:buClr>
                <a:schemeClr val="accent2"/>
              </a:buClr>
              <a:buSzPct val="80000"/>
              <a:buFont typeface="Courier New" panose="02070309020205020404" pitchFamily="49" charset="0"/>
              <a:buChar char="o"/>
            </a:pPr>
            <a:r>
              <a:rPr lang="en-US" sz="2200" dirty="0"/>
              <a:t>Cord pulls on the body with force </a:t>
            </a:r>
            <a:r>
              <a:rPr lang="en-US" sz="2200" i="1" dirty="0"/>
              <a:t>T</a:t>
            </a:r>
            <a:r>
              <a:rPr lang="en-US" sz="2200" dirty="0"/>
              <a:t> directed along the cord</a:t>
            </a:r>
          </a:p>
          <a:p>
            <a:pPr marL="621792" indent="-320040">
              <a:buClr>
                <a:schemeClr val="accent2"/>
              </a:buClr>
              <a:buSzPct val="80000"/>
              <a:buFont typeface="Courier New" panose="02070309020205020404" pitchFamily="49" charset="0"/>
              <a:buChar char="o"/>
            </a:pPr>
            <a:r>
              <a:rPr lang="en-US" sz="2200" dirty="0"/>
              <a:t>The cord is said to be under tension</a:t>
            </a:r>
          </a:p>
          <a:p>
            <a:pPr marL="621792" indent="-320040">
              <a:buClr>
                <a:schemeClr val="accent2"/>
              </a:buClr>
              <a:buSzPct val="80000"/>
              <a:buFont typeface="Courier New" panose="02070309020205020404" pitchFamily="49" charset="0"/>
              <a:buChar char="o"/>
            </a:pPr>
            <a:r>
              <a:rPr lang="en-US" sz="2200" dirty="0"/>
              <a:t> The tension in the cord is </a:t>
            </a:r>
            <a:r>
              <a:rPr lang="en-US" sz="2200" i="1" dirty="0"/>
              <a:t>T</a:t>
            </a:r>
          </a:p>
          <a:p>
            <a:pPr marL="292608" indent="-292608">
              <a:buClr>
                <a:schemeClr val="accent2"/>
              </a:buClr>
              <a:buFont typeface="Arial" panose="020B0604020202020204" pitchFamily="34" charset="0"/>
              <a:buChar char="•"/>
            </a:pPr>
            <a:r>
              <a:rPr lang="en-US" sz="2400" dirty="0"/>
              <a:t>A massless and unstretchable cord exists only as a connection between two bodies</a:t>
            </a:r>
          </a:p>
          <a:p>
            <a:pPr marL="621792" indent="-320040">
              <a:buClr>
                <a:schemeClr val="accent2"/>
              </a:buClr>
              <a:buSzPct val="80000"/>
              <a:buFont typeface="Courier New" panose="02070309020205020404" pitchFamily="49" charset="0"/>
              <a:buChar char="o"/>
            </a:pPr>
            <a:r>
              <a:rPr lang="en-US" sz="2200" dirty="0"/>
              <a:t>It pulls on both with the same force, </a:t>
            </a:r>
            <a:r>
              <a:rPr lang="en-US" sz="2200" i="1" dirty="0"/>
              <a:t>T</a:t>
            </a:r>
          </a:p>
          <a:p>
            <a:pPr marL="621792" indent="-320040">
              <a:buClr>
                <a:schemeClr val="accent2"/>
              </a:buClr>
              <a:buSzPct val="80000"/>
              <a:buFont typeface="Courier New" panose="02070309020205020404" pitchFamily="49" charset="0"/>
              <a:buChar char="o"/>
            </a:pPr>
            <a:r>
              <a:rPr lang="en-US" sz="2200" dirty="0"/>
              <a:t>True even if the bodies and cord are accelerating, and even if the cord runs around a massless, frictionless pulley</a:t>
            </a:r>
          </a:p>
          <a:p>
            <a:pPr marL="621792" indent="-320040">
              <a:buClr>
                <a:schemeClr val="accent2"/>
              </a:buClr>
              <a:buSzPct val="80000"/>
              <a:buFont typeface="Courier New" panose="02070309020205020404" pitchFamily="49" charset="0"/>
              <a:buChar char="o"/>
            </a:pPr>
            <a:r>
              <a:rPr lang="en-US" sz="2200" dirty="0"/>
              <a:t>These are useful simplifying assumptions</a:t>
            </a:r>
          </a:p>
        </p:txBody>
      </p:sp>
      <p:sp>
        <p:nvSpPr>
          <p:cNvPr id="4" name="Slide Number Placeholder 3">
            <a:extLst>
              <a:ext uri="{FF2B5EF4-FFF2-40B4-BE49-F238E27FC236}">
                <a16:creationId xmlns:a16="http://schemas.microsoft.com/office/drawing/2014/main" id="{28497864-E71A-464D-ACF8-DA6C5132CAB6}"/>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556D62C2-E1AE-487A-8521-AED6576AF66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64246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FA9E-D109-4D8D-A446-E50F44D1511E}"/>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(13 of 14)</a:t>
            </a:r>
            <a:endParaRPr lang="en-US" dirty="0"/>
          </a:p>
        </p:txBody>
      </p:sp>
      <p:pic>
        <p:nvPicPr>
          <p:cNvPr id="14" name="Content Placeholder 13" descr="Copyright © 2014 John Wiley &amp; Sons, Inc. All rights reserved.">
            <a:extLst>
              <a:ext uri="{FF2B5EF4-FFF2-40B4-BE49-F238E27FC236}">
                <a16:creationId xmlns:a16="http://schemas.microsoft.com/office/drawing/2014/main" id="{9280E718-A8DB-4F84-9029-CCF8894D6C72}"/>
              </a:ext>
            </a:extLst>
          </p:cNvPr>
          <p:cNvPicPr>
            <a:picLocks noGrp="1" noChangeAspect="1"/>
          </p:cNvPicPr>
          <p:nvPr>
            <p:ph sz="quarter" idx="16"/>
          </p:nvPr>
        </p:nvPicPr>
        <p:blipFill>
          <a:blip r:embed="rId2"/>
          <a:stretch>
            <a:fillRect/>
          </a:stretch>
        </p:blipFill>
        <p:spPr>
          <a:xfrm>
            <a:off x="882224" y="2004736"/>
            <a:ext cx="7524300" cy="3325170"/>
          </a:xfrm>
          <a:prstGeom prst="rect">
            <a:avLst/>
          </a:prstGeom>
        </p:spPr>
      </p:pic>
      <p:sp>
        <p:nvSpPr>
          <p:cNvPr id="5" name="Content Placeholder 4">
            <a:extLst>
              <a:ext uri="{FF2B5EF4-FFF2-40B4-BE49-F238E27FC236}">
                <a16:creationId xmlns:a16="http://schemas.microsoft.com/office/drawing/2014/main" id="{2F25F08C-BDF9-43E7-B71A-474B81EEF1D8}"/>
              </a:ext>
            </a:extLst>
          </p:cNvPr>
          <p:cNvSpPr>
            <a:spLocks noGrp="1"/>
          </p:cNvSpPr>
          <p:nvPr>
            <p:ph sz="quarter" idx="18"/>
          </p:nvPr>
        </p:nvSpPr>
        <p:spPr>
          <a:xfrm>
            <a:off x="304800" y="5562600"/>
            <a:ext cx="8534400" cy="381000"/>
          </a:xfrm>
        </p:spPr>
        <p:txBody>
          <a:bodyPr/>
          <a:lstStyle/>
          <a:p>
            <a:pPr algn="ctr"/>
            <a:r>
              <a:rPr lang="en-US" sz="1800" b="1" dirty="0">
                <a:solidFill>
                  <a:srgbClr val="000000"/>
                </a:solidFill>
              </a:rPr>
              <a:t>Figure 5-9</a:t>
            </a:r>
          </a:p>
        </p:txBody>
      </p:sp>
      <p:sp>
        <p:nvSpPr>
          <p:cNvPr id="12" name="Slide Number Placeholder 11">
            <a:extLst>
              <a:ext uri="{FF2B5EF4-FFF2-40B4-BE49-F238E27FC236}">
                <a16:creationId xmlns:a16="http://schemas.microsoft.com/office/drawing/2014/main" id="{F5C70822-1605-4006-90FC-0845845A7743}"/>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13" name="Footer Placeholder 12">
            <a:extLst>
              <a:ext uri="{FF2B5EF4-FFF2-40B4-BE49-F238E27FC236}">
                <a16:creationId xmlns:a16="http://schemas.microsoft.com/office/drawing/2014/main" id="{B70821C4-14A9-4BCB-824F-BD095621CB1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75548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C9AF-A420-4649-AC18-96B2A35DA4A9}"/>
              </a:ext>
            </a:extLst>
          </p:cNvPr>
          <p:cNvSpPr>
            <a:spLocks noGrp="1"/>
          </p:cNvSpPr>
          <p:nvPr>
            <p:ph type="title"/>
          </p:nvPr>
        </p:nvSpPr>
        <p:spPr>
          <a:xfrm>
            <a:off x="304800" y="762001"/>
            <a:ext cx="8534400" cy="685799"/>
          </a:xfrm>
        </p:spPr>
        <p:txBody>
          <a:bodyPr/>
          <a:lstStyle/>
          <a:p>
            <a:r>
              <a:rPr lang="en-US" dirty="0"/>
              <a:t>5-2 Some Particular Forces </a:t>
            </a:r>
            <a:r>
              <a:rPr lang="en-US" sz="2400" b="0" dirty="0"/>
              <a:t>(14 of 14)</a:t>
            </a:r>
            <a:endParaRPr lang="en-US" dirty="0"/>
          </a:p>
        </p:txBody>
      </p:sp>
      <p:sp>
        <p:nvSpPr>
          <p:cNvPr id="3" name="Content Placeholder 2">
            <a:extLst>
              <a:ext uri="{FF2B5EF4-FFF2-40B4-BE49-F238E27FC236}">
                <a16:creationId xmlns:a16="http://schemas.microsoft.com/office/drawing/2014/main" id="{8F3F641D-7795-4CBA-B491-177B3EAA9E7C}"/>
              </a:ext>
            </a:extLst>
          </p:cNvPr>
          <p:cNvSpPr>
            <a:spLocks noGrp="1"/>
          </p:cNvSpPr>
          <p:nvPr>
            <p:ph sz="quarter" idx="16"/>
          </p:nvPr>
        </p:nvSpPr>
        <p:spPr>
          <a:xfrm>
            <a:off x="304800" y="1752600"/>
            <a:ext cx="8534400" cy="4114800"/>
          </a:xfrm>
        </p:spPr>
        <p:txBody>
          <a:bodyPr/>
          <a:lstStyle/>
          <a:p>
            <a:r>
              <a:rPr lang="en-US" sz="2600" b="1" dirty="0"/>
              <a:t>Checkpoint 4</a:t>
            </a:r>
          </a:p>
          <a:p>
            <a:r>
              <a:rPr lang="en-US" sz="2600" dirty="0"/>
              <a:t>The suspended body in Fig. 5-9</a:t>
            </a:r>
            <a:r>
              <a:rPr lang="en-US" sz="2600" i="1" dirty="0"/>
              <a:t>c</a:t>
            </a:r>
            <a:r>
              <a:rPr lang="en-US" sz="2600" dirty="0"/>
              <a:t> weighs 75 N. Is </a:t>
            </a:r>
            <a:r>
              <a:rPr lang="en-US" sz="2600" i="1" dirty="0"/>
              <a:t>T</a:t>
            </a:r>
            <a:r>
              <a:rPr lang="en-US" sz="2600" dirty="0"/>
              <a:t> equal to, greater than, or less than 75 N when the body is moving upward (a) at constant speed, (b) at increasing speed, and (c) at decreasing speed?</a:t>
            </a:r>
          </a:p>
          <a:p>
            <a:r>
              <a:rPr lang="en-US" sz="2600" b="1" dirty="0">
                <a:solidFill>
                  <a:srgbClr val="000000"/>
                </a:solidFill>
              </a:rPr>
              <a:t>Answer:</a:t>
            </a:r>
          </a:p>
          <a:p>
            <a:r>
              <a:rPr lang="en-US" sz="2600" dirty="0">
                <a:solidFill>
                  <a:schemeClr val="accent2"/>
                </a:solidFill>
              </a:rPr>
              <a:t>(a)</a:t>
            </a:r>
            <a:r>
              <a:rPr lang="en-US" sz="2600" dirty="0">
                <a:solidFill>
                  <a:srgbClr val="000000"/>
                </a:solidFill>
              </a:rPr>
              <a:t> equal to 75 N</a:t>
            </a:r>
          </a:p>
          <a:p>
            <a:r>
              <a:rPr lang="en-US" sz="2600" dirty="0">
                <a:solidFill>
                  <a:schemeClr val="accent2"/>
                </a:solidFill>
              </a:rPr>
              <a:t>(b)</a:t>
            </a:r>
            <a:r>
              <a:rPr lang="en-US" sz="2600" dirty="0">
                <a:solidFill>
                  <a:srgbClr val="000000"/>
                </a:solidFill>
              </a:rPr>
              <a:t> greater than 75 N</a:t>
            </a:r>
          </a:p>
          <a:p>
            <a:r>
              <a:rPr lang="en-US" sz="2600" dirty="0">
                <a:solidFill>
                  <a:schemeClr val="accent2"/>
                </a:solidFill>
              </a:rPr>
              <a:t>(</a:t>
            </a:r>
            <a:r>
              <a:rPr lang="en-US" sz="2600" dirty="0" smtClean="0">
                <a:solidFill>
                  <a:schemeClr val="accent2"/>
                </a:solidFill>
              </a:rPr>
              <a:t>c)</a:t>
            </a:r>
            <a:r>
              <a:rPr lang="en-US" sz="2600" dirty="0" smtClean="0">
                <a:solidFill>
                  <a:srgbClr val="000000"/>
                </a:solidFill>
              </a:rPr>
              <a:t> </a:t>
            </a:r>
            <a:r>
              <a:rPr lang="en-US" sz="2600" dirty="0">
                <a:solidFill>
                  <a:srgbClr val="000000"/>
                </a:solidFill>
              </a:rPr>
              <a:t>less than 75 N</a:t>
            </a:r>
          </a:p>
        </p:txBody>
      </p:sp>
      <p:sp>
        <p:nvSpPr>
          <p:cNvPr id="4" name="Slide Number Placeholder 3">
            <a:extLst>
              <a:ext uri="{FF2B5EF4-FFF2-40B4-BE49-F238E27FC236}">
                <a16:creationId xmlns:a16="http://schemas.microsoft.com/office/drawing/2014/main" id="{67F8C716-EE30-4DEB-A64D-AED3A03BB685}"/>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AD0B04D1-C098-46F1-AB9D-1566AC5A5B4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021342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B1BB-76BE-453A-92CA-6C0E0B674C81}"/>
              </a:ext>
            </a:extLst>
          </p:cNvPr>
          <p:cNvSpPr>
            <a:spLocks noGrp="1"/>
          </p:cNvSpPr>
          <p:nvPr>
            <p:ph type="title"/>
          </p:nvPr>
        </p:nvSpPr>
        <p:spPr>
          <a:xfrm>
            <a:off x="304800" y="762001"/>
            <a:ext cx="8534400" cy="685799"/>
          </a:xfrm>
        </p:spPr>
        <p:txBody>
          <a:bodyPr>
            <a:normAutofit/>
          </a:bodyPr>
          <a:lstStyle/>
          <a:p>
            <a:r>
              <a:rPr lang="en-US" dirty="0"/>
              <a:t>5-3 Applying Newton's Laws </a:t>
            </a:r>
            <a:r>
              <a:rPr lang="en-US" sz="2400" b="0" dirty="0"/>
              <a:t>(1 of 10)</a:t>
            </a:r>
            <a:endParaRPr lang="en-US" sz="2000" b="0" dirty="0"/>
          </a:p>
        </p:txBody>
      </p:sp>
      <p:sp>
        <p:nvSpPr>
          <p:cNvPr id="3" name="Content Placeholder 2">
            <a:extLst>
              <a:ext uri="{FF2B5EF4-FFF2-40B4-BE49-F238E27FC236}">
                <a16:creationId xmlns:a16="http://schemas.microsoft.com/office/drawing/2014/main" id="{C2EFABD9-067A-4995-AEEF-E4F860142AD5}"/>
              </a:ext>
            </a:extLst>
          </p:cNvPr>
          <p:cNvSpPr>
            <a:spLocks noGrp="1"/>
          </p:cNvSpPr>
          <p:nvPr>
            <p:ph sz="quarter" idx="14"/>
          </p:nvPr>
        </p:nvSpPr>
        <p:spPr>
          <a:xfrm>
            <a:off x="304800" y="1752600"/>
            <a:ext cx="8534400" cy="4114800"/>
          </a:xfrm>
        </p:spPr>
        <p:txBody>
          <a:bodyPr/>
          <a:lstStyle/>
          <a:p>
            <a:r>
              <a:rPr lang="en-US" sz="2600" b="1" dirty="0"/>
              <a:t>Learning Objectives</a:t>
            </a:r>
          </a:p>
          <a:p>
            <a:pPr marL="741363" indent="-741363"/>
            <a:r>
              <a:rPr lang="en-US" sz="2600" b="1" dirty="0"/>
              <a:t>5.14  </a:t>
            </a:r>
            <a:r>
              <a:rPr lang="en-US" sz="2600" dirty="0"/>
              <a:t>Identify Newton's third law of motion and third-law of force pairs.</a:t>
            </a:r>
          </a:p>
          <a:p>
            <a:pPr marL="741363" indent="-741363"/>
            <a:r>
              <a:rPr lang="en-US" sz="2600" b="1" dirty="0"/>
              <a:t>5.15  </a:t>
            </a:r>
            <a:r>
              <a:rPr lang="en-US" sz="2600" dirty="0"/>
              <a:t>For an object that moves vertically or on a horizontal or inclined plane, apply Newton's second law to a free-body diagram of the object.</a:t>
            </a:r>
          </a:p>
          <a:p>
            <a:pPr marL="741363" indent="-741363"/>
            <a:r>
              <a:rPr lang="en-US" sz="2600" b="1" dirty="0"/>
              <a:t>5.16</a:t>
            </a:r>
            <a:r>
              <a:rPr lang="en-US" sz="2600" dirty="0"/>
              <a:t>  For an arrangement where a system of several objects moves rigidly together, draw a free-body diagram and apply Newton's second law for the individual objects and also for the system taken as a composite object.</a:t>
            </a:r>
          </a:p>
        </p:txBody>
      </p:sp>
      <p:sp>
        <p:nvSpPr>
          <p:cNvPr id="4" name="Slide Number Placeholder 3">
            <a:extLst>
              <a:ext uri="{FF2B5EF4-FFF2-40B4-BE49-F238E27FC236}">
                <a16:creationId xmlns:a16="http://schemas.microsoft.com/office/drawing/2014/main" id="{7DC7BF4F-B548-4813-B57B-748F1EEB87E8}"/>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4">
            <a:extLst>
              <a:ext uri="{FF2B5EF4-FFF2-40B4-BE49-F238E27FC236}">
                <a16:creationId xmlns:a16="http://schemas.microsoft.com/office/drawing/2014/main" id="{6014BC1A-8F06-43CA-9B52-9457E5F518E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40402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4A8E-FF7E-4640-BAD9-94A4C5A1C0EC}"/>
              </a:ext>
            </a:extLst>
          </p:cNvPr>
          <p:cNvSpPr>
            <a:spLocks noGrp="1"/>
          </p:cNvSpPr>
          <p:nvPr>
            <p:ph type="title"/>
          </p:nvPr>
        </p:nvSpPr>
        <p:spPr/>
        <p:txBody>
          <a:bodyPr>
            <a:normAutofit/>
          </a:bodyPr>
          <a:lstStyle/>
          <a:p>
            <a:r>
              <a:rPr lang="en-US" dirty="0"/>
              <a:t>5-3 Applying Newton's Laws </a:t>
            </a:r>
            <a:r>
              <a:rPr lang="en-US" sz="2400" b="0" dirty="0"/>
              <a:t>(2 of 10)</a:t>
            </a:r>
            <a:endParaRPr lang="en-US" dirty="0"/>
          </a:p>
        </p:txBody>
      </p:sp>
      <p:sp>
        <p:nvSpPr>
          <p:cNvPr id="3" name="Content Placeholder 2">
            <a:extLst>
              <a:ext uri="{FF2B5EF4-FFF2-40B4-BE49-F238E27FC236}">
                <a16:creationId xmlns:a16="http://schemas.microsoft.com/office/drawing/2014/main" id="{8B21C6B1-75F5-41EC-8130-3129E291E066}"/>
              </a:ext>
            </a:extLst>
          </p:cNvPr>
          <p:cNvSpPr>
            <a:spLocks noGrp="1"/>
          </p:cNvSpPr>
          <p:nvPr>
            <p:ph sz="quarter" idx="16"/>
          </p:nvPr>
        </p:nvSpPr>
        <p:spPr>
          <a:xfrm>
            <a:off x="304800" y="1752600"/>
            <a:ext cx="8534400" cy="381000"/>
          </a:xfrm>
        </p:spPr>
        <p:txBody>
          <a:bodyPr/>
          <a:lstStyle/>
          <a:p>
            <a:pPr marL="292608" indent="-292608">
              <a:buClr>
                <a:schemeClr val="accent2"/>
              </a:buClr>
              <a:buFont typeface="Arial" panose="020B0604020202020204" pitchFamily="34" charset="0"/>
              <a:buChar char="•"/>
            </a:pPr>
            <a:r>
              <a:rPr lang="en-US" sz="2600" dirty="0">
                <a:solidFill>
                  <a:srgbClr val="000000"/>
                </a:solidFill>
              </a:rPr>
              <a:t>Objects interact when they push or pull on each other:</a:t>
            </a:r>
            <a:endParaRPr lang="en-US" sz="2600" dirty="0"/>
          </a:p>
        </p:txBody>
      </p:sp>
      <p:sp>
        <p:nvSpPr>
          <p:cNvPr id="4" name="Content Placeholder 3">
            <a:extLst>
              <a:ext uri="{FF2B5EF4-FFF2-40B4-BE49-F238E27FC236}">
                <a16:creationId xmlns:a16="http://schemas.microsoft.com/office/drawing/2014/main" id="{29B1BB60-53C6-44F5-87FD-9015EC8E18BF}"/>
              </a:ext>
            </a:extLst>
          </p:cNvPr>
          <p:cNvSpPr>
            <a:spLocks noGrp="1"/>
          </p:cNvSpPr>
          <p:nvPr>
            <p:ph sz="quarter" idx="17"/>
          </p:nvPr>
        </p:nvSpPr>
        <p:spPr>
          <a:xfrm>
            <a:off x="304800" y="2365070"/>
            <a:ext cx="8534400" cy="782320"/>
          </a:xfrm>
        </p:spPr>
        <p:txBody>
          <a:bodyPr/>
          <a:lstStyle/>
          <a:p>
            <a:r>
              <a:rPr lang="en-US" sz="2200" b="1" dirty="0"/>
              <a:t>Newton's Third Law:</a:t>
            </a:r>
            <a:r>
              <a:rPr lang="en-US" sz="2200" dirty="0"/>
              <a:t> When two bodies interact, the forces on the bodies from each other are always equal in magnitude and opposite in direction.</a:t>
            </a:r>
          </a:p>
        </p:txBody>
      </p:sp>
      <p:sp>
        <p:nvSpPr>
          <p:cNvPr id="5" name="Content Placeholder 4">
            <a:extLst>
              <a:ext uri="{FF2B5EF4-FFF2-40B4-BE49-F238E27FC236}">
                <a16:creationId xmlns:a16="http://schemas.microsoft.com/office/drawing/2014/main" id="{0F55FC48-50E1-4CFD-B0FD-5D934C57B5E8}"/>
              </a:ext>
            </a:extLst>
          </p:cNvPr>
          <p:cNvSpPr>
            <a:spLocks noGrp="1"/>
          </p:cNvSpPr>
          <p:nvPr>
            <p:ph sz="quarter" idx="18"/>
          </p:nvPr>
        </p:nvSpPr>
        <p:spPr>
          <a:xfrm>
            <a:off x="304800" y="3223592"/>
            <a:ext cx="8534400" cy="418036"/>
          </a:xfrm>
        </p:spPr>
        <p:txBody>
          <a:bodyPr/>
          <a:lstStyle/>
          <a:p>
            <a:pPr marL="292608" indent="-292608">
              <a:buClr>
                <a:schemeClr val="accent2"/>
              </a:buClr>
              <a:buFont typeface="Arial" panose="020B0604020202020204" pitchFamily="34" charset="0"/>
              <a:buChar char="•"/>
            </a:pPr>
            <a:r>
              <a:rPr lang="en-US" sz="2600" dirty="0">
                <a:solidFill>
                  <a:srgbClr val="000000"/>
                </a:solidFill>
              </a:rPr>
              <a:t>We can write this law as a scalar or vector relation:</a:t>
            </a:r>
            <a:endParaRPr lang="en-US" sz="2600" dirty="0"/>
          </a:p>
        </p:txBody>
      </p:sp>
      <p:graphicFrame>
        <p:nvGraphicFramePr>
          <p:cNvPr id="26" name="Content Placeholder 25">
            <a:extLst>
              <a:ext uri="{FF2B5EF4-FFF2-40B4-BE49-F238E27FC236}">
                <a16:creationId xmlns:a16="http://schemas.microsoft.com/office/drawing/2014/main" id="{4BB23F31-6C3E-4C6B-BF11-93CE5E41D309}"/>
              </a:ext>
            </a:extLst>
          </p:cNvPr>
          <p:cNvGraphicFramePr>
            <a:graphicFrameLocks noGrp="1" noChangeAspect="1"/>
          </p:cNvGraphicFramePr>
          <p:nvPr>
            <p:ph sz="quarter" idx="19"/>
            <p:extLst>
              <p:ext uri="{D42A27DB-BD31-4B8C-83A1-F6EECF244321}">
                <p14:modId xmlns:p14="http://schemas.microsoft.com/office/powerpoint/2010/main" val="1644780451"/>
              </p:ext>
            </p:extLst>
          </p:nvPr>
        </p:nvGraphicFramePr>
        <p:xfrm>
          <a:off x="2075980" y="3788984"/>
          <a:ext cx="3566465" cy="523132"/>
        </p:xfrm>
        <a:graphic>
          <a:graphicData uri="http://schemas.openxmlformats.org/presentationml/2006/ole">
            <mc:AlternateContent xmlns:mc="http://schemas.openxmlformats.org/markup-compatibility/2006">
              <mc:Choice xmlns:v="urn:schemas-microsoft-com:vml" Requires="v">
                <p:oleObj spid="_x0000_s14391" name="Equation" r:id="rId3" imgW="3543120" imgH="520560" progId="Equation.DSMT4">
                  <p:embed/>
                </p:oleObj>
              </mc:Choice>
              <mc:Fallback>
                <p:oleObj name="Equation" r:id="rId3" imgW="3543120" imgH="520560" progId="Equation.DSMT4">
                  <p:embed/>
                  <p:pic>
                    <p:nvPicPr>
                      <p:cNvPr id="26" name="Content Placeholder 25">
                        <a:extLst>
                          <a:ext uri="{FF2B5EF4-FFF2-40B4-BE49-F238E27FC236}">
                            <a16:creationId xmlns:a16="http://schemas.microsoft.com/office/drawing/2014/main" id="{4BB23F31-6C3E-4C6B-BF11-93CE5E41D309}"/>
                          </a:ext>
                        </a:extLst>
                      </p:cNvPr>
                      <p:cNvPicPr/>
                      <p:nvPr/>
                    </p:nvPicPr>
                    <p:blipFill>
                      <a:blip r:embed="rId4"/>
                      <a:stretch>
                        <a:fillRect/>
                      </a:stretch>
                    </p:blipFill>
                    <p:spPr>
                      <a:xfrm>
                        <a:off x="2075980" y="3788984"/>
                        <a:ext cx="3566465" cy="523132"/>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2588E1F3-5B84-45BA-8F77-0799A2D2A08F}"/>
              </a:ext>
            </a:extLst>
          </p:cNvPr>
          <p:cNvSpPr>
            <a:spLocks noGrp="1"/>
          </p:cNvSpPr>
          <p:nvPr>
            <p:ph sz="quarter" idx="20"/>
          </p:nvPr>
        </p:nvSpPr>
        <p:spPr>
          <a:xfrm>
            <a:off x="6725481" y="3870075"/>
            <a:ext cx="1905000" cy="381000"/>
          </a:xfrm>
        </p:spPr>
        <p:txBody>
          <a:bodyPr/>
          <a:lstStyle/>
          <a:p>
            <a:r>
              <a:rPr lang="en-US" sz="2000" b="1" dirty="0">
                <a:solidFill>
                  <a:srgbClr val="000000"/>
                </a:solidFill>
              </a:rPr>
              <a:t>Equation (5-15)</a:t>
            </a:r>
          </a:p>
        </p:txBody>
      </p:sp>
      <p:sp>
        <p:nvSpPr>
          <p:cNvPr id="8" name="Content Placeholder 7">
            <a:extLst>
              <a:ext uri="{FF2B5EF4-FFF2-40B4-BE49-F238E27FC236}">
                <a16:creationId xmlns:a16="http://schemas.microsoft.com/office/drawing/2014/main" id="{4DB4810E-0A3C-4947-9F74-1CA0D17BEB10}"/>
              </a:ext>
            </a:extLst>
          </p:cNvPr>
          <p:cNvSpPr>
            <a:spLocks noGrp="1"/>
          </p:cNvSpPr>
          <p:nvPr>
            <p:ph sz="quarter" idx="21"/>
          </p:nvPr>
        </p:nvSpPr>
        <p:spPr>
          <a:xfrm>
            <a:off x="304800" y="4542184"/>
            <a:ext cx="8305800" cy="1325216"/>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We call these two forces a </a:t>
            </a:r>
            <a:r>
              <a:rPr lang="en-US" sz="2600" b="1" dirty="0">
                <a:solidFill>
                  <a:srgbClr val="000000"/>
                </a:solidFill>
              </a:rPr>
              <a:t>third-law force pair</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Any time any two objects interact, there is a third-law force pair</a:t>
            </a:r>
            <a:endParaRPr lang="en-US" sz="2600" dirty="0"/>
          </a:p>
        </p:txBody>
      </p:sp>
      <p:sp>
        <p:nvSpPr>
          <p:cNvPr id="23" name="Slide Number Placeholder 22">
            <a:extLst>
              <a:ext uri="{FF2B5EF4-FFF2-40B4-BE49-F238E27FC236}">
                <a16:creationId xmlns:a16="http://schemas.microsoft.com/office/drawing/2014/main" id="{C357C1B6-9265-4F16-9AE8-93A1D960608F}"/>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a16="http://schemas.microsoft.com/office/drawing/2014/main" id="{F825B2E9-F305-4B5C-B59D-58A3E5EFAEB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97767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FA9E-D109-4D8D-A446-E50F44D1511E}"/>
              </a:ext>
            </a:extLst>
          </p:cNvPr>
          <p:cNvSpPr>
            <a:spLocks noGrp="1"/>
          </p:cNvSpPr>
          <p:nvPr>
            <p:ph type="title"/>
          </p:nvPr>
        </p:nvSpPr>
        <p:spPr>
          <a:xfrm>
            <a:off x="304800" y="762001"/>
            <a:ext cx="8534400" cy="685799"/>
          </a:xfrm>
        </p:spPr>
        <p:txBody>
          <a:bodyPr/>
          <a:lstStyle/>
          <a:p>
            <a:r>
              <a:rPr lang="en-US" dirty="0"/>
              <a:t>5-3 Applying Newton's Laws </a:t>
            </a:r>
            <a:r>
              <a:rPr lang="en-US" sz="2400" b="0" dirty="0"/>
              <a:t>(3 of 10)</a:t>
            </a:r>
            <a:endParaRPr lang="en-US" dirty="0"/>
          </a:p>
        </p:txBody>
      </p:sp>
      <p:pic>
        <p:nvPicPr>
          <p:cNvPr id="6" name="Content Placeholder 5" descr="Copyright © 2014 John Wiley &amp; Sons, Inc. All rights reserved.">
            <a:extLst>
              <a:ext uri="{FF2B5EF4-FFF2-40B4-BE49-F238E27FC236}">
                <a16:creationId xmlns:a16="http://schemas.microsoft.com/office/drawing/2014/main" id="{2448DD1F-56E9-426D-994C-EB487FE78E79}"/>
              </a:ext>
            </a:extLst>
          </p:cNvPr>
          <p:cNvPicPr>
            <a:picLocks noGrp="1" noChangeAspect="1"/>
          </p:cNvPicPr>
          <p:nvPr>
            <p:ph sz="quarter" idx="16"/>
          </p:nvPr>
        </p:nvPicPr>
        <p:blipFill>
          <a:blip r:embed="rId2"/>
          <a:stretch>
            <a:fillRect/>
          </a:stretch>
        </p:blipFill>
        <p:spPr>
          <a:xfrm>
            <a:off x="523342" y="1818960"/>
            <a:ext cx="8257726" cy="3425926"/>
          </a:xfrm>
          <a:prstGeom prst="rect">
            <a:avLst/>
          </a:prstGeom>
        </p:spPr>
      </p:pic>
      <p:sp>
        <p:nvSpPr>
          <p:cNvPr id="5" name="Content Placeholder 4">
            <a:extLst>
              <a:ext uri="{FF2B5EF4-FFF2-40B4-BE49-F238E27FC236}">
                <a16:creationId xmlns:a16="http://schemas.microsoft.com/office/drawing/2014/main" id="{2F25F08C-BDF9-43E7-B71A-474B81EEF1D8}"/>
              </a:ext>
            </a:extLst>
          </p:cNvPr>
          <p:cNvSpPr>
            <a:spLocks noGrp="1"/>
          </p:cNvSpPr>
          <p:nvPr>
            <p:ph sz="quarter" idx="18"/>
          </p:nvPr>
        </p:nvSpPr>
        <p:spPr>
          <a:xfrm>
            <a:off x="304800" y="5562600"/>
            <a:ext cx="8534400" cy="381000"/>
          </a:xfrm>
        </p:spPr>
        <p:txBody>
          <a:bodyPr/>
          <a:lstStyle/>
          <a:p>
            <a:pPr algn="ctr"/>
            <a:r>
              <a:rPr lang="en-US" sz="2000" b="1" dirty="0">
                <a:solidFill>
                  <a:srgbClr val="000000"/>
                </a:solidFill>
              </a:rPr>
              <a:t>Figure </a:t>
            </a:r>
            <a:r>
              <a:rPr lang="en-US" sz="2000" b="1" dirty="0" smtClean="0">
                <a:solidFill>
                  <a:srgbClr val="000000"/>
                </a:solidFill>
              </a:rPr>
              <a:t>5-11</a:t>
            </a:r>
            <a:endParaRPr lang="en-US" sz="2000" b="1" dirty="0">
              <a:solidFill>
                <a:srgbClr val="000000"/>
              </a:solidFill>
            </a:endParaRPr>
          </a:p>
        </p:txBody>
      </p:sp>
      <p:sp>
        <p:nvSpPr>
          <p:cNvPr id="12" name="Slide Number Placeholder 11">
            <a:extLst>
              <a:ext uri="{FF2B5EF4-FFF2-40B4-BE49-F238E27FC236}">
                <a16:creationId xmlns:a16="http://schemas.microsoft.com/office/drawing/2014/main" id="{F5C70822-1605-4006-90FC-0845845A7743}"/>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13" name="Footer Placeholder 12">
            <a:extLst>
              <a:ext uri="{FF2B5EF4-FFF2-40B4-BE49-F238E27FC236}">
                <a16:creationId xmlns:a16="http://schemas.microsoft.com/office/drawing/2014/main" id="{B70821C4-14A9-4BCB-824F-BD095621CB1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2343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5547-EA2C-4DF5-A982-D04583B2F22F}"/>
              </a:ext>
            </a:extLst>
          </p:cNvPr>
          <p:cNvSpPr>
            <a:spLocks noGrp="1"/>
          </p:cNvSpPr>
          <p:nvPr>
            <p:ph type="title"/>
          </p:nvPr>
        </p:nvSpPr>
        <p:spPr>
          <a:xfrm>
            <a:off x="304800" y="762001"/>
            <a:ext cx="8534400" cy="685799"/>
          </a:xfrm>
        </p:spPr>
        <p:txBody>
          <a:bodyPr/>
          <a:lstStyle/>
          <a:p>
            <a:r>
              <a:rPr lang="en-US" dirty="0"/>
              <a:t>5-3 Applying Newton's Laws </a:t>
            </a:r>
            <a:r>
              <a:rPr lang="en-US" sz="2400" b="0" dirty="0"/>
              <a:t>(4 of 10)</a:t>
            </a:r>
            <a:endParaRPr lang="en-US" dirty="0"/>
          </a:p>
        </p:txBody>
      </p:sp>
      <p:sp>
        <p:nvSpPr>
          <p:cNvPr id="3" name="Content Placeholder 2">
            <a:extLst>
              <a:ext uri="{FF2B5EF4-FFF2-40B4-BE49-F238E27FC236}">
                <a16:creationId xmlns:a16="http://schemas.microsoft.com/office/drawing/2014/main" id="{0D225262-331A-411C-892F-081B6FFDF570}"/>
              </a:ext>
            </a:extLst>
          </p:cNvPr>
          <p:cNvSpPr>
            <a:spLocks noGrp="1"/>
          </p:cNvSpPr>
          <p:nvPr>
            <p:ph sz="quarter" idx="16"/>
          </p:nvPr>
        </p:nvSpPr>
        <p:spPr>
          <a:xfrm>
            <a:off x="304800" y="1752600"/>
            <a:ext cx="3886200" cy="457200"/>
          </a:xfrm>
        </p:spPr>
        <p:txBody>
          <a:bodyPr/>
          <a:lstStyle/>
          <a:p>
            <a:pPr marL="292608" indent="-292608">
              <a:buClr>
                <a:schemeClr val="accent2"/>
              </a:buClr>
              <a:buFont typeface="Arial" panose="020B0604020202020204" pitchFamily="34" charset="0"/>
              <a:buChar char="•"/>
            </a:pPr>
            <a:r>
              <a:rPr lang="en-US" dirty="0"/>
              <a:t>Third-law force pairs:</a:t>
            </a:r>
          </a:p>
        </p:txBody>
      </p:sp>
      <p:graphicFrame>
        <p:nvGraphicFramePr>
          <p:cNvPr id="9" name="Content Placeholder 8">
            <a:extLst>
              <a:ext uri="{FF2B5EF4-FFF2-40B4-BE49-F238E27FC236}">
                <a16:creationId xmlns:a16="http://schemas.microsoft.com/office/drawing/2014/main" id="{FBAA1DFD-0AFF-4FA7-892B-3128D553089F}"/>
              </a:ext>
            </a:extLst>
          </p:cNvPr>
          <p:cNvGraphicFramePr>
            <a:graphicFrameLocks noGrp="1" noChangeAspect="1"/>
          </p:cNvGraphicFramePr>
          <p:nvPr>
            <p:ph sz="quarter" idx="17"/>
            <p:extLst>
              <p:ext uri="{D42A27DB-BD31-4B8C-83A1-F6EECF244321}">
                <p14:modId xmlns:p14="http://schemas.microsoft.com/office/powerpoint/2010/main" val="1121392123"/>
              </p:ext>
            </p:extLst>
          </p:nvPr>
        </p:nvGraphicFramePr>
        <p:xfrm>
          <a:off x="1281761" y="2371687"/>
          <a:ext cx="6580478" cy="974391"/>
        </p:xfrm>
        <a:graphic>
          <a:graphicData uri="http://schemas.openxmlformats.org/presentationml/2006/ole">
            <mc:AlternateContent xmlns:mc="http://schemas.openxmlformats.org/markup-compatibility/2006">
              <mc:Choice xmlns:v="urn:schemas-microsoft-com:vml" Requires="v">
                <p:oleObj spid="_x0000_s15416" name="Equation" r:id="rId3" imgW="6260760" imgH="927000" progId="Equation.DSMT4">
                  <p:embed/>
                </p:oleObj>
              </mc:Choice>
              <mc:Fallback>
                <p:oleObj name="Equation" r:id="rId3" imgW="6260760" imgH="927000" progId="Equation.DSMT4">
                  <p:embed/>
                  <p:pic>
                    <p:nvPicPr>
                      <p:cNvPr id="8" name="Object 7">
                        <a:extLst>
                          <a:ext uri="{FF2B5EF4-FFF2-40B4-BE49-F238E27FC236}">
                            <a16:creationId xmlns:a16="http://schemas.microsoft.com/office/drawing/2014/main" id="{02A7E657-3F91-4A63-AE03-8DE838B633BA}"/>
                          </a:ext>
                        </a:extLst>
                      </p:cNvPr>
                      <p:cNvPicPr/>
                      <p:nvPr/>
                    </p:nvPicPr>
                    <p:blipFill>
                      <a:blip r:embed="rId4"/>
                      <a:stretch>
                        <a:fillRect/>
                      </a:stretch>
                    </p:blipFill>
                    <p:spPr>
                      <a:xfrm>
                        <a:off x="1281761" y="2371687"/>
                        <a:ext cx="6580478" cy="97439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DCF7BB6-45FF-4736-A17F-129E28CA38EC}"/>
              </a:ext>
            </a:extLst>
          </p:cNvPr>
          <p:cNvSpPr>
            <a:spLocks noGrp="1"/>
          </p:cNvSpPr>
          <p:nvPr>
            <p:ph sz="quarter" idx="18"/>
          </p:nvPr>
        </p:nvSpPr>
        <p:spPr>
          <a:xfrm>
            <a:off x="304800" y="3511828"/>
            <a:ext cx="8534400" cy="838200"/>
          </a:xfrm>
        </p:spPr>
        <p:txBody>
          <a:bodyPr/>
          <a:lstStyle/>
          <a:p>
            <a:pPr marL="292608" indent="-292608">
              <a:buClr>
                <a:schemeClr val="accent2"/>
              </a:buClr>
              <a:buFont typeface="Arial" panose="020B0604020202020204" pitchFamily="34" charset="0"/>
              <a:buChar char="•"/>
            </a:pPr>
            <a:r>
              <a:rPr lang="en-US" dirty="0"/>
              <a:t>This includes the gravitational forces between Earth and the cantaloupe!</a:t>
            </a:r>
          </a:p>
        </p:txBody>
      </p:sp>
      <p:sp>
        <p:nvSpPr>
          <p:cNvPr id="6" name="Slide Number Placeholder 5">
            <a:extLst>
              <a:ext uri="{FF2B5EF4-FFF2-40B4-BE49-F238E27FC236}">
                <a16:creationId xmlns:a16="http://schemas.microsoft.com/office/drawing/2014/main" id="{81C408C1-5E59-4B33-B724-4B23E22468D5}"/>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7" name="Footer Placeholder 6">
            <a:extLst>
              <a:ext uri="{FF2B5EF4-FFF2-40B4-BE49-F238E27FC236}">
                <a16:creationId xmlns:a16="http://schemas.microsoft.com/office/drawing/2014/main" id="{FBB25AA1-78B0-4E72-A0B7-D8682014E19E}"/>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71704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2097-C9C0-4257-A91C-71DD121E6131}"/>
              </a:ext>
            </a:extLst>
          </p:cNvPr>
          <p:cNvSpPr>
            <a:spLocks noGrp="1"/>
          </p:cNvSpPr>
          <p:nvPr>
            <p:ph type="title"/>
          </p:nvPr>
        </p:nvSpPr>
        <p:spPr>
          <a:xfrm>
            <a:off x="304800" y="762001"/>
            <a:ext cx="8610600" cy="685799"/>
          </a:xfrm>
        </p:spPr>
        <p:txBody>
          <a:bodyPr>
            <a:normAutofit fontScale="90000"/>
          </a:bodyPr>
          <a:lstStyle/>
          <a:p>
            <a:r>
              <a:rPr lang="en-IN" dirty="0"/>
              <a:t>5-1 Newton's First and Second Laws </a:t>
            </a:r>
            <a:r>
              <a:rPr lang="en-IN" sz="2700" b="0" dirty="0"/>
              <a:t>(3 of 20)</a:t>
            </a:r>
            <a:endParaRPr lang="en-IN" sz="2200" dirty="0"/>
          </a:p>
        </p:txBody>
      </p:sp>
      <p:sp>
        <p:nvSpPr>
          <p:cNvPr id="3" name="Content Placeholder 2">
            <a:extLst>
              <a:ext uri="{FF2B5EF4-FFF2-40B4-BE49-F238E27FC236}">
                <a16:creationId xmlns:a16="http://schemas.microsoft.com/office/drawing/2014/main" id="{4F9DAABA-1DCB-4552-825A-E50941B41B63}"/>
              </a:ext>
            </a:extLst>
          </p:cNvPr>
          <p:cNvSpPr>
            <a:spLocks noGrp="1"/>
          </p:cNvSpPr>
          <p:nvPr>
            <p:ph sz="quarter" idx="16"/>
          </p:nvPr>
        </p:nvSpPr>
        <p:spPr>
          <a:xfrm>
            <a:off x="304800" y="1752600"/>
            <a:ext cx="8686800" cy="4343400"/>
          </a:xfrm>
        </p:spPr>
        <p:txBody>
          <a:bodyPr/>
          <a:lstStyle/>
          <a:p>
            <a:pPr marL="292608" indent="-292608">
              <a:buClr>
                <a:schemeClr val="accent2"/>
              </a:buClr>
              <a:buFont typeface="Arial" panose="020B0604020202020204" pitchFamily="34" charset="0"/>
              <a:buChar char="•"/>
            </a:pPr>
            <a:r>
              <a:rPr lang="en-IN" dirty="0"/>
              <a:t>A </a:t>
            </a:r>
            <a:r>
              <a:rPr lang="en-IN" b="1" dirty="0"/>
              <a:t>force</a:t>
            </a:r>
            <a:r>
              <a:rPr lang="en-IN" dirty="0"/>
              <a:t>:</a:t>
            </a:r>
          </a:p>
          <a:p>
            <a:pPr marL="621792" indent="-320040">
              <a:buClr>
                <a:schemeClr val="accent2"/>
              </a:buClr>
              <a:buSzPct val="80000"/>
              <a:buFont typeface="Courier New" panose="02070309020205020404" pitchFamily="49" charset="0"/>
              <a:buChar char="o"/>
            </a:pPr>
            <a:r>
              <a:rPr lang="en-IN" sz="2600" dirty="0"/>
              <a:t>Is a “push or pull” acting on an object</a:t>
            </a:r>
          </a:p>
          <a:p>
            <a:pPr marL="621792" indent="-320040">
              <a:buClr>
                <a:schemeClr val="accent2"/>
              </a:buClr>
              <a:buSzPct val="80000"/>
              <a:buFont typeface="Courier New" panose="02070309020205020404" pitchFamily="49" charset="0"/>
              <a:buChar char="o"/>
            </a:pPr>
            <a:r>
              <a:rPr lang="en-IN" sz="2600" dirty="0"/>
              <a:t>Causes acceleration</a:t>
            </a:r>
          </a:p>
          <a:p>
            <a:pPr marL="292608" indent="-292608">
              <a:buClr>
                <a:schemeClr val="accent2"/>
              </a:buClr>
              <a:buFont typeface="Arial" panose="020B0604020202020204" pitchFamily="34" charset="0"/>
              <a:buChar char="•"/>
            </a:pPr>
            <a:r>
              <a:rPr lang="en-IN" dirty="0"/>
              <a:t>We will focus on Newton's three laws of motion:</a:t>
            </a:r>
          </a:p>
          <a:p>
            <a:pPr marL="621792" indent="-320040">
              <a:buClr>
                <a:schemeClr val="accent2"/>
              </a:buClr>
              <a:buSzPct val="80000"/>
              <a:buFont typeface="Courier New" panose="02070309020205020404" pitchFamily="49" charset="0"/>
              <a:buChar char="o"/>
            </a:pPr>
            <a:r>
              <a:rPr lang="en-IN" sz="2600" b="1" dirty="0"/>
              <a:t>Newtonian mechanics</a:t>
            </a:r>
            <a:r>
              <a:rPr lang="en-IN" sz="2600" dirty="0"/>
              <a:t> is valid for everyday situations</a:t>
            </a:r>
          </a:p>
          <a:p>
            <a:pPr marL="621792" indent="-320040">
              <a:buClr>
                <a:schemeClr val="accent2"/>
              </a:buClr>
              <a:buSzPct val="80000"/>
              <a:buFont typeface="Courier New" panose="02070309020205020404" pitchFamily="49" charset="0"/>
              <a:buChar char="o"/>
            </a:pPr>
            <a:r>
              <a:rPr lang="en-IN" sz="2600" dirty="0"/>
              <a:t>It is not valid for speeds which are an appreciable fraction of the speed of light</a:t>
            </a:r>
          </a:p>
          <a:p>
            <a:pPr marL="621792" indent="-320040">
              <a:buClr>
                <a:schemeClr val="accent2"/>
              </a:buClr>
              <a:buSzPct val="80000"/>
              <a:buFont typeface="Courier New" panose="02070309020205020404" pitchFamily="49" charset="0"/>
              <a:buChar char="o"/>
            </a:pPr>
            <a:r>
              <a:rPr lang="en-IN" sz="2600" dirty="0"/>
              <a:t>It is not valid for objects on the scale of atomic structure</a:t>
            </a:r>
          </a:p>
          <a:p>
            <a:pPr marL="621792" indent="-320040">
              <a:buClr>
                <a:schemeClr val="accent2"/>
              </a:buClr>
              <a:buSzPct val="80000"/>
              <a:buFont typeface="Courier New" panose="02070309020205020404" pitchFamily="49" charset="0"/>
              <a:buChar char="o"/>
            </a:pPr>
            <a:r>
              <a:rPr lang="en-IN" sz="2600" dirty="0"/>
              <a:t>Viewed as an approximation of general relativity</a:t>
            </a:r>
          </a:p>
        </p:txBody>
      </p:sp>
      <p:sp>
        <p:nvSpPr>
          <p:cNvPr id="4" name="Slide Number Placeholder 3">
            <a:extLst>
              <a:ext uri="{FF2B5EF4-FFF2-40B4-BE49-F238E27FC236}">
                <a16:creationId xmlns:a16="http://schemas.microsoft.com/office/drawing/2014/main" id="{2DAF6417-9D93-4614-983D-3B955DE84A83}"/>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FA02D029-583B-4BF3-A0B1-C370C5741CB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2414576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4E4B-8931-4E96-A6D9-E24CB72166D0}"/>
              </a:ext>
            </a:extLst>
          </p:cNvPr>
          <p:cNvSpPr>
            <a:spLocks noGrp="1"/>
          </p:cNvSpPr>
          <p:nvPr>
            <p:ph type="title"/>
          </p:nvPr>
        </p:nvSpPr>
        <p:spPr>
          <a:xfrm>
            <a:off x="304800" y="762001"/>
            <a:ext cx="8534400" cy="761999"/>
          </a:xfrm>
        </p:spPr>
        <p:txBody>
          <a:bodyPr/>
          <a:lstStyle/>
          <a:p>
            <a:r>
              <a:rPr lang="en-US" dirty="0"/>
              <a:t>5-3 Applying Newton's Laws </a:t>
            </a:r>
            <a:r>
              <a:rPr lang="en-US" sz="2400" b="0" dirty="0"/>
              <a:t>(5 of 10)</a:t>
            </a:r>
            <a:endParaRPr lang="en-US" dirty="0"/>
          </a:p>
        </p:txBody>
      </p:sp>
      <p:sp>
        <p:nvSpPr>
          <p:cNvPr id="3" name="Content Placeholder 2">
            <a:extLst>
              <a:ext uri="{FF2B5EF4-FFF2-40B4-BE49-F238E27FC236}">
                <a16:creationId xmlns:a16="http://schemas.microsoft.com/office/drawing/2014/main" id="{BC775C3F-AFE9-446E-B1D1-F4EDF18D7476}"/>
              </a:ext>
            </a:extLst>
          </p:cNvPr>
          <p:cNvSpPr>
            <a:spLocks noGrp="1"/>
          </p:cNvSpPr>
          <p:nvPr>
            <p:ph sz="quarter" idx="16"/>
          </p:nvPr>
        </p:nvSpPr>
        <p:spPr>
          <a:xfrm>
            <a:off x="304800" y="1752600"/>
            <a:ext cx="8534400" cy="762000"/>
          </a:xfrm>
        </p:spPr>
        <p:txBody>
          <a:bodyPr/>
          <a:lstStyle/>
          <a:p>
            <a:r>
              <a:rPr lang="en-US" sz="2200" b="1" dirty="0"/>
              <a:t>Checkpoint 5</a:t>
            </a:r>
          </a:p>
          <a:p>
            <a:r>
              <a:rPr lang="en-US" sz="2200" dirty="0"/>
              <a:t>Suppose that the cantaloupe and table of Fig. 5-11 are in an elevator cab</a:t>
            </a:r>
          </a:p>
        </p:txBody>
      </p:sp>
      <p:sp>
        <p:nvSpPr>
          <p:cNvPr id="4" name="Content Placeholder 3">
            <a:extLst>
              <a:ext uri="{FF2B5EF4-FFF2-40B4-BE49-F238E27FC236}">
                <a16:creationId xmlns:a16="http://schemas.microsoft.com/office/drawing/2014/main" id="{5F67B45B-C9F9-4744-B194-DC045EFAE71A}"/>
              </a:ext>
            </a:extLst>
          </p:cNvPr>
          <p:cNvSpPr>
            <a:spLocks noGrp="1"/>
          </p:cNvSpPr>
          <p:nvPr>
            <p:ph sz="quarter" idx="17"/>
          </p:nvPr>
        </p:nvSpPr>
        <p:spPr>
          <a:xfrm>
            <a:off x="304800" y="2514600"/>
            <a:ext cx="6781800" cy="381000"/>
          </a:xfrm>
        </p:spPr>
        <p:txBody>
          <a:bodyPr/>
          <a:lstStyle/>
          <a:p>
            <a:r>
              <a:rPr lang="en-US" sz="2200" dirty="0"/>
              <a:t>that begins to accelerate upward, (a) Do the magnitudes of</a:t>
            </a:r>
          </a:p>
        </p:txBody>
      </p:sp>
      <p:graphicFrame>
        <p:nvGraphicFramePr>
          <p:cNvPr id="26" name="Content Placeholder 25">
            <a:extLst>
              <a:ext uri="{FF2B5EF4-FFF2-40B4-BE49-F238E27FC236}">
                <a16:creationId xmlns:a16="http://schemas.microsoft.com/office/drawing/2014/main" id="{94DE5C0A-F6C5-4521-BAB8-9AC2B4B026F7}"/>
              </a:ext>
            </a:extLst>
          </p:cNvPr>
          <p:cNvGraphicFramePr>
            <a:graphicFrameLocks noGrp="1" noChangeAspect="1"/>
          </p:cNvGraphicFramePr>
          <p:nvPr>
            <p:ph sz="quarter" idx="18"/>
            <p:extLst>
              <p:ext uri="{D42A27DB-BD31-4B8C-83A1-F6EECF244321}">
                <p14:modId xmlns:p14="http://schemas.microsoft.com/office/powerpoint/2010/main" val="1013138305"/>
              </p:ext>
            </p:extLst>
          </p:nvPr>
        </p:nvGraphicFramePr>
        <p:xfrm>
          <a:off x="7034744" y="2508531"/>
          <a:ext cx="1491360" cy="350908"/>
        </p:xfrm>
        <a:graphic>
          <a:graphicData uri="http://schemas.openxmlformats.org/presentationml/2006/ole">
            <mc:AlternateContent xmlns:mc="http://schemas.openxmlformats.org/markup-compatibility/2006">
              <mc:Choice xmlns:v="urn:schemas-microsoft-com:vml" Requires="v">
                <p:oleObj spid="_x0000_s16498" name="Equation" r:id="rId3" imgW="1511280" imgH="355320" progId="Equation.DSMT4">
                  <p:embed/>
                </p:oleObj>
              </mc:Choice>
              <mc:Fallback>
                <p:oleObj name="Equation" r:id="rId3" imgW="1511280" imgH="355320" progId="Equation.DSMT4">
                  <p:embed/>
                  <p:pic>
                    <p:nvPicPr>
                      <p:cNvPr id="25" name="Object 24">
                        <a:extLst>
                          <a:ext uri="{FF2B5EF4-FFF2-40B4-BE49-F238E27FC236}">
                            <a16:creationId xmlns:a16="http://schemas.microsoft.com/office/drawing/2014/main" id="{8BFBFAC9-212E-4206-909D-124893266E98}"/>
                          </a:ext>
                        </a:extLst>
                      </p:cNvPr>
                      <p:cNvPicPr/>
                      <p:nvPr/>
                    </p:nvPicPr>
                    <p:blipFill>
                      <a:blip r:embed="rId4"/>
                      <a:stretch>
                        <a:fillRect/>
                      </a:stretch>
                    </p:blipFill>
                    <p:spPr>
                      <a:xfrm>
                        <a:off x="7034744" y="2508531"/>
                        <a:ext cx="1491360" cy="35090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44DBDFC0-C45E-4D7C-9DF4-276FF24BA603}"/>
              </a:ext>
            </a:extLst>
          </p:cNvPr>
          <p:cNvSpPr>
            <a:spLocks noGrp="1"/>
          </p:cNvSpPr>
          <p:nvPr>
            <p:ph sz="quarter" idx="19"/>
          </p:nvPr>
        </p:nvSpPr>
        <p:spPr>
          <a:xfrm>
            <a:off x="304800" y="2819400"/>
            <a:ext cx="8534400" cy="685800"/>
          </a:xfrm>
        </p:spPr>
        <p:txBody>
          <a:bodyPr/>
          <a:lstStyle/>
          <a:p>
            <a:r>
              <a:rPr lang="en-US" sz="2200" dirty="0"/>
              <a:t>increase, decrease, or stay the same? (b) Are those two forces still equal in magnitude and opposite in direction? (c) Do the magnitudes of</a:t>
            </a:r>
          </a:p>
        </p:txBody>
      </p:sp>
      <p:graphicFrame>
        <p:nvGraphicFramePr>
          <p:cNvPr id="28" name="Content Placeholder 27">
            <a:extLst>
              <a:ext uri="{FF2B5EF4-FFF2-40B4-BE49-F238E27FC236}">
                <a16:creationId xmlns:a16="http://schemas.microsoft.com/office/drawing/2014/main" id="{B0CCF64C-B692-44C9-94AC-DE62A5B77F58}"/>
              </a:ext>
            </a:extLst>
          </p:cNvPr>
          <p:cNvGraphicFramePr>
            <a:graphicFrameLocks noGrp="1" noChangeAspect="1"/>
          </p:cNvGraphicFramePr>
          <p:nvPr>
            <p:ph sz="quarter" idx="20"/>
            <p:extLst>
              <p:ext uri="{D42A27DB-BD31-4B8C-83A1-F6EECF244321}">
                <p14:modId xmlns:p14="http://schemas.microsoft.com/office/powerpoint/2010/main" val="2358399075"/>
              </p:ext>
            </p:extLst>
          </p:nvPr>
        </p:nvGraphicFramePr>
        <p:xfrm>
          <a:off x="357598" y="3477782"/>
          <a:ext cx="1506421" cy="348593"/>
        </p:xfrm>
        <a:graphic>
          <a:graphicData uri="http://schemas.openxmlformats.org/presentationml/2006/ole">
            <mc:AlternateContent xmlns:mc="http://schemas.openxmlformats.org/markup-compatibility/2006">
              <mc:Choice xmlns:v="urn:schemas-microsoft-com:vml" Requires="v">
                <p:oleObj spid="_x0000_s16499" name="Equation" r:id="rId5" imgW="1536480" imgH="355320" progId="Equation.DSMT4">
                  <p:embed/>
                </p:oleObj>
              </mc:Choice>
              <mc:Fallback>
                <p:oleObj name="Equation" r:id="rId5" imgW="1536480" imgH="355320" progId="Equation.DSMT4">
                  <p:embed/>
                  <p:pic>
                    <p:nvPicPr>
                      <p:cNvPr id="27" name="Object 26">
                        <a:extLst>
                          <a:ext uri="{FF2B5EF4-FFF2-40B4-BE49-F238E27FC236}">
                            <a16:creationId xmlns:a16="http://schemas.microsoft.com/office/drawing/2014/main" id="{304A94D1-DEC7-438E-94AD-7EAC36EE8023}"/>
                          </a:ext>
                        </a:extLst>
                      </p:cNvPr>
                      <p:cNvPicPr/>
                      <p:nvPr/>
                    </p:nvPicPr>
                    <p:blipFill>
                      <a:blip r:embed="rId6"/>
                      <a:stretch>
                        <a:fillRect/>
                      </a:stretch>
                    </p:blipFill>
                    <p:spPr>
                      <a:xfrm>
                        <a:off x="357598" y="3477782"/>
                        <a:ext cx="1506421" cy="34859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74056880-D77A-4149-98FB-CA5AC070F4B6}"/>
              </a:ext>
            </a:extLst>
          </p:cNvPr>
          <p:cNvSpPr>
            <a:spLocks noGrp="1"/>
          </p:cNvSpPr>
          <p:nvPr>
            <p:ph sz="quarter" idx="21"/>
          </p:nvPr>
        </p:nvSpPr>
        <p:spPr>
          <a:xfrm>
            <a:off x="1875183" y="3469198"/>
            <a:ext cx="6934200" cy="381000"/>
          </a:xfrm>
        </p:spPr>
        <p:txBody>
          <a:bodyPr/>
          <a:lstStyle/>
          <a:p>
            <a:r>
              <a:rPr lang="en-US" sz="2200" dirty="0"/>
              <a:t>increase, decrease, or stay the same? (d) Are those two</a:t>
            </a:r>
          </a:p>
        </p:txBody>
      </p:sp>
      <p:sp>
        <p:nvSpPr>
          <p:cNvPr id="9" name="Content Placeholder 8">
            <a:extLst>
              <a:ext uri="{FF2B5EF4-FFF2-40B4-BE49-F238E27FC236}">
                <a16:creationId xmlns:a16="http://schemas.microsoft.com/office/drawing/2014/main" id="{DDE82960-B830-4060-8BD6-E46633BEDEC6}"/>
              </a:ext>
            </a:extLst>
          </p:cNvPr>
          <p:cNvSpPr>
            <a:spLocks noGrp="1"/>
          </p:cNvSpPr>
          <p:nvPr>
            <p:ph sz="quarter" idx="22"/>
          </p:nvPr>
        </p:nvSpPr>
        <p:spPr>
          <a:xfrm>
            <a:off x="304800" y="3864333"/>
            <a:ext cx="6781800" cy="402867"/>
          </a:xfrm>
        </p:spPr>
        <p:txBody>
          <a:bodyPr/>
          <a:lstStyle/>
          <a:p>
            <a:r>
              <a:rPr lang="en-US" sz="2200" dirty="0"/>
              <a:t>forces still equal in magnitude and opposite in direction?</a:t>
            </a:r>
          </a:p>
        </p:txBody>
      </p:sp>
      <p:sp>
        <p:nvSpPr>
          <p:cNvPr id="10" name="Content Placeholder 9">
            <a:extLst>
              <a:ext uri="{FF2B5EF4-FFF2-40B4-BE49-F238E27FC236}">
                <a16:creationId xmlns:a16="http://schemas.microsoft.com/office/drawing/2014/main" id="{11FCCFDB-C85B-4098-87C9-E2273429F4CF}"/>
              </a:ext>
            </a:extLst>
          </p:cNvPr>
          <p:cNvSpPr>
            <a:spLocks noGrp="1"/>
          </p:cNvSpPr>
          <p:nvPr>
            <p:ph sz="quarter" idx="23"/>
          </p:nvPr>
        </p:nvSpPr>
        <p:spPr>
          <a:xfrm>
            <a:off x="304800" y="4200939"/>
            <a:ext cx="8534400" cy="2057400"/>
          </a:xfrm>
        </p:spPr>
        <p:txBody>
          <a:bodyPr/>
          <a:lstStyle/>
          <a:p>
            <a:r>
              <a:rPr lang="en-US" sz="1800" b="1" dirty="0"/>
              <a:t>Answer:</a:t>
            </a:r>
          </a:p>
          <a:p>
            <a:pPr marL="346075" indent="-346075"/>
            <a:r>
              <a:rPr lang="en-US" sz="1800" dirty="0">
                <a:solidFill>
                  <a:schemeClr val="accent2"/>
                </a:solidFill>
              </a:rPr>
              <a:t>(a)</a:t>
            </a:r>
            <a:r>
              <a:rPr lang="en-US" sz="1800" dirty="0"/>
              <a:t> they increase</a:t>
            </a:r>
          </a:p>
          <a:p>
            <a:pPr marL="346075" indent="-346075"/>
            <a:r>
              <a:rPr lang="en-US" sz="1800" dirty="0">
                <a:solidFill>
                  <a:schemeClr val="accent2"/>
                </a:solidFill>
              </a:rPr>
              <a:t>(b)</a:t>
            </a:r>
            <a:r>
              <a:rPr lang="en-US" sz="1800" dirty="0"/>
              <a:t> yes</a:t>
            </a:r>
          </a:p>
          <a:p>
            <a:pPr marL="346075" indent="-346075"/>
            <a:r>
              <a:rPr lang="en-US" sz="1800" dirty="0">
                <a:solidFill>
                  <a:schemeClr val="accent2"/>
                </a:solidFill>
              </a:rPr>
              <a:t>(c)</a:t>
            </a:r>
            <a:r>
              <a:rPr lang="en-US" sz="1800" dirty="0"/>
              <a:t> they begin to decrease slowly (the gravitational force of Earth decreases with height—negligible in an actual elevator)</a:t>
            </a:r>
          </a:p>
          <a:p>
            <a:pPr marL="346075" indent="-346075"/>
            <a:r>
              <a:rPr lang="en-US" sz="1800" dirty="0">
                <a:solidFill>
                  <a:schemeClr val="accent2"/>
                </a:solidFill>
              </a:rPr>
              <a:t>(d)</a:t>
            </a:r>
            <a:r>
              <a:rPr lang="en-US" sz="1800" dirty="0"/>
              <a:t> yes</a:t>
            </a:r>
          </a:p>
        </p:txBody>
      </p:sp>
      <p:sp>
        <p:nvSpPr>
          <p:cNvPr id="23" name="Slide Number Placeholder 22">
            <a:extLst>
              <a:ext uri="{FF2B5EF4-FFF2-40B4-BE49-F238E27FC236}">
                <a16:creationId xmlns:a16="http://schemas.microsoft.com/office/drawing/2014/main" id="{B84D2843-482F-4324-9E1B-5A706E0A74C9}"/>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24" name="Footer Placeholder 23">
            <a:extLst>
              <a:ext uri="{FF2B5EF4-FFF2-40B4-BE49-F238E27FC236}">
                <a16:creationId xmlns:a16="http://schemas.microsoft.com/office/drawing/2014/main" id="{0311BC52-AE23-448F-8404-5CD654F8901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784617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7BA5-301A-42A1-94EE-FF554821800E}"/>
              </a:ext>
            </a:extLst>
          </p:cNvPr>
          <p:cNvSpPr>
            <a:spLocks noGrp="1"/>
          </p:cNvSpPr>
          <p:nvPr>
            <p:ph type="title"/>
          </p:nvPr>
        </p:nvSpPr>
        <p:spPr>
          <a:xfrm>
            <a:off x="304800" y="762001"/>
            <a:ext cx="8534400" cy="685799"/>
          </a:xfrm>
        </p:spPr>
        <p:txBody>
          <a:bodyPr/>
          <a:lstStyle/>
          <a:p>
            <a:r>
              <a:rPr lang="en-US" dirty="0"/>
              <a:t>5-3 Applying Newton's Laws </a:t>
            </a:r>
            <a:r>
              <a:rPr lang="en-US" sz="2400" b="0" dirty="0"/>
              <a:t>(6 of 10)</a:t>
            </a:r>
            <a:endParaRPr lang="en-US" dirty="0"/>
          </a:p>
        </p:txBody>
      </p:sp>
      <p:sp>
        <p:nvSpPr>
          <p:cNvPr id="3" name="Content Placeholder 2">
            <a:extLst>
              <a:ext uri="{FF2B5EF4-FFF2-40B4-BE49-F238E27FC236}">
                <a16:creationId xmlns:a16="http://schemas.microsoft.com/office/drawing/2014/main" id="{9FD903AC-F24A-4894-A551-5B79E6F6BFEE}"/>
              </a:ext>
            </a:extLst>
          </p:cNvPr>
          <p:cNvSpPr>
            <a:spLocks noGrp="1"/>
          </p:cNvSpPr>
          <p:nvPr>
            <p:ph sz="quarter" idx="16"/>
          </p:nvPr>
        </p:nvSpPr>
        <p:spPr>
          <a:xfrm>
            <a:off x="304800" y="1752600"/>
            <a:ext cx="8534400" cy="1143000"/>
          </a:xfrm>
        </p:spPr>
        <p:txBody>
          <a:bodyPr/>
          <a:lstStyle/>
          <a:p>
            <a:r>
              <a:rPr lang="en-US" sz="2600" b="1" dirty="0">
                <a:solidFill>
                  <a:srgbClr val="00007F"/>
                </a:solidFill>
              </a:rPr>
              <a:t>Sample Problem</a:t>
            </a:r>
            <a:r>
              <a:rPr lang="en-US" sz="2600" b="1" dirty="0">
                <a:solidFill>
                  <a:srgbClr val="5A9238"/>
                </a:solidFill>
              </a:rPr>
              <a:t> </a:t>
            </a:r>
            <a:r>
              <a:rPr lang="en-US" sz="2600" dirty="0">
                <a:solidFill>
                  <a:srgbClr val="000000"/>
                </a:solidFill>
              </a:rPr>
              <a:t>A block of mass </a:t>
            </a:r>
            <a:r>
              <a:rPr lang="en-US" sz="2600" i="1" dirty="0">
                <a:solidFill>
                  <a:srgbClr val="000000"/>
                </a:solidFill>
              </a:rPr>
              <a:t>M</a:t>
            </a:r>
            <a:r>
              <a:rPr lang="en-US" sz="2600" dirty="0">
                <a:solidFill>
                  <a:srgbClr val="000000"/>
                </a:solidFill>
              </a:rPr>
              <a:t> = 3.3 kg, connected by a cord and pulley to a hanging block of mass </a:t>
            </a:r>
            <a:r>
              <a:rPr lang="en-US" sz="2600" i="1" dirty="0">
                <a:solidFill>
                  <a:srgbClr val="000000"/>
                </a:solidFill>
              </a:rPr>
              <a:t>m</a:t>
            </a:r>
            <a:r>
              <a:rPr lang="en-US" sz="2600" dirty="0">
                <a:solidFill>
                  <a:srgbClr val="000000"/>
                </a:solidFill>
              </a:rPr>
              <a:t> = 2.1 kg, slides across a frictionless surface</a:t>
            </a:r>
          </a:p>
        </p:txBody>
      </p:sp>
      <p:pic>
        <p:nvPicPr>
          <p:cNvPr id="14" name="Content Placeholder 13" descr="Copyright © 2014 John Wiley &amp; Sons, Inc. All rights reserved.">
            <a:extLst>
              <a:ext uri="{FF2B5EF4-FFF2-40B4-BE49-F238E27FC236}">
                <a16:creationId xmlns:a16="http://schemas.microsoft.com/office/drawing/2014/main" id="{2CCE2A2E-4B31-4021-8943-60114E5AF6AC}"/>
              </a:ext>
            </a:extLst>
          </p:cNvPr>
          <p:cNvPicPr>
            <a:picLocks noGrp="1" noChangeAspect="1"/>
          </p:cNvPicPr>
          <p:nvPr>
            <p:ph sz="quarter" idx="17"/>
          </p:nvPr>
        </p:nvPicPr>
        <p:blipFill>
          <a:blip r:embed="rId2"/>
          <a:stretch>
            <a:fillRect/>
          </a:stretch>
        </p:blipFill>
        <p:spPr>
          <a:xfrm>
            <a:off x="993434" y="3075622"/>
            <a:ext cx="2845733" cy="2563178"/>
          </a:xfrm>
          <a:prstGeom prst="rect">
            <a:avLst/>
          </a:prstGeom>
        </p:spPr>
      </p:pic>
      <p:sp>
        <p:nvSpPr>
          <p:cNvPr id="5" name="Content Placeholder 4">
            <a:extLst>
              <a:ext uri="{FF2B5EF4-FFF2-40B4-BE49-F238E27FC236}">
                <a16:creationId xmlns:a16="http://schemas.microsoft.com/office/drawing/2014/main" id="{FE95C87F-E861-478D-A68B-7EC14F066FDB}"/>
              </a:ext>
            </a:extLst>
          </p:cNvPr>
          <p:cNvSpPr>
            <a:spLocks noGrp="1"/>
          </p:cNvSpPr>
          <p:nvPr>
            <p:ph sz="quarter" idx="18"/>
          </p:nvPr>
        </p:nvSpPr>
        <p:spPr>
          <a:xfrm>
            <a:off x="762000" y="5867400"/>
            <a:ext cx="3148760" cy="304800"/>
          </a:xfrm>
        </p:spPr>
        <p:txBody>
          <a:bodyPr/>
          <a:lstStyle/>
          <a:p>
            <a:pPr algn="ctr"/>
            <a:r>
              <a:rPr lang="en-US" sz="1800" b="1" dirty="0">
                <a:solidFill>
                  <a:srgbClr val="000000"/>
                </a:solidFill>
              </a:rPr>
              <a:t>Figure 5-12</a:t>
            </a:r>
          </a:p>
        </p:txBody>
      </p:sp>
      <p:pic>
        <p:nvPicPr>
          <p:cNvPr id="17" name="Content Placeholder 16" descr="Copyright © 2014 John Wiley &amp; Sons, Inc. All rights reserved.">
            <a:extLst>
              <a:ext uri="{FF2B5EF4-FFF2-40B4-BE49-F238E27FC236}">
                <a16:creationId xmlns:a16="http://schemas.microsoft.com/office/drawing/2014/main" id="{7C5E0B87-7797-49FE-8902-69C7AC55B46E}"/>
              </a:ext>
            </a:extLst>
          </p:cNvPr>
          <p:cNvPicPr>
            <a:picLocks noGrp="1" noChangeAspect="1"/>
          </p:cNvPicPr>
          <p:nvPr>
            <p:ph sz="quarter" idx="19"/>
          </p:nvPr>
        </p:nvPicPr>
        <p:blipFill>
          <a:blip r:embed="rId3"/>
          <a:stretch>
            <a:fillRect/>
          </a:stretch>
        </p:blipFill>
        <p:spPr>
          <a:xfrm>
            <a:off x="5350987" y="3109424"/>
            <a:ext cx="2497613" cy="2531028"/>
          </a:xfrm>
          <a:prstGeom prst="rect">
            <a:avLst/>
          </a:prstGeom>
        </p:spPr>
      </p:pic>
      <p:sp>
        <p:nvSpPr>
          <p:cNvPr id="7" name="Content Placeholder 6">
            <a:extLst>
              <a:ext uri="{FF2B5EF4-FFF2-40B4-BE49-F238E27FC236}">
                <a16:creationId xmlns:a16="http://schemas.microsoft.com/office/drawing/2014/main" id="{11F0D236-BE9C-4F13-8EA4-6652E3090972}"/>
              </a:ext>
            </a:extLst>
          </p:cNvPr>
          <p:cNvSpPr>
            <a:spLocks noGrp="1"/>
          </p:cNvSpPr>
          <p:nvPr>
            <p:ph sz="quarter" idx="20"/>
          </p:nvPr>
        </p:nvSpPr>
        <p:spPr>
          <a:xfrm>
            <a:off x="5406690" y="5867400"/>
            <a:ext cx="2365710" cy="381000"/>
          </a:xfrm>
        </p:spPr>
        <p:txBody>
          <a:bodyPr/>
          <a:lstStyle/>
          <a:p>
            <a:pPr algn="ctr"/>
            <a:r>
              <a:rPr lang="en-US" sz="1800" b="1" dirty="0">
                <a:solidFill>
                  <a:srgbClr val="000000"/>
                </a:solidFill>
              </a:rPr>
              <a:t>Figure 5-13</a:t>
            </a:r>
          </a:p>
        </p:txBody>
      </p:sp>
      <p:sp>
        <p:nvSpPr>
          <p:cNvPr id="23" name="Slide Number Placeholder 22">
            <a:extLst>
              <a:ext uri="{FF2B5EF4-FFF2-40B4-BE49-F238E27FC236}">
                <a16:creationId xmlns:a16="http://schemas.microsoft.com/office/drawing/2014/main" id="{F3629742-E961-4C6C-9BCE-87BBA1F0B3AA}"/>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24" name="Footer Placeholder 23">
            <a:extLst>
              <a:ext uri="{FF2B5EF4-FFF2-40B4-BE49-F238E27FC236}">
                <a16:creationId xmlns:a16="http://schemas.microsoft.com/office/drawing/2014/main" id="{53952E80-E38D-4D54-A8F8-CD9A86D07490}"/>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654169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0814-3BED-4E42-B3B8-AB6559A8A712}"/>
              </a:ext>
            </a:extLst>
          </p:cNvPr>
          <p:cNvSpPr>
            <a:spLocks noGrp="1"/>
          </p:cNvSpPr>
          <p:nvPr>
            <p:ph type="title"/>
          </p:nvPr>
        </p:nvSpPr>
        <p:spPr>
          <a:xfrm>
            <a:off x="304800" y="762001"/>
            <a:ext cx="8534400" cy="685799"/>
          </a:xfrm>
        </p:spPr>
        <p:txBody>
          <a:bodyPr/>
          <a:lstStyle/>
          <a:p>
            <a:r>
              <a:rPr lang="en-US" dirty="0"/>
              <a:t>5-3 Applying Newton's Laws </a:t>
            </a:r>
            <a:r>
              <a:rPr lang="en-US" sz="2400" b="0" dirty="0"/>
              <a:t>(7 of 10)</a:t>
            </a:r>
            <a:endParaRPr lang="en-US" dirty="0"/>
          </a:p>
        </p:txBody>
      </p:sp>
      <p:sp>
        <p:nvSpPr>
          <p:cNvPr id="3" name="Content Placeholder 2">
            <a:extLst>
              <a:ext uri="{FF2B5EF4-FFF2-40B4-BE49-F238E27FC236}">
                <a16:creationId xmlns:a16="http://schemas.microsoft.com/office/drawing/2014/main" id="{B03B3B71-CDDE-450A-8C90-5F03E86FED4E}"/>
              </a:ext>
            </a:extLst>
          </p:cNvPr>
          <p:cNvSpPr>
            <a:spLocks noGrp="1"/>
          </p:cNvSpPr>
          <p:nvPr>
            <p:ph sz="quarter" idx="16"/>
          </p:nvPr>
        </p:nvSpPr>
        <p:spPr>
          <a:xfrm>
            <a:off x="304800" y="1752600"/>
            <a:ext cx="8534400" cy="1219200"/>
          </a:xfrm>
        </p:spPr>
        <p:txBody>
          <a:bodyPr/>
          <a:lstStyle/>
          <a:p>
            <a:pPr marL="292608" indent="-292608">
              <a:buClr>
                <a:schemeClr val="accent2"/>
              </a:buClr>
              <a:buFont typeface="Arial" panose="020B0604020202020204" pitchFamily="34" charset="0"/>
              <a:buChar char="•"/>
            </a:pPr>
            <a:r>
              <a:rPr lang="en-US" sz="2400" dirty="0"/>
              <a:t>Draw the forces involved</a:t>
            </a:r>
          </a:p>
          <a:p>
            <a:pPr marL="292608" indent="-292608">
              <a:buClr>
                <a:schemeClr val="accent2"/>
              </a:buClr>
              <a:buFont typeface="Arial" panose="020B0604020202020204" pitchFamily="34" charset="0"/>
              <a:buChar char="•"/>
            </a:pPr>
            <a:r>
              <a:rPr lang="en-US" sz="2400" dirty="0"/>
              <a:t>Treat the string as unstretchable, the pulley as massless and frictionless, and each block as a particle</a:t>
            </a:r>
          </a:p>
        </p:txBody>
      </p:sp>
      <p:sp>
        <p:nvSpPr>
          <p:cNvPr id="4" name="Content Placeholder 3">
            <a:extLst>
              <a:ext uri="{FF2B5EF4-FFF2-40B4-BE49-F238E27FC236}">
                <a16:creationId xmlns:a16="http://schemas.microsoft.com/office/drawing/2014/main" id="{044529D0-91C9-4612-9BDF-A30A76562319}"/>
              </a:ext>
            </a:extLst>
          </p:cNvPr>
          <p:cNvSpPr>
            <a:spLocks noGrp="1"/>
          </p:cNvSpPr>
          <p:nvPr>
            <p:ph sz="quarter" idx="17"/>
          </p:nvPr>
        </p:nvSpPr>
        <p:spPr>
          <a:xfrm>
            <a:off x="304800" y="3000736"/>
            <a:ext cx="3810000" cy="2975996"/>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400" dirty="0">
                <a:solidFill>
                  <a:srgbClr val="000000"/>
                </a:solidFill>
              </a:rPr>
              <a:t>Draw a free-body diagram for each mass</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400" dirty="0">
                <a:solidFill>
                  <a:srgbClr val="000000"/>
                </a:solidFill>
              </a:rPr>
              <a:t>Apply Newton's 2nd law (</a:t>
            </a:r>
            <a:r>
              <a:rPr lang="en-US" sz="2400" i="1" dirty="0">
                <a:solidFill>
                  <a:srgbClr val="000000"/>
                </a:solidFill>
              </a:rPr>
              <a:t>F</a:t>
            </a:r>
            <a:r>
              <a:rPr lang="en-US" sz="2400" dirty="0">
                <a:solidFill>
                  <a:srgbClr val="000000"/>
                </a:solidFill>
              </a:rPr>
              <a:t> = </a:t>
            </a:r>
            <a:r>
              <a:rPr lang="en-US" sz="2400" i="1" dirty="0">
                <a:solidFill>
                  <a:srgbClr val="000000"/>
                </a:solidFill>
              </a:rPr>
              <a:t>ma</a:t>
            </a:r>
            <a:r>
              <a:rPr lang="en-US" sz="2400" dirty="0">
                <a:solidFill>
                  <a:srgbClr val="000000"/>
                </a:solidFill>
              </a:rPr>
              <a:t>) to each block → 2 simultaneous </a:t>
            </a:r>
            <a:r>
              <a:rPr lang="en-US" sz="2400" dirty="0" smtClean="0">
                <a:solidFill>
                  <a:srgbClr val="000000"/>
                </a:solidFill>
              </a:rPr>
              <a:t>equations</a:t>
            </a:r>
            <a:r>
              <a:rPr lang="en-US" sz="2400" dirty="0">
                <a:solidFill>
                  <a:srgbClr val="000000"/>
                </a:solidFill>
              </a:rPr>
              <a:t>.</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400" dirty="0">
                <a:solidFill>
                  <a:srgbClr val="000000"/>
                </a:solidFill>
              </a:rPr>
              <a:t>Eliminate unknowns (</a:t>
            </a:r>
            <a:r>
              <a:rPr lang="en-US" sz="2400" i="1" dirty="0">
                <a:solidFill>
                  <a:srgbClr val="000000"/>
                </a:solidFill>
              </a:rPr>
              <a:t>T</a:t>
            </a:r>
            <a:r>
              <a:rPr lang="en-US" sz="2400" dirty="0">
                <a:solidFill>
                  <a:srgbClr val="000000"/>
                </a:solidFill>
              </a:rPr>
              <a:t>) that are the same, and solve for the acceleration</a:t>
            </a:r>
          </a:p>
        </p:txBody>
      </p:sp>
      <p:pic>
        <p:nvPicPr>
          <p:cNvPr id="15" name="Content Placeholder 14" descr="Copyright © 2014 John Wiley &amp; Sons, Inc. All rights reserved.">
            <a:extLst>
              <a:ext uri="{FF2B5EF4-FFF2-40B4-BE49-F238E27FC236}">
                <a16:creationId xmlns:a16="http://schemas.microsoft.com/office/drawing/2014/main" id="{D7CB7696-E9E5-44C7-B2EF-BFD48BDE7321}"/>
              </a:ext>
            </a:extLst>
          </p:cNvPr>
          <p:cNvPicPr>
            <a:picLocks noGrp="1" noChangeAspect="1"/>
          </p:cNvPicPr>
          <p:nvPr>
            <p:ph sz="quarter" idx="18"/>
          </p:nvPr>
        </p:nvPicPr>
        <p:blipFill>
          <a:blip r:embed="rId2"/>
          <a:stretch>
            <a:fillRect/>
          </a:stretch>
        </p:blipFill>
        <p:spPr>
          <a:xfrm>
            <a:off x="5383848" y="3230078"/>
            <a:ext cx="3290189" cy="2527179"/>
          </a:xfrm>
          <a:prstGeom prst="rect">
            <a:avLst/>
          </a:prstGeom>
        </p:spPr>
      </p:pic>
      <p:sp>
        <p:nvSpPr>
          <p:cNvPr id="7" name="Content Placeholder 6">
            <a:extLst>
              <a:ext uri="{FF2B5EF4-FFF2-40B4-BE49-F238E27FC236}">
                <a16:creationId xmlns:a16="http://schemas.microsoft.com/office/drawing/2014/main" id="{FD89AD89-EB03-4E88-8222-A84C081FED4C}"/>
              </a:ext>
            </a:extLst>
          </p:cNvPr>
          <p:cNvSpPr>
            <a:spLocks noGrp="1"/>
          </p:cNvSpPr>
          <p:nvPr>
            <p:ph sz="quarter" idx="20"/>
          </p:nvPr>
        </p:nvSpPr>
        <p:spPr>
          <a:xfrm>
            <a:off x="5791200" y="5903843"/>
            <a:ext cx="2667000" cy="304801"/>
          </a:xfrm>
        </p:spPr>
        <p:txBody>
          <a:bodyPr/>
          <a:lstStyle/>
          <a:p>
            <a:pPr algn="ctr"/>
            <a:r>
              <a:rPr lang="en-US" sz="2000" b="1" dirty="0">
                <a:solidFill>
                  <a:srgbClr val="000000"/>
                </a:solidFill>
              </a:rPr>
              <a:t>Figure 5-14</a:t>
            </a:r>
          </a:p>
        </p:txBody>
      </p:sp>
      <p:sp>
        <p:nvSpPr>
          <p:cNvPr id="12" name="Slide Number Placeholder 11">
            <a:extLst>
              <a:ext uri="{FF2B5EF4-FFF2-40B4-BE49-F238E27FC236}">
                <a16:creationId xmlns:a16="http://schemas.microsoft.com/office/drawing/2014/main" id="{40EEB5ED-FE6F-4EFF-934D-00A9ED68CA65}"/>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13" name="Footer Placeholder 12">
            <a:extLst>
              <a:ext uri="{FF2B5EF4-FFF2-40B4-BE49-F238E27FC236}">
                <a16:creationId xmlns:a16="http://schemas.microsoft.com/office/drawing/2014/main" id="{6B9DF64B-748C-4B6E-8650-1B69B3A0B65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847207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9B7D-B7A3-4CE6-87A0-D66BA2035B45}"/>
              </a:ext>
            </a:extLst>
          </p:cNvPr>
          <p:cNvSpPr>
            <a:spLocks noGrp="1"/>
          </p:cNvSpPr>
          <p:nvPr>
            <p:ph type="title"/>
          </p:nvPr>
        </p:nvSpPr>
        <p:spPr>
          <a:xfrm>
            <a:off x="304800" y="762001"/>
            <a:ext cx="8534400" cy="685799"/>
          </a:xfrm>
        </p:spPr>
        <p:txBody>
          <a:bodyPr/>
          <a:lstStyle/>
          <a:p>
            <a:r>
              <a:rPr lang="en-US" dirty="0"/>
              <a:t>5-3 Applying Newton's Laws </a:t>
            </a:r>
            <a:r>
              <a:rPr lang="en-US" sz="2400" b="0" dirty="0"/>
              <a:t>(8 of 10)</a:t>
            </a:r>
            <a:endParaRPr lang="en-US" dirty="0"/>
          </a:p>
        </p:txBody>
      </p:sp>
      <p:sp>
        <p:nvSpPr>
          <p:cNvPr id="3" name="Content Placeholder 2">
            <a:extLst>
              <a:ext uri="{FF2B5EF4-FFF2-40B4-BE49-F238E27FC236}">
                <a16:creationId xmlns:a16="http://schemas.microsoft.com/office/drawing/2014/main" id="{E9A6C730-B45A-4D5E-A11F-C6DFEFC5DD98}"/>
              </a:ext>
            </a:extLst>
          </p:cNvPr>
          <p:cNvSpPr>
            <a:spLocks noGrp="1"/>
          </p:cNvSpPr>
          <p:nvPr>
            <p:ph sz="quarter" idx="16"/>
          </p:nvPr>
        </p:nvSpPr>
        <p:spPr>
          <a:xfrm>
            <a:off x="304800" y="1752600"/>
            <a:ext cx="3657600" cy="457200"/>
          </a:xfrm>
        </p:spPr>
        <p:txBody>
          <a:bodyPr/>
          <a:lstStyle/>
          <a:p>
            <a:pPr marL="292608" indent="-292608">
              <a:buClr>
                <a:schemeClr val="accent2"/>
              </a:buClr>
              <a:buFont typeface="Arial" panose="020B0604020202020204" pitchFamily="34" charset="0"/>
              <a:buChar char="•"/>
            </a:pPr>
            <a:r>
              <a:rPr lang="en-US" dirty="0">
                <a:solidFill>
                  <a:srgbClr val="000000"/>
                </a:solidFill>
              </a:rPr>
              <a:t>For the sliding block:</a:t>
            </a:r>
            <a:endParaRPr lang="en-US" dirty="0"/>
          </a:p>
        </p:txBody>
      </p:sp>
      <p:graphicFrame>
        <p:nvGraphicFramePr>
          <p:cNvPr id="26" name="Content Placeholder 25">
            <a:extLst>
              <a:ext uri="{FF2B5EF4-FFF2-40B4-BE49-F238E27FC236}">
                <a16:creationId xmlns:a16="http://schemas.microsoft.com/office/drawing/2014/main" id="{D574992E-3944-4093-9591-B6FC682969F6}"/>
              </a:ext>
            </a:extLst>
          </p:cNvPr>
          <p:cNvGraphicFramePr>
            <a:graphicFrameLocks noGrp="1" noChangeAspect="1"/>
          </p:cNvGraphicFramePr>
          <p:nvPr>
            <p:ph sz="quarter" idx="17"/>
            <p:extLst>
              <p:ext uri="{D42A27DB-BD31-4B8C-83A1-F6EECF244321}">
                <p14:modId xmlns:p14="http://schemas.microsoft.com/office/powerpoint/2010/main" val="1288742488"/>
              </p:ext>
            </p:extLst>
          </p:nvPr>
        </p:nvGraphicFramePr>
        <p:xfrm>
          <a:off x="3457345" y="2417825"/>
          <a:ext cx="1022810" cy="266232"/>
        </p:xfrm>
        <a:graphic>
          <a:graphicData uri="http://schemas.openxmlformats.org/presentationml/2006/ole">
            <mc:AlternateContent xmlns:mc="http://schemas.openxmlformats.org/markup-compatibility/2006">
              <mc:Choice xmlns:v="urn:schemas-microsoft-com:vml" Requires="v">
                <p:oleObj spid="_x0000_s17626" name="Equation" r:id="rId3" imgW="1168200" imgH="304560" progId="Equation.DSMT4">
                  <p:embed/>
                </p:oleObj>
              </mc:Choice>
              <mc:Fallback>
                <p:oleObj name="Equation" r:id="rId3" imgW="1168200" imgH="304560" progId="Equation.DSMT4">
                  <p:embed/>
                  <p:pic>
                    <p:nvPicPr>
                      <p:cNvPr id="25" name="Object 24">
                        <a:extLst>
                          <a:ext uri="{FF2B5EF4-FFF2-40B4-BE49-F238E27FC236}">
                            <a16:creationId xmlns:a16="http://schemas.microsoft.com/office/drawing/2014/main" id="{120D8E0B-96B6-4E5D-9C36-6D7251F861A8}"/>
                          </a:ext>
                        </a:extLst>
                      </p:cNvPr>
                      <p:cNvPicPr/>
                      <p:nvPr/>
                    </p:nvPicPr>
                    <p:blipFill>
                      <a:blip r:embed="rId4"/>
                      <a:stretch>
                        <a:fillRect/>
                      </a:stretch>
                    </p:blipFill>
                    <p:spPr>
                      <a:xfrm>
                        <a:off x="3457345" y="2417825"/>
                        <a:ext cx="1022810" cy="26623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305926E-F360-4C45-8B91-E6EEF18B95C3}"/>
              </a:ext>
            </a:extLst>
          </p:cNvPr>
          <p:cNvSpPr>
            <a:spLocks noGrp="1"/>
          </p:cNvSpPr>
          <p:nvPr>
            <p:ph sz="quarter" idx="18"/>
          </p:nvPr>
        </p:nvSpPr>
        <p:spPr>
          <a:xfrm>
            <a:off x="5661991" y="2374791"/>
            <a:ext cx="1897632" cy="304800"/>
          </a:xfrm>
        </p:spPr>
        <p:txBody>
          <a:bodyPr/>
          <a:lstStyle/>
          <a:p>
            <a:r>
              <a:rPr lang="en-US" sz="2000" b="1" dirty="0">
                <a:solidFill>
                  <a:srgbClr val="000000"/>
                </a:solidFill>
              </a:rPr>
              <a:t>Equation (5-18)</a:t>
            </a:r>
          </a:p>
        </p:txBody>
      </p:sp>
      <p:sp>
        <p:nvSpPr>
          <p:cNvPr id="6" name="Content Placeholder 5">
            <a:extLst>
              <a:ext uri="{FF2B5EF4-FFF2-40B4-BE49-F238E27FC236}">
                <a16:creationId xmlns:a16="http://schemas.microsoft.com/office/drawing/2014/main" id="{BD63094F-9420-48B4-B29C-1FAEB1E956A1}"/>
              </a:ext>
            </a:extLst>
          </p:cNvPr>
          <p:cNvSpPr>
            <a:spLocks noGrp="1"/>
          </p:cNvSpPr>
          <p:nvPr>
            <p:ph sz="quarter" idx="19"/>
          </p:nvPr>
        </p:nvSpPr>
        <p:spPr>
          <a:xfrm>
            <a:off x="304800" y="2974673"/>
            <a:ext cx="3886200" cy="457200"/>
          </a:xfrm>
        </p:spPr>
        <p:txBody>
          <a:bodyPr/>
          <a:lstStyle/>
          <a:p>
            <a:pPr marL="292608" indent="-292608">
              <a:buClr>
                <a:schemeClr val="accent2"/>
              </a:buClr>
              <a:buFont typeface="Arial" panose="020B0604020202020204" pitchFamily="34" charset="0"/>
              <a:buChar char="•"/>
            </a:pPr>
            <a:r>
              <a:rPr lang="en-US" dirty="0">
                <a:solidFill>
                  <a:srgbClr val="000000"/>
                </a:solidFill>
              </a:rPr>
              <a:t>For the hanging block:</a:t>
            </a:r>
            <a:endParaRPr lang="en-US" dirty="0"/>
          </a:p>
        </p:txBody>
      </p:sp>
      <p:graphicFrame>
        <p:nvGraphicFramePr>
          <p:cNvPr id="28" name="Content Placeholder 27">
            <a:extLst>
              <a:ext uri="{FF2B5EF4-FFF2-40B4-BE49-F238E27FC236}">
                <a16:creationId xmlns:a16="http://schemas.microsoft.com/office/drawing/2014/main" id="{A22A5FF2-5237-45E6-92D2-0AFF29CE9DC7}"/>
              </a:ext>
            </a:extLst>
          </p:cNvPr>
          <p:cNvGraphicFramePr>
            <a:graphicFrameLocks noGrp="1" noChangeAspect="1"/>
          </p:cNvGraphicFramePr>
          <p:nvPr>
            <p:ph sz="quarter" idx="20"/>
            <p:extLst>
              <p:ext uri="{D42A27DB-BD31-4B8C-83A1-F6EECF244321}">
                <p14:modId xmlns:p14="http://schemas.microsoft.com/office/powerpoint/2010/main" val="1957035637"/>
              </p:ext>
            </p:extLst>
          </p:nvPr>
        </p:nvGraphicFramePr>
        <p:xfrm>
          <a:off x="2684839" y="3599069"/>
          <a:ext cx="1997984" cy="358920"/>
        </p:xfrm>
        <a:graphic>
          <a:graphicData uri="http://schemas.openxmlformats.org/presentationml/2006/ole">
            <mc:AlternateContent xmlns:mc="http://schemas.openxmlformats.org/markup-compatibility/2006">
              <mc:Choice xmlns:v="urn:schemas-microsoft-com:vml" Requires="v">
                <p:oleObj spid="_x0000_s17627" name="Equation" r:id="rId5" imgW="2120760" imgH="380880" progId="Equation.DSMT4">
                  <p:embed/>
                </p:oleObj>
              </mc:Choice>
              <mc:Fallback>
                <p:oleObj name="Equation" r:id="rId5" imgW="2120760" imgH="380880" progId="Equation.DSMT4">
                  <p:embed/>
                  <p:pic>
                    <p:nvPicPr>
                      <p:cNvPr id="27" name="Object 26">
                        <a:extLst>
                          <a:ext uri="{FF2B5EF4-FFF2-40B4-BE49-F238E27FC236}">
                            <a16:creationId xmlns:a16="http://schemas.microsoft.com/office/drawing/2014/main" id="{9141992D-B4DE-4E34-9D7A-2A55E0F54B3C}"/>
                          </a:ext>
                        </a:extLst>
                      </p:cNvPr>
                      <p:cNvPicPr/>
                      <p:nvPr/>
                    </p:nvPicPr>
                    <p:blipFill>
                      <a:blip r:embed="rId6"/>
                      <a:stretch>
                        <a:fillRect/>
                      </a:stretch>
                    </p:blipFill>
                    <p:spPr>
                      <a:xfrm>
                        <a:off x="2684839" y="3599069"/>
                        <a:ext cx="1997984" cy="35892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DCD14B6-5ED0-407D-B398-745DAFD3D2E2}"/>
              </a:ext>
            </a:extLst>
          </p:cNvPr>
          <p:cNvSpPr>
            <a:spLocks noGrp="1"/>
          </p:cNvSpPr>
          <p:nvPr>
            <p:ph sz="quarter" idx="21"/>
          </p:nvPr>
        </p:nvSpPr>
        <p:spPr>
          <a:xfrm>
            <a:off x="5662765" y="3571461"/>
            <a:ext cx="1894063" cy="381000"/>
          </a:xfrm>
        </p:spPr>
        <p:txBody>
          <a:bodyPr/>
          <a:lstStyle/>
          <a:p>
            <a:r>
              <a:rPr lang="en-US" sz="2000" b="1" dirty="0">
                <a:solidFill>
                  <a:srgbClr val="000000"/>
                </a:solidFill>
              </a:rPr>
              <a:t>Equation (5-20)</a:t>
            </a:r>
          </a:p>
        </p:txBody>
      </p:sp>
      <p:sp>
        <p:nvSpPr>
          <p:cNvPr id="9" name="Content Placeholder 8">
            <a:extLst>
              <a:ext uri="{FF2B5EF4-FFF2-40B4-BE49-F238E27FC236}">
                <a16:creationId xmlns:a16="http://schemas.microsoft.com/office/drawing/2014/main" id="{7283E027-0615-484F-A460-ACE5127BFF31}"/>
              </a:ext>
            </a:extLst>
          </p:cNvPr>
          <p:cNvSpPr>
            <a:spLocks noGrp="1"/>
          </p:cNvSpPr>
          <p:nvPr>
            <p:ph sz="quarter" idx="22"/>
          </p:nvPr>
        </p:nvSpPr>
        <p:spPr>
          <a:xfrm>
            <a:off x="304800" y="4151246"/>
            <a:ext cx="4191000" cy="457200"/>
          </a:xfrm>
        </p:spPr>
        <p:txBody>
          <a:bodyPr/>
          <a:lstStyle/>
          <a:p>
            <a:pPr marL="292608" indent="-292608">
              <a:buClr>
                <a:schemeClr val="accent2"/>
              </a:buClr>
              <a:buFont typeface="Arial" panose="020B0604020202020204" pitchFamily="34" charset="0"/>
              <a:buChar char="•"/>
            </a:pPr>
            <a:r>
              <a:rPr lang="en-US" dirty="0">
                <a:solidFill>
                  <a:srgbClr val="000000"/>
                </a:solidFill>
              </a:rPr>
              <a:t>Combining we get:</a:t>
            </a:r>
            <a:endParaRPr lang="en-US" dirty="0"/>
          </a:p>
        </p:txBody>
      </p:sp>
      <p:graphicFrame>
        <p:nvGraphicFramePr>
          <p:cNvPr id="30" name="Content Placeholder 29">
            <a:extLst>
              <a:ext uri="{FF2B5EF4-FFF2-40B4-BE49-F238E27FC236}">
                <a16:creationId xmlns:a16="http://schemas.microsoft.com/office/drawing/2014/main" id="{7AA8FF7A-7ED1-4C34-9EAB-FDA4C14493EC}"/>
              </a:ext>
            </a:extLst>
          </p:cNvPr>
          <p:cNvGraphicFramePr>
            <a:graphicFrameLocks noGrp="1" noChangeAspect="1"/>
          </p:cNvGraphicFramePr>
          <p:nvPr>
            <p:ph sz="quarter" idx="23"/>
            <p:extLst>
              <p:ext uri="{D42A27DB-BD31-4B8C-83A1-F6EECF244321}">
                <p14:modId xmlns:p14="http://schemas.microsoft.com/office/powerpoint/2010/main" val="2871336336"/>
              </p:ext>
            </p:extLst>
          </p:nvPr>
        </p:nvGraphicFramePr>
        <p:xfrm>
          <a:off x="769398" y="4993884"/>
          <a:ext cx="1788104" cy="781554"/>
        </p:xfrm>
        <a:graphic>
          <a:graphicData uri="http://schemas.openxmlformats.org/presentationml/2006/ole">
            <mc:AlternateContent xmlns:mc="http://schemas.openxmlformats.org/markup-compatibility/2006">
              <mc:Choice xmlns:v="urn:schemas-microsoft-com:vml" Requires="v">
                <p:oleObj spid="_x0000_s17628" name="Equation" r:id="rId7" imgW="1917360" imgH="838080" progId="Equation.DSMT4">
                  <p:embed/>
                </p:oleObj>
              </mc:Choice>
              <mc:Fallback>
                <p:oleObj name="Equation" r:id="rId7" imgW="1917360" imgH="838080" progId="Equation.DSMT4">
                  <p:embed/>
                  <p:pic>
                    <p:nvPicPr>
                      <p:cNvPr id="29" name="Object 28">
                        <a:extLst>
                          <a:ext uri="{FF2B5EF4-FFF2-40B4-BE49-F238E27FC236}">
                            <a16:creationId xmlns:a16="http://schemas.microsoft.com/office/drawing/2014/main" id="{700AC60B-F182-48E8-B46F-1E02692E01C9}"/>
                          </a:ext>
                        </a:extLst>
                      </p:cNvPr>
                      <p:cNvPicPr/>
                      <p:nvPr/>
                    </p:nvPicPr>
                    <p:blipFill>
                      <a:blip r:embed="rId8"/>
                      <a:stretch>
                        <a:fillRect/>
                      </a:stretch>
                    </p:blipFill>
                    <p:spPr>
                      <a:xfrm>
                        <a:off x="769398" y="4993884"/>
                        <a:ext cx="1788104" cy="78155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BBEE19EF-BBAF-4F8E-B987-675071884D5A}"/>
              </a:ext>
            </a:extLst>
          </p:cNvPr>
          <p:cNvSpPr>
            <a:spLocks noGrp="1"/>
          </p:cNvSpPr>
          <p:nvPr>
            <p:ph sz="quarter" idx="24"/>
          </p:nvPr>
        </p:nvSpPr>
        <p:spPr>
          <a:xfrm>
            <a:off x="2743200" y="5211419"/>
            <a:ext cx="1905000" cy="381000"/>
          </a:xfrm>
        </p:spPr>
        <p:txBody>
          <a:bodyPr/>
          <a:lstStyle/>
          <a:p>
            <a:r>
              <a:rPr lang="en-US" sz="2000" b="1" dirty="0">
                <a:solidFill>
                  <a:srgbClr val="000000"/>
                </a:solidFill>
              </a:rPr>
              <a:t>Equation (5-21)</a:t>
            </a:r>
          </a:p>
        </p:txBody>
      </p:sp>
      <p:graphicFrame>
        <p:nvGraphicFramePr>
          <p:cNvPr id="32" name="Content Placeholder 31">
            <a:extLst>
              <a:ext uri="{FF2B5EF4-FFF2-40B4-BE49-F238E27FC236}">
                <a16:creationId xmlns:a16="http://schemas.microsoft.com/office/drawing/2014/main" id="{DB31E439-9DFB-4200-BC58-917766854B28}"/>
              </a:ext>
            </a:extLst>
          </p:cNvPr>
          <p:cNvGraphicFramePr>
            <a:graphicFrameLocks noGrp="1" noChangeAspect="1"/>
          </p:cNvGraphicFramePr>
          <p:nvPr>
            <p:ph sz="quarter" idx="25"/>
            <p:extLst>
              <p:ext uri="{D42A27DB-BD31-4B8C-83A1-F6EECF244321}">
                <p14:modId xmlns:p14="http://schemas.microsoft.com/office/powerpoint/2010/main" val="146229047"/>
              </p:ext>
            </p:extLst>
          </p:nvPr>
        </p:nvGraphicFramePr>
        <p:xfrm>
          <a:off x="4984189" y="5009263"/>
          <a:ext cx="1856818" cy="800980"/>
        </p:xfrm>
        <a:graphic>
          <a:graphicData uri="http://schemas.openxmlformats.org/presentationml/2006/ole">
            <mc:AlternateContent xmlns:mc="http://schemas.openxmlformats.org/markup-compatibility/2006">
              <mc:Choice xmlns:v="urn:schemas-microsoft-com:vml" Requires="v">
                <p:oleObj spid="_x0000_s17629" name="Equation" r:id="rId9" imgW="1942920" imgH="838080" progId="Equation.DSMT4">
                  <p:embed/>
                </p:oleObj>
              </mc:Choice>
              <mc:Fallback>
                <p:oleObj name="Equation" r:id="rId9" imgW="1942920" imgH="838080" progId="Equation.DSMT4">
                  <p:embed/>
                  <p:pic>
                    <p:nvPicPr>
                      <p:cNvPr id="31" name="Object 30">
                        <a:extLst>
                          <a:ext uri="{FF2B5EF4-FFF2-40B4-BE49-F238E27FC236}">
                            <a16:creationId xmlns:a16="http://schemas.microsoft.com/office/drawing/2014/main" id="{2E59C399-4831-4073-8A57-6ADE4F3A4CC9}"/>
                          </a:ext>
                        </a:extLst>
                      </p:cNvPr>
                      <p:cNvPicPr/>
                      <p:nvPr/>
                    </p:nvPicPr>
                    <p:blipFill>
                      <a:blip r:embed="rId10"/>
                      <a:stretch>
                        <a:fillRect/>
                      </a:stretch>
                    </p:blipFill>
                    <p:spPr>
                      <a:xfrm>
                        <a:off x="4984189" y="5009263"/>
                        <a:ext cx="1856818" cy="80098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E7EB7007-32AE-4E2E-B4DA-E3A3E5F40B3A}"/>
              </a:ext>
            </a:extLst>
          </p:cNvPr>
          <p:cNvSpPr>
            <a:spLocks noGrp="1"/>
          </p:cNvSpPr>
          <p:nvPr>
            <p:ph sz="quarter" idx="26"/>
          </p:nvPr>
        </p:nvSpPr>
        <p:spPr>
          <a:xfrm>
            <a:off x="7162798" y="5201480"/>
            <a:ext cx="1905000" cy="381000"/>
          </a:xfrm>
        </p:spPr>
        <p:txBody>
          <a:bodyPr/>
          <a:lstStyle/>
          <a:p>
            <a:r>
              <a:rPr lang="en-US" sz="2000" b="1" dirty="0">
                <a:solidFill>
                  <a:srgbClr val="000000"/>
                </a:solidFill>
              </a:rPr>
              <a:t>Equation (5-22)</a:t>
            </a:r>
          </a:p>
        </p:txBody>
      </p:sp>
      <p:sp>
        <p:nvSpPr>
          <p:cNvPr id="23" name="Slide Number Placeholder 22">
            <a:extLst>
              <a:ext uri="{FF2B5EF4-FFF2-40B4-BE49-F238E27FC236}">
                <a16:creationId xmlns:a16="http://schemas.microsoft.com/office/drawing/2014/main" id="{3467CB31-0A04-47FA-B7E8-F8C50A25122D}"/>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24" name="Footer Placeholder 23">
            <a:extLst>
              <a:ext uri="{FF2B5EF4-FFF2-40B4-BE49-F238E27FC236}">
                <a16:creationId xmlns:a16="http://schemas.microsoft.com/office/drawing/2014/main" id="{4D3AB328-E657-4118-9286-B61CE3884D5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982256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A2A7-6ADD-4983-BE86-0CB92B1A5E58}"/>
              </a:ext>
            </a:extLst>
          </p:cNvPr>
          <p:cNvSpPr>
            <a:spLocks noGrp="1"/>
          </p:cNvSpPr>
          <p:nvPr>
            <p:ph type="title"/>
          </p:nvPr>
        </p:nvSpPr>
        <p:spPr>
          <a:xfrm>
            <a:off x="304800" y="762001"/>
            <a:ext cx="8534400" cy="685799"/>
          </a:xfrm>
        </p:spPr>
        <p:txBody>
          <a:bodyPr/>
          <a:lstStyle/>
          <a:p>
            <a:r>
              <a:rPr lang="en-US" dirty="0"/>
              <a:t>5-3 Applying Newton's Laws </a:t>
            </a:r>
            <a:r>
              <a:rPr lang="en-US" sz="2400" b="0" dirty="0"/>
              <a:t>(9 of 10)</a:t>
            </a:r>
            <a:endParaRPr lang="en-US" dirty="0"/>
          </a:p>
        </p:txBody>
      </p:sp>
      <p:sp>
        <p:nvSpPr>
          <p:cNvPr id="3" name="Content Placeholder 2">
            <a:extLst>
              <a:ext uri="{FF2B5EF4-FFF2-40B4-BE49-F238E27FC236}">
                <a16:creationId xmlns:a16="http://schemas.microsoft.com/office/drawing/2014/main" id="{966CBB83-D72F-421C-9AF6-09BE4818C05A}"/>
              </a:ext>
            </a:extLst>
          </p:cNvPr>
          <p:cNvSpPr>
            <a:spLocks noGrp="1"/>
          </p:cNvSpPr>
          <p:nvPr>
            <p:ph sz="quarter" idx="16"/>
          </p:nvPr>
        </p:nvSpPr>
        <p:spPr>
          <a:xfrm>
            <a:off x="304800" y="1752600"/>
            <a:ext cx="3352800" cy="457200"/>
          </a:xfrm>
        </p:spPr>
        <p:txBody>
          <a:bodyPr/>
          <a:lstStyle/>
          <a:p>
            <a:pPr marL="292608" indent="-292608">
              <a:buClr>
                <a:schemeClr val="accent2"/>
              </a:buClr>
              <a:buFont typeface="Arial" panose="020B0604020202020204" pitchFamily="34" charset="0"/>
              <a:buChar char="•"/>
            </a:pPr>
            <a:r>
              <a:rPr lang="en-US" dirty="0">
                <a:solidFill>
                  <a:srgbClr val="000000"/>
                </a:solidFill>
              </a:rPr>
              <a:t>Plugging in we find</a:t>
            </a:r>
            <a:endParaRPr lang="en-US" dirty="0"/>
          </a:p>
        </p:txBody>
      </p:sp>
      <p:graphicFrame>
        <p:nvGraphicFramePr>
          <p:cNvPr id="26" name="Content Placeholder 25">
            <a:extLst>
              <a:ext uri="{FF2B5EF4-FFF2-40B4-BE49-F238E27FC236}">
                <a16:creationId xmlns:a16="http://schemas.microsoft.com/office/drawing/2014/main" id="{B207F31A-BC79-4E8D-9585-AD00B95602D3}"/>
              </a:ext>
            </a:extLst>
          </p:cNvPr>
          <p:cNvGraphicFramePr>
            <a:graphicFrameLocks noGrp="1" noChangeAspect="1"/>
          </p:cNvGraphicFramePr>
          <p:nvPr>
            <p:ph sz="quarter" idx="17"/>
            <p:extLst>
              <p:ext uri="{D42A27DB-BD31-4B8C-83A1-F6EECF244321}">
                <p14:modId xmlns:p14="http://schemas.microsoft.com/office/powerpoint/2010/main" val="1077143928"/>
              </p:ext>
            </p:extLst>
          </p:nvPr>
        </p:nvGraphicFramePr>
        <p:xfrm>
          <a:off x="3598891" y="1817177"/>
          <a:ext cx="3645651" cy="405074"/>
        </p:xfrm>
        <a:graphic>
          <a:graphicData uri="http://schemas.openxmlformats.org/presentationml/2006/ole">
            <mc:AlternateContent xmlns:mc="http://schemas.openxmlformats.org/markup-compatibility/2006">
              <mc:Choice xmlns:v="urn:schemas-microsoft-com:vml" Requires="v">
                <p:oleObj spid="_x0000_s18542" name="Equation" r:id="rId3" imgW="3771720" imgH="419040" progId="Equation.DSMT4">
                  <p:embed/>
                </p:oleObj>
              </mc:Choice>
              <mc:Fallback>
                <p:oleObj name="Equation" r:id="rId3" imgW="3771720" imgH="419040" progId="Equation.DSMT4">
                  <p:embed/>
                  <p:pic>
                    <p:nvPicPr>
                      <p:cNvPr id="25" name="Object 24">
                        <a:extLst>
                          <a:ext uri="{FF2B5EF4-FFF2-40B4-BE49-F238E27FC236}">
                            <a16:creationId xmlns:a16="http://schemas.microsoft.com/office/drawing/2014/main" id="{A85B1454-F3F3-4C24-8D8C-F9216A3B4DF7}"/>
                          </a:ext>
                        </a:extLst>
                      </p:cNvPr>
                      <p:cNvPicPr/>
                      <p:nvPr/>
                    </p:nvPicPr>
                    <p:blipFill>
                      <a:blip r:embed="rId4"/>
                      <a:stretch>
                        <a:fillRect/>
                      </a:stretch>
                    </p:blipFill>
                    <p:spPr>
                      <a:xfrm>
                        <a:off x="3598891" y="1817177"/>
                        <a:ext cx="3645651" cy="40507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76A3A24-D6CB-493B-9DC3-807123D51025}"/>
              </a:ext>
            </a:extLst>
          </p:cNvPr>
          <p:cNvSpPr>
            <a:spLocks noGrp="1"/>
          </p:cNvSpPr>
          <p:nvPr>
            <p:ph sz="quarter" idx="18"/>
          </p:nvPr>
        </p:nvSpPr>
        <p:spPr>
          <a:xfrm>
            <a:off x="304800" y="2309193"/>
            <a:ext cx="8534400" cy="1219200"/>
          </a:xfrm>
        </p:spPr>
        <p:txBody>
          <a:bodyPr/>
          <a:lstStyle/>
          <a:p>
            <a:pPr marL="292608" indent="-292608">
              <a:buClr>
                <a:schemeClr val="accent2"/>
              </a:buClr>
              <a:buFont typeface="Arial" panose="020B0604020202020204" pitchFamily="34" charset="0"/>
              <a:buChar char="•"/>
            </a:pPr>
            <a:r>
              <a:rPr lang="en-US" dirty="0">
                <a:solidFill>
                  <a:srgbClr val="000000"/>
                </a:solidFill>
              </a:rPr>
              <a:t>Does this make sense? Check that dimensions are correct, check that </a:t>
            </a:r>
            <a:r>
              <a:rPr lang="en-US" i="1" dirty="0">
                <a:solidFill>
                  <a:srgbClr val="000000"/>
                </a:solidFill>
              </a:rPr>
              <a:t>a</a:t>
            </a:r>
            <a:r>
              <a:rPr lang="en-US" dirty="0">
                <a:solidFill>
                  <a:srgbClr val="000000"/>
                </a:solidFill>
              </a:rPr>
              <a:t> &lt; </a:t>
            </a:r>
            <a:r>
              <a:rPr lang="en-US" i="1" dirty="0">
                <a:solidFill>
                  <a:srgbClr val="000000"/>
                </a:solidFill>
              </a:rPr>
              <a:t>g</a:t>
            </a:r>
            <a:r>
              <a:rPr lang="en-US" dirty="0">
                <a:solidFill>
                  <a:srgbClr val="000000"/>
                </a:solidFill>
              </a:rPr>
              <a:t>, check that </a:t>
            </a:r>
            <a:r>
              <a:rPr lang="en-US" i="1" dirty="0">
                <a:solidFill>
                  <a:srgbClr val="000000"/>
                </a:solidFill>
              </a:rPr>
              <a:t>T</a:t>
            </a:r>
            <a:r>
              <a:rPr lang="en-US" dirty="0">
                <a:solidFill>
                  <a:srgbClr val="000000"/>
                </a:solidFill>
              </a:rPr>
              <a:t> &lt; </a:t>
            </a:r>
            <a:r>
              <a:rPr lang="en-US" i="1" dirty="0">
                <a:solidFill>
                  <a:srgbClr val="000000"/>
                </a:solidFill>
              </a:rPr>
              <a:t>mg</a:t>
            </a:r>
            <a:r>
              <a:rPr lang="en-US" dirty="0">
                <a:solidFill>
                  <a:srgbClr val="000000"/>
                </a:solidFill>
              </a:rPr>
              <a:t> (otherwise acceleration would be upward), check limiting cases</a:t>
            </a:r>
            <a:endParaRPr lang="en-US" dirty="0"/>
          </a:p>
        </p:txBody>
      </p:sp>
      <p:graphicFrame>
        <p:nvGraphicFramePr>
          <p:cNvPr id="28" name="Content Placeholder 27">
            <a:extLst>
              <a:ext uri="{FF2B5EF4-FFF2-40B4-BE49-F238E27FC236}">
                <a16:creationId xmlns:a16="http://schemas.microsoft.com/office/drawing/2014/main" id="{FCE31890-DF2A-4412-B63F-27C2FBE0D101}"/>
              </a:ext>
            </a:extLst>
          </p:cNvPr>
          <p:cNvGraphicFramePr>
            <a:graphicFrameLocks noGrp="1" noChangeAspect="1"/>
          </p:cNvGraphicFramePr>
          <p:nvPr>
            <p:ph sz="quarter" idx="19"/>
            <p:extLst>
              <p:ext uri="{D42A27DB-BD31-4B8C-83A1-F6EECF244321}">
                <p14:modId xmlns:p14="http://schemas.microsoft.com/office/powerpoint/2010/main" val="3932903258"/>
              </p:ext>
            </p:extLst>
          </p:nvPr>
        </p:nvGraphicFramePr>
        <p:xfrm>
          <a:off x="669603" y="3597159"/>
          <a:ext cx="3519923" cy="439992"/>
        </p:xfrm>
        <a:graphic>
          <a:graphicData uri="http://schemas.openxmlformats.org/presentationml/2006/ole">
            <mc:AlternateContent xmlns:mc="http://schemas.openxmlformats.org/markup-compatibility/2006">
              <mc:Choice xmlns:v="urn:schemas-microsoft-com:vml" Requires="v">
                <p:oleObj spid="_x0000_s18543" name="Equation" r:id="rId5" imgW="3860640" imgH="482400" progId="Equation.DSMT4">
                  <p:embed/>
                </p:oleObj>
              </mc:Choice>
              <mc:Fallback>
                <p:oleObj name="Equation" r:id="rId5" imgW="3860640" imgH="482400" progId="Equation.DSMT4">
                  <p:embed/>
                  <p:pic>
                    <p:nvPicPr>
                      <p:cNvPr id="27" name="Object 26">
                        <a:extLst>
                          <a:ext uri="{FF2B5EF4-FFF2-40B4-BE49-F238E27FC236}">
                            <a16:creationId xmlns:a16="http://schemas.microsoft.com/office/drawing/2014/main" id="{CE55E1D7-4995-4BAF-AF0A-737BC9F739D8}"/>
                          </a:ext>
                        </a:extLst>
                      </p:cNvPr>
                      <p:cNvPicPr/>
                      <p:nvPr/>
                    </p:nvPicPr>
                    <p:blipFill>
                      <a:blip r:embed="rId6"/>
                      <a:stretch>
                        <a:fillRect/>
                      </a:stretch>
                    </p:blipFill>
                    <p:spPr>
                      <a:xfrm>
                        <a:off x="669603" y="3597159"/>
                        <a:ext cx="3519923" cy="439992"/>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C7A50172-1462-498D-9505-CB46BA67FB36}"/>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24" name="Footer Placeholder 23">
            <a:extLst>
              <a:ext uri="{FF2B5EF4-FFF2-40B4-BE49-F238E27FC236}">
                <a16:creationId xmlns:a16="http://schemas.microsoft.com/office/drawing/2014/main" id="{ED20479A-1531-4F44-BA37-222B60BB3D03}"/>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8691876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C2F4-916B-4642-8451-A12D30E0F72A}"/>
              </a:ext>
            </a:extLst>
          </p:cNvPr>
          <p:cNvSpPr>
            <a:spLocks noGrp="1"/>
          </p:cNvSpPr>
          <p:nvPr>
            <p:ph type="title"/>
          </p:nvPr>
        </p:nvSpPr>
        <p:spPr>
          <a:xfrm>
            <a:off x="304800" y="762001"/>
            <a:ext cx="8534400" cy="685799"/>
          </a:xfrm>
        </p:spPr>
        <p:txBody>
          <a:bodyPr/>
          <a:lstStyle/>
          <a:p>
            <a:r>
              <a:rPr lang="en-US" dirty="0"/>
              <a:t>5-3 Applying Newton's Laws </a:t>
            </a:r>
            <a:r>
              <a:rPr lang="en-US" sz="2400" b="0" dirty="0"/>
              <a:t>(10 of 10)</a:t>
            </a:r>
            <a:endParaRPr lang="en-US" dirty="0"/>
          </a:p>
        </p:txBody>
      </p:sp>
      <p:sp>
        <p:nvSpPr>
          <p:cNvPr id="3" name="Content Placeholder 2">
            <a:extLst>
              <a:ext uri="{FF2B5EF4-FFF2-40B4-BE49-F238E27FC236}">
                <a16:creationId xmlns:a16="http://schemas.microsoft.com/office/drawing/2014/main" id="{4F8BBD2E-0736-4649-86F5-D7F8E65D6E63}"/>
              </a:ext>
            </a:extLst>
          </p:cNvPr>
          <p:cNvSpPr>
            <a:spLocks noGrp="1"/>
          </p:cNvSpPr>
          <p:nvPr>
            <p:ph sz="quarter" idx="16"/>
          </p:nvPr>
        </p:nvSpPr>
        <p:spPr>
          <a:xfrm>
            <a:off x="304800" y="1752600"/>
            <a:ext cx="8534400" cy="457200"/>
          </a:xfrm>
        </p:spPr>
        <p:txBody>
          <a:bodyPr/>
          <a:lstStyle/>
          <a:p>
            <a:r>
              <a:rPr lang="en-US" b="1" dirty="0">
                <a:solidFill>
                  <a:srgbClr val="00007F"/>
                </a:solidFill>
              </a:rPr>
              <a:t>Sample Problem</a:t>
            </a:r>
            <a:r>
              <a:rPr lang="en-US" dirty="0"/>
              <a:t> A block being pulled up a ramp:</a:t>
            </a:r>
          </a:p>
        </p:txBody>
      </p:sp>
      <p:pic>
        <p:nvPicPr>
          <p:cNvPr id="15" name="Content Placeholder 14" descr="Copyright © 2014 John Wiley &amp; Sons, Inc. All rights reserved.">
            <a:extLst>
              <a:ext uri="{FF2B5EF4-FFF2-40B4-BE49-F238E27FC236}">
                <a16:creationId xmlns:a16="http://schemas.microsoft.com/office/drawing/2014/main" id="{B7F69ED7-1CEC-49E7-9693-6B5833F322E4}"/>
              </a:ext>
            </a:extLst>
          </p:cNvPr>
          <p:cNvPicPr>
            <a:picLocks noGrp="1" noChangeAspect="1"/>
          </p:cNvPicPr>
          <p:nvPr>
            <p:ph sz="quarter" idx="17"/>
          </p:nvPr>
        </p:nvPicPr>
        <p:blipFill>
          <a:blip r:embed="rId2"/>
          <a:stretch>
            <a:fillRect/>
          </a:stretch>
        </p:blipFill>
        <p:spPr>
          <a:xfrm>
            <a:off x="2081264" y="2211085"/>
            <a:ext cx="4981470" cy="3742735"/>
          </a:xfrm>
          <a:prstGeom prst="rect">
            <a:avLst/>
          </a:prstGeom>
        </p:spPr>
      </p:pic>
      <p:sp>
        <p:nvSpPr>
          <p:cNvPr id="5" name="Content Placeholder 4">
            <a:extLst>
              <a:ext uri="{FF2B5EF4-FFF2-40B4-BE49-F238E27FC236}">
                <a16:creationId xmlns:a16="http://schemas.microsoft.com/office/drawing/2014/main" id="{EF558EF3-6A8B-458F-8311-6562A4D37128}"/>
              </a:ext>
            </a:extLst>
          </p:cNvPr>
          <p:cNvSpPr>
            <a:spLocks noGrp="1"/>
          </p:cNvSpPr>
          <p:nvPr>
            <p:ph sz="quarter" idx="18"/>
          </p:nvPr>
        </p:nvSpPr>
        <p:spPr>
          <a:xfrm>
            <a:off x="304800" y="5973280"/>
            <a:ext cx="8534400" cy="314876"/>
          </a:xfrm>
        </p:spPr>
        <p:txBody>
          <a:bodyPr/>
          <a:lstStyle/>
          <a:p>
            <a:pPr algn="ctr"/>
            <a:r>
              <a:rPr lang="en-US" sz="1800" b="1" dirty="0">
                <a:solidFill>
                  <a:srgbClr val="000000"/>
                </a:solidFill>
              </a:rPr>
              <a:t>Figure 5-15</a:t>
            </a:r>
          </a:p>
        </p:txBody>
      </p:sp>
      <p:sp>
        <p:nvSpPr>
          <p:cNvPr id="12" name="Slide Number Placeholder 11">
            <a:extLst>
              <a:ext uri="{FF2B5EF4-FFF2-40B4-BE49-F238E27FC236}">
                <a16:creationId xmlns:a16="http://schemas.microsoft.com/office/drawing/2014/main" id="{4893C354-19E8-45E0-B9DF-8A81CEBD206D}"/>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13" name="Footer Placeholder 12">
            <a:extLst>
              <a:ext uri="{FF2B5EF4-FFF2-40B4-BE49-F238E27FC236}">
                <a16:creationId xmlns:a16="http://schemas.microsoft.com/office/drawing/2014/main" id="{647F3B81-2F95-4B5D-94F1-943BE47B4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539976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9D44-5890-489E-ADC6-E9B99E5E6DF0}"/>
              </a:ext>
            </a:extLst>
          </p:cNvPr>
          <p:cNvSpPr>
            <a:spLocks noGrp="1"/>
          </p:cNvSpPr>
          <p:nvPr>
            <p:ph type="title"/>
          </p:nvPr>
        </p:nvSpPr>
        <p:spPr>
          <a:xfrm>
            <a:off x="304800" y="762001"/>
            <a:ext cx="8534400" cy="685799"/>
          </a:xfrm>
        </p:spPr>
        <p:txBody>
          <a:bodyPr/>
          <a:lstStyle/>
          <a:p>
            <a:r>
              <a:rPr lang="en-US" dirty="0"/>
              <a:t>5 Summary </a:t>
            </a:r>
            <a:r>
              <a:rPr lang="en-US" sz="2400" b="0" dirty="0"/>
              <a:t>(1 of 5)</a:t>
            </a:r>
            <a:endParaRPr lang="en-US" sz="2000" b="0" dirty="0"/>
          </a:p>
        </p:txBody>
      </p:sp>
      <p:sp>
        <p:nvSpPr>
          <p:cNvPr id="3" name="Content Placeholder 2">
            <a:extLst>
              <a:ext uri="{FF2B5EF4-FFF2-40B4-BE49-F238E27FC236}">
                <a16:creationId xmlns:a16="http://schemas.microsoft.com/office/drawing/2014/main" id="{844BAE1B-9C8D-4D91-8C69-885722F74445}"/>
              </a:ext>
            </a:extLst>
          </p:cNvPr>
          <p:cNvSpPr>
            <a:spLocks noGrp="1"/>
          </p:cNvSpPr>
          <p:nvPr>
            <p:ph sz="quarter" idx="16"/>
          </p:nvPr>
        </p:nvSpPr>
        <p:spPr>
          <a:xfrm>
            <a:off x="304800" y="1752600"/>
            <a:ext cx="8534400" cy="1524000"/>
          </a:xfrm>
        </p:spPr>
        <p:txBody>
          <a:bodyPr/>
          <a:lstStyle/>
          <a:p>
            <a:r>
              <a:rPr lang="en-US" b="1" dirty="0"/>
              <a:t>Newtonian Mechanics</a:t>
            </a:r>
          </a:p>
          <a:p>
            <a:pPr marL="292608" indent="-274320">
              <a:buClr>
                <a:schemeClr val="accent2"/>
              </a:buClr>
              <a:buFont typeface="Arial" panose="020B0604020202020204" pitchFamily="34" charset="0"/>
              <a:buChar char="•"/>
            </a:pPr>
            <a:r>
              <a:rPr lang="en-US" dirty="0"/>
              <a:t>Forces are pushes or pulls</a:t>
            </a:r>
          </a:p>
          <a:p>
            <a:pPr marL="292608" indent="-274320">
              <a:buClr>
                <a:schemeClr val="accent2"/>
              </a:buClr>
              <a:buFont typeface="Arial" panose="020B0604020202020204" pitchFamily="34" charset="0"/>
              <a:buChar char="•"/>
            </a:pPr>
            <a:r>
              <a:rPr lang="en-US" dirty="0"/>
              <a:t>Forces cause acceleration</a:t>
            </a:r>
          </a:p>
        </p:txBody>
      </p:sp>
      <p:sp>
        <p:nvSpPr>
          <p:cNvPr id="4" name="Content Placeholder 3">
            <a:extLst>
              <a:ext uri="{FF2B5EF4-FFF2-40B4-BE49-F238E27FC236}">
                <a16:creationId xmlns:a16="http://schemas.microsoft.com/office/drawing/2014/main" id="{E43301DA-18AE-49DA-A07B-F5CB927B3C62}"/>
              </a:ext>
            </a:extLst>
          </p:cNvPr>
          <p:cNvSpPr>
            <a:spLocks noGrp="1"/>
          </p:cNvSpPr>
          <p:nvPr>
            <p:ph sz="quarter" idx="17"/>
          </p:nvPr>
        </p:nvSpPr>
        <p:spPr>
          <a:xfrm>
            <a:off x="304800" y="3505200"/>
            <a:ext cx="8534400" cy="914400"/>
          </a:xfrm>
        </p:spPr>
        <p:txBody>
          <a:bodyPr/>
          <a:lstStyle/>
          <a:p>
            <a:r>
              <a:rPr lang="en-US" b="1" dirty="0"/>
              <a:t>Force</a:t>
            </a:r>
          </a:p>
          <a:p>
            <a:pPr marL="292608" indent="-292608">
              <a:buClr>
                <a:schemeClr val="accent2"/>
              </a:buClr>
              <a:buFont typeface="Arial" panose="020B0604020202020204" pitchFamily="34" charset="0"/>
              <a:buChar char="•"/>
            </a:pPr>
            <a:r>
              <a:rPr lang="en-US" dirty="0"/>
              <a:t>Vector quantities</a:t>
            </a:r>
          </a:p>
        </p:txBody>
      </p:sp>
      <p:sp>
        <p:nvSpPr>
          <p:cNvPr id="5" name="Content Placeholder 4">
            <a:extLst>
              <a:ext uri="{FF2B5EF4-FFF2-40B4-BE49-F238E27FC236}">
                <a16:creationId xmlns:a16="http://schemas.microsoft.com/office/drawing/2014/main" id="{2C0D4B2A-3C2C-4BFA-BAF6-32D912D669CF}"/>
              </a:ext>
            </a:extLst>
          </p:cNvPr>
          <p:cNvSpPr>
            <a:spLocks noGrp="1"/>
          </p:cNvSpPr>
          <p:nvPr>
            <p:ph sz="quarter" idx="18"/>
          </p:nvPr>
        </p:nvSpPr>
        <p:spPr>
          <a:xfrm>
            <a:off x="304800" y="4617720"/>
            <a:ext cx="304800" cy="411480"/>
          </a:xfrm>
        </p:spPr>
        <p:txBody>
          <a:bodyPr/>
          <a:lstStyle/>
          <a:p>
            <a:pPr marL="292608" indent="-292608">
              <a:buClr>
                <a:schemeClr val="accent2"/>
              </a:buClr>
              <a:buFont typeface="Arial" panose="020B0604020202020204" pitchFamily="34" charset="0"/>
              <a:buChar char="•"/>
            </a:pPr>
            <a:r>
              <a:rPr lang="en-US" dirty="0"/>
              <a:t> </a:t>
            </a:r>
          </a:p>
        </p:txBody>
      </p:sp>
      <p:graphicFrame>
        <p:nvGraphicFramePr>
          <p:cNvPr id="26" name="Content Placeholder 25" descr="1 newton = 1 kilogram metre per second squared">
            <a:extLst>
              <a:ext uri="{FF2B5EF4-FFF2-40B4-BE49-F238E27FC236}">
                <a16:creationId xmlns:a16="http://schemas.microsoft.com/office/drawing/2014/main" id="{C4B6A11A-52DE-4DAC-A08C-DCC24FD3A51A}"/>
              </a:ext>
            </a:extLst>
          </p:cNvPr>
          <p:cNvGraphicFramePr>
            <a:graphicFrameLocks noGrp="1" noChangeAspect="1"/>
          </p:cNvGraphicFramePr>
          <p:nvPr>
            <p:ph sz="quarter" idx="19"/>
            <p:extLst>
              <p:ext uri="{D42A27DB-BD31-4B8C-83A1-F6EECF244321}">
                <p14:modId xmlns:p14="http://schemas.microsoft.com/office/powerpoint/2010/main" val="4175060797"/>
              </p:ext>
            </p:extLst>
          </p:nvPr>
        </p:nvGraphicFramePr>
        <p:xfrm>
          <a:off x="723981" y="4661464"/>
          <a:ext cx="2043806" cy="389858"/>
        </p:xfrm>
        <a:graphic>
          <a:graphicData uri="http://schemas.openxmlformats.org/presentationml/2006/ole">
            <mc:AlternateContent xmlns:mc="http://schemas.openxmlformats.org/markup-compatibility/2006">
              <mc:Choice xmlns:v="urn:schemas-microsoft-com:vml" Requires="v">
                <p:oleObj spid="_x0000_s19511" name="Equation" r:id="rId3" imgW="2197080" imgH="419040" progId="Equation.DSMT4">
                  <p:embed/>
                </p:oleObj>
              </mc:Choice>
              <mc:Fallback>
                <p:oleObj name="Equation" r:id="rId3" imgW="2197080" imgH="419040" progId="Equation.DSMT4">
                  <p:embed/>
                  <p:pic>
                    <p:nvPicPr>
                      <p:cNvPr id="25" name="Object 24">
                        <a:extLst>
                          <a:ext uri="{FF2B5EF4-FFF2-40B4-BE49-F238E27FC236}">
                            <a16:creationId xmlns:a16="http://schemas.microsoft.com/office/drawing/2014/main" id="{58E09B1A-011B-46B9-B248-4A9E92F460A4}"/>
                          </a:ext>
                        </a:extLst>
                      </p:cNvPr>
                      <p:cNvPicPr/>
                      <p:nvPr/>
                    </p:nvPicPr>
                    <p:blipFill>
                      <a:blip r:embed="rId4"/>
                      <a:stretch>
                        <a:fillRect/>
                      </a:stretch>
                    </p:blipFill>
                    <p:spPr>
                      <a:xfrm>
                        <a:off x="723981" y="4661464"/>
                        <a:ext cx="2043806" cy="38985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6E1F16FC-5946-4FCD-91E9-A7E67DAD0064}"/>
              </a:ext>
            </a:extLst>
          </p:cNvPr>
          <p:cNvSpPr>
            <a:spLocks noGrp="1"/>
          </p:cNvSpPr>
          <p:nvPr>
            <p:ph sz="quarter" idx="20"/>
          </p:nvPr>
        </p:nvSpPr>
        <p:spPr>
          <a:xfrm>
            <a:off x="304800" y="5181600"/>
            <a:ext cx="7543800" cy="533400"/>
          </a:xfrm>
        </p:spPr>
        <p:txBody>
          <a:bodyPr/>
          <a:lstStyle/>
          <a:p>
            <a:pPr marL="292608" indent="-292608">
              <a:buClr>
                <a:schemeClr val="accent2"/>
              </a:buClr>
              <a:buFont typeface="Arial" panose="020B0604020202020204" pitchFamily="34" charset="0"/>
              <a:buChar char="•"/>
            </a:pPr>
            <a:r>
              <a:rPr lang="en-US" dirty="0">
                <a:solidFill>
                  <a:srgbClr val="000000"/>
                </a:solidFill>
              </a:rPr>
              <a:t>Net force is the sum of all forces on a body</a:t>
            </a:r>
            <a:endParaRPr lang="en-US" dirty="0"/>
          </a:p>
        </p:txBody>
      </p:sp>
      <p:sp>
        <p:nvSpPr>
          <p:cNvPr id="23" name="Slide Number Placeholder 22">
            <a:extLst>
              <a:ext uri="{FF2B5EF4-FFF2-40B4-BE49-F238E27FC236}">
                <a16:creationId xmlns:a16="http://schemas.microsoft.com/office/drawing/2014/main" id="{4985865A-048F-4D85-9EBA-F59799BB81AF}"/>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24" name="Footer Placeholder 23">
            <a:extLst>
              <a:ext uri="{FF2B5EF4-FFF2-40B4-BE49-F238E27FC236}">
                <a16:creationId xmlns:a16="http://schemas.microsoft.com/office/drawing/2014/main" id="{E3D999F3-2F11-4DB9-ABB2-BE76E7FD593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787281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423E-957C-4050-A324-99F8FE1ABC60}"/>
              </a:ext>
            </a:extLst>
          </p:cNvPr>
          <p:cNvSpPr>
            <a:spLocks noGrp="1"/>
          </p:cNvSpPr>
          <p:nvPr>
            <p:ph type="title"/>
          </p:nvPr>
        </p:nvSpPr>
        <p:spPr/>
        <p:txBody>
          <a:bodyPr/>
          <a:lstStyle/>
          <a:p>
            <a:r>
              <a:rPr lang="en-US" dirty="0"/>
              <a:t>5 Summary </a:t>
            </a:r>
            <a:r>
              <a:rPr lang="en-US" sz="2400" b="0" dirty="0"/>
              <a:t>(2 of 5)</a:t>
            </a:r>
            <a:endParaRPr lang="en-US" dirty="0"/>
          </a:p>
        </p:txBody>
      </p:sp>
      <p:sp>
        <p:nvSpPr>
          <p:cNvPr id="3" name="Content Placeholder 2">
            <a:extLst>
              <a:ext uri="{FF2B5EF4-FFF2-40B4-BE49-F238E27FC236}">
                <a16:creationId xmlns:a16="http://schemas.microsoft.com/office/drawing/2014/main" id="{39F926EA-EED6-4A47-A38E-2B86AFDFB122}"/>
              </a:ext>
            </a:extLst>
          </p:cNvPr>
          <p:cNvSpPr>
            <a:spLocks noGrp="1"/>
          </p:cNvSpPr>
          <p:nvPr>
            <p:ph sz="quarter" idx="16"/>
          </p:nvPr>
        </p:nvSpPr>
        <p:spPr>
          <a:xfrm>
            <a:off x="304800" y="1752600"/>
            <a:ext cx="8534400" cy="1828800"/>
          </a:xfrm>
        </p:spPr>
        <p:txBody>
          <a:bodyPr/>
          <a:lstStyle/>
          <a:p>
            <a:r>
              <a:rPr lang="en-US" b="1" dirty="0"/>
              <a:t>Newton's First Law</a:t>
            </a:r>
          </a:p>
          <a:p>
            <a:pPr marL="292608" indent="-292608">
              <a:buClr>
                <a:schemeClr val="accent2"/>
              </a:buClr>
              <a:buFont typeface="Arial" panose="020B0604020202020204" pitchFamily="34" charset="0"/>
              <a:buChar char="•"/>
            </a:pPr>
            <a:r>
              <a:rPr lang="en-US" dirty="0"/>
              <a:t>If there is no net force on a body, the body remains at rest if it is initially at rest, or moves in a straight line at constant speed if it is in motion</a:t>
            </a:r>
            <a:r>
              <a:rPr lang="en-US" dirty="0" smtClean="0"/>
              <a:t>.</a:t>
            </a:r>
            <a:endParaRPr lang="en-US" dirty="0"/>
          </a:p>
        </p:txBody>
      </p:sp>
      <p:sp>
        <p:nvSpPr>
          <p:cNvPr id="6" name="Content Placeholder 5"/>
          <p:cNvSpPr>
            <a:spLocks noGrp="1"/>
          </p:cNvSpPr>
          <p:nvPr>
            <p:ph sz="quarter" idx="17"/>
          </p:nvPr>
        </p:nvSpPr>
        <p:spPr>
          <a:xfrm>
            <a:off x="278295" y="3657600"/>
            <a:ext cx="8534400" cy="1143000"/>
          </a:xfrm>
        </p:spPr>
        <p:txBody>
          <a:bodyPr/>
          <a:lstStyle/>
          <a:p>
            <a:r>
              <a:rPr lang="en-US" b="1" dirty="0"/>
              <a:t>Inertial Reference Frames</a:t>
            </a:r>
          </a:p>
          <a:p>
            <a:pPr marL="292608" indent="-292608">
              <a:buClr>
                <a:schemeClr val="accent2"/>
              </a:buClr>
              <a:buFont typeface="Arial" panose="020B0604020202020204" pitchFamily="34" charset="0"/>
              <a:buChar char="•"/>
            </a:pPr>
            <a:r>
              <a:rPr lang="en-US" dirty="0"/>
              <a:t>Frames in which Newtonian mechanics holds</a:t>
            </a:r>
            <a:endParaRPr lang="en-IN" dirty="0"/>
          </a:p>
        </p:txBody>
      </p:sp>
      <p:sp>
        <p:nvSpPr>
          <p:cNvPr id="4" name="Slide Number Placeholder 3">
            <a:extLst>
              <a:ext uri="{FF2B5EF4-FFF2-40B4-BE49-F238E27FC236}">
                <a16:creationId xmlns:a16="http://schemas.microsoft.com/office/drawing/2014/main" id="{AD42E041-303E-48EE-9D7B-51343A9F6114}"/>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4">
            <a:extLst>
              <a:ext uri="{FF2B5EF4-FFF2-40B4-BE49-F238E27FC236}">
                <a16:creationId xmlns:a16="http://schemas.microsoft.com/office/drawing/2014/main" id="{1119A93C-8C7D-4E67-9583-A01411ECD65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012528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6A30-F0BB-4B49-8513-1F1600C8E297}"/>
              </a:ext>
            </a:extLst>
          </p:cNvPr>
          <p:cNvSpPr>
            <a:spLocks noGrp="1"/>
          </p:cNvSpPr>
          <p:nvPr>
            <p:ph type="title"/>
          </p:nvPr>
        </p:nvSpPr>
        <p:spPr>
          <a:xfrm>
            <a:off x="304800" y="762001"/>
            <a:ext cx="8534400" cy="761999"/>
          </a:xfrm>
        </p:spPr>
        <p:txBody>
          <a:bodyPr/>
          <a:lstStyle/>
          <a:p>
            <a:r>
              <a:rPr lang="en-US" dirty="0"/>
              <a:t>5 Summary </a:t>
            </a:r>
            <a:r>
              <a:rPr lang="en-US" sz="2400" b="0" dirty="0"/>
              <a:t>(3 of 5)</a:t>
            </a:r>
            <a:endParaRPr lang="en-US" dirty="0"/>
          </a:p>
        </p:txBody>
      </p:sp>
      <p:sp>
        <p:nvSpPr>
          <p:cNvPr id="3" name="Content Placeholder 2">
            <a:extLst>
              <a:ext uri="{FF2B5EF4-FFF2-40B4-BE49-F238E27FC236}">
                <a16:creationId xmlns:a16="http://schemas.microsoft.com/office/drawing/2014/main" id="{886CB53D-80A8-4E6B-8E9E-0676DC5B5420}"/>
              </a:ext>
            </a:extLst>
          </p:cNvPr>
          <p:cNvSpPr>
            <a:spLocks noGrp="1"/>
          </p:cNvSpPr>
          <p:nvPr>
            <p:ph sz="quarter" idx="16"/>
          </p:nvPr>
        </p:nvSpPr>
        <p:spPr>
          <a:xfrm>
            <a:off x="304800" y="1752600"/>
            <a:ext cx="8534400" cy="1905000"/>
          </a:xfrm>
        </p:spPr>
        <p:txBody>
          <a:bodyPr/>
          <a:lstStyle/>
          <a:p>
            <a:pPr>
              <a:buClr>
                <a:schemeClr val="accent2"/>
              </a:buClr>
              <a:defRPr/>
            </a:pPr>
            <a:r>
              <a:rPr lang="en-US" b="1" dirty="0">
                <a:solidFill>
                  <a:srgbClr val="000000"/>
                </a:solidFill>
              </a:rPr>
              <a:t>Mass</a:t>
            </a:r>
          </a:p>
          <a:p>
            <a:pPr marL="292608" indent="-292608">
              <a:buClr>
                <a:schemeClr val="accent2"/>
              </a:buClr>
              <a:buFont typeface="Arial" panose="020B0604020202020204" pitchFamily="34" charset="0"/>
              <a:buChar char="•"/>
              <a:defRPr/>
            </a:pPr>
            <a:r>
              <a:rPr lang="en-US" dirty="0">
                <a:solidFill>
                  <a:srgbClr val="000000"/>
                </a:solidFill>
              </a:rPr>
              <a:t>The characteristic that relates the body's acceleration to the net force</a:t>
            </a:r>
          </a:p>
          <a:p>
            <a:pPr marL="292608" indent="-292608">
              <a:buClr>
                <a:schemeClr val="accent2"/>
              </a:buClr>
              <a:buFont typeface="Arial" panose="020B0604020202020204" pitchFamily="34" charset="0"/>
              <a:buChar char="•"/>
              <a:defRPr/>
            </a:pPr>
            <a:r>
              <a:rPr lang="en-US" dirty="0">
                <a:solidFill>
                  <a:srgbClr val="000000"/>
                </a:solidFill>
              </a:rPr>
              <a:t>Scalar quantity</a:t>
            </a:r>
          </a:p>
        </p:txBody>
      </p:sp>
      <p:sp>
        <p:nvSpPr>
          <p:cNvPr id="4" name="Content Placeholder 3">
            <a:extLst>
              <a:ext uri="{FF2B5EF4-FFF2-40B4-BE49-F238E27FC236}">
                <a16:creationId xmlns:a16="http://schemas.microsoft.com/office/drawing/2014/main" id="{568DCEB2-2BA3-437E-A93D-FAA6D207EDEC}"/>
              </a:ext>
            </a:extLst>
          </p:cNvPr>
          <p:cNvSpPr>
            <a:spLocks noGrp="1"/>
          </p:cNvSpPr>
          <p:nvPr>
            <p:ph sz="quarter" idx="17"/>
          </p:nvPr>
        </p:nvSpPr>
        <p:spPr>
          <a:xfrm>
            <a:off x="304800" y="3846444"/>
            <a:ext cx="4267200" cy="457200"/>
          </a:xfrm>
        </p:spPr>
        <p:txBody>
          <a:bodyPr/>
          <a:lstStyle/>
          <a:p>
            <a:r>
              <a:rPr lang="en-US" b="1" dirty="0"/>
              <a:t>Newton's Second Law</a:t>
            </a:r>
          </a:p>
        </p:txBody>
      </p:sp>
      <p:graphicFrame>
        <p:nvGraphicFramePr>
          <p:cNvPr id="26" name="Content Placeholder 25">
            <a:extLst>
              <a:ext uri="{FF2B5EF4-FFF2-40B4-BE49-F238E27FC236}">
                <a16:creationId xmlns:a16="http://schemas.microsoft.com/office/drawing/2014/main" id="{FFFB934A-0B10-47D0-A6C5-5E1E6B488414}"/>
              </a:ext>
            </a:extLst>
          </p:cNvPr>
          <p:cNvGraphicFramePr>
            <a:graphicFrameLocks noGrp="1" noChangeAspect="1"/>
          </p:cNvGraphicFramePr>
          <p:nvPr>
            <p:ph sz="quarter" idx="18"/>
            <p:extLst>
              <p:ext uri="{D42A27DB-BD31-4B8C-83A1-F6EECF244321}">
                <p14:modId xmlns:p14="http://schemas.microsoft.com/office/powerpoint/2010/main" val="3413680185"/>
              </p:ext>
            </p:extLst>
          </p:nvPr>
        </p:nvGraphicFramePr>
        <p:xfrm>
          <a:off x="3200866" y="4568845"/>
          <a:ext cx="1576857" cy="474453"/>
        </p:xfrm>
        <a:graphic>
          <a:graphicData uri="http://schemas.openxmlformats.org/presentationml/2006/ole">
            <mc:AlternateContent xmlns:mc="http://schemas.openxmlformats.org/markup-compatibility/2006">
              <mc:Choice xmlns:v="urn:schemas-microsoft-com:vml" Requires="v">
                <p:oleObj spid="_x0000_s20534" name="Equation" r:id="rId3" imgW="1434960" imgH="431640" progId="Equation.DSMT4">
                  <p:embed/>
                </p:oleObj>
              </mc:Choice>
              <mc:Fallback>
                <p:oleObj name="Equation" r:id="rId3" imgW="1434960" imgH="431640" progId="Equation.DSMT4">
                  <p:embed/>
                  <p:pic>
                    <p:nvPicPr>
                      <p:cNvPr id="25" name="Object 24">
                        <a:extLst>
                          <a:ext uri="{FF2B5EF4-FFF2-40B4-BE49-F238E27FC236}">
                            <a16:creationId xmlns:a16="http://schemas.microsoft.com/office/drawing/2014/main" id="{19CABE50-018F-4B15-AE26-41B580CE8812}"/>
                          </a:ext>
                        </a:extLst>
                      </p:cNvPr>
                      <p:cNvPicPr/>
                      <p:nvPr/>
                    </p:nvPicPr>
                    <p:blipFill>
                      <a:blip r:embed="rId4"/>
                      <a:stretch>
                        <a:fillRect/>
                      </a:stretch>
                    </p:blipFill>
                    <p:spPr>
                      <a:xfrm>
                        <a:off x="3200866" y="4568845"/>
                        <a:ext cx="1576857" cy="474453"/>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19F8CA3A-F741-4618-999D-D8922EDD2AD0}"/>
              </a:ext>
            </a:extLst>
          </p:cNvPr>
          <p:cNvSpPr>
            <a:spLocks noGrp="1"/>
          </p:cNvSpPr>
          <p:nvPr>
            <p:ph sz="quarter" idx="19"/>
          </p:nvPr>
        </p:nvSpPr>
        <p:spPr>
          <a:xfrm>
            <a:off x="7082715" y="4648200"/>
            <a:ext cx="1756485" cy="381000"/>
          </a:xfrm>
        </p:spPr>
        <p:txBody>
          <a:bodyPr/>
          <a:lstStyle/>
          <a:p>
            <a:r>
              <a:rPr lang="en-US" sz="2000" b="1" dirty="0">
                <a:solidFill>
                  <a:srgbClr val="000000"/>
                </a:solidFill>
              </a:rPr>
              <a:t>Equation (5-1)</a:t>
            </a:r>
          </a:p>
        </p:txBody>
      </p:sp>
      <p:sp>
        <p:nvSpPr>
          <p:cNvPr id="7" name="Content Placeholder 6">
            <a:extLst>
              <a:ext uri="{FF2B5EF4-FFF2-40B4-BE49-F238E27FC236}">
                <a16:creationId xmlns:a16="http://schemas.microsoft.com/office/drawing/2014/main" id="{FAA583DC-6FEC-48D5-B973-023F11E79EDA}"/>
              </a:ext>
            </a:extLst>
          </p:cNvPr>
          <p:cNvSpPr>
            <a:spLocks noGrp="1"/>
          </p:cNvSpPr>
          <p:nvPr>
            <p:ph sz="quarter" idx="20"/>
          </p:nvPr>
        </p:nvSpPr>
        <p:spPr>
          <a:xfrm>
            <a:off x="304800" y="5410200"/>
            <a:ext cx="8534400" cy="457200"/>
          </a:xfrm>
        </p:spPr>
        <p:txBody>
          <a:bodyPr/>
          <a:lstStyle/>
          <a:p>
            <a:pPr marL="292608" indent="-292608">
              <a:buClr>
                <a:schemeClr val="accent2"/>
              </a:buClr>
              <a:buFont typeface="Arial" panose="020B0604020202020204" pitchFamily="34" charset="0"/>
              <a:buChar char="•"/>
            </a:pPr>
            <a:r>
              <a:rPr lang="en-US" dirty="0">
                <a:solidFill>
                  <a:srgbClr val="000000"/>
                </a:solidFill>
              </a:rPr>
              <a:t>Free-body diagram represents the forces on one object</a:t>
            </a:r>
            <a:endParaRPr lang="en-US" dirty="0"/>
          </a:p>
        </p:txBody>
      </p:sp>
      <p:sp>
        <p:nvSpPr>
          <p:cNvPr id="23" name="Slide Number Placeholder 22">
            <a:extLst>
              <a:ext uri="{FF2B5EF4-FFF2-40B4-BE49-F238E27FC236}">
                <a16:creationId xmlns:a16="http://schemas.microsoft.com/office/drawing/2014/main" id="{855CFB86-BED0-40FF-B71D-93EA381459FA}"/>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24" name="Footer Placeholder 23">
            <a:extLst>
              <a:ext uri="{FF2B5EF4-FFF2-40B4-BE49-F238E27FC236}">
                <a16:creationId xmlns:a16="http://schemas.microsoft.com/office/drawing/2014/main" id="{BEE85E37-F70B-44F6-8C99-FB6E4865FA5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70441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AA42-00D9-44D7-95EB-02F455930CC9}"/>
              </a:ext>
            </a:extLst>
          </p:cNvPr>
          <p:cNvSpPr>
            <a:spLocks noGrp="1"/>
          </p:cNvSpPr>
          <p:nvPr>
            <p:ph type="title"/>
          </p:nvPr>
        </p:nvSpPr>
        <p:spPr>
          <a:xfrm>
            <a:off x="304800" y="762001"/>
            <a:ext cx="8534400" cy="685799"/>
          </a:xfrm>
        </p:spPr>
        <p:txBody>
          <a:bodyPr/>
          <a:lstStyle/>
          <a:p>
            <a:r>
              <a:rPr lang="en-US" dirty="0"/>
              <a:t>5 Summary </a:t>
            </a:r>
            <a:r>
              <a:rPr lang="en-US" sz="2400" b="0" dirty="0"/>
              <a:t>(4 of 5)</a:t>
            </a:r>
            <a:endParaRPr lang="en-US" dirty="0"/>
          </a:p>
        </p:txBody>
      </p:sp>
      <p:sp>
        <p:nvSpPr>
          <p:cNvPr id="3" name="Content Placeholder 2">
            <a:extLst>
              <a:ext uri="{FF2B5EF4-FFF2-40B4-BE49-F238E27FC236}">
                <a16:creationId xmlns:a16="http://schemas.microsoft.com/office/drawing/2014/main" id="{94A00C6F-A805-43F8-818A-05D4ADEE35BF}"/>
              </a:ext>
            </a:extLst>
          </p:cNvPr>
          <p:cNvSpPr>
            <a:spLocks noGrp="1"/>
          </p:cNvSpPr>
          <p:nvPr>
            <p:ph sz="quarter" idx="16"/>
          </p:nvPr>
        </p:nvSpPr>
        <p:spPr>
          <a:xfrm>
            <a:off x="304800" y="1752600"/>
            <a:ext cx="8534400" cy="990600"/>
          </a:xfrm>
        </p:spPr>
        <p:txBody>
          <a:bodyPr/>
          <a:lstStyle/>
          <a:p>
            <a:pPr>
              <a:defRPr/>
            </a:pPr>
            <a:r>
              <a:rPr lang="en-US" b="1" dirty="0">
                <a:solidFill>
                  <a:srgbClr val="000000"/>
                </a:solidFill>
              </a:rPr>
              <a:t>Some Particular Forces</a:t>
            </a:r>
          </a:p>
          <a:p>
            <a:pPr marL="292608" indent="-292608">
              <a:buClr>
                <a:schemeClr val="accent2"/>
              </a:buClr>
              <a:buSzPct val="100000"/>
              <a:buFont typeface="Arial" panose="020B0604020202020204" pitchFamily="34" charset="0"/>
              <a:buChar char="•"/>
              <a:tabLst>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dirty="0">
                <a:solidFill>
                  <a:srgbClr val="000000"/>
                </a:solidFill>
              </a:rPr>
              <a:t>Weight:</a:t>
            </a:r>
            <a:endParaRPr lang="en-US" dirty="0"/>
          </a:p>
        </p:txBody>
      </p:sp>
      <p:graphicFrame>
        <p:nvGraphicFramePr>
          <p:cNvPr id="26" name="Content Placeholder 25">
            <a:extLst>
              <a:ext uri="{FF2B5EF4-FFF2-40B4-BE49-F238E27FC236}">
                <a16:creationId xmlns:a16="http://schemas.microsoft.com/office/drawing/2014/main" id="{8135DFDD-1153-44BC-9660-9AF02307FC39}"/>
              </a:ext>
            </a:extLst>
          </p:cNvPr>
          <p:cNvGraphicFramePr>
            <a:graphicFrameLocks noGrp="1" noChangeAspect="1"/>
          </p:cNvGraphicFramePr>
          <p:nvPr>
            <p:ph sz="quarter" idx="17"/>
            <p:extLst>
              <p:ext uri="{D42A27DB-BD31-4B8C-83A1-F6EECF244321}">
                <p14:modId xmlns:p14="http://schemas.microsoft.com/office/powerpoint/2010/main" val="3825741566"/>
              </p:ext>
            </p:extLst>
          </p:nvPr>
        </p:nvGraphicFramePr>
        <p:xfrm>
          <a:off x="3144406" y="3042228"/>
          <a:ext cx="1216888" cy="392545"/>
        </p:xfrm>
        <a:graphic>
          <a:graphicData uri="http://schemas.openxmlformats.org/presentationml/2006/ole">
            <mc:AlternateContent xmlns:mc="http://schemas.openxmlformats.org/markup-compatibility/2006">
              <mc:Choice xmlns:v="urn:schemas-microsoft-com:vml" Requires="v">
                <p:oleObj spid="_x0000_s21560" name="Equation" r:id="rId3" imgW="1180800" imgH="380880" progId="Equation.DSMT4">
                  <p:embed/>
                </p:oleObj>
              </mc:Choice>
              <mc:Fallback>
                <p:oleObj name="Equation" r:id="rId3" imgW="1180800" imgH="380880" progId="Equation.DSMT4">
                  <p:embed/>
                  <p:pic>
                    <p:nvPicPr>
                      <p:cNvPr id="25" name="Object 24">
                        <a:extLst>
                          <a:ext uri="{FF2B5EF4-FFF2-40B4-BE49-F238E27FC236}">
                            <a16:creationId xmlns:a16="http://schemas.microsoft.com/office/drawing/2014/main" id="{AFAF4BE0-C078-4E8C-88D9-3F24C7E59621}"/>
                          </a:ext>
                        </a:extLst>
                      </p:cNvPr>
                      <p:cNvPicPr/>
                      <p:nvPr/>
                    </p:nvPicPr>
                    <p:blipFill>
                      <a:blip r:embed="rId4"/>
                      <a:stretch>
                        <a:fillRect/>
                      </a:stretch>
                    </p:blipFill>
                    <p:spPr>
                      <a:xfrm>
                        <a:off x="3144406" y="3042228"/>
                        <a:ext cx="1216888" cy="39254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1DCC626-7032-4441-BA83-7BAE88A5E435}"/>
              </a:ext>
            </a:extLst>
          </p:cNvPr>
          <p:cNvSpPr>
            <a:spLocks noGrp="1"/>
          </p:cNvSpPr>
          <p:nvPr>
            <p:ph sz="quarter" idx="18"/>
          </p:nvPr>
        </p:nvSpPr>
        <p:spPr>
          <a:xfrm>
            <a:off x="6934201" y="3048000"/>
            <a:ext cx="1905000" cy="304800"/>
          </a:xfrm>
        </p:spPr>
        <p:txBody>
          <a:bodyPr/>
          <a:lstStyle/>
          <a:p>
            <a:r>
              <a:rPr lang="en-US" sz="2000" b="1" dirty="0">
                <a:solidFill>
                  <a:srgbClr val="000000"/>
                </a:solidFill>
              </a:rPr>
              <a:t>Equation (5-12)</a:t>
            </a:r>
          </a:p>
        </p:txBody>
      </p:sp>
      <p:sp>
        <p:nvSpPr>
          <p:cNvPr id="6" name="Content Placeholder 5">
            <a:extLst>
              <a:ext uri="{FF2B5EF4-FFF2-40B4-BE49-F238E27FC236}">
                <a16:creationId xmlns:a16="http://schemas.microsoft.com/office/drawing/2014/main" id="{C46770D0-E4B9-4E8F-8B07-53916C424CE6}"/>
              </a:ext>
            </a:extLst>
          </p:cNvPr>
          <p:cNvSpPr>
            <a:spLocks noGrp="1"/>
          </p:cNvSpPr>
          <p:nvPr>
            <p:ph sz="quarter" idx="19"/>
          </p:nvPr>
        </p:nvSpPr>
        <p:spPr>
          <a:xfrm>
            <a:off x="304800" y="3810000"/>
            <a:ext cx="4572000" cy="1447800"/>
          </a:xfrm>
        </p:spPr>
        <p:txBody>
          <a:bodyPr/>
          <a:lstStyle/>
          <a:p>
            <a:pPr marL="292608" indent="-292608">
              <a:buClr>
                <a:schemeClr val="accent2"/>
              </a:buClr>
              <a:buSzPct val="100000"/>
              <a:buFont typeface="Arial" panose="020B0604020202020204" pitchFamily="34" charset="0"/>
              <a:buChar char="•"/>
              <a:tabLst>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dirty="0">
                <a:solidFill>
                  <a:srgbClr val="000000"/>
                </a:solidFill>
              </a:rPr>
              <a:t>Normal force from a surface</a:t>
            </a:r>
          </a:p>
          <a:p>
            <a:pPr marL="292608" indent="-292608">
              <a:buClr>
                <a:schemeClr val="accent2"/>
              </a:buClr>
              <a:buSzPct val="100000"/>
              <a:buFont typeface="Arial" panose="020B0604020202020204" pitchFamily="34" charset="0"/>
              <a:buChar char="•"/>
              <a:tabLst>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dirty="0">
                <a:solidFill>
                  <a:srgbClr val="000000"/>
                </a:solidFill>
              </a:rPr>
              <a:t>Friction along a surface</a:t>
            </a:r>
          </a:p>
          <a:p>
            <a:pPr marL="292608" indent="-292608">
              <a:buClr>
                <a:schemeClr val="accent2"/>
              </a:buClr>
              <a:buSzPct val="100000"/>
              <a:buFont typeface="Arial" panose="020B0604020202020204" pitchFamily="34" charset="0"/>
              <a:buChar char="•"/>
              <a:tabLst>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dirty="0">
                <a:solidFill>
                  <a:srgbClr val="000000"/>
                </a:solidFill>
              </a:rPr>
              <a:t>Tension in a cord</a:t>
            </a:r>
            <a:endParaRPr lang="en-US" dirty="0"/>
          </a:p>
        </p:txBody>
      </p:sp>
      <p:sp>
        <p:nvSpPr>
          <p:cNvPr id="23" name="Slide Number Placeholder 22">
            <a:extLst>
              <a:ext uri="{FF2B5EF4-FFF2-40B4-BE49-F238E27FC236}">
                <a16:creationId xmlns:a16="http://schemas.microsoft.com/office/drawing/2014/main" id="{95214C96-0949-4B7B-B790-C462C558AB0F}"/>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24" name="Footer Placeholder 23">
            <a:extLst>
              <a:ext uri="{FF2B5EF4-FFF2-40B4-BE49-F238E27FC236}">
                <a16:creationId xmlns:a16="http://schemas.microsoft.com/office/drawing/2014/main" id="{2980E55B-CECC-4CAD-8E04-55F5C6CDBA1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3927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2097-C9C0-4257-A91C-71DD121E6131}"/>
              </a:ext>
            </a:extLst>
          </p:cNvPr>
          <p:cNvSpPr>
            <a:spLocks noGrp="1"/>
          </p:cNvSpPr>
          <p:nvPr>
            <p:ph type="title"/>
          </p:nvPr>
        </p:nvSpPr>
        <p:spPr>
          <a:xfrm>
            <a:off x="304800" y="762001"/>
            <a:ext cx="8534400" cy="685799"/>
          </a:xfrm>
        </p:spPr>
        <p:txBody>
          <a:bodyPr>
            <a:normAutofit fontScale="90000"/>
          </a:bodyPr>
          <a:lstStyle/>
          <a:p>
            <a:r>
              <a:rPr lang="en-IN" dirty="0"/>
              <a:t>5-1 Newton's First and Second Laws </a:t>
            </a:r>
            <a:r>
              <a:rPr lang="en-IN" sz="2700" b="0" dirty="0"/>
              <a:t>(4 of 20)</a:t>
            </a:r>
            <a:endParaRPr lang="en-IN" sz="2200" dirty="0"/>
          </a:p>
        </p:txBody>
      </p:sp>
      <p:sp>
        <p:nvSpPr>
          <p:cNvPr id="3" name="Content Placeholder 2">
            <a:extLst>
              <a:ext uri="{FF2B5EF4-FFF2-40B4-BE49-F238E27FC236}">
                <a16:creationId xmlns:a16="http://schemas.microsoft.com/office/drawing/2014/main" id="{4F9DAABA-1DCB-4552-825A-E50941B41B63}"/>
              </a:ext>
            </a:extLst>
          </p:cNvPr>
          <p:cNvSpPr>
            <a:spLocks noGrp="1"/>
          </p:cNvSpPr>
          <p:nvPr>
            <p:ph sz="quarter" idx="16"/>
          </p:nvPr>
        </p:nvSpPr>
        <p:spPr>
          <a:xfrm>
            <a:off x="304800" y="1752600"/>
            <a:ext cx="8534400" cy="4114800"/>
          </a:xfrm>
        </p:spPr>
        <p:txBody>
          <a:bodyPr/>
          <a:lstStyle/>
          <a:p>
            <a:pPr marL="292608" indent="-292608">
              <a:buClr>
                <a:schemeClr val="accent2"/>
              </a:buClr>
              <a:buFont typeface="Arial" panose="020B0604020202020204" pitchFamily="34" charset="0"/>
              <a:buChar char="•"/>
            </a:pPr>
            <a:r>
              <a:rPr lang="en-IN" sz="2600" dirty="0"/>
              <a:t>Before Newtonian mechanics:</a:t>
            </a:r>
          </a:p>
          <a:p>
            <a:pPr marL="621792" indent="-320040">
              <a:buClr>
                <a:schemeClr val="accent2"/>
              </a:buClr>
              <a:buSzPct val="80000"/>
              <a:buFont typeface="Courier New" panose="02070309020205020404" pitchFamily="49" charset="0"/>
              <a:buChar char="o"/>
            </a:pPr>
            <a:r>
              <a:rPr lang="en-IN" sz="2600" dirty="0"/>
              <a:t>Some influence (force) was thought necessary to keep a body moving</a:t>
            </a:r>
          </a:p>
          <a:p>
            <a:pPr marL="621792" indent="-320040">
              <a:buClr>
                <a:schemeClr val="accent2"/>
              </a:buClr>
              <a:buSzPct val="80000"/>
              <a:buFont typeface="Courier New" panose="02070309020205020404" pitchFamily="49" charset="0"/>
              <a:buChar char="o"/>
            </a:pPr>
            <a:r>
              <a:rPr lang="en-IN" sz="2600" dirty="0"/>
              <a:t>The “natural state” of objects was at rest</a:t>
            </a:r>
          </a:p>
          <a:p>
            <a:pPr marL="292608" indent="-292608">
              <a:buClr>
                <a:schemeClr val="accent2"/>
              </a:buClr>
              <a:buFont typeface="Arial" panose="020B0604020202020204" pitchFamily="34" charset="0"/>
              <a:buChar char="•"/>
            </a:pPr>
            <a:r>
              <a:rPr lang="en-IN" sz="2600" dirty="0"/>
              <a:t>This seems intuitively reasonable (due to friction)</a:t>
            </a:r>
          </a:p>
          <a:p>
            <a:pPr marL="292608" indent="-292608">
              <a:buClr>
                <a:schemeClr val="accent2"/>
              </a:buClr>
              <a:buFont typeface="Arial" panose="020B0604020202020204" pitchFamily="34" charset="0"/>
              <a:buChar char="•"/>
            </a:pPr>
            <a:r>
              <a:rPr lang="en-IN" sz="2600" dirty="0"/>
              <a:t>But envision a </a:t>
            </a:r>
            <a:r>
              <a:rPr lang="en-IN" sz="2600" b="1" dirty="0"/>
              <a:t>frictionless surface</a:t>
            </a:r>
          </a:p>
          <a:p>
            <a:pPr marL="621792" indent="-320040">
              <a:buClr>
                <a:schemeClr val="accent2"/>
              </a:buClr>
              <a:buSzPct val="80000"/>
              <a:buFont typeface="Courier New" panose="02070309020205020404" pitchFamily="49" charset="0"/>
              <a:buChar char="o"/>
            </a:pPr>
            <a:r>
              <a:rPr lang="en-IN" sz="2600" dirty="0"/>
              <a:t>Does not slow an object</a:t>
            </a:r>
          </a:p>
          <a:p>
            <a:pPr marL="621792" indent="-320040">
              <a:buClr>
                <a:schemeClr val="accent2"/>
              </a:buClr>
              <a:buSzPct val="80000"/>
              <a:buFont typeface="Courier New" panose="02070309020205020404" pitchFamily="49" charset="0"/>
              <a:buChar char="o"/>
            </a:pPr>
            <a:r>
              <a:rPr lang="en-IN" sz="2600" dirty="0"/>
              <a:t>The object would keep moving forever at a constant speed</a:t>
            </a:r>
          </a:p>
          <a:p>
            <a:pPr marL="621792" indent="-320040">
              <a:buClr>
                <a:schemeClr val="accent2"/>
              </a:buClr>
              <a:buSzPct val="80000"/>
              <a:buFont typeface="Courier New" panose="02070309020205020404" pitchFamily="49" charset="0"/>
              <a:buChar char="o"/>
            </a:pPr>
            <a:r>
              <a:rPr lang="en-IN" sz="2600" dirty="0"/>
              <a:t>Friction is a force!</a:t>
            </a:r>
          </a:p>
        </p:txBody>
      </p:sp>
      <p:sp>
        <p:nvSpPr>
          <p:cNvPr id="4" name="Slide Number Placeholder 3">
            <a:extLst>
              <a:ext uri="{FF2B5EF4-FFF2-40B4-BE49-F238E27FC236}">
                <a16:creationId xmlns:a16="http://schemas.microsoft.com/office/drawing/2014/main" id="{2DAF6417-9D93-4614-983D-3B955DE84A83}"/>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FA02D029-583B-4BF3-A0B1-C370C5741CB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2185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4FBD-AAF9-4AB7-B2DF-BB33C434319F}"/>
              </a:ext>
            </a:extLst>
          </p:cNvPr>
          <p:cNvSpPr>
            <a:spLocks noGrp="1"/>
          </p:cNvSpPr>
          <p:nvPr>
            <p:ph type="title"/>
          </p:nvPr>
        </p:nvSpPr>
        <p:spPr>
          <a:xfrm>
            <a:off x="304800" y="762001"/>
            <a:ext cx="8534400" cy="761999"/>
          </a:xfrm>
        </p:spPr>
        <p:txBody>
          <a:bodyPr/>
          <a:lstStyle/>
          <a:p>
            <a:r>
              <a:rPr lang="en-US" dirty="0"/>
              <a:t>5 Summary </a:t>
            </a:r>
            <a:r>
              <a:rPr lang="en-US" sz="2400" b="0" dirty="0"/>
              <a:t>(5 of 5)</a:t>
            </a:r>
            <a:endParaRPr lang="en-US" dirty="0"/>
          </a:p>
        </p:txBody>
      </p:sp>
      <p:sp>
        <p:nvSpPr>
          <p:cNvPr id="3" name="Content Placeholder 2">
            <a:extLst>
              <a:ext uri="{FF2B5EF4-FFF2-40B4-BE49-F238E27FC236}">
                <a16:creationId xmlns:a16="http://schemas.microsoft.com/office/drawing/2014/main" id="{6C618D0B-8C65-4553-9CA9-FCFD9F8BF280}"/>
              </a:ext>
            </a:extLst>
          </p:cNvPr>
          <p:cNvSpPr>
            <a:spLocks noGrp="1"/>
          </p:cNvSpPr>
          <p:nvPr>
            <p:ph sz="quarter" idx="16"/>
          </p:nvPr>
        </p:nvSpPr>
        <p:spPr>
          <a:xfrm>
            <a:off x="304800" y="1752600"/>
            <a:ext cx="8153400" cy="1828800"/>
          </a:xfrm>
        </p:spPr>
        <p:txBody>
          <a:bodyPr/>
          <a:lstStyle/>
          <a:p>
            <a:r>
              <a:rPr lang="en-US" b="1" dirty="0"/>
              <a:t>Newton's Third Law</a:t>
            </a:r>
          </a:p>
          <a:p>
            <a:pPr marL="292608" indent="-292608">
              <a:buClr>
                <a:schemeClr val="accent2"/>
              </a:buClr>
              <a:buFont typeface="Arial" panose="020B0604020202020204" pitchFamily="34" charset="0"/>
              <a:buChar char="•"/>
            </a:pPr>
            <a:r>
              <a:rPr lang="en-US" dirty="0"/>
              <a:t>Law of force-pairs</a:t>
            </a:r>
          </a:p>
          <a:p>
            <a:pPr marL="292608" indent="-292608">
              <a:buClr>
                <a:schemeClr val="accent2"/>
              </a:buClr>
              <a:buFont typeface="Arial" panose="020B0604020202020204" pitchFamily="34" charset="0"/>
              <a:buChar char="•"/>
            </a:pPr>
            <a:r>
              <a:rPr lang="en-US" dirty="0"/>
              <a:t>If there is a force </a:t>
            </a:r>
            <a:r>
              <a:rPr lang="en-US" b="1" dirty="0"/>
              <a:t>by</a:t>
            </a:r>
            <a:r>
              <a:rPr lang="en-US" dirty="0"/>
              <a:t> </a:t>
            </a:r>
            <a:r>
              <a:rPr lang="en-US" i="1" dirty="0"/>
              <a:t>B</a:t>
            </a:r>
            <a:r>
              <a:rPr lang="en-US" dirty="0"/>
              <a:t> </a:t>
            </a:r>
            <a:r>
              <a:rPr lang="en-US" b="1" dirty="0"/>
              <a:t>on</a:t>
            </a:r>
            <a:r>
              <a:rPr lang="en-US" dirty="0"/>
              <a:t> </a:t>
            </a:r>
            <a:r>
              <a:rPr lang="en-US" i="1" dirty="0"/>
              <a:t>C</a:t>
            </a:r>
            <a:r>
              <a:rPr lang="en-US" dirty="0"/>
              <a:t>, then there is a force </a:t>
            </a:r>
            <a:r>
              <a:rPr lang="en-US" b="1" dirty="0"/>
              <a:t>by</a:t>
            </a:r>
            <a:r>
              <a:rPr lang="en-US" dirty="0"/>
              <a:t> </a:t>
            </a:r>
            <a:r>
              <a:rPr lang="en-US" i="1" dirty="0"/>
              <a:t>C</a:t>
            </a:r>
            <a:r>
              <a:rPr lang="en-US" dirty="0"/>
              <a:t> </a:t>
            </a:r>
            <a:r>
              <a:rPr lang="en-US" b="1" dirty="0" smtClean="0"/>
              <a:t>on</a:t>
            </a:r>
            <a:r>
              <a:rPr lang="en-US" dirty="0" smtClean="0"/>
              <a:t> </a:t>
            </a:r>
            <a:r>
              <a:rPr lang="en-US" i="1" dirty="0"/>
              <a:t>B</a:t>
            </a:r>
            <a:r>
              <a:rPr lang="en-US" dirty="0"/>
              <a:t>:</a:t>
            </a:r>
          </a:p>
        </p:txBody>
      </p:sp>
      <p:graphicFrame>
        <p:nvGraphicFramePr>
          <p:cNvPr id="15" name="Content Placeholder 14">
            <a:extLst>
              <a:ext uri="{FF2B5EF4-FFF2-40B4-BE49-F238E27FC236}">
                <a16:creationId xmlns:a16="http://schemas.microsoft.com/office/drawing/2014/main" id="{617C92CA-7260-48A7-B847-7B622869B884}"/>
              </a:ext>
            </a:extLst>
          </p:cNvPr>
          <p:cNvGraphicFramePr>
            <a:graphicFrameLocks noGrp="1" noChangeAspect="1"/>
          </p:cNvGraphicFramePr>
          <p:nvPr>
            <p:ph sz="quarter" idx="17"/>
            <p:extLst>
              <p:ext uri="{D42A27DB-BD31-4B8C-83A1-F6EECF244321}">
                <p14:modId xmlns:p14="http://schemas.microsoft.com/office/powerpoint/2010/main" val="1779407215"/>
              </p:ext>
            </p:extLst>
          </p:nvPr>
        </p:nvGraphicFramePr>
        <p:xfrm>
          <a:off x="3460571" y="3933055"/>
          <a:ext cx="1912141" cy="464378"/>
        </p:xfrm>
        <a:graphic>
          <a:graphicData uri="http://schemas.openxmlformats.org/presentationml/2006/ole">
            <mc:AlternateContent xmlns:mc="http://schemas.openxmlformats.org/markup-compatibility/2006">
              <mc:Choice xmlns:v="urn:schemas-microsoft-com:vml" Requires="v">
                <p:oleObj spid="_x0000_s22582" name="Equation" r:id="rId3" imgW="1777680" imgH="431640" progId="Equation.DSMT4">
                  <p:embed/>
                </p:oleObj>
              </mc:Choice>
              <mc:Fallback>
                <p:oleObj name="Equation" r:id="rId3" imgW="1777680" imgH="431640" progId="Equation.DSMT4">
                  <p:embed/>
                  <p:pic>
                    <p:nvPicPr>
                      <p:cNvPr id="14" name="Object 13">
                        <a:extLst>
                          <a:ext uri="{FF2B5EF4-FFF2-40B4-BE49-F238E27FC236}">
                            <a16:creationId xmlns:a16="http://schemas.microsoft.com/office/drawing/2014/main" id="{6BC066C4-68EB-47C5-9B9E-FED82E083E4D}"/>
                          </a:ext>
                        </a:extLst>
                      </p:cNvPr>
                      <p:cNvPicPr/>
                      <p:nvPr/>
                    </p:nvPicPr>
                    <p:blipFill>
                      <a:blip r:embed="rId4"/>
                      <a:stretch>
                        <a:fillRect/>
                      </a:stretch>
                    </p:blipFill>
                    <p:spPr>
                      <a:xfrm>
                        <a:off x="3460571" y="3933055"/>
                        <a:ext cx="1912141" cy="46437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BC7E8CE-1B14-468B-9F86-93AEA821BAC0}"/>
              </a:ext>
            </a:extLst>
          </p:cNvPr>
          <p:cNvSpPr>
            <a:spLocks noGrp="1"/>
          </p:cNvSpPr>
          <p:nvPr>
            <p:ph sz="quarter" idx="18"/>
          </p:nvPr>
        </p:nvSpPr>
        <p:spPr>
          <a:xfrm>
            <a:off x="6745359" y="3998843"/>
            <a:ext cx="1905606" cy="406774"/>
          </a:xfrm>
        </p:spPr>
        <p:txBody>
          <a:bodyPr/>
          <a:lstStyle/>
          <a:p>
            <a:r>
              <a:rPr lang="en-US" sz="2000" b="1" dirty="0">
                <a:solidFill>
                  <a:srgbClr val="000000"/>
                </a:solidFill>
              </a:rPr>
              <a:t>Equation (5-12)</a:t>
            </a:r>
          </a:p>
        </p:txBody>
      </p:sp>
      <p:sp>
        <p:nvSpPr>
          <p:cNvPr id="12" name="Slide Number Placeholder 11">
            <a:extLst>
              <a:ext uri="{FF2B5EF4-FFF2-40B4-BE49-F238E27FC236}">
                <a16:creationId xmlns:a16="http://schemas.microsoft.com/office/drawing/2014/main" id="{7734D688-99D1-498A-98A6-CCA64EA0FF9B}"/>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13" name="Footer Placeholder 12">
            <a:extLst>
              <a:ext uri="{FF2B5EF4-FFF2-40B4-BE49-F238E27FC236}">
                <a16:creationId xmlns:a16="http://schemas.microsoft.com/office/drawing/2014/main" id="{3ADAE675-E824-4658-A714-5FFC924E17A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59033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a:t>
            </a:r>
            <a:r>
              <a:rPr lang="en-US" sz="2400" b="1" dirty="0" smtClean="0"/>
              <a:t>2018 </a:t>
            </a:r>
            <a:r>
              <a:rPr lang="en-US" sz="2400" b="1" dirty="0"/>
              <a:t>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64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2097-C9C0-4257-A91C-71DD121E6131}"/>
              </a:ext>
            </a:extLst>
          </p:cNvPr>
          <p:cNvSpPr>
            <a:spLocks noGrp="1"/>
          </p:cNvSpPr>
          <p:nvPr>
            <p:ph type="title"/>
          </p:nvPr>
        </p:nvSpPr>
        <p:spPr>
          <a:xfrm>
            <a:off x="304800" y="762001"/>
            <a:ext cx="8610600" cy="533399"/>
          </a:xfrm>
        </p:spPr>
        <p:txBody>
          <a:bodyPr>
            <a:normAutofit fontScale="90000"/>
          </a:bodyPr>
          <a:lstStyle/>
          <a:p>
            <a:r>
              <a:rPr lang="en-IN" dirty="0"/>
              <a:t>5-1 Newton's First and Second Laws </a:t>
            </a:r>
            <a:r>
              <a:rPr lang="en-IN" sz="2700" b="0" dirty="0"/>
              <a:t>(5 of 20)</a:t>
            </a:r>
            <a:endParaRPr lang="en-IN" sz="2200" dirty="0"/>
          </a:p>
        </p:txBody>
      </p:sp>
      <p:sp>
        <p:nvSpPr>
          <p:cNvPr id="3" name="Content Placeholder 2">
            <a:extLst>
              <a:ext uri="{FF2B5EF4-FFF2-40B4-BE49-F238E27FC236}">
                <a16:creationId xmlns:a16="http://schemas.microsoft.com/office/drawing/2014/main" id="{4F9DAABA-1DCB-4552-825A-E50941B41B63}"/>
              </a:ext>
            </a:extLst>
          </p:cNvPr>
          <p:cNvSpPr>
            <a:spLocks noGrp="1"/>
          </p:cNvSpPr>
          <p:nvPr>
            <p:ph sz="quarter" idx="16"/>
          </p:nvPr>
        </p:nvSpPr>
        <p:spPr>
          <a:xfrm>
            <a:off x="304800" y="1752600"/>
            <a:ext cx="8534400" cy="838200"/>
          </a:xfrm>
        </p:spPr>
        <p:txBody>
          <a:bodyPr/>
          <a:lstStyle/>
          <a:p>
            <a:pPr>
              <a:buClr>
                <a:schemeClr val="accent2"/>
              </a:buClr>
            </a:pPr>
            <a:r>
              <a:rPr lang="en-IN" sz="2400" b="1" dirty="0"/>
              <a:t>Newton's First Law:</a:t>
            </a:r>
            <a:r>
              <a:rPr lang="en-IN" sz="2400" dirty="0"/>
              <a:t> If no force acts on a body, the body's velocity cannot change: that is, the body cannot accelerate.</a:t>
            </a:r>
          </a:p>
        </p:txBody>
      </p:sp>
      <p:sp>
        <p:nvSpPr>
          <p:cNvPr id="4" name="Slide Number Placeholder 3">
            <a:extLst>
              <a:ext uri="{FF2B5EF4-FFF2-40B4-BE49-F238E27FC236}">
                <a16:creationId xmlns:a16="http://schemas.microsoft.com/office/drawing/2014/main" id="{2DAF6417-9D93-4614-983D-3B955DE84A83}"/>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FA02D029-583B-4BF3-A0B1-C370C5741CB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31165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3DBF-78EA-4081-AE0B-3C47DDDD8B2C}"/>
              </a:ext>
            </a:extLst>
          </p:cNvPr>
          <p:cNvSpPr>
            <a:spLocks noGrp="1"/>
          </p:cNvSpPr>
          <p:nvPr>
            <p:ph type="title"/>
          </p:nvPr>
        </p:nvSpPr>
        <p:spPr>
          <a:xfrm>
            <a:off x="304800" y="762001"/>
            <a:ext cx="8534400" cy="685799"/>
          </a:xfrm>
        </p:spPr>
        <p:txBody>
          <a:bodyPr>
            <a:normAutofit fontScale="90000"/>
          </a:bodyPr>
          <a:lstStyle/>
          <a:p>
            <a:r>
              <a:rPr lang="en-IN" dirty="0"/>
              <a:t>5-1 Newton's First and Second Laws </a:t>
            </a:r>
            <a:r>
              <a:rPr lang="en-IN" sz="2700" b="0" dirty="0"/>
              <a:t>(6 of 20)</a:t>
            </a:r>
            <a:endParaRPr lang="en-IN" dirty="0"/>
          </a:p>
        </p:txBody>
      </p:sp>
      <p:sp>
        <p:nvSpPr>
          <p:cNvPr id="3" name="Content Placeholder 2">
            <a:extLst>
              <a:ext uri="{FF2B5EF4-FFF2-40B4-BE49-F238E27FC236}">
                <a16:creationId xmlns:a16="http://schemas.microsoft.com/office/drawing/2014/main" id="{2B2F1A49-4847-4E81-9351-12C720459FE2}"/>
              </a:ext>
            </a:extLst>
          </p:cNvPr>
          <p:cNvSpPr>
            <a:spLocks noGrp="1"/>
          </p:cNvSpPr>
          <p:nvPr>
            <p:ph sz="quarter" idx="16"/>
          </p:nvPr>
        </p:nvSpPr>
        <p:spPr>
          <a:xfrm>
            <a:off x="304800" y="1752600"/>
            <a:ext cx="8534400" cy="381000"/>
          </a:xfrm>
        </p:spPr>
        <p:txBody>
          <a:bodyPr/>
          <a:lstStyle/>
          <a:p>
            <a:pPr marL="292608" indent="-292608">
              <a:buClr>
                <a:schemeClr val="accent2"/>
              </a:buClr>
              <a:buFont typeface="Arial" panose="020B0604020202020204" pitchFamily="34" charset="0"/>
              <a:buChar char="•"/>
            </a:pPr>
            <a:r>
              <a:rPr lang="en-IN" sz="2600" dirty="0">
                <a:latin typeface="Times New Roman" panose="02020603050405020304" pitchFamily="18" charset="0"/>
              </a:rPr>
              <a:t>Characteristics of forces:</a:t>
            </a:r>
          </a:p>
        </p:txBody>
      </p:sp>
      <p:sp>
        <p:nvSpPr>
          <p:cNvPr id="4" name="Content Placeholder 3">
            <a:extLst>
              <a:ext uri="{FF2B5EF4-FFF2-40B4-BE49-F238E27FC236}">
                <a16:creationId xmlns:a16="http://schemas.microsoft.com/office/drawing/2014/main" id="{F2C108C3-5AB0-4BF2-8FA3-A420E666312D}"/>
              </a:ext>
            </a:extLst>
          </p:cNvPr>
          <p:cNvSpPr>
            <a:spLocks noGrp="1"/>
          </p:cNvSpPr>
          <p:nvPr>
            <p:ph sz="quarter" idx="17"/>
          </p:nvPr>
        </p:nvSpPr>
        <p:spPr>
          <a:xfrm>
            <a:off x="304800" y="2252871"/>
            <a:ext cx="3352800" cy="381000"/>
          </a:xfrm>
        </p:spPr>
        <p:txBody>
          <a:bodyPr/>
          <a:lstStyle/>
          <a:p>
            <a:pPr marL="621792" indent="-320040">
              <a:buClr>
                <a:schemeClr val="accent2"/>
              </a:buClr>
              <a:buSzPct val="80000"/>
              <a:buFont typeface="Courier New" panose="02070309020205020404" pitchFamily="49" charset="0"/>
              <a:buChar char="o"/>
            </a:pPr>
            <a:r>
              <a:rPr lang="en-US" sz="2400" dirty="0">
                <a:solidFill>
                  <a:srgbClr val="000000"/>
                </a:solidFill>
              </a:rPr>
              <a:t>Unit: N, the newton;</a:t>
            </a:r>
            <a:endParaRPr lang="en-IN" sz="2400" dirty="0"/>
          </a:p>
        </p:txBody>
      </p:sp>
      <p:graphicFrame>
        <p:nvGraphicFramePr>
          <p:cNvPr id="26" name="Content Placeholder 25">
            <a:extLst>
              <a:ext uri="{FF2B5EF4-FFF2-40B4-BE49-F238E27FC236}">
                <a16:creationId xmlns:a16="http://schemas.microsoft.com/office/drawing/2014/main" id="{9D39C705-093A-4BF2-88B6-E9C01C9CB5B9}"/>
              </a:ext>
            </a:extLst>
          </p:cNvPr>
          <p:cNvGraphicFramePr>
            <a:graphicFrameLocks noGrp="1" noChangeAspect="1"/>
          </p:cNvGraphicFramePr>
          <p:nvPr>
            <p:ph sz="quarter" idx="18"/>
            <p:extLst>
              <p:ext uri="{D42A27DB-BD31-4B8C-83A1-F6EECF244321}">
                <p14:modId xmlns:p14="http://schemas.microsoft.com/office/powerpoint/2010/main" val="3537013152"/>
              </p:ext>
            </p:extLst>
          </p:nvPr>
        </p:nvGraphicFramePr>
        <p:xfrm>
          <a:off x="3606179" y="2279291"/>
          <a:ext cx="1828912" cy="388997"/>
        </p:xfrm>
        <a:graphic>
          <a:graphicData uri="http://schemas.openxmlformats.org/presentationml/2006/ole">
            <mc:AlternateContent xmlns:mc="http://schemas.openxmlformats.org/markup-compatibility/2006">
              <mc:Choice xmlns:v="urn:schemas-microsoft-com:vml" Requires="v">
                <p:oleObj spid="_x0000_s1088" name="Equation" r:id="rId3" imgW="2031840" imgH="431640" progId="Equation.DSMT4">
                  <p:embed/>
                </p:oleObj>
              </mc:Choice>
              <mc:Fallback>
                <p:oleObj name="Equation" r:id="rId3" imgW="2031840" imgH="431640" progId="Equation.DSMT4">
                  <p:embed/>
                  <p:pic>
                    <p:nvPicPr>
                      <p:cNvPr id="25" name="Object 24">
                        <a:extLst>
                          <a:ext uri="{FF2B5EF4-FFF2-40B4-BE49-F238E27FC236}">
                            <a16:creationId xmlns:a16="http://schemas.microsoft.com/office/drawing/2014/main" id="{A02E6AB7-CAD3-4313-ADA0-3F926B83A52B}"/>
                          </a:ext>
                        </a:extLst>
                      </p:cNvPr>
                      <p:cNvPicPr/>
                      <p:nvPr/>
                    </p:nvPicPr>
                    <p:blipFill>
                      <a:blip r:embed="rId4"/>
                      <a:stretch>
                        <a:fillRect/>
                      </a:stretch>
                    </p:blipFill>
                    <p:spPr>
                      <a:xfrm>
                        <a:off x="3606179" y="2279291"/>
                        <a:ext cx="1828912" cy="388997"/>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CDFC004-5BF5-4ADD-8190-634789B668AD}"/>
              </a:ext>
            </a:extLst>
          </p:cNvPr>
          <p:cNvSpPr>
            <a:spLocks noGrp="1"/>
          </p:cNvSpPr>
          <p:nvPr>
            <p:ph sz="quarter" idx="19"/>
          </p:nvPr>
        </p:nvSpPr>
        <p:spPr>
          <a:xfrm>
            <a:off x="304800" y="2706759"/>
            <a:ext cx="8534400" cy="3084441"/>
          </a:xfrm>
        </p:spPr>
        <p:txBody>
          <a:bodyPr/>
          <a:lstStyle/>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cs typeface="Times New Roman" panose="02020603050405020304" pitchFamily="18" charset="0"/>
              </a:rPr>
              <a:t>Acceleration of a mass is proportional to the exerted force</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cs typeface="Times New Roman" panose="02020603050405020304" pitchFamily="18" charset="0"/>
              </a:rPr>
              <a:t>Forces are vectors</a:t>
            </a:r>
            <a:endParaRPr lang="en-US" sz="2600" dirty="0">
              <a:solidFill>
                <a:srgbClr val="000000"/>
              </a:solidFill>
              <a:latin typeface="Times New Roman" panose="02020603050405020304" pitchFamily="18" charset="0"/>
              <a:cs typeface="Times New Roman" panose="02020603050405020304" pitchFamily="18" charset="0"/>
            </a:endParaRP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b="1" dirty="0">
                <a:solidFill>
                  <a:srgbClr val="000000"/>
                </a:solidFill>
              </a:rPr>
              <a:t>Net force</a:t>
            </a:r>
            <a:r>
              <a:rPr lang="en-US" sz="2600" dirty="0">
                <a:solidFill>
                  <a:srgbClr val="000000"/>
                </a:solidFill>
              </a:rPr>
              <a:t> is the vector sum of all forces on an object</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b="1" dirty="0">
                <a:solidFill>
                  <a:srgbClr val="000000"/>
                </a:solidFill>
              </a:rPr>
              <a:t>Principle of superposition for forces</a:t>
            </a:r>
            <a:r>
              <a:rPr lang="en-US" sz="2600" dirty="0">
                <a:solidFill>
                  <a:srgbClr val="000000"/>
                </a:solidFill>
              </a:rPr>
              <a:t>:</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cs typeface="Times New Roman" panose="02020603050405020304" pitchFamily="18" charset="0"/>
              </a:rPr>
              <a:t>A net force has the same impact as a single force with identical magnitude and direction</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cs typeface="Times New Roman" panose="02020603050405020304" pitchFamily="18" charset="0"/>
              </a:rPr>
              <a:t>So we can restate more correctly:</a:t>
            </a:r>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62B36A0B-B59E-4874-AE6F-2D6429C0D47A}"/>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24" name="Footer Placeholder 23">
            <a:extLst>
              <a:ext uri="{FF2B5EF4-FFF2-40B4-BE49-F238E27FC236}">
                <a16:creationId xmlns:a16="http://schemas.microsoft.com/office/drawing/2014/main" id="{247E7323-065B-4DE7-B178-A9CE9FDD484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721257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6FB6-15D4-4F27-85CB-C384643F40F2}"/>
              </a:ext>
            </a:extLst>
          </p:cNvPr>
          <p:cNvSpPr>
            <a:spLocks noGrp="1"/>
          </p:cNvSpPr>
          <p:nvPr>
            <p:ph type="title"/>
          </p:nvPr>
        </p:nvSpPr>
        <p:spPr>
          <a:xfrm>
            <a:off x="304800" y="762001"/>
            <a:ext cx="8534400" cy="685799"/>
          </a:xfrm>
        </p:spPr>
        <p:txBody>
          <a:bodyPr>
            <a:normAutofit fontScale="90000"/>
          </a:bodyPr>
          <a:lstStyle/>
          <a:p>
            <a:r>
              <a:rPr lang="en-IN" dirty="0"/>
              <a:t>5-1 Newton's First and Second Laws </a:t>
            </a:r>
            <a:r>
              <a:rPr lang="en-IN" sz="2700" b="0" dirty="0"/>
              <a:t>(7 of 20)</a:t>
            </a:r>
            <a:endParaRPr lang="en-IN" dirty="0"/>
          </a:p>
        </p:txBody>
      </p:sp>
      <p:sp>
        <p:nvSpPr>
          <p:cNvPr id="3" name="Content Placeholder 2">
            <a:extLst>
              <a:ext uri="{FF2B5EF4-FFF2-40B4-BE49-F238E27FC236}">
                <a16:creationId xmlns:a16="http://schemas.microsoft.com/office/drawing/2014/main" id="{9316DBEC-B5E5-474D-8ACA-7DF22807240E}"/>
              </a:ext>
            </a:extLst>
          </p:cNvPr>
          <p:cNvSpPr>
            <a:spLocks noGrp="1"/>
          </p:cNvSpPr>
          <p:nvPr>
            <p:ph sz="quarter" idx="16"/>
          </p:nvPr>
        </p:nvSpPr>
        <p:spPr>
          <a:xfrm>
            <a:off x="304800" y="1752600"/>
            <a:ext cx="6858000" cy="381000"/>
          </a:xfrm>
        </p:spPr>
        <p:txBody>
          <a:bodyPr/>
          <a:lstStyle/>
          <a:p>
            <a:r>
              <a:rPr lang="en-IN" sz="2400" b="1" dirty="0"/>
              <a:t>Newton's First Law:</a:t>
            </a:r>
            <a:r>
              <a:rPr lang="en-IN" sz="2400" dirty="0"/>
              <a:t> If no net force acts on a body</a:t>
            </a:r>
          </a:p>
        </p:txBody>
      </p:sp>
      <p:graphicFrame>
        <p:nvGraphicFramePr>
          <p:cNvPr id="15" name="Content Placeholder 14">
            <a:extLst>
              <a:ext uri="{FF2B5EF4-FFF2-40B4-BE49-F238E27FC236}">
                <a16:creationId xmlns:a16="http://schemas.microsoft.com/office/drawing/2014/main" id="{C5448835-7873-45B0-8E84-8AAC3828D60E}"/>
              </a:ext>
            </a:extLst>
          </p:cNvPr>
          <p:cNvGraphicFramePr>
            <a:graphicFrameLocks noGrp="1" noChangeAspect="1"/>
          </p:cNvGraphicFramePr>
          <p:nvPr>
            <p:ph sz="quarter" idx="17"/>
            <p:extLst>
              <p:ext uri="{D42A27DB-BD31-4B8C-83A1-F6EECF244321}">
                <p14:modId xmlns:p14="http://schemas.microsoft.com/office/powerpoint/2010/main" val="721348747"/>
              </p:ext>
            </p:extLst>
          </p:nvPr>
        </p:nvGraphicFramePr>
        <p:xfrm>
          <a:off x="6764815" y="1756182"/>
          <a:ext cx="1090794" cy="454731"/>
        </p:xfrm>
        <a:graphic>
          <a:graphicData uri="http://schemas.openxmlformats.org/presentationml/2006/ole">
            <mc:AlternateContent xmlns:mc="http://schemas.openxmlformats.org/markup-compatibility/2006">
              <mc:Choice xmlns:v="urn:schemas-microsoft-com:vml" Requires="v">
                <p:oleObj spid="_x0000_s2110" name="Equation" r:id="rId3" imgW="1523880" imgH="634680" progId="Equation.DSMT4">
                  <p:embed/>
                </p:oleObj>
              </mc:Choice>
              <mc:Fallback>
                <p:oleObj name="Equation" r:id="rId3" imgW="1523880" imgH="634680" progId="Equation.DSMT4">
                  <p:embed/>
                  <p:pic>
                    <p:nvPicPr>
                      <p:cNvPr id="14" name="Object 13">
                        <a:extLst>
                          <a:ext uri="{FF2B5EF4-FFF2-40B4-BE49-F238E27FC236}">
                            <a16:creationId xmlns:a16="http://schemas.microsoft.com/office/drawing/2014/main" id="{58E191B9-8FCA-442B-9517-E8999578C99D}"/>
                          </a:ext>
                        </a:extLst>
                      </p:cNvPr>
                      <p:cNvPicPr/>
                      <p:nvPr/>
                    </p:nvPicPr>
                    <p:blipFill>
                      <a:blip r:embed="rId4"/>
                      <a:stretch>
                        <a:fillRect/>
                      </a:stretch>
                    </p:blipFill>
                    <p:spPr>
                      <a:xfrm>
                        <a:off x="6764815" y="1756182"/>
                        <a:ext cx="1090794" cy="45473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CC6D6BE-40BE-4A87-B5F1-736F659F51D4}"/>
              </a:ext>
            </a:extLst>
          </p:cNvPr>
          <p:cNvSpPr>
            <a:spLocks noGrp="1"/>
          </p:cNvSpPr>
          <p:nvPr>
            <p:ph sz="quarter" idx="18"/>
          </p:nvPr>
        </p:nvSpPr>
        <p:spPr>
          <a:xfrm>
            <a:off x="304800" y="2189923"/>
            <a:ext cx="8534400" cy="781878"/>
          </a:xfrm>
        </p:spPr>
        <p:txBody>
          <a:bodyPr/>
          <a:lstStyle/>
          <a:p>
            <a:r>
              <a:rPr lang="en-IN" sz="2400" dirty="0"/>
              <a:t>the body's velocity cannot change; that is, the body cannot accelerate.</a:t>
            </a:r>
          </a:p>
        </p:txBody>
      </p:sp>
      <p:sp>
        <p:nvSpPr>
          <p:cNvPr id="12" name="Slide Number Placeholder 11">
            <a:extLst>
              <a:ext uri="{FF2B5EF4-FFF2-40B4-BE49-F238E27FC236}">
                <a16:creationId xmlns:a16="http://schemas.microsoft.com/office/drawing/2014/main" id="{A94D6242-8EB6-4AA5-8CF9-AD34B50355F6}"/>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13" name="Footer Placeholder 12">
            <a:extLst>
              <a:ext uri="{FF2B5EF4-FFF2-40B4-BE49-F238E27FC236}">
                <a16:creationId xmlns:a16="http://schemas.microsoft.com/office/drawing/2014/main" id="{36DC3A86-5D9E-4093-A637-96ADFBC9F66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3347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99EA-74E8-466E-805F-75F5B4BC4C65}"/>
              </a:ext>
            </a:extLst>
          </p:cNvPr>
          <p:cNvSpPr>
            <a:spLocks noGrp="1"/>
          </p:cNvSpPr>
          <p:nvPr>
            <p:ph type="title"/>
          </p:nvPr>
        </p:nvSpPr>
        <p:spPr>
          <a:xfrm>
            <a:off x="304800" y="762001"/>
            <a:ext cx="8534400" cy="685799"/>
          </a:xfrm>
        </p:spPr>
        <p:txBody>
          <a:bodyPr>
            <a:normAutofit fontScale="90000"/>
          </a:bodyPr>
          <a:lstStyle/>
          <a:p>
            <a:r>
              <a:rPr lang="en-IN" dirty="0"/>
              <a:t>5-1 Newton's First and Second Laws </a:t>
            </a:r>
            <a:r>
              <a:rPr lang="en-IN" sz="2700" b="0" dirty="0"/>
              <a:t>(8 of 20)</a:t>
            </a:r>
            <a:endParaRPr lang="en-IN" dirty="0"/>
          </a:p>
        </p:txBody>
      </p:sp>
      <p:sp>
        <p:nvSpPr>
          <p:cNvPr id="3" name="Content Placeholder 2">
            <a:extLst>
              <a:ext uri="{FF2B5EF4-FFF2-40B4-BE49-F238E27FC236}">
                <a16:creationId xmlns:a16="http://schemas.microsoft.com/office/drawing/2014/main" id="{4241277C-719E-415A-B956-153D1D829DEB}"/>
              </a:ext>
            </a:extLst>
          </p:cNvPr>
          <p:cNvSpPr>
            <a:spLocks noGrp="1"/>
          </p:cNvSpPr>
          <p:nvPr>
            <p:ph sz="quarter" idx="16"/>
          </p:nvPr>
        </p:nvSpPr>
        <p:spPr>
          <a:xfrm>
            <a:off x="304800" y="1752600"/>
            <a:ext cx="8534400" cy="914400"/>
          </a:xfrm>
        </p:spPr>
        <p:txBody>
          <a:bodyPr/>
          <a:lstStyle/>
          <a:p>
            <a:pPr marL="292608" indent="-292608">
              <a:buClr>
                <a:schemeClr val="accent2"/>
              </a:buClr>
              <a:buFont typeface="Arial" panose="020B0604020202020204" pitchFamily="34" charset="0"/>
              <a:buChar char="•"/>
            </a:pPr>
            <a:r>
              <a:rPr lang="en-IN" sz="2600" dirty="0"/>
              <a:t>Newton's first law is not true in all frames</a:t>
            </a:r>
          </a:p>
          <a:p>
            <a:pPr marL="292608" indent="-292608">
              <a:buClr>
                <a:schemeClr val="accent2"/>
              </a:buClr>
              <a:buFont typeface="Arial" panose="020B0604020202020204" pitchFamily="34" charset="0"/>
              <a:buChar char="•"/>
            </a:pPr>
            <a:r>
              <a:rPr lang="en-IN" sz="2600" b="1" dirty="0"/>
              <a:t>Inertial frames</a:t>
            </a:r>
            <a:r>
              <a:rPr lang="en-IN" sz="2600" dirty="0"/>
              <a:t>:</a:t>
            </a:r>
          </a:p>
        </p:txBody>
      </p:sp>
      <p:sp>
        <p:nvSpPr>
          <p:cNvPr id="4" name="Content Placeholder 3">
            <a:extLst>
              <a:ext uri="{FF2B5EF4-FFF2-40B4-BE49-F238E27FC236}">
                <a16:creationId xmlns:a16="http://schemas.microsoft.com/office/drawing/2014/main" id="{4442ECF6-CFDE-401E-9338-E2A425782208}"/>
              </a:ext>
            </a:extLst>
          </p:cNvPr>
          <p:cNvSpPr>
            <a:spLocks noGrp="1"/>
          </p:cNvSpPr>
          <p:nvPr>
            <p:ph sz="quarter" idx="17"/>
          </p:nvPr>
        </p:nvSpPr>
        <p:spPr>
          <a:xfrm>
            <a:off x="304800" y="2819400"/>
            <a:ext cx="8534400" cy="457200"/>
          </a:xfrm>
        </p:spPr>
        <p:txBody>
          <a:bodyPr/>
          <a:lstStyle/>
          <a:p>
            <a:r>
              <a:rPr lang="en-IN" sz="2400" dirty="0"/>
              <a:t>An inertial reference frame is one in which Newton's laws hold.</a:t>
            </a:r>
          </a:p>
        </p:txBody>
      </p:sp>
      <p:sp>
        <p:nvSpPr>
          <p:cNvPr id="5" name="Content Placeholder 4">
            <a:extLst>
              <a:ext uri="{FF2B5EF4-FFF2-40B4-BE49-F238E27FC236}">
                <a16:creationId xmlns:a16="http://schemas.microsoft.com/office/drawing/2014/main" id="{28601C9D-65EC-4111-877E-6D832C0BD05C}"/>
              </a:ext>
            </a:extLst>
          </p:cNvPr>
          <p:cNvSpPr>
            <a:spLocks noGrp="1"/>
          </p:cNvSpPr>
          <p:nvPr>
            <p:ph sz="quarter" idx="18"/>
          </p:nvPr>
        </p:nvSpPr>
        <p:spPr>
          <a:xfrm>
            <a:off x="304800" y="3332926"/>
            <a:ext cx="8534400" cy="2686874"/>
          </a:xfrm>
        </p:spPr>
        <p:txBody>
          <a:bodyPr/>
          <a:lstStyle/>
          <a:p>
            <a:pPr marL="292608" indent="-292608">
              <a:buClr>
                <a:schemeClr val="accent2"/>
              </a:buClr>
              <a:buFont typeface="Arial" panose="020B0604020202020204" pitchFamily="34" charset="0"/>
              <a:buChar char="•"/>
            </a:pPr>
            <a:r>
              <a:rPr lang="en-IN" sz="2600" dirty="0"/>
              <a:t>(a): a frictionless puck, pushed from the north pole, viewed from space</a:t>
            </a:r>
          </a:p>
          <a:p>
            <a:pPr marL="292608" indent="-292608">
              <a:buClr>
                <a:schemeClr val="accent2"/>
              </a:buClr>
              <a:buFont typeface="Arial" panose="020B0604020202020204" pitchFamily="34" charset="0"/>
              <a:buChar char="•"/>
            </a:pPr>
            <a:r>
              <a:rPr lang="en-IN" sz="2600" dirty="0"/>
              <a:t>(b): the same situation, viewed from the ground</a:t>
            </a:r>
          </a:p>
          <a:p>
            <a:pPr marL="292608" indent="-292608">
              <a:buClr>
                <a:schemeClr val="accent2"/>
              </a:buClr>
              <a:buFont typeface="Arial" panose="020B0604020202020204" pitchFamily="34" charset="0"/>
              <a:buChar char="•"/>
            </a:pPr>
            <a:r>
              <a:rPr lang="en-IN" sz="2600" dirty="0"/>
              <a:t>Over long distances, the ground is a </a:t>
            </a:r>
            <a:r>
              <a:rPr lang="en-IN" sz="2600" b="1" dirty="0"/>
              <a:t>noninertial frame</a:t>
            </a:r>
          </a:p>
          <a:p>
            <a:pPr marL="292608" indent="-292608">
              <a:buClr>
                <a:schemeClr val="accent2"/>
              </a:buClr>
              <a:buFont typeface="Arial" panose="020B0604020202020204" pitchFamily="34" charset="0"/>
              <a:buChar char="•"/>
            </a:pPr>
            <a:r>
              <a:rPr lang="en-IN" sz="2600" dirty="0"/>
              <a:t>In (b), a </a:t>
            </a:r>
            <a:r>
              <a:rPr lang="en-IN" sz="2600" dirty="0" smtClean="0"/>
              <a:t>fictitious </a:t>
            </a:r>
            <a:r>
              <a:rPr lang="en-IN" sz="2600" dirty="0"/>
              <a:t>force would be needed to explain deflection</a:t>
            </a:r>
          </a:p>
        </p:txBody>
      </p:sp>
      <p:sp>
        <p:nvSpPr>
          <p:cNvPr id="12" name="Slide Number Placeholder 11">
            <a:extLst>
              <a:ext uri="{FF2B5EF4-FFF2-40B4-BE49-F238E27FC236}">
                <a16:creationId xmlns:a16="http://schemas.microsoft.com/office/drawing/2014/main" id="{B913F24D-5A06-40B2-BEC2-FAB9CC4E902E}"/>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13" name="Footer Placeholder 12">
            <a:extLst>
              <a:ext uri="{FF2B5EF4-FFF2-40B4-BE49-F238E27FC236}">
                <a16:creationId xmlns:a16="http://schemas.microsoft.com/office/drawing/2014/main" id="{C430C1F9-9847-4127-8C25-2EE7586F6A4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73999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2f745d784c81684e38a4b97955aad60e2f55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815B-6E6B-437C-95EA-B6C979BFBC91}">
  <ds:schemaRefs>
    <ds:schemaRef ds:uri="http://schemas.microsoft.com/sharepoint/v3/contenttype/forms"/>
  </ds:schemaRefs>
</ds:datastoreItem>
</file>

<file path=customXml/itemProps2.xml><?xml version="1.0" encoding="utf-8"?>
<ds:datastoreItem xmlns:ds="http://schemas.openxmlformats.org/officeDocument/2006/customXml" ds:itemID="{6936CF6A-C1C3-4ABA-ACA7-1D450D43CCA9}">
  <ds:schemaRefs>
    <ds:schemaRef ds:uri="http://purl.org/dc/dcmitype/"/>
    <ds:schemaRef ds:uri="http://schemas.microsoft.com/office/2006/documentManagement/types"/>
    <ds:schemaRef ds:uri="http://purl.org/dc/terms/"/>
    <ds:schemaRef ds:uri="2e108766-8a5d-4dd6-bf2d-0e83b2e3ea10"/>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F7605ED-CCB9-4441-91E0-7F14D93A1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17949</TotalTime>
  <Words>3496</Words>
  <Application>Microsoft Office PowerPoint</Application>
  <PresentationFormat>On-screen Show (4:3)</PresentationFormat>
  <Paragraphs>413</Paragraphs>
  <Slides>51</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51</vt:i4>
      </vt:variant>
    </vt:vector>
  </HeadingPairs>
  <TitlesOfParts>
    <vt:vector size="66"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Fundamentals Physics</vt:lpstr>
      <vt:lpstr>5-1 Newton's First and Second Laws (1 of 20)</vt:lpstr>
      <vt:lpstr>5-1 Newton's First and Second Laws (2 of 20)</vt:lpstr>
      <vt:lpstr>5-1 Newton's First and Second Laws (3 of 20)</vt:lpstr>
      <vt:lpstr>5-1 Newton's First and Second Laws (4 of 20)</vt:lpstr>
      <vt:lpstr>5-1 Newton's First and Second Laws (5 of 20)</vt:lpstr>
      <vt:lpstr>5-1 Newton's First and Second Laws (6 of 20)</vt:lpstr>
      <vt:lpstr>5-1 Newton's First and Second Laws (7 of 20)</vt:lpstr>
      <vt:lpstr>5-1 Newton's First and Second Laws (8 of 20)</vt:lpstr>
      <vt:lpstr>5-1 Newton's First and Second Laws (9 of 20)</vt:lpstr>
      <vt:lpstr>5-1 Newton's First and Second Laws (10 of 20)</vt:lpstr>
      <vt:lpstr>5-1 Newton's First and Second Laws (11 of 20)</vt:lpstr>
      <vt:lpstr>5-1 Newton's First and Second Laws (12 of 20)</vt:lpstr>
      <vt:lpstr>5-1 Newton's First and Second Laws (13 of 20)</vt:lpstr>
      <vt:lpstr>5-1 Newton's First and Second Laws (14 of 20)</vt:lpstr>
      <vt:lpstr>5-1 Newton's First and Second Laws (15 of 20)</vt:lpstr>
      <vt:lpstr>5-1 Newton's First and Second Laws (16 of 20)</vt:lpstr>
      <vt:lpstr>5-1 Newton's First and Second Laws (17 of 20)</vt:lpstr>
      <vt:lpstr>5-1 Newton's First and Second Laws (18 of 20)</vt:lpstr>
      <vt:lpstr>5-1 Newton's First and Second Laws (19 of 20)</vt:lpstr>
      <vt:lpstr>5-1 Newton's First and Second Laws (20 of 20)</vt:lpstr>
      <vt:lpstr>5-2 Some Particular Forces (1 of 14)</vt:lpstr>
      <vt:lpstr>5-2 Some Particular Forces (2 of 14)</vt:lpstr>
      <vt:lpstr>5-2 Some Particular Forces (3 of 14)</vt:lpstr>
      <vt:lpstr>5-2 Some Particular Forces (4 of 14)</vt:lpstr>
      <vt:lpstr>5-2 Some Particular Forces (5 of 14)</vt:lpstr>
      <vt:lpstr>5-2 Some Particular Forces (6 of 14)</vt:lpstr>
      <vt:lpstr>5-2 Some Particular Forces (7 of 14)</vt:lpstr>
      <vt:lpstr>5-2 Some Particular Forces (8 of 14)</vt:lpstr>
      <vt:lpstr>5-2 Some Particular Forces (9 of 14)</vt:lpstr>
      <vt:lpstr>5-2 Some Particular Forces (10 of 14)</vt:lpstr>
      <vt:lpstr>5-2 Some Particular Forces (11 of 14)</vt:lpstr>
      <vt:lpstr>5-2 Some Particular Forces (12 of 14)</vt:lpstr>
      <vt:lpstr>5-2 Some Particular Forces (13 of 14)</vt:lpstr>
      <vt:lpstr>5-2 Some Particular Forces (14 of 14)</vt:lpstr>
      <vt:lpstr>5-3 Applying Newton's Laws (1 of 10)</vt:lpstr>
      <vt:lpstr>5-3 Applying Newton's Laws (2 of 10)</vt:lpstr>
      <vt:lpstr>5-3 Applying Newton's Laws (3 of 10)</vt:lpstr>
      <vt:lpstr>5-3 Applying Newton's Laws (4 of 10)</vt:lpstr>
      <vt:lpstr>5-3 Applying Newton's Laws (5 of 10)</vt:lpstr>
      <vt:lpstr>5-3 Applying Newton's Laws (6 of 10)</vt:lpstr>
      <vt:lpstr>5-3 Applying Newton's Laws (7 of 10)</vt:lpstr>
      <vt:lpstr>5-3 Applying Newton's Laws (8 of 10)</vt:lpstr>
      <vt:lpstr>5-3 Applying Newton's Laws (9 of 10)</vt:lpstr>
      <vt:lpstr>5-3 Applying Newton's Laws (10 of 10)</vt:lpstr>
      <vt:lpstr>5 Summary (1 of 5)</vt:lpstr>
      <vt:lpstr>5 Summary (2 of 5)</vt:lpstr>
      <vt:lpstr>5 Summary (3 of 5)</vt:lpstr>
      <vt:lpstr>5 Summary (4 of 5)</vt:lpstr>
      <vt:lpstr>5 Summary (5 of 5)</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Physics, 10e</dc:title>
  <dc:subject>Physics</dc:subject>
  <dc:creator>Halliday</dc:creator>
  <cp:lastModifiedBy>D, Mohanapriya</cp:lastModifiedBy>
  <cp:revision>2407</cp:revision>
  <cp:lastPrinted>2017-04-26T13:25:47Z</cp:lastPrinted>
  <dcterms:created xsi:type="dcterms:W3CDTF">2017-04-21T14:49:46Z</dcterms:created>
  <dcterms:modified xsi:type="dcterms:W3CDTF">2018-03-14T02:26:37Z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