
<file path=[Content_Types].xml><?xml version="1.0" encoding="utf-8"?>
<Types xmlns="http://schemas.openxmlformats.org/package/2006/content-types">
  <Default Extension="png" ContentType="image/png"/>
  <Default Extension="wma" ContentType="audio/x-ms-wma"/>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5" r:id="rId2"/>
    <p:sldId id="277" r:id="rId3"/>
    <p:sldId id="383" r:id="rId4"/>
    <p:sldId id="403" r:id="rId5"/>
    <p:sldId id="404" r:id="rId6"/>
    <p:sldId id="405" r:id="rId7"/>
    <p:sldId id="406" r:id="rId8"/>
    <p:sldId id="407" r:id="rId9"/>
    <p:sldId id="408" r:id="rId10"/>
    <p:sldId id="409" r:id="rId11"/>
    <p:sldId id="410" r:id="rId12"/>
    <p:sldId id="415" r:id="rId13"/>
    <p:sldId id="416" r:id="rId14"/>
    <p:sldId id="411" r:id="rId15"/>
    <p:sldId id="413" r:id="rId16"/>
    <p:sldId id="412" r:id="rId17"/>
    <p:sldId id="414" r:id="rId18"/>
    <p:sldId id="417" r:id="rId19"/>
    <p:sldId id="418" r:id="rId20"/>
    <p:sldId id="419"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FF3300"/>
    <a:srgbClr val="9999FF"/>
    <a:srgbClr val="FF6699"/>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35" autoAdjust="0"/>
    <p:restoredTop sz="89176" autoAdjust="0"/>
  </p:normalViewPr>
  <p:slideViewPr>
    <p:cSldViewPr>
      <p:cViewPr varScale="1">
        <p:scale>
          <a:sx n="66" d="100"/>
          <a:sy n="66" d="100"/>
        </p:scale>
        <p:origin x="88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E8A8BFB-39D3-4937-9739-F2E945E8AD72}" type="datetimeFigureOut">
              <a:rPr lang="en-US"/>
              <a:pPr>
                <a:defRPr/>
              </a:pPr>
              <a:t>18-Mar-20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299A4E9-ED74-4143-93AF-4C5898E2D533}" type="slidenum">
              <a:rPr lang="en-US"/>
              <a:pPr>
                <a:defRPr/>
              </a:pPr>
              <a:t>‹#›</a:t>
            </a:fld>
            <a:endParaRPr lang="en-US"/>
          </a:p>
        </p:txBody>
      </p:sp>
    </p:spTree>
    <p:extLst>
      <p:ext uri="{BB962C8B-B14F-4D97-AF65-F5344CB8AC3E}">
        <p14:creationId xmlns:p14="http://schemas.microsoft.com/office/powerpoint/2010/main" val="3163480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99A4E9-ED74-4143-93AF-4C5898E2D533}" type="slidenum">
              <a:rPr lang="en-US" smtClean="0"/>
              <a:pPr>
                <a:defRPr/>
              </a:pPr>
              <a:t>12</a:t>
            </a:fld>
            <a:endParaRPr lang="en-US"/>
          </a:p>
        </p:txBody>
      </p:sp>
    </p:spTree>
    <p:extLst>
      <p:ext uri="{BB962C8B-B14F-4D97-AF65-F5344CB8AC3E}">
        <p14:creationId xmlns:p14="http://schemas.microsoft.com/office/powerpoint/2010/main" val="31751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4EB8904-5F4F-4B13-97B9-7FBECF6B87B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E6D24F-394C-4454-896C-7E7D4ACB9E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8001EF-A5DB-4A98-BB07-E30B7945732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1B680E-E5A1-43E7-9F1D-89A48BFE0E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D89744-BB45-42E3-A457-8F777F79A68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1AB55D3-8C93-4497-AAC6-B7A5258FC4A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FFFB9D1-FB84-4088-849C-5DCDE62194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6F7298-6428-4F0A-84B3-BABD5339D7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43CDA7-07BD-4AA7-B6C3-C7461E3085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78D58A-8D80-481E-B2B2-308FAC8C4F1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88AF07-29A9-471C-8289-4D26C35830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5834B75-604D-4AAE-846F-5FE16281CA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ctrTitle"/>
          </p:nvPr>
        </p:nvSpPr>
        <p:spPr/>
        <p:txBody>
          <a:bodyPr/>
          <a:lstStyle/>
          <a:p>
            <a:r>
              <a:rPr lang="en-US" dirty="0" smtClean="0">
                <a:latin typeface="Arial" charset="0"/>
                <a:cs typeface="Arial" charset="0"/>
              </a:rPr>
              <a:t>Chapter 21</a:t>
            </a:r>
          </a:p>
        </p:txBody>
      </p:sp>
      <p:sp>
        <p:nvSpPr>
          <p:cNvPr id="2051" name="Subtitle 4"/>
          <p:cNvSpPr>
            <a:spLocks noGrp="1"/>
          </p:cNvSpPr>
          <p:nvPr>
            <p:ph type="subTitle" idx="1"/>
          </p:nvPr>
        </p:nvSpPr>
        <p:spPr>
          <a:xfrm>
            <a:off x="1371600" y="4267200"/>
            <a:ext cx="6400800" cy="1752600"/>
          </a:xfrm>
        </p:spPr>
        <p:txBody>
          <a:bodyPr/>
          <a:lstStyle/>
          <a:p>
            <a:r>
              <a:rPr lang="en-US" dirty="0" err="1">
                <a:solidFill>
                  <a:srgbClr val="FF0000"/>
                </a:solidFill>
                <a:latin typeface="Arial" panose="020B0604020202020204" pitchFamily="34" charset="0"/>
                <a:cs typeface="Arial" panose="020B0604020202020204" pitchFamily="34" charset="0"/>
              </a:rPr>
              <a:t>Jearl</a:t>
            </a:r>
            <a:r>
              <a:rPr lang="en-US" dirty="0">
                <a:solidFill>
                  <a:srgbClr val="FF0000"/>
                </a:solidFill>
                <a:latin typeface="Arial" panose="020B0604020202020204" pitchFamily="34" charset="0"/>
                <a:cs typeface="Arial" panose="020B0604020202020204" pitchFamily="34" charset="0"/>
              </a:rPr>
              <a:t> Walker</a:t>
            </a:r>
          </a:p>
          <a:p>
            <a:endParaRPr lang="en-US" dirty="0" smtClean="0">
              <a:solidFill>
                <a:srgbClr val="FF0000"/>
              </a:solidFill>
              <a:latin typeface="Arial" charset="0"/>
              <a:cs typeface="Arial" charset="0"/>
            </a:endParaRPr>
          </a:p>
          <a:p>
            <a:r>
              <a:rPr lang="en-US" dirty="0" smtClean="0">
                <a:solidFill>
                  <a:srgbClr val="FF0000"/>
                </a:solidFill>
                <a:latin typeface="Arial" charset="0"/>
                <a:cs typeface="Arial" charset="0"/>
              </a:rPr>
              <a:t>Electric Charge</a:t>
            </a:r>
          </a:p>
        </p:txBody>
      </p:sp>
      <p:sp>
        <p:nvSpPr>
          <p:cNvPr id="4" name="Title 3"/>
          <p:cNvSpPr txBox="1">
            <a:spLocks/>
          </p:cNvSpPr>
          <p:nvPr/>
        </p:nvSpPr>
        <p:spPr bwMode="auto">
          <a:xfrm>
            <a:off x="457200" y="95250"/>
            <a:ext cx="8229600" cy="3505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sz="3200" i="1" kern="0" dirty="0" smtClean="0">
                <a:latin typeface="Arial" panose="020B0604020202020204" pitchFamily="34" charset="0"/>
                <a:cs typeface="Arial" panose="020B0604020202020204" pitchFamily="34" charset="0"/>
              </a:rPr>
              <a:t>Halliday &amp; </a:t>
            </a:r>
            <a:r>
              <a:rPr lang="en-US" sz="3200" i="1" kern="0" dirty="0" err="1" smtClean="0">
                <a:latin typeface="Arial" panose="020B0604020202020204" pitchFamily="34" charset="0"/>
                <a:cs typeface="Arial" panose="020B0604020202020204" pitchFamily="34" charset="0"/>
              </a:rPr>
              <a:t>Resnick’s</a:t>
            </a:r>
            <a:r>
              <a:rPr lang="en-US" kern="0" dirty="0" smtClean="0">
                <a:latin typeface="Arial" panose="020B0604020202020204" pitchFamily="34" charset="0"/>
                <a:cs typeface="Arial" panose="020B0604020202020204" pitchFamily="34" charset="0"/>
              </a:rPr>
              <a:t/>
            </a:r>
            <a:br>
              <a:rPr lang="en-US" kern="0" dirty="0" smtClean="0">
                <a:latin typeface="Arial" panose="020B0604020202020204" pitchFamily="34" charset="0"/>
                <a:cs typeface="Arial" panose="020B0604020202020204" pitchFamily="34" charset="0"/>
              </a:rPr>
            </a:br>
            <a:r>
              <a:rPr lang="en-US" kern="0" dirty="0" smtClean="0">
                <a:latin typeface="Arial" panose="020B0604020202020204" pitchFamily="34" charset="0"/>
                <a:cs typeface="Arial" panose="020B0604020202020204" pitchFamily="34" charset="0"/>
              </a:rPr>
              <a:t>Fundamentals of Physics</a:t>
            </a:r>
            <a:br>
              <a:rPr lang="en-US" kern="0" dirty="0" smtClean="0">
                <a:latin typeface="Arial" panose="020B0604020202020204" pitchFamily="34" charset="0"/>
                <a:cs typeface="Arial" panose="020B0604020202020204" pitchFamily="34" charset="0"/>
              </a:rPr>
            </a:br>
            <a:r>
              <a:rPr lang="en-US" sz="2400" kern="0" dirty="0" smtClean="0">
                <a:latin typeface="Arial" panose="020B0604020202020204" pitchFamily="34" charset="0"/>
                <a:cs typeface="Arial" panose="020B0604020202020204" pitchFamily="34" charset="0"/>
              </a:rPr>
              <a:t>Extended Edition </a:t>
            </a:r>
            <a:r>
              <a:rPr lang="en-US" sz="2400" kern="0" dirty="0" smtClean="0">
                <a:solidFill>
                  <a:srgbClr val="FF0000"/>
                </a:solidFill>
                <a:latin typeface="Arial" panose="020B0604020202020204" pitchFamily="34" charset="0"/>
                <a:cs typeface="Arial" panose="020B0604020202020204" pitchFamily="34" charset="0"/>
              </a:rPr>
              <a:t>Wiley </a:t>
            </a:r>
            <a:r>
              <a:rPr lang="en-US" kern="0" dirty="0" smtClean="0">
                <a:solidFill>
                  <a:srgbClr val="FF0000"/>
                </a:solidFill>
                <a:latin typeface="Arial" panose="020B0604020202020204" pitchFamily="34" charset="0"/>
                <a:cs typeface="Arial" panose="020B0604020202020204" pitchFamily="34" charset="0"/>
              </a:rPr>
              <a:t/>
            </a:r>
            <a:br>
              <a:rPr lang="en-US" kern="0" dirty="0" smtClean="0">
                <a:solidFill>
                  <a:srgbClr val="FF0000"/>
                </a:solidFill>
                <a:latin typeface="Arial" panose="020B0604020202020204" pitchFamily="34" charset="0"/>
                <a:cs typeface="Arial" panose="020B0604020202020204" pitchFamily="34" charset="0"/>
              </a:rPr>
            </a:br>
            <a:r>
              <a:rPr lang="en-US" kern="0" dirty="0" smtClean="0">
                <a:latin typeface="Arial" panose="020B0604020202020204" pitchFamily="34" charset="0"/>
                <a:cs typeface="Arial" panose="020B0604020202020204" pitchFamily="34" charset="0"/>
              </a:rPr>
              <a:t/>
            </a:r>
            <a:br>
              <a:rPr lang="en-US" kern="0" dirty="0" smtClean="0">
                <a:latin typeface="Arial" panose="020B0604020202020204" pitchFamily="34" charset="0"/>
                <a:cs typeface="Arial" panose="020B0604020202020204" pitchFamily="34" charset="0"/>
              </a:rPr>
            </a:br>
            <a:endParaRPr lang="en-US" kern="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6170"/>
    </mc:Choice>
    <mc:Fallback>
      <p:transition spd="slow" advTm="617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0163" y="-19050"/>
            <a:ext cx="6319838" cy="400050"/>
          </a:xfrm>
          <a:prstGeom prst="rect">
            <a:avLst/>
          </a:prstGeom>
          <a:noFill/>
          <a:ln w="9525">
            <a:noFill/>
            <a:miter lim="800000"/>
            <a:headEnd/>
            <a:tailEnd/>
          </a:ln>
        </p:spPr>
        <p:txBody>
          <a:bodyPr wrap="none">
            <a:spAutoFit/>
          </a:bodyPr>
          <a:lstStyle/>
          <a:p>
            <a:r>
              <a:rPr lang="en-US" sz="2000" b="1">
                <a:solidFill>
                  <a:srgbClr val="FF3300"/>
                </a:solidFill>
              </a:rPr>
              <a:t>Example, The net force due to two other particles, cont.:</a:t>
            </a:r>
          </a:p>
        </p:txBody>
      </p:sp>
      <p:pic>
        <p:nvPicPr>
          <p:cNvPr id="11267" name="Picture 2"/>
          <p:cNvPicPr>
            <a:picLocks noChangeAspect="1" noChangeArrowheads="1"/>
          </p:cNvPicPr>
          <p:nvPr/>
        </p:nvPicPr>
        <p:blipFill>
          <a:blip r:embed="rId2">
            <a:lum bright="-30000" contrast="50000"/>
          </a:blip>
          <a:srcRect/>
          <a:stretch>
            <a:fillRect/>
          </a:stretch>
        </p:blipFill>
        <p:spPr bwMode="auto">
          <a:xfrm>
            <a:off x="0" y="609600"/>
            <a:ext cx="4648200" cy="1127125"/>
          </a:xfrm>
          <a:prstGeom prst="rect">
            <a:avLst/>
          </a:prstGeom>
          <a:noFill/>
          <a:ln w="9525">
            <a:noFill/>
            <a:miter lim="800000"/>
            <a:headEnd/>
            <a:tailEnd/>
          </a:ln>
        </p:spPr>
      </p:pic>
      <p:pic>
        <p:nvPicPr>
          <p:cNvPr id="11268" name="Picture 3"/>
          <p:cNvPicPr>
            <a:picLocks noChangeAspect="1" noChangeArrowheads="1"/>
          </p:cNvPicPr>
          <p:nvPr/>
        </p:nvPicPr>
        <p:blipFill>
          <a:blip r:embed="rId3">
            <a:lum bright="-30000" contrast="50000"/>
          </a:blip>
          <a:srcRect/>
          <a:stretch>
            <a:fillRect/>
          </a:stretch>
        </p:blipFill>
        <p:spPr bwMode="auto">
          <a:xfrm>
            <a:off x="0" y="1905000"/>
            <a:ext cx="3041650" cy="4162425"/>
          </a:xfrm>
          <a:prstGeom prst="rect">
            <a:avLst/>
          </a:prstGeom>
          <a:noFill/>
          <a:ln w="9525">
            <a:noFill/>
            <a:miter lim="800000"/>
            <a:headEnd/>
            <a:tailEnd/>
          </a:ln>
        </p:spPr>
      </p:pic>
      <p:pic>
        <p:nvPicPr>
          <p:cNvPr id="11269" name="Picture 4"/>
          <p:cNvPicPr>
            <a:picLocks noChangeAspect="1" noChangeArrowheads="1"/>
          </p:cNvPicPr>
          <p:nvPr/>
        </p:nvPicPr>
        <p:blipFill>
          <a:blip r:embed="rId4">
            <a:lum bright="-30000" contrast="50000"/>
          </a:blip>
          <a:srcRect/>
          <a:stretch>
            <a:fillRect/>
          </a:stretch>
        </p:blipFill>
        <p:spPr bwMode="auto">
          <a:xfrm>
            <a:off x="4777981" y="381000"/>
            <a:ext cx="4366019" cy="1600200"/>
          </a:xfrm>
          <a:prstGeom prst="rect">
            <a:avLst/>
          </a:prstGeom>
          <a:noFill/>
          <a:ln w="9525">
            <a:noFill/>
            <a:miter lim="800000"/>
            <a:headEnd/>
            <a:tailEnd/>
          </a:ln>
        </p:spPr>
      </p:pic>
      <p:pic>
        <p:nvPicPr>
          <p:cNvPr id="11270" name="Picture 5"/>
          <p:cNvPicPr>
            <a:picLocks noChangeAspect="1" noChangeArrowheads="1"/>
          </p:cNvPicPr>
          <p:nvPr/>
        </p:nvPicPr>
        <p:blipFill>
          <a:blip r:embed="rId5">
            <a:lum bright="-30000" contrast="50000"/>
          </a:blip>
          <a:srcRect/>
          <a:stretch>
            <a:fillRect/>
          </a:stretch>
        </p:blipFill>
        <p:spPr bwMode="auto">
          <a:xfrm>
            <a:off x="4495800" y="2261805"/>
            <a:ext cx="4648200" cy="4596195"/>
          </a:xfrm>
          <a:prstGeom prst="rect">
            <a:avLst/>
          </a:prstGeom>
          <a:noFill/>
          <a:ln w="9525">
            <a:noFill/>
            <a:miter lim="800000"/>
            <a:headEnd/>
            <a:tailEnd/>
          </a:ln>
        </p:spPr>
      </p:pic>
      <p:sp>
        <p:nvSpPr>
          <p:cNvPr id="11271" name="TextBox 6"/>
          <p:cNvSpPr txBox="1">
            <a:spLocks noChangeArrowheads="1"/>
          </p:cNvSpPr>
          <p:nvPr/>
        </p:nvSpPr>
        <p:spPr bwMode="auto">
          <a:xfrm>
            <a:off x="76200" y="6172200"/>
            <a:ext cx="4495800" cy="646113"/>
          </a:xfrm>
          <a:prstGeom prst="rect">
            <a:avLst/>
          </a:prstGeom>
          <a:noFill/>
          <a:ln w="9525">
            <a:noFill/>
            <a:miter lim="800000"/>
            <a:headEnd/>
            <a:tailEnd/>
          </a:ln>
        </p:spPr>
        <p:txBody>
          <a:bodyPr>
            <a:spAutoFit/>
          </a:bodyPr>
          <a:lstStyle/>
          <a:p>
            <a:r>
              <a:rPr lang="en-US" sz="1800" b="1"/>
              <a:t>Fig. 21-8 </a:t>
            </a:r>
            <a:r>
              <a:rPr lang="en-US" sz="1800"/>
              <a:t>(</a:t>
            </a:r>
            <a:r>
              <a:rPr lang="en-US" sz="1800" i="1"/>
              <a:t>e) </a:t>
            </a:r>
            <a:r>
              <a:rPr lang="en-US" sz="1800"/>
              <a:t>Particle 4 included. (</a:t>
            </a:r>
            <a:r>
              <a:rPr lang="en-US" sz="1800" i="1"/>
              <a:t>f ) </a:t>
            </a:r>
            <a:r>
              <a:rPr lang="en-US" sz="1800"/>
              <a:t>Freebody</a:t>
            </a:r>
            <a:r>
              <a:rPr lang="en-US" sz="1800" i="1"/>
              <a:t> </a:t>
            </a:r>
            <a:r>
              <a:rPr lang="en-US" sz="1800"/>
              <a:t>diagram for particle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0" y="-76200"/>
            <a:ext cx="4171950" cy="400050"/>
          </a:xfrm>
          <a:prstGeom prst="rect">
            <a:avLst/>
          </a:prstGeom>
          <a:noFill/>
          <a:ln w="9525">
            <a:noFill/>
            <a:miter lim="800000"/>
            <a:headEnd/>
            <a:tailEnd/>
          </a:ln>
        </p:spPr>
        <p:txBody>
          <a:bodyPr wrap="none">
            <a:spAutoFit/>
          </a:bodyPr>
          <a:lstStyle/>
          <a:p>
            <a:r>
              <a:rPr lang="en-US" sz="2000" b="1">
                <a:solidFill>
                  <a:srgbClr val="FF3300"/>
                </a:solidFill>
              </a:rPr>
              <a:t>Example, Equilibrium of two forces:</a:t>
            </a:r>
          </a:p>
        </p:txBody>
      </p:sp>
      <p:pic>
        <p:nvPicPr>
          <p:cNvPr id="12291" name="Picture 2"/>
          <p:cNvPicPr>
            <a:picLocks noChangeAspect="1" noChangeArrowheads="1"/>
          </p:cNvPicPr>
          <p:nvPr/>
        </p:nvPicPr>
        <p:blipFill>
          <a:blip r:embed="rId2">
            <a:lum bright="-30000" contrast="60000"/>
          </a:blip>
          <a:srcRect/>
          <a:stretch>
            <a:fillRect/>
          </a:stretch>
        </p:blipFill>
        <p:spPr bwMode="auto">
          <a:xfrm>
            <a:off x="0" y="304799"/>
            <a:ext cx="5029200" cy="1662881"/>
          </a:xfrm>
          <a:prstGeom prst="rect">
            <a:avLst/>
          </a:prstGeom>
          <a:noFill/>
          <a:ln w="9525">
            <a:noFill/>
            <a:miter lim="800000"/>
            <a:headEnd/>
            <a:tailEnd/>
          </a:ln>
        </p:spPr>
      </p:pic>
      <p:pic>
        <p:nvPicPr>
          <p:cNvPr id="12292" name="Picture 3"/>
          <p:cNvPicPr>
            <a:picLocks noChangeAspect="1" noChangeArrowheads="1"/>
          </p:cNvPicPr>
          <p:nvPr/>
        </p:nvPicPr>
        <p:blipFill>
          <a:blip r:embed="rId3">
            <a:lum bright="-30000" contrast="60000"/>
          </a:blip>
          <a:srcRect/>
          <a:stretch>
            <a:fillRect/>
          </a:stretch>
        </p:blipFill>
        <p:spPr bwMode="auto">
          <a:xfrm>
            <a:off x="-1" y="1905000"/>
            <a:ext cx="4966981" cy="4648200"/>
          </a:xfrm>
          <a:prstGeom prst="rect">
            <a:avLst/>
          </a:prstGeom>
          <a:noFill/>
          <a:ln w="9525">
            <a:noFill/>
            <a:miter lim="800000"/>
            <a:headEnd/>
            <a:tailEnd/>
          </a:ln>
        </p:spPr>
      </p:pic>
      <p:sp>
        <p:nvSpPr>
          <p:cNvPr id="12293" name="TextBox 7"/>
          <p:cNvSpPr txBox="1">
            <a:spLocks noChangeArrowheads="1"/>
          </p:cNvSpPr>
          <p:nvPr/>
        </p:nvSpPr>
        <p:spPr bwMode="auto">
          <a:xfrm>
            <a:off x="4953000" y="3581400"/>
            <a:ext cx="4038600" cy="2800350"/>
          </a:xfrm>
          <a:prstGeom prst="rect">
            <a:avLst/>
          </a:prstGeom>
          <a:noFill/>
          <a:ln w="9525">
            <a:noFill/>
            <a:miter lim="800000"/>
            <a:headEnd/>
            <a:tailEnd/>
          </a:ln>
        </p:spPr>
        <p:txBody>
          <a:bodyPr>
            <a:spAutoFit/>
          </a:bodyPr>
          <a:lstStyle/>
          <a:p>
            <a:r>
              <a:rPr lang="en-US" sz="1600">
                <a:solidFill>
                  <a:srgbClr val="6600FF"/>
                </a:solidFill>
              </a:rPr>
              <a:t>The equilibrium at x=2Lis unstable; that is, if the proton is</a:t>
            </a:r>
            <a:r>
              <a:rPr lang="en-US" sz="1600" i="1">
                <a:solidFill>
                  <a:srgbClr val="6600FF"/>
                </a:solidFill>
              </a:rPr>
              <a:t> </a:t>
            </a:r>
            <a:r>
              <a:rPr lang="en-US" sz="1600">
                <a:solidFill>
                  <a:srgbClr val="6600FF"/>
                </a:solidFill>
              </a:rPr>
              <a:t>displaced leftward from point </a:t>
            </a:r>
            <a:r>
              <a:rPr lang="en-US" sz="1600" i="1">
                <a:solidFill>
                  <a:srgbClr val="6600FF"/>
                </a:solidFill>
              </a:rPr>
              <a:t>R, </a:t>
            </a:r>
            <a:r>
              <a:rPr lang="en-US" sz="1600">
                <a:solidFill>
                  <a:srgbClr val="6600FF"/>
                </a:solidFill>
              </a:rPr>
              <a:t>then</a:t>
            </a:r>
            <a:r>
              <a:rPr lang="en-US" sz="1600" i="1">
                <a:solidFill>
                  <a:srgbClr val="6600FF"/>
                </a:solidFill>
              </a:rPr>
              <a:t> F</a:t>
            </a:r>
            <a:r>
              <a:rPr lang="en-US" sz="1600" i="1" baseline="-25000">
                <a:solidFill>
                  <a:srgbClr val="6600FF"/>
                </a:solidFill>
              </a:rPr>
              <a:t>1</a:t>
            </a:r>
            <a:r>
              <a:rPr lang="en-US" sz="1600" i="1">
                <a:solidFill>
                  <a:srgbClr val="6600FF"/>
                </a:solidFill>
              </a:rPr>
              <a:t> and F</a:t>
            </a:r>
            <a:r>
              <a:rPr lang="en-US" sz="1600" i="1" baseline="-25000">
                <a:solidFill>
                  <a:srgbClr val="6600FF"/>
                </a:solidFill>
              </a:rPr>
              <a:t>2</a:t>
            </a:r>
            <a:r>
              <a:rPr lang="en-US" sz="1600" i="1">
                <a:solidFill>
                  <a:srgbClr val="6600FF"/>
                </a:solidFill>
              </a:rPr>
              <a:t> </a:t>
            </a:r>
            <a:r>
              <a:rPr lang="en-US" sz="1600">
                <a:solidFill>
                  <a:srgbClr val="6600FF"/>
                </a:solidFill>
              </a:rPr>
              <a:t>both increase but </a:t>
            </a:r>
            <a:r>
              <a:rPr lang="en-US" sz="1600" i="1">
                <a:solidFill>
                  <a:srgbClr val="6600FF"/>
                </a:solidFill>
              </a:rPr>
              <a:t>F</a:t>
            </a:r>
            <a:r>
              <a:rPr lang="en-US" sz="1600" i="1" baseline="-25000">
                <a:solidFill>
                  <a:srgbClr val="6600FF"/>
                </a:solidFill>
              </a:rPr>
              <a:t>2</a:t>
            </a:r>
            <a:r>
              <a:rPr lang="en-US" sz="1600" i="1">
                <a:solidFill>
                  <a:srgbClr val="6600FF"/>
                </a:solidFill>
              </a:rPr>
              <a:t> </a:t>
            </a:r>
            <a:r>
              <a:rPr lang="en-US" sz="1600">
                <a:solidFill>
                  <a:srgbClr val="6600FF"/>
                </a:solidFill>
              </a:rPr>
              <a:t>increases more</a:t>
            </a:r>
            <a:r>
              <a:rPr lang="en-US" sz="1600" i="1">
                <a:solidFill>
                  <a:srgbClr val="6600FF"/>
                </a:solidFill>
              </a:rPr>
              <a:t> </a:t>
            </a:r>
            <a:r>
              <a:rPr lang="en-US" sz="1600">
                <a:solidFill>
                  <a:srgbClr val="6600FF"/>
                </a:solidFill>
              </a:rPr>
              <a:t>(because </a:t>
            </a:r>
            <a:r>
              <a:rPr lang="en-US" sz="1600" i="1">
                <a:solidFill>
                  <a:srgbClr val="6600FF"/>
                </a:solidFill>
              </a:rPr>
              <a:t>q</a:t>
            </a:r>
            <a:r>
              <a:rPr lang="en-US" sz="1600" i="1" baseline="-25000">
                <a:solidFill>
                  <a:srgbClr val="6600FF"/>
                </a:solidFill>
              </a:rPr>
              <a:t>2</a:t>
            </a:r>
            <a:r>
              <a:rPr lang="en-US" sz="1600" i="1">
                <a:solidFill>
                  <a:srgbClr val="6600FF"/>
                </a:solidFill>
              </a:rPr>
              <a:t> </a:t>
            </a:r>
            <a:r>
              <a:rPr lang="en-US" sz="1600">
                <a:solidFill>
                  <a:srgbClr val="6600FF"/>
                </a:solidFill>
              </a:rPr>
              <a:t>is closer than q</a:t>
            </a:r>
            <a:r>
              <a:rPr lang="en-US" sz="1600" baseline="-25000">
                <a:solidFill>
                  <a:srgbClr val="6600FF"/>
                </a:solidFill>
              </a:rPr>
              <a:t>1</a:t>
            </a:r>
            <a:r>
              <a:rPr lang="en-US" sz="1600">
                <a:solidFill>
                  <a:srgbClr val="6600FF"/>
                </a:solidFill>
              </a:rPr>
              <a:t>), and a net</a:t>
            </a:r>
          </a:p>
          <a:p>
            <a:r>
              <a:rPr lang="en-US" sz="1600">
                <a:solidFill>
                  <a:srgbClr val="6600FF"/>
                </a:solidFill>
              </a:rPr>
              <a:t>force will drive the proton farther leftward. If the proton is displaced rightward, both </a:t>
            </a:r>
            <a:r>
              <a:rPr lang="en-US" sz="1600" i="1">
                <a:solidFill>
                  <a:srgbClr val="6600FF"/>
                </a:solidFill>
              </a:rPr>
              <a:t>F</a:t>
            </a:r>
            <a:r>
              <a:rPr lang="en-US" sz="1600" i="1" baseline="-25000">
                <a:solidFill>
                  <a:srgbClr val="6600FF"/>
                </a:solidFill>
              </a:rPr>
              <a:t>1</a:t>
            </a:r>
            <a:r>
              <a:rPr lang="en-US" sz="1600" i="1">
                <a:solidFill>
                  <a:srgbClr val="6600FF"/>
                </a:solidFill>
              </a:rPr>
              <a:t> </a:t>
            </a:r>
            <a:r>
              <a:rPr lang="en-US" sz="1600">
                <a:solidFill>
                  <a:srgbClr val="6600FF"/>
                </a:solidFill>
              </a:rPr>
              <a:t>and</a:t>
            </a:r>
            <a:r>
              <a:rPr lang="en-US" sz="1600" i="1">
                <a:solidFill>
                  <a:srgbClr val="6600FF"/>
                </a:solidFill>
              </a:rPr>
              <a:t> F</a:t>
            </a:r>
            <a:r>
              <a:rPr lang="en-US" sz="1600" i="1" baseline="-25000">
                <a:solidFill>
                  <a:srgbClr val="6600FF"/>
                </a:solidFill>
              </a:rPr>
              <a:t>2</a:t>
            </a:r>
            <a:r>
              <a:rPr lang="en-US" sz="1600" i="1">
                <a:solidFill>
                  <a:srgbClr val="6600FF"/>
                </a:solidFill>
              </a:rPr>
              <a:t> </a:t>
            </a:r>
            <a:r>
              <a:rPr lang="en-US" sz="1600">
                <a:solidFill>
                  <a:srgbClr val="6600FF"/>
                </a:solidFill>
              </a:rPr>
              <a:t>decrease but </a:t>
            </a:r>
            <a:r>
              <a:rPr lang="en-US" sz="1600" i="1">
                <a:solidFill>
                  <a:srgbClr val="6600FF"/>
                </a:solidFill>
              </a:rPr>
              <a:t>F</a:t>
            </a:r>
            <a:r>
              <a:rPr lang="en-US" sz="1600" i="1" baseline="-25000">
                <a:solidFill>
                  <a:srgbClr val="6600FF"/>
                </a:solidFill>
              </a:rPr>
              <a:t>2</a:t>
            </a:r>
            <a:r>
              <a:rPr lang="en-US" sz="1600" i="1">
                <a:solidFill>
                  <a:srgbClr val="6600FF"/>
                </a:solidFill>
              </a:rPr>
              <a:t> </a:t>
            </a:r>
            <a:r>
              <a:rPr lang="en-US" sz="1600">
                <a:solidFill>
                  <a:srgbClr val="6600FF"/>
                </a:solidFill>
              </a:rPr>
              <a:t>decreases</a:t>
            </a:r>
            <a:r>
              <a:rPr lang="en-US" sz="1600" i="1">
                <a:solidFill>
                  <a:srgbClr val="6600FF"/>
                </a:solidFill>
              </a:rPr>
              <a:t> </a:t>
            </a:r>
            <a:r>
              <a:rPr lang="en-US" sz="1600">
                <a:solidFill>
                  <a:srgbClr val="6600FF"/>
                </a:solidFill>
              </a:rPr>
              <a:t>more, and a net force will then drive the proton farther  rightward. In a stable equilibrium, if the proton is displaced slightly, it returns to the equilibrium position.</a:t>
            </a:r>
          </a:p>
        </p:txBody>
      </p:sp>
      <p:grpSp>
        <p:nvGrpSpPr>
          <p:cNvPr id="12294" name="Group 11"/>
          <p:cNvGrpSpPr>
            <a:grpSpLocks/>
          </p:cNvGrpSpPr>
          <p:nvPr/>
        </p:nvGrpSpPr>
        <p:grpSpPr bwMode="auto">
          <a:xfrm>
            <a:off x="5105400" y="304800"/>
            <a:ext cx="3505200" cy="2971800"/>
            <a:chOff x="5105400" y="304801"/>
            <a:chExt cx="3505201" cy="2971800"/>
          </a:xfrm>
        </p:grpSpPr>
        <p:grpSp>
          <p:nvGrpSpPr>
            <p:cNvPr id="12295" name="Group 8"/>
            <p:cNvGrpSpPr>
              <a:grpSpLocks/>
            </p:cNvGrpSpPr>
            <p:nvPr/>
          </p:nvGrpSpPr>
          <p:grpSpPr bwMode="auto">
            <a:xfrm>
              <a:off x="5334001" y="304801"/>
              <a:ext cx="3276600" cy="2971800"/>
              <a:chOff x="5334000" y="304800"/>
              <a:chExt cx="3476625" cy="3438525"/>
            </a:xfrm>
          </p:grpSpPr>
          <p:pic>
            <p:nvPicPr>
              <p:cNvPr id="44036" name="Picture 4"/>
              <p:cNvPicPr>
                <a:picLocks noChangeAspect="1" noChangeArrowheads="1"/>
              </p:cNvPicPr>
              <p:nvPr/>
            </p:nvPicPr>
            <p:blipFill>
              <a:blip r:embed="rId4"/>
              <a:srcRect/>
              <a:stretch>
                <a:fillRect/>
              </a:stretch>
            </p:blipFill>
            <p:spPr bwMode="auto">
              <a:xfrm>
                <a:off x="5333999" y="304800"/>
                <a:ext cx="3476626" cy="74207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44037" name="Picture 5"/>
              <p:cNvPicPr>
                <a:picLocks noChangeAspect="1" noChangeArrowheads="1"/>
              </p:cNvPicPr>
              <p:nvPr/>
            </p:nvPicPr>
            <p:blipFill>
              <a:blip r:embed="rId5"/>
              <a:srcRect/>
              <a:stretch>
                <a:fillRect/>
              </a:stretch>
            </p:blipFill>
            <p:spPr bwMode="auto">
              <a:xfrm>
                <a:off x="6019555" y="1447301"/>
                <a:ext cx="1962339" cy="705338"/>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44038" name="Picture 6"/>
              <p:cNvPicPr>
                <a:picLocks noChangeAspect="1" noChangeArrowheads="1"/>
              </p:cNvPicPr>
              <p:nvPr/>
            </p:nvPicPr>
            <p:blipFill>
              <a:blip r:embed="rId6"/>
              <a:srcRect/>
              <a:stretch>
                <a:fillRect/>
              </a:stretch>
            </p:blipFill>
            <p:spPr bwMode="auto">
              <a:xfrm>
                <a:off x="6095353" y="2666949"/>
                <a:ext cx="1839378" cy="1076376"/>
              </a:xfrm>
              <a:prstGeom prst="rect">
                <a:avLst/>
              </a:prstGeom>
              <a:ln>
                <a:headEnd/>
                <a:tailEnd/>
              </a:ln>
            </p:spPr>
            <p:style>
              <a:lnRef idx="2">
                <a:schemeClr val="accent6"/>
              </a:lnRef>
              <a:fillRef idx="1">
                <a:schemeClr val="lt1"/>
              </a:fillRef>
              <a:effectRef idx="0">
                <a:schemeClr val="accent6"/>
              </a:effectRef>
              <a:fontRef idx="minor">
                <a:schemeClr val="dk1"/>
              </a:fontRef>
            </p:style>
          </p:pic>
        </p:grpSp>
        <p:sp>
          <p:nvSpPr>
            <p:cNvPr id="10" name="Curved Right Arrow 9"/>
            <p:cNvSpPr/>
            <p:nvPr/>
          </p:nvSpPr>
          <p:spPr>
            <a:xfrm>
              <a:off x="5105400" y="914401"/>
              <a:ext cx="152400" cy="533400"/>
            </a:xfrm>
            <a:prstGeom prst="curved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11" name="Curved Right Arrow 10"/>
            <p:cNvSpPr/>
            <p:nvPr/>
          </p:nvSpPr>
          <p:spPr>
            <a:xfrm>
              <a:off x="5715000" y="1981201"/>
              <a:ext cx="152400" cy="533400"/>
            </a:xfrm>
            <a:prstGeom prst="curvedRight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0" y="-76200"/>
            <a:ext cx="3111500" cy="400050"/>
          </a:xfrm>
          <a:prstGeom prst="rect">
            <a:avLst/>
          </a:prstGeom>
          <a:noFill/>
          <a:ln w="9525">
            <a:noFill/>
            <a:miter lim="800000"/>
            <a:headEnd/>
            <a:tailEnd/>
          </a:ln>
        </p:spPr>
        <p:txBody>
          <a:bodyPr wrap="none">
            <a:spAutoFit/>
          </a:bodyPr>
          <a:lstStyle/>
          <a:p>
            <a:r>
              <a:rPr lang="en-US" sz="2000" b="1">
                <a:solidFill>
                  <a:srgbClr val="FF3300"/>
                </a:solidFill>
              </a:rPr>
              <a:t>Example, Charge Sharing:</a:t>
            </a:r>
          </a:p>
        </p:txBody>
      </p:sp>
      <p:pic>
        <p:nvPicPr>
          <p:cNvPr id="13315" name="Picture 2"/>
          <p:cNvPicPr>
            <a:picLocks noChangeAspect="1" noChangeArrowheads="1"/>
          </p:cNvPicPr>
          <p:nvPr/>
        </p:nvPicPr>
        <p:blipFill>
          <a:blip r:embed="rId3">
            <a:lum bright="-30000" contrast="60000"/>
          </a:blip>
          <a:srcRect/>
          <a:stretch>
            <a:fillRect/>
          </a:stretch>
        </p:blipFill>
        <p:spPr bwMode="auto">
          <a:xfrm>
            <a:off x="0" y="304800"/>
            <a:ext cx="4648200" cy="2446338"/>
          </a:xfrm>
          <a:prstGeom prst="rect">
            <a:avLst/>
          </a:prstGeom>
          <a:noFill/>
          <a:ln w="9525">
            <a:noFill/>
            <a:miter lim="800000"/>
            <a:headEnd/>
            <a:tailEnd/>
          </a:ln>
        </p:spPr>
      </p:pic>
      <p:sp>
        <p:nvSpPr>
          <p:cNvPr id="13316" name="TextBox 4"/>
          <p:cNvSpPr txBox="1">
            <a:spLocks noChangeArrowheads="1"/>
          </p:cNvSpPr>
          <p:nvPr/>
        </p:nvSpPr>
        <p:spPr bwMode="auto">
          <a:xfrm>
            <a:off x="0" y="5334000"/>
            <a:ext cx="4495800" cy="1323975"/>
          </a:xfrm>
          <a:prstGeom prst="rect">
            <a:avLst/>
          </a:prstGeom>
          <a:noFill/>
          <a:ln w="9525">
            <a:noFill/>
            <a:miter lim="800000"/>
            <a:headEnd/>
            <a:tailEnd/>
          </a:ln>
        </p:spPr>
        <p:txBody>
          <a:bodyPr>
            <a:spAutoFit/>
          </a:bodyPr>
          <a:lstStyle/>
          <a:p>
            <a:r>
              <a:rPr lang="en-US" sz="1600" b="1"/>
              <a:t>Fig. 21-10 </a:t>
            </a:r>
            <a:r>
              <a:rPr lang="en-US" sz="1600" i="1"/>
              <a:t>Two small conducting spheres A and B. (a) To start, sphere A is charged positively. (b) Negative charge is transferred from B to A through a connecting wire.</a:t>
            </a:r>
            <a:r>
              <a:rPr lang="en-US" sz="1600"/>
              <a:t> (</a:t>
            </a:r>
            <a:r>
              <a:rPr lang="en-US" sz="1600" i="1"/>
              <a:t>c) Both spheres are then charged</a:t>
            </a:r>
          </a:p>
          <a:p>
            <a:r>
              <a:rPr lang="en-US" sz="1600"/>
              <a:t>positively.</a:t>
            </a:r>
            <a:endParaRPr lang="en-US" sz="1600" i="1"/>
          </a:p>
        </p:txBody>
      </p:sp>
      <p:sp>
        <p:nvSpPr>
          <p:cNvPr id="13317" name="TextBox 5"/>
          <p:cNvSpPr txBox="1">
            <a:spLocks noChangeArrowheads="1"/>
          </p:cNvSpPr>
          <p:nvPr/>
        </p:nvSpPr>
        <p:spPr bwMode="auto">
          <a:xfrm>
            <a:off x="4724400" y="0"/>
            <a:ext cx="4419600" cy="3754438"/>
          </a:xfrm>
          <a:prstGeom prst="rect">
            <a:avLst/>
          </a:prstGeom>
          <a:noFill/>
          <a:ln w="9525">
            <a:noFill/>
            <a:miter lim="800000"/>
            <a:headEnd/>
            <a:tailEnd/>
          </a:ln>
        </p:spPr>
        <p:txBody>
          <a:bodyPr>
            <a:spAutoFit/>
          </a:bodyPr>
          <a:lstStyle/>
          <a:p>
            <a:r>
              <a:rPr lang="en-US" sz="1400"/>
              <a:t>(1) Since the spheres are identical, connecting them means that they end up with identical charges (same sign and same amount). (2) The initial sum of the charges (including the signs of the charges) must equal the final sum of the charges.</a:t>
            </a:r>
          </a:p>
          <a:p>
            <a:r>
              <a:rPr lang="en-US" sz="1400" b="1" i="1"/>
              <a:t>Reasoning</a:t>
            </a:r>
            <a:r>
              <a:rPr lang="en-US" sz="1400"/>
              <a:t>: When the spheres are wired together, the (negative) conduction electrons on B move away from one another (along the wire to positively charged A— Fig. 21-10b.) </a:t>
            </a:r>
          </a:p>
          <a:p>
            <a:endParaRPr lang="en-US" sz="1400"/>
          </a:p>
          <a:p>
            <a:r>
              <a:rPr lang="en-US" sz="1400"/>
              <a:t>As B loses negative charge, it becomes positively charged, and as A gains negative charge, it becomes less positively charged. The transfer of charge stops when the charge on B has increased to Q/2 and the charge on A has decreased to Q/2, which occurs when Q/2 has shifted from B to A.</a:t>
            </a:r>
          </a:p>
          <a:p>
            <a:endParaRPr lang="en-US" sz="1400"/>
          </a:p>
          <a:p>
            <a:r>
              <a:rPr lang="en-US" sz="1400"/>
              <a:t>The spheres, now positively charged, repel each other.</a:t>
            </a:r>
          </a:p>
        </p:txBody>
      </p:sp>
      <p:pic>
        <p:nvPicPr>
          <p:cNvPr id="13318" name="Picture 4"/>
          <p:cNvPicPr>
            <a:picLocks noChangeAspect="1" noChangeArrowheads="1"/>
          </p:cNvPicPr>
          <p:nvPr/>
        </p:nvPicPr>
        <p:blipFill>
          <a:blip r:embed="rId4">
            <a:lum bright="-30000" contrast="50000"/>
          </a:blip>
          <a:srcRect/>
          <a:stretch>
            <a:fillRect/>
          </a:stretch>
        </p:blipFill>
        <p:spPr bwMode="auto">
          <a:xfrm>
            <a:off x="0" y="2743200"/>
            <a:ext cx="3314700" cy="2476500"/>
          </a:xfrm>
          <a:prstGeom prst="rect">
            <a:avLst/>
          </a:prstGeom>
          <a:noFill/>
          <a:ln w="9525">
            <a:noFill/>
            <a:miter lim="800000"/>
            <a:headEnd/>
            <a:tailEnd/>
          </a:ln>
        </p:spPr>
      </p:pic>
      <p:pic>
        <p:nvPicPr>
          <p:cNvPr id="13319" name="Picture 5"/>
          <p:cNvPicPr>
            <a:picLocks noChangeAspect="1" noChangeArrowheads="1"/>
          </p:cNvPicPr>
          <p:nvPr/>
        </p:nvPicPr>
        <p:blipFill>
          <a:blip r:embed="rId5">
            <a:lum bright="-30000" contrast="50000"/>
          </a:blip>
          <a:srcRect/>
          <a:stretch>
            <a:fillRect/>
          </a:stretch>
        </p:blipFill>
        <p:spPr bwMode="auto">
          <a:xfrm>
            <a:off x="5029200" y="3962400"/>
            <a:ext cx="3600450" cy="6191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0" y="-76200"/>
            <a:ext cx="3773488" cy="400050"/>
          </a:xfrm>
          <a:prstGeom prst="rect">
            <a:avLst/>
          </a:prstGeom>
          <a:noFill/>
          <a:ln w="9525">
            <a:noFill/>
            <a:miter lim="800000"/>
            <a:headEnd/>
            <a:tailEnd/>
          </a:ln>
        </p:spPr>
        <p:txBody>
          <a:bodyPr wrap="none">
            <a:spAutoFit/>
          </a:bodyPr>
          <a:lstStyle/>
          <a:p>
            <a:r>
              <a:rPr lang="en-US" sz="2000" b="1">
                <a:solidFill>
                  <a:srgbClr val="FF3300"/>
                </a:solidFill>
              </a:rPr>
              <a:t>Example, Charge Sharing, cont.:</a:t>
            </a:r>
          </a:p>
        </p:txBody>
      </p:sp>
      <p:pic>
        <p:nvPicPr>
          <p:cNvPr id="14339" name="Picture 2"/>
          <p:cNvPicPr>
            <a:picLocks noChangeAspect="1" noChangeArrowheads="1"/>
          </p:cNvPicPr>
          <p:nvPr/>
        </p:nvPicPr>
        <p:blipFill>
          <a:blip r:embed="rId2">
            <a:lum bright="-30000" contrast="50000"/>
          </a:blip>
          <a:srcRect/>
          <a:stretch>
            <a:fillRect/>
          </a:stretch>
        </p:blipFill>
        <p:spPr bwMode="auto">
          <a:xfrm>
            <a:off x="0" y="609600"/>
            <a:ext cx="4908138" cy="685800"/>
          </a:xfrm>
          <a:prstGeom prst="rect">
            <a:avLst/>
          </a:prstGeom>
          <a:noFill/>
          <a:ln w="9525">
            <a:noFill/>
            <a:miter lim="800000"/>
            <a:headEnd/>
            <a:tailEnd/>
          </a:ln>
        </p:spPr>
      </p:pic>
      <p:pic>
        <p:nvPicPr>
          <p:cNvPr id="14340" name="Picture 3"/>
          <p:cNvPicPr>
            <a:picLocks noChangeAspect="1" noChangeArrowheads="1"/>
          </p:cNvPicPr>
          <p:nvPr/>
        </p:nvPicPr>
        <p:blipFill>
          <a:blip r:embed="rId3">
            <a:lum bright="-30000" contrast="50000"/>
          </a:blip>
          <a:srcRect/>
          <a:stretch>
            <a:fillRect/>
          </a:stretch>
        </p:blipFill>
        <p:spPr bwMode="auto">
          <a:xfrm>
            <a:off x="0" y="1371600"/>
            <a:ext cx="2005013" cy="2381250"/>
          </a:xfrm>
          <a:prstGeom prst="rect">
            <a:avLst/>
          </a:prstGeom>
          <a:noFill/>
          <a:ln w="9525">
            <a:noFill/>
            <a:miter lim="800000"/>
            <a:headEnd/>
            <a:tailEnd/>
          </a:ln>
        </p:spPr>
      </p:pic>
      <p:sp>
        <p:nvSpPr>
          <p:cNvPr id="14341" name="TextBox 4"/>
          <p:cNvSpPr txBox="1">
            <a:spLocks noChangeArrowheads="1"/>
          </p:cNvSpPr>
          <p:nvPr/>
        </p:nvSpPr>
        <p:spPr bwMode="auto">
          <a:xfrm>
            <a:off x="152400" y="3886200"/>
            <a:ext cx="4267200" cy="830263"/>
          </a:xfrm>
          <a:prstGeom prst="rect">
            <a:avLst/>
          </a:prstGeom>
          <a:noFill/>
          <a:ln w="9525">
            <a:noFill/>
            <a:miter lim="800000"/>
            <a:headEnd/>
            <a:tailEnd/>
          </a:ln>
        </p:spPr>
        <p:txBody>
          <a:bodyPr>
            <a:spAutoFit/>
          </a:bodyPr>
          <a:lstStyle/>
          <a:p>
            <a:r>
              <a:rPr lang="en-US" sz="1600" b="1"/>
              <a:t>Fig. 21-10 </a:t>
            </a:r>
            <a:r>
              <a:rPr lang="en-US" sz="1600"/>
              <a:t>(</a:t>
            </a:r>
            <a:r>
              <a:rPr lang="en-US" sz="1600" i="1"/>
              <a:t>d) Negative charge is transferred through a grounding wire </a:t>
            </a:r>
            <a:r>
              <a:rPr lang="en-US" sz="1600"/>
              <a:t>to sphere </a:t>
            </a:r>
            <a:r>
              <a:rPr lang="en-US" sz="1600" i="1"/>
              <a:t>A. (e) Sphere A is then neutral.</a:t>
            </a:r>
            <a:endParaRPr lang="en-US" sz="1600"/>
          </a:p>
        </p:txBody>
      </p:sp>
      <p:sp>
        <p:nvSpPr>
          <p:cNvPr id="14342" name="TextBox 5"/>
          <p:cNvSpPr txBox="1">
            <a:spLocks noChangeArrowheads="1"/>
          </p:cNvSpPr>
          <p:nvPr/>
        </p:nvSpPr>
        <p:spPr bwMode="auto">
          <a:xfrm>
            <a:off x="4953000" y="990600"/>
            <a:ext cx="3962400" cy="4278313"/>
          </a:xfrm>
          <a:prstGeom prst="rect">
            <a:avLst/>
          </a:prstGeom>
          <a:noFill/>
          <a:ln w="9525">
            <a:noFill/>
            <a:miter lim="800000"/>
            <a:headEnd/>
            <a:tailEnd/>
          </a:ln>
        </p:spPr>
        <p:txBody>
          <a:bodyPr>
            <a:spAutoFit/>
          </a:bodyPr>
          <a:lstStyle/>
          <a:p>
            <a:r>
              <a:rPr lang="en-US" sz="1600" b="1" i="1" dirty="0"/>
              <a:t>Reasoning: </a:t>
            </a:r>
            <a:r>
              <a:rPr lang="en-US" sz="1600" dirty="0"/>
              <a:t>When we provide a conducting path between a charged object and the ground (which is a huge conductor), we neutralize the object.</a:t>
            </a:r>
          </a:p>
          <a:p>
            <a:endParaRPr lang="en-US" sz="1600" dirty="0"/>
          </a:p>
          <a:p>
            <a:r>
              <a:rPr lang="en-US" sz="1600" dirty="0"/>
              <a:t>Were sphere </a:t>
            </a:r>
            <a:r>
              <a:rPr lang="en-US" sz="1600" i="1" dirty="0"/>
              <a:t>A </a:t>
            </a:r>
            <a:r>
              <a:rPr lang="en-US" sz="1600" dirty="0"/>
              <a:t>negatively charged, the mutual repulsion between the excess electrons would</a:t>
            </a:r>
          </a:p>
          <a:p>
            <a:r>
              <a:rPr lang="en-US" sz="1600" dirty="0"/>
              <a:t>cause them to move from the sphere to the ground.</a:t>
            </a:r>
          </a:p>
          <a:p>
            <a:endParaRPr lang="en-US" sz="1600" dirty="0"/>
          </a:p>
          <a:p>
            <a:r>
              <a:rPr lang="en-US" sz="1600" dirty="0"/>
              <a:t>However, because sphere </a:t>
            </a:r>
            <a:r>
              <a:rPr lang="en-US" sz="1600" i="1" dirty="0"/>
              <a:t>A </a:t>
            </a:r>
            <a:r>
              <a:rPr lang="en-US" sz="1600" dirty="0"/>
              <a:t>is positively charged, electrons with a total charge of </a:t>
            </a:r>
            <a:r>
              <a:rPr lang="en-US" sz="1600" i="1" dirty="0"/>
              <a:t>Q/2 </a:t>
            </a:r>
            <a:r>
              <a:rPr lang="en-US" sz="1600" dirty="0"/>
              <a:t>move from the ground up onto the sphere (Fig. 21-10</a:t>
            </a:r>
            <a:r>
              <a:rPr lang="en-US" sz="1600" i="1" dirty="0"/>
              <a:t>d), </a:t>
            </a:r>
            <a:r>
              <a:rPr lang="en-US" sz="1600" dirty="0"/>
              <a:t>leaving the sphere with a charge of 0 (Fig. 21-10</a:t>
            </a:r>
            <a:r>
              <a:rPr lang="en-US" sz="1600" i="1" dirty="0"/>
              <a:t>e). </a:t>
            </a:r>
            <a:r>
              <a:rPr lang="en-US" sz="1600" dirty="0"/>
              <a:t>Thus, there is (again) no electrostatic force between the two spheres.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0" y="0"/>
            <a:ext cx="3232150"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21.5 Charge is Quantized</a:t>
            </a:r>
          </a:p>
        </p:txBody>
      </p:sp>
      <p:sp>
        <p:nvSpPr>
          <p:cNvPr id="15363" name="TextBox 2"/>
          <p:cNvSpPr txBox="1">
            <a:spLocks noChangeArrowheads="1"/>
          </p:cNvSpPr>
          <p:nvPr/>
        </p:nvSpPr>
        <p:spPr bwMode="auto">
          <a:xfrm>
            <a:off x="381000" y="990600"/>
            <a:ext cx="415925" cy="461963"/>
          </a:xfrm>
          <a:prstGeom prst="rect">
            <a:avLst/>
          </a:prstGeom>
          <a:noFill/>
          <a:ln w="9525">
            <a:noFill/>
            <a:miter lim="800000"/>
            <a:headEnd/>
            <a:tailEnd/>
          </a:ln>
        </p:spPr>
        <p:txBody>
          <a:bodyPr wrap="none">
            <a:spAutoFit/>
          </a:bodyPr>
          <a:lstStyle/>
          <a:p>
            <a:r>
              <a:rPr lang="en-US"/>
              <a:t>.  </a:t>
            </a:r>
          </a:p>
        </p:txBody>
      </p:sp>
      <p:sp>
        <p:nvSpPr>
          <p:cNvPr id="5" name="TextBox 4"/>
          <p:cNvSpPr txBox="1"/>
          <p:nvPr/>
        </p:nvSpPr>
        <p:spPr>
          <a:xfrm>
            <a:off x="914400" y="838200"/>
            <a:ext cx="8237538" cy="4154488"/>
          </a:xfrm>
          <a:prstGeom prst="rect">
            <a:avLst/>
          </a:prstGeom>
          <a:noFill/>
        </p:spPr>
        <p:txBody>
          <a:bodyPr>
            <a:spAutoFit/>
          </a:bodyPr>
          <a:lstStyle/>
          <a:p>
            <a:pPr>
              <a:defRPr/>
            </a:pPr>
            <a:r>
              <a:rPr lang="en-US" dirty="0">
                <a:solidFill>
                  <a:schemeClr val="accent6">
                    <a:lumMod val="50000"/>
                  </a:schemeClr>
                </a:solidFill>
              </a:rPr>
              <a:t>Since the days of Benjamin Franklin, our understanding of</a:t>
            </a:r>
          </a:p>
          <a:p>
            <a:pPr>
              <a:defRPr/>
            </a:pPr>
            <a:r>
              <a:rPr lang="en-US" dirty="0">
                <a:solidFill>
                  <a:schemeClr val="accent6">
                    <a:lumMod val="50000"/>
                  </a:schemeClr>
                </a:solidFill>
              </a:rPr>
              <a:t>of the nature of electricity has changed from being a type of</a:t>
            </a:r>
          </a:p>
          <a:p>
            <a:pPr>
              <a:defRPr/>
            </a:pPr>
            <a:r>
              <a:rPr lang="en-US" dirty="0">
                <a:solidFill>
                  <a:schemeClr val="accent6">
                    <a:lumMod val="50000"/>
                  </a:schemeClr>
                </a:solidFill>
              </a:rPr>
              <a:t>‘continuous fluid’ to a collection of smaller charged particles. </a:t>
            </a:r>
          </a:p>
          <a:p>
            <a:pPr>
              <a:defRPr/>
            </a:pPr>
            <a:r>
              <a:rPr lang="en-US" dirty="0">
                <a:solidFill>
                  <a:schemeClr val="accent6">
                    <a:lumMod val="50000"/>
                  </a:schemeClr>
                </a:solidFill>
              </a:rPr>
              <a:t>The total charge was found to always be a multiple of a certain </a:t>
            </a:r>
          </a:p>
          <a:p>
            <a:pPr>
              <a:defRPr/>
            </a:pPr>
            <a:r>
              <a:rPr lang="en-US" b="1" dirty="0">
                <a:solidFill>
                  <a:schemeClr val="accent6">
                    <a:lumMod val="50000"/>
                  </a:schemeClr>
                </a:solidFill>
              </a:rPr>
              <a:t>elementary charge</a:t>
            </a:r>
            <a:r>
              <a:rPr lang="en-US" dirty="0">
                <a:solidFill>
                  <a:schemeClr val="accent6">
                    <a:lumMod val="50000"/>
                  </a:schemeClr>
                </a:solidFill>
              </a:rPr>
              <a:t>, “e”:</a:t>
            </a:r>
          </a:p>
          <a:p>
            <a:pPr>
              <a:defRPr/>
            </a:pPr>
            <a:endParaRPr lang="en-US" dirty="0"/>
          </a:p>
          <a:p>
            <a:pPr>
              <a:defRPr/>
            </a:pPr>
            <a:r>
              <a:rPr lang="en-US" dirty="0"/>
              <a:t>  </a:t>
            </a:r>
          </a:p>
          <a:p>
            <a:pPr>
              <a:defRPr/>
            </a:pPr>
            <a:r>
              <a:rPr lang="en-US" dirty="0">
                <a:solidFill>
                  <a:schemeClr val="accent6">
                    <a:lumMod val="50000"/>
                  </a:schemeClr>
                </a:solidFill>
              </a:rPr>
              <a:t>The value of this elementary charge is one of the fundamental</a:t>
            </a:r>
          </a:p>
          <a:p>
            <a:pPr>
              <a:defRPr/>
            </a:pPr>
            <a:r>
              <a:rPr lang="en-US" dirty="0">
                <a:solidFill>
                  <a:schemeClr val="accent6">
                    <a:lumMod val="50000"/>
                  </a:schemeClr>
                </a:solidFill>
              </a:rPr>
              <a:t>constants of nature, and it is the magnitude of the charge </a:t>
            </a:r>
          </a:p>
          <a:p>
            <a:pPr>
              <a:defRPr/>
            </a:pPr>
            <a:r>
              <a:rPr lang="en-US" dirty="0">
                <a:solidFill>
                  <a:schemeClr val="accent6">
                    <a:lumMod val="50000"/>
                  </a:schemeClr>
                </a:solidFill>
              </a:rPr>
              <a:t>of both the proton and the electron.  The value of “e” is: </a:t>
            </a:r>
          </a:p>
          <a:p>
            <a:pPr>
              <a:defRPr/>
            </a:pPr>
            <a:endParaRPr lang="en-US" dirty="0"/>
          </a:p>
        </p:txBody>
      </p:sp>
      <p:pic>
        <p:nvPicPr>
          <p:cNvPr id="15365" name="Picture 2"/>
          <p:cNvPicPr>
            <a:picLocks noChangeAspect="1" noChangeArrowheads="1"/>
          </p:cNvPicPr>
          <p:nvPr/>
        </p:nvPicPr>
        <p:blipFill>
          <a:blip r:embed="rId2"/>
          <a:srcRect/>
          <a:stretch>
            <a:fillRect/>
          </a:stretch>
        </p:blipFill>
        <p:spPr bwMode="auto">
          <a:xfrm>
            <a:off x="2657475" y="2971800"/>
            <a:ext cx="3829050" cy="257175"/>
          </a:xfrm>
          <a:prstGeom prst="rect">
            <a:avLst/>
          </a:prstGeom>
          <a:noFill/>
          <a:ln w="9525">
            <a:noFill/>
            <a:miter lim="800000"/>
            <a:headEnd/>
            <a:tailEnd/>
          </a:ln>
        </p:spPr>
      </p:pic>
      <p:pic>
        <p:nvPicPr>
          <p:cNvPr id="15366" name="Picture 3"/>
          <p:cNvPicPr>
            <a:picLocks noChangeAspect="1" noChangeArrowheads="1"/>
          </p:cNvPicPr>
          <p:nvPr/>
        </p:nvPicPr>
        <p:blipFill>
          <a:blip r:embed="rId3"/>
          <a:srcRect/>
          <a:stretch>
            <a:fillRect/>
          </a:stretch>
        </p:blipFill>
        <p:spPr bwMode="auto">
          <a:xfrm>
            <a:off x="3048000" y="5038725"/>
            <a:ext cx="2686050" cy="2952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2743200" y="838200"/>
            <a:ext cx="3829050" cy="2514600"/>
          </a:xfrm>
          <a:prstGeom prst="rect">
            <a:avLst/>
          </a:prstGeom>
          <a:noFill/>
          <a:ln w="9525">
            <a:noFill/>
            <a:miter lim="800000"/>
            <a:headEnd/>
            <a:tailEnd/>
          </a:ln>
        </p:spPr>
      </p:pic>
      <p:sp>
        <p:nvSpPr>
          <p:cNvPr id="16387" name="TextBox 2"/>
          <p:cNvSpPr txBox="1">
            <a:spLocks noChangeArrowheads="1"/>
          </p:cNvSpPr>
          <p:nvPr/>
        </p:nvSpPr>
        <p:spPr bwMode="auto">
          <a:xfrm>
            <a:off x="0" y="0"/>
            <a:ext cx="3232150"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21.5 Charge is Quantized</a:t>
            </a:r>
          </a:p>
        </p:txBody>
      </p:sp>
      <p:sp>
        <p:nvSpPr>
          <p:cNvPr id="16388" name="TextBox 5"/>
          <p:cNvSpPr txBox="1">
            <a:spLocks noChangeArrowheads="1"/>
          </p:cNvSpPr>
          <p:nvPr/>
        </p:nvSpPr>
        <p:spPr bwMode="auto">
          <a:xfrm>
            <a:off x="685800" y="3429000"/>
            <a:ext cx="8072438" cy="2308225"/>
          </a:xfrm>
          <a:prstGeom prst="rect">
            <a:avLst/>
          </a:prstGeom>
          <a:noFill/>
          <a:ln w="9525">
            <a:noFill/>
            <a:miter lim="800000"/>
            <a:headEnd/>
            <a:tailEnd/>
          </a:ln>
        </p:spPr>
        <p:txBody>
          <a:bodyPr wrap="none">
            <a:spAutoFit/>
          </a:bodyPr>
          <a:lstStyle/>
          <a:p>
            <a:r>
              <a:rPr lang="en-US"/>
              <a:t>Elementary particles either carry no charge, or carry a single </a:t>
            </a:r>
          </a:p>
          <a:p>
            <a:r>
              <a:rPr lang="en-US"/>
              <a:t>elementary charge.  When a physical quantity such as charge </a:t>
            </a:r>
          </a:p>
          <a:p>
            <a:r>
              <a:rPr lang="en-US"/>
              <a:t>can have only discrete values, rather than any value, we say </a:t>
            </a:r>
          </a:p>
          <a:p>
            <a:r>
              <a:rPr lang="en-US"/>
              <a:t>the quantity is </a:t>
            </a:r>
            <a:r>
              <a:rPr lang="en-US" b="1"/>
              <a:t>quantized.</a:t>
            </a:r>
            <a:r>
              <a:rPr lang="en-US"/>
              <a:t>  It is possible, For example, to find </a:t>
            </a:r>
          </a:p>
          <a:p>
            <a:r>
              <a:rPr lang="en-US"/>
              <a:t>a particle that has no charge at all, or a charge of +10e, or -6e, </a:t>
            </a:r>
          </a:p>
          <a:p>
            <a:r>
              <a:rPr lang="en-US"/>
              <a:t>but not a particle with a charge of, say, 3.57e.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685800" y="1295400"/>
            <a:ext cx="2286000" cy="2286000"/>
          </a:xfrm>
          <a:prstGeom prst="rect">
            <a:avLst/>
          </a:prstGeom>
          <a:noFill/>
          <a:ln w="9525">
            <a:noFill/>
            <a:miter lim="800000"/>
            <a:headEnd/>
            <a:tailEnd/>
          </a:ln>
        </p:spPr>
      </p:pic>
      <p:sp>
        <p:nvSpPr>
          <p:cNvPr id="17411" name="TextBox 2"/>
          <p:cNvSpPr txBox="1">
            <a:spLocks noChangeArrowheads="1"/>
          </p:cNvSpPr>
          <p:nvPr/>
        </p:nvSpPr>
        <p:spPr bwMode="auto">
          <a:xfrm>
            <a:off x="3352800" y="609600"/>
            <a:ext cx="5591175" cy="3786188"/>
          </a:xfrm>
          <a:prstGeom prst="rect">
            <a:avLst/>
          </a:prstGeom>
          <a:noFill/>
          <a:ln w="9525">
            <a:noFill/>
            <a:miter lim="800000"/>
            <a:headEnd/>
            <a:tailEnd/>
          </a:ln>
        </p:spPr>
        <p:txBody>
          <a:bodyPr wrap="none">
            <a:spAutoFit/>
          </a:bodyPr>
          <a:lstStyle/>
          <a:p>
            <a:r>
              <a:rPr lang="en-US"/>
              <a:t>Many descriptions of electric charge use</a:t>
            </a:r>
          </a:p>
          <a:p>
            <a:r>
              <a:rPr lang="en-US"/>
              <a:t>terms that might lead you to the conclusion</a:t>
            </a:r>
          </a:p>
          <a:p>
            <a:r>
              <a:rPr lang="en-US"/>
              <a:t>that charge is a substance.  Phrases like:</a:t>
            </a:r>
          </a:p>
          <a:p>
            <a:endParaRPr lang="en-US"/>
          </a:p>
          <a:p>
            <a:r>
              <a:rPr lang="en-US"/>
              <a:t>	“Charge on a sphere”</a:t>
            </a:r>
          </a:p>
          <a:p>
            <a:r>
              <a:rPr lang="en-US"/>
              <a:t>	“Charge transferred”</a:t>
            </a:r>
          </a:p>
          <a:p>
            <a:r>
              <a:rPr lang="en-US"/>
              <a:t>	“Charge carried on the electron”</a:t>
            </a:r>
          </a:p>
          <a:p>
            <a:endParaRPr lang="en-US"/>
          </a:p>
          <a:p>
            <a:r>
              <a:rPr lang="en-US"/>
              <a:t>However, charge is a </a:t>
            </a:r>
            <a:r>
              <a:rPr lang="en-US" b="1" i="1"/>
              <a:t>property</a:t>
            </a:r>
            <a:r>
              <a:rPr lang="en-US"/>
              <a:t> of </a:t>
            </a:r>
            <a:r>
              <a:rPr lang="en-US" b="1"/>
              <a:t>particles,</a:t>
            </a:r>
            <a:r>
              <a:rPr lang="en-US"/>
              <a:t> </a:t>
            </a:r>
          </a:p>
          <a:p>
            <a:r>
              <a:rPr lang="en-US"/>
              <a:t>one of many properties, such as mass.</a:t>
            </a:r>
          </a:p>
        </p:txBody>
      </p:sp>
      <p:sp>
        <p:nvSpPr>
          <p:cNvPr id="17412" name="TextBox 3"/>
          <p:cNvSpPr txBox="1">
            <a:spLocks noChangeArrowheads="1"/>
          </p:cNvSpPr>
          <p:nvPr/>
        </p:nvSpPr>
        <p:spPr bwMode="auto">
          <a:xfrm>
            <a:off x="0" y="0"/>
            <a:ext cx="3232150"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21.5 Charge is Quantized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lum bright="-30000" contrast="60000"/>
          </a:blip>
          <a:srcRect/>
          <a:stretch>
            <a:fillRect/>
          </a:stretch>
        </p:blipFill>
        <p:spPr bwMode="auto">
          <a:xfrm>
            <a:off x="0" y="1066800"/>
            <a:ext cx="9120188" cy="4676775"/>
          </a:xfrm>
          <a:prstGeom prst="rect">
            <a:avLst/>
          </a:prstGeom>
          <a:noFill/>
          <a:ln w="9525">
            <a:noFill/>
            <a:miter lim="800000"/>
            <a:headEnd/>
            <a:tailEnd/>
          </a:ln>
        </p:spPr>
      </p:pic>
      <p:sp>
        <p:nvSpPr>
          <p:cNvPr id="18435" name="TextBox 3"/>
          <p:cNvSpPr txBox="1">
            <a:spLocks noChangeArrowheads="1"/>
          </p:cNvSpPr>
          <p:nvPr/>
        </p:nvSpPr>
        <p:spPr bwMode="auto">
          <a:xfrm>
            <a:off x="0" y="-76200"/>
            <a:ext cx="5657850" cy="400050"/>
          </a:xfrm>
          <a:prstGeom prst="rect">
            <a:avLst/>
          </a:prstGeom>
          <a:noFill/>
          <a:ln w="9525">
            <a:noFill/>
            <a:miter lim="800000"/>
            <a:headEnd/>
            <a:tailEnd/>
          </a:ln>
        </p:spPr>
        <p:txBody>
          <a:bodyPr wrap="none">
            <a:spAutoFit/>
          </a:bodyPr>
          <a:lstStyle/>
          <a:p>
            <a:r>
              <a:rPr lang="en-US" sz="2000" b="1">
                <a:solidFill>
                  <a:srgbClr val="FF3300"/>
                </a:solidFill>
              </a:rPr>
              <a:t>Example, Mutual Electric Repulsion in a Nucleus: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0" y="0"/>
            <a:ext cx="3319463"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21.6 Charge is Conserved</a:t>
            </a:r>
          </a:p>
        </p:txBody>
      </p:sp>
      <p:grpSp>
        <p:nvGrpSpPr>
          <p:cNvPr id="19459" name="Group 7"/>
          <p:cNvGrpSpPr>
            <a:grpSpLocks/>
          </p:cNvGrpSpPr>
          <p:nvPr/>
        </p:nvGrpSpPr>
        <p:grpSpPr bwMode="auto">
          <a:xfrm>
            <a:off x="533400" y="457200"/>
            <a:ext cx="8077200" cy="5905500"/>
            <a:chOff x="533400" y="457200"/>
            <a:chExt cx="8077200" cy="5905499"/>
          </a:xfrm>
        </p:grpSpPr>
        <p:sp>
          <p:nvSpPr>
            <p:cNvPr id="19460" name="TextBox 2"/>
            <p:cNvSpPr txBox="1">
              <a:spLocks noChangeArrowheads="1"/>
            </p:cNvSpPr>
            <p:nvPr/>
          </p:nvSpPr>
          <p:spPr bwMode="auto">
            <a:xfrm>
              <a:off x="533400" y="457200"/>
              <a:ext cx="8077200" cy="5755422"/>
            </a:xfrm>
            <a:prstGeom prst="rect">
              <a:avLst/>
            </a:prstGeom>
            <a:noFill/>
            <a:ln w="9525">
              <a:noFill/>
              <a:miter lim="800000"/>
              <a:headEnd/>
              <a:tailEnd/>
            </a:ln>
          </p:spPr>
          <p:txBody>
            <a:bodyPr>
              <a:spAutoFit/>
            </a:bodyPr>
            <a:lstStyle/>
            <a:p>
              <a:r>
                <a:rPr lang="en-US" sz="1600">
                  <a:solidFill>
                    <a:srgbClr val="6600FF"/>
                  </a:solidFill>
                </a:rPr>
                <a:t>If one rubs a glass rod with silk, a positive charge appears on the rod. Measurement shows that a negative charge of equal magnitude appears on the silk. This suggests that rubbing does not create charge but only transfers it from one body to another, upsetting the electrical neutrality of each body during the process.</a:t>
              </a:r>
            </a:p>
            <a:p>
              <a:endParaRPr lang="en-US" sz="1600">
                <a:solidFill>
                  <a:srgbClr val="6600FF"/>
                </a:solidFill>
              </a:endParaRPr>
            </a:p>
            <a:p>
              <a:r>
                <a:rPr lang="en-US" sz="1600">
                  <a:solidFill>
                    <a:srgbClr val="6600FF"/>
                  </a:solidFill>
                </a:rPr>
                <a:t>This hypothesis of </a:t>
              </a:r>
              <a:r>
                <a:rPr lang="en-US" sz="1600" b="1">
                  <a:solidFill>
                    <a:srgbClr val="6600FF"/>
                  </a:solidFill>
                </a:rPr>
                <a:t>conservation of charge </a:t>
              </a:r>
              <a:r>
                <a:rPr lang="en-US" sz="1600">
                  <a:solidFill>
                    <a:srgbClr val="6600FF"/>
                  </a:solidFill>
                </a:rPr>
                <a:t>has stood up under close examination, both for large-scale charged bodies and for atoms, nuclei, and elementary particles.</a:t>
              </a:r>
            </a:p>
            <a:p>
              <a:endParaRPr lang="en-US" sz="1600">
                <a:solidFill>
                  <a:srgbClr val="6600FF"/>
                </a:solidFill>
              </a:endParaRPr>
            </a:p>
            <a:p>
              <a:r>
                <a:rPr lang="en-US" sz="1600" u="sng">
                  <a:solidFill>
                    <a:srgbClr val="6600FF"/>
                  </a:solidFill>
                </a:rPr>
                <a:t>Example 1</a:t>
              </a:r>
              <a:r>
                <a:rPr lang="en-US" sz="1600">
                  <a:solidFill>
                    <a:srgbClr val="6600FF"/>
                  </a:solidFill>
                </a:rPr>
                <a:t>: </a:t>
              </a:r>
              <a:r>
                <a:rPr lang="en-US" sz="1600" b="1">
                  <a:solidFill>
                    <a:srgbClr val="6600FF"/>
                  </a:solidFill>
                </a:rPr>
                <a:t>R</a:t>
              </a:r>
              <a:r>
                <a:rPr lang="en-US" sz="1600" b="1" i="1">
                  <a:solidFill>
                    <a:srgbClr val="6600FF"/>
                  </a:solidFill>
                </a:rPr>
                <a:t>adioactive decay of nuclei</a:t>
              </a:r>
              <a:r>
                <a:rPr lang="en-US" sz="1600" i="1">
                  <a:solidFill>
                    <a:srgbClr val="6600FF"/>
                  </a:solidFill>
                </a:rPr>
                <a:t>, </a:t>
              </a:r>
              <a:r>
                <a:rPr lang="en-US" sz="1600">
                  <a:solidFill>
                    <a:srgbClr val="6600FF"/>
                  </a:solidFill>
                </a:rPr>
                <a:t>in which a nucleus transforms into (becomes) a different type of nucleus. </a:t>
              </a:r>
            </a:p>
            <a:p>
              <a:endParaRPr lang="en-US" sz="1600">
                <a:solidFill>
                  <a:srgbClr val="6600FF"/>
                </a:solidFill>
              </a:endParaRPr>
            </a:p>
            <a:p>
              <a:r>
                <a:rPr lang="en-US" sz="1600">
                  <a:solidFill>
                    <a:srgbClr val="6600FF"/>
                  </a:solidFill>
                </a:rPr>
                <a:t>A uranium-238 nucleus (</a:t>
              </a:r>
              <a:r>
                <a:rPr lang="en-US" sz="1600" baseline="30000">
                  <a:solidFill>
                    <a:srgbClr val="6600FF"/>
                  </a:solidFill>
                </a:rPr>
                <a:t>238</a:t>
              </a:r>
              <a:r>
                <a:rPr lang="en-US" sz="1600">
                  <a:solidFill>
                    <a:srgbClr val="6600FF"/>
                  </a:solidFill>
                </a:rPr>
                <a:t>U) transforms into a thorium- 234 nucleus (</a:t>
              </a:r>
              <a:r>
                <a:rPr lang="en-US" sz="1600" baseline="30000">
                  <a:solidFill>
                    <a:srgbClr val="6600FF"/>
                  </a:solidFill>
                </a:rPr>
                <a:t>234</a:t>
              </a:r>
              <a:r>
                <a:rPr lang="en-US" sz="1600">
                  <a:solidFill>
                    <a:srgbClr val="6600FF"/>
                  </a:solidFill>
                </a:rPr>
                <a:t>Th) by emitting an </a:t>
              </a:r>
              <a:r>
                <a:rPr lang="en-US" sz="1600" i="1">
                  <a:solidFill>
                    <a:srgbClr val="6600FF"/>
                  </a:solidFill>
                </a:rPr>
                <a:t>alpha particle. </a:t>
              </a:r>
              <a:r>
                <a:rPr lang="en-US" sz="1600">
                  <a:solidFill>
                    <a:srgbClr val="6600FF"/>
                  </a:solidFill>
                </a:rPr>
                <a:t>An alpha particle has the</a:t>
              </a:r>
              <a:r>
                <a:rPr lang="en-US" sz="1600" i="1">
                  <a:solidFill>
                    <a:srgbClr val="6600FF"/>
                  </a:solidFill>
                </a:rPr>
                <a:t> </a:t>
              </a:r>
              <a:r>
                <a:rPr lang="en-US" sz="1600">
                  <a:solidFill>
                    <a:srgbClr val="6600FF"/>
                  </a:solidFill>
                </a:rPr>
                <a:t>same makeup as a helium-4 nucleus, it has the symbol </a:t>
              </a:r>
              <a:r>
                <a:rPr lang="en-US" sz="1600" baseline="30000">
                  <a:solidFill>
                    <a:srgbClr val="6600FF"/>
                  </a:solidFill>
                </a:rPr>
                <a:t>4</a:t>
              </a:r>
              <a:r>
                <a:rPr lang="en-US" sz="1600">
                  <a:solidFill>
                    <a:srgbClr val="6600FF"/>
                  </a:solidFill>
                </a:rPr>
                <a:t>He. Here the net charge is 238.</a:t>
              </a:r>
            </a:p>
            <a:p>
              <a:endParaRPr lang="en-US" sz="1600">
                <a:solidFill>
                  <a:srgbClr val="6600FF"/>
                </a:solidFill>
              </a:endParaRPr>
            </a:p>
            <a:p>
              <a:endParaRPr lang="en-US" sz="1600">
                <a:solidFill>
                  <a:srgbClr val="6600FF"/>
                </a:solidFill>
              </a:endParaRPr>
            </a:p>
            <a:p>
              <a:r>
                <a:rPr lang="en-US" sz="1600" u="sng">
                  <a:solidFill>
                    <a:srgbClr val="6600FF"/>
                  </a:solidFill>
                </a:rPr>
                <a:t>Example 2</a:t>
              </a:r>
              <a:r>
                <a:rPr lang="en-US" sz="1600">
                  <a:solidFill>
                    <a:srgbClr val="6600FF"/>
                  </a:solidFill>
                </a:rPr>
                <a:t>: An electron e (charge -</a:t>
              </a:r>
              <a:r>
                <a:rPr lang="en-US" sz="1600" i="1">
                  <a:solidFill>
                    <a:srgbClr val="6600FF"/>
                  </a:solidFill>
                </a:rPr>
                <a:t>e) </a:t>
              </a:r>
              <a:r>
                <a:rPr lang="en-US" sz="1600">
                  <a:solidFill>
                    <a:srgbClr val="6600FF"/>
                  </a:solidFill>
                </a:rPr>
                <a:t>and its antiparticle, the positron e (charge +</a:t>
              </a:r>
              <a:r>
                <a:rPr lang="en-US" sz="1600" i="1">
                  <a:solidFill>
                    <a:srgbClr val="6600FF"/>
                  </a:solidFill>
                </a:rPr>
                <a:t>e), </a:t>
              </a:r>
              <a:r>
                <a:rPr lang="en-US" sz="1600">
                  <a:solidFill>
                    <a:srgbClr val="6600FF"/>
                  </a:solidFill>
                </a:rPr>
                <a:t>undergo an annihilation process, transforming into two gamma rays (high-energy light):. Here the net charge is zero.</a:t>
              </a:r>
            </a:p>
            <a:p>
              <a:endParaRPr lang="en-US" sz="1600">
                <a:solidFill>
                  <a:srgbClr val="6600FF"/>
                </a:solidFill>
              </a:endParaRPr>
            </a:p>
            <a:p>
              <a:endParaRPr lang="en-US" sz="1600">
                <a:solidFill>
                  <a:srgbClr val="6600FF"/>
                </a:solidFill>
              </a:endParaRPr>
            </a:p>
            <a:p>
              <a:r>
                <a:rPr lang="en-US" sz="1600">
                  <a:solidFill>
                    <a:srgbClr val="6600FF"/>
                  </a:solidFill>
                </a:rPr>
                <a:t>Example 3: A gamma ray transforms into an electron and a positron. Here the net charge is again zero.</a:t>
              </a:r>
            </a:p>
          </p:txBody>
        </p:sp>
        <p:grpSp>
          <p:nvGrpSpPr>
            <p:cNvPr id="19461" name="Group 6"/>
            <p:cNvGrpSpPr>
              <a:grpSpLocks/>
            </p:cNvGrpSpPr>
            <p:nvPr/>
          </p:nvGrpSpPr>
          <p:grpSpPr bwMode="auto">
            <a:xfrm>
              <a:off x="2971800" y="3886200"/>
              <a:ext cx="3090863" cy="2476499"/>
              <a:chOff x="2971800" y="3886200"/>
              <a:chExt cx="3090863" cy="2476499"/>
            </a:xfrm>
          </p:grpSpPr>
          <p:pic>
            <p:nvPicPr>
              <p:cNvPr id="51202" name="Picture 2"/>
              <p:cNvPicPr>
                <a:picLocks noChangeAspect="1" noChangeArrowheads="1"/>
              </p:cNvPicPr>
              <p:nvPr/>
            </p:nvPicPr>
            <p:blipFill>
              <a:blip r:embed="rId2" cstate="print">
                <a:duotone>
                  <a:prstClr val="black"/>
                  <a:schemeClr val="accent6">
                    <a:lumMod val="20000"/>
                    <a:lumOff val="80000"/>
                    <a:tint val="45000"/>
                    <a:satMod val="400000"/>
                  </a:schemeClr>
                </a:duotone>
              </a:blip>
              <a:srcRect/>
              <a:stretch>
                <a:fillRect/>
              </a:stretch>
            </p:blipFill>
            <p:spPr bwMode="auto">
              <a:xfrm>
                <a:off x="3200400" y="3886200"/>
                <a:ext cx="1990725" cy="387575"/>
              </a:xfrm>
              <a:prstGeom prst="rect">
                <a:avLst/>
              </a:prstGeom>
              <a:noFill/>
              <a:ln w="9525">
                <a:noFill/>
                <a:miter lim="800000"/>
                <a:headEnd/>
                <a:tailEnd/>
              </a:ln>
            </p:spPr>
          </p:pic>
          <p:pic>
            <p:nvPicPr>
              <p:cNvPr id="51203" name="Picture 3"/>
              <p:cNvPicPr>
                <a:picLocks noChangeAspect="1" noChangeArrowheads="1"/>
              </p:cNvPicPr>
              <p:nvPr/>
            </p:nvPicPr>
            <p:blipFill>
              <a:blip r:embed="rId3" cstate="print">
                <a:duotone>
                  <a:prstClr val="black"/>
                  <a:schemeClr val="accent6">
                    <a:lumMod val="20000"/>
                    <a:lumOff val="80000"/>
                    <a:tint val="45000"/>
                    <a:satMod val="400000"/>
                  </a:schemeClr>
                </a:duotone>
              </a:blip>
              <a:srcRect/>
              <a:stretch>
                <a:fillRect/>
              </a:stretch>
            </p:blipFill>
            <p:spPr bwMode="auto">
              <a:xfrm>
                <a:off x="2971800" y="5105400"/>
                <a:ext cx="3090863" cy="313566"/>
              </a:xfrm>
              <a:prstGeom prst="rect">
                <a:avLst/>
              </a:prstGeom>
              <a:noFill/>
              <a:ln w="9525">
                <a:noFill/>
                <a:miter lim="800000"/>
                <a:headEnd/>
                <a:tailEnd/>
              </a:ln>
            </p:spPr>
          </p:pic>
          <p:pic>
            <p:nvPicPr>
              <p:cNvPr id="51204" name="Picture 4"/>
              <p:cNvPicPr>
                <a:picLocks noChangeAspect="1" noChangeArrowheads="1"/>
              </p:cNvPicPr>
              <p:nvPr/>
            </p:nvPicPr>
            <p:blipFill>
              <a:blip r:embed="rId4" cstate="print">
                <a:duotone>
                  <a:prstClr val="black"/>
                  <a:schemeClr val="accent6">
                    <a:lumMod val="20000"/>
                    <a:lumOff val="80000"/>
                    <a:tint val="45000"/>
                    <a:satMod val="400000"/>
                  </a:schemeClr>
                </a:duotone>
              </a:blip>
              <a:srcRect/>
              <a:stretch>
                <a:fillRect/>
              </a:stretch>
            </p:blipFill>
            <p:spPr bwMode="auto">
              <a:xfrm>
                <a:off x="2971801" y="6098476"/>
                <a:ext cx="3048000" cy="264223"/>
              </a:xfrm>
              <a:prstGeom prst="rect">
                <a:avLst/>
              </a:prstGeom>
              <a:noFill/>
              <a:ln w="9525">
                <a:noFill/>
                <a:miter lim="800000"/>
                <a:headEnd/>
                <a:tailEnd/>
              </a:ln>
            </p:spPr>
          </p:pic>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81000" y="168834"/>
            <a:ext cx="2743200" cy="6508378"/>
          </a:xfrm>
          <a:prstGeom prst="rect">
            <a:avLst/>
          </a:prstGeom>
          <a:noFill/>
          <a:ln w="9525">
            <a:noFill/>
            <a:miter lim="800000"/>
            <a:headEnd/>
            <a:tailEnd/>
          </a:ln>
          <a:effectLst/>
        </p:spPr>
      </p:pic>
      <p:sp>
        <p:nvSpPr>
          <p:cNvPr id="3" name="Rectangle 2"/>
          <p:cNvSpPr/>
          <p:nvPr/>
        </p:nvSpPr>
        <p:spPr>
          <a:xfrm>
            <a:off x="3429000" y="685800"/>
            <a:ext cx="5334000" cy="2339102"/>
          </a:xfrm>
          <a:prstGeom prst="rect">
            <a:avLst/>
          </a:prstGeom>
        </p:spPr>
        <p:txBody>
          <a:bodyPr wrap="square">
            <a:spAutoFit/>
          </a:bodyPr>
          <a:lstStyle/>
          <a:p>
            <a:r>
              <a:rPr lang="en-US" sz="1800" dirty="0" smtClean="0"/>
              <a:t>A photograph of trails of bubbles left in a bubble chamber by an electron and a positron. The pair of particles was produced by a gamma ray that entered the chamber directly from the bottom. </a:t>
            </a:r>
          </a:p>
          <a:p>
            <a:r>
              <a:rPr lang="en-US" sz="1800" dirty="0" smtClean="0"/>
              <a:t>Being electrically neutral, the gamma ray did not generate a telltale trail of bubbles along its path, as the electron and positron did. </a:t>
            </a:r>
          </a:p>
          <a:p>
            <a:r>
              <a:rPr lang="en-US" sz="1000" i="1" dirty="0" smtClean="0"/>
              <a:t>(Courtesy</a:t>
            </a:r>
          </a:p>
          <a:p>
            <a:r>
              <a:rPr lang="en-US" sz="1000" i="1" dirty="0" smtClean="0"/>
              <a:t>Lawrence Berkeley Laboratory)</a:t>
            </a:r>
            <a:endParaRPr lang="en-US" sz="1000" dirty="0"/>
          </a:p>
        </p:txBody>
      </p:sp>
      <p:sp>
        <p:nvSpPr>
          <p:cNvPr id="4" name="Rectangle 3"/>
          <p:cNvSpPr/>
          <p:nvPr/>
        </p:nvSpPr>
        <p:spPr>
          <a:xfrm>
            <a:off x="3429000" y="3124200"/>
            <a:ext cx="5029200" cy="1569660"/>
          </a:xfrm>
          <a:prstGeom prst="rect">
            <a:avLst/>
          </a:prstGeom>
        </p:spPr>
        <p:txBody>
          <a:bodyPr wrap="square">
            <a:spAutoFit/>
          </a:bodyPr>
          <a:lstStyle/>
          <a:p>
            <a:r>
              <a:rPr lang="en-US" dirty="0" smtClean="0">
                <a:solidFill>
                  <a:srgbClr val="FF0000"/>
                </a:solidFill>
              </a:rPr>
              <a:t>In the annihilation process, the net charge of the system is zero both before and after the event. Charge</a:t>
            </a:r>
          </a:p>
          <a:p>
            <a:r>
              <a:rPr lang="en-US" dirty="0" smtClean="0">
                <a:solidFill>
                  <a:srgbClr val="FF0000"/>
                </a:solidFill>
              </a:rPr>
              <a:t>is conserved.</a:t>
            </a:r>
            <a:endParaRPr lang="en-US" dirty="0">
              <a:solidFill>
                <a:srgbClr val="FF0000"/>
              </a:solidFill>
            </a:endParaRPr>
          </a:p>
        </p:txBody>
      </p:sp>
      <p:sp>
        <p:nvSpPr>
          <p:cNvPr id="5" name="Rectangle 4"/>
          <p:cNvSpPr/>
          <p:nvPr/>
        </p:nvSpPr>
        <p:spPr>
          <a:xfrm>
            <a:off x="3581400" y="5029200"/>
            <a:ext cx="4572000" cy="1200329"/>
          </a:xfrm>
          <a:prstGeom prst="rect">
            <a:avLst/>
          </a:prstGeom>
        </p:spPr>
        <p:txBody>
          <a:bodyPr>
            <a:spAutoFit/>
          </a:bodyPr>
          <a:lstStyle/>
          <a:p>
            <a:r>
              <a:rPr lang="en-US" dirty="0" smtClean="0">
                <a:solidFill>
                  <a:srgbClr val="6600FF"/>
                </a:solidFill>
              </a:rPr>
              <a:t>In  pair production, the converse of annihilation, charge is also conserved.</a:t>
            </a:r>
            <a:endParaRPr lang="en-US" dirty="0">
              <a:solidFill>
                <a:srgbClr val="66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0" y="0"/>
            <a:ext cx="2719388"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21.2 Electric Charge:</a:t>
            </a:r>
          </a:p>
        </p:txBody>
      </p:sp>
      <p:pic>
        <p:nvPicPr>
          <p:cNvPr id="3075" name="Picture 4"/>
          <p:cNvPicPr>
            <a:picLocks noChangeAspect="1" noChangeArrowheads="1"/>
          </p:cNvPicPr>
          <p:nvPr/>
        </p:nvPicPr>
        <p:blipFill>
          <a:blip r:embed="rId4"/>
          <a:srcRect/>
          <a:stretch>
            <a:fillRect/>
          </a:stretch>
        </p:blipFill>
        <p:spPr bwMode="auto">
          <a:xfrm>
            <a:off x="228600" y="2286000"/>
            <a:ext cx="3476625" cy="4324350"/>
          </a:xfrm>
          <a:prstGeom prst="rect">
            <a:avLst/>
          </a:prstGeom>
          <a:noFill/>
          <a:ln w="9525">
            <a:noFill/>
            <a:miter lim="800000"/>
            <a:headEnd/>
            <a:tailEnd/>
          </a:ln>
        </p:spPr>
      </p:pic>
      <p:pic>
        <p:nvPicPr>
          <p:cNvPr id="3076" name="Picture 5"/>
          <p:cNvPicPr>
            <a:picLocks noChangeAspect="1" noChangeArrowheads="1"/>
          </p:cNvPicPr>
          <p:nvPr/>
        </p:nvPicPr>
        <p:blipFill>
          <a:blip r:embed="rId5"/>
          <a:srcRect/>
          <a:stretch>
            <a:fillRect/>
          </a:stretch>
        </p:blipFill>
        <p:spPr bwMode="auto">
          <a:xfrm>
            <a:off x="6134100" y="0"/>
            <a:ext cx="3009900" cy="5495925"/>
          </a:xfrm>
          <a:prstGeom prst="rect">
            <a:avLst/>
          </a:prstGeom>
          <a:noFill/>
          <a:ln w="9525">
            <a:noFill/>
            <a:miter lim="800000"/>
            <a:headEnd/>
            <a:tailEnd/>
          </a:ln>
        </p:spPr>
      </p:pic>
      <p:pic>
        <p:nvPicPr>
          <p:cNvPr id="3077" name="Picture 6"/>
          <p:cNvPicPr>
            <a:picLocks noChangeAspect="1" noChangeArrowheads="1"/>
          </p:cNvPicPr>
          <p:nvPr/>
        </p:nvPicPr>
        <p:blipFill>
          <a:blip r:embed="rId6"/>
          <a:srcRect/>
          <a:stretch>
            <a:fillRect/>
          </a:stretch>
        </p:blipFill>
        <p:spPr bwMode="auto">
          <a:xfrm>
            <a:off x="5715000" y="5581650"/>
            <a:ext cx="3333750" cy="1276350"/>
          </a:xfrm>
          <a:prstGeom prst="rect">
            <a:avLst/>
          </a:prstGeom>
          <a:noFill/>
          <a:ln w="9525">
            <a:noFill/>
            <a:miter lim="800000"/>
            <a:headEnd/>
            <a:tailEnd/>
          </a:ln>
        </p:spPr>
      </p:pic>
      <p:pic>
        <p:nvPicPr>
          <p:cNvPr id="3078" name="Picture 7"/>
          <p:cNvPicPr>
            <a:picLocks noChangeAspect="1" noChangeArrowheads="1"/>
          </p:cNvPicPr>
          <p:nvPr/>
        </p:nvPicPr>
        <p:blipFill>
          <a:blip r:embed="rId7"/>
          <a:srcRect/>
          <a:stretch>
            <a:fillRect/>
          </a:stretch>
        </p:blipFill>
        <p:spPr bwMode="auto">
          <a:xfrm>
            <a:off x="0" y="685800"/>
            <a:ext cx="6305550" cy="457200"/>
          </a:xfrm>
          <a:prstGeom prst="rect">
            <a:avLst/>
          </a:prstGeom>
          <a:noFill/>
          <a:ln w="9525">
            <a:noFill/>
            <a:miter lim="800000"/>
            <a:headEnd/>
            <a:tailEnd/>
          </a:ln>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82000" y="60960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335"/>
    </mc:Choice>
    <mc:Fallback>
      <p:transition spd="slow" advTm="153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90600"/>
            <a:ext cx="8229600" cy="4154984"/>
          </a:xfrm>
          <a:prstGeom prst="rect">
            <a:avLst/>
          </a:prstGeom>
        </p:spPr>
        <p:txBody>
          <a:bodyPr wrap="square">
            <a:spAutoFit/>
          </a:bodyPr>
          <a:lstStyle/>
          <a:p>
            <a:r>
              <a:rPr lang="en-US" dirty="0" smtClean="0"/>
              <a:t>Photograph shows such a pair-production event that occurred in a bubble chamber. </a:t>
            </a:r>
          </a:p>
          <a:p>
            <a:endParaRPr lang="en-US" dirty="0" smtClean="0"/>
          </a:p>
          <a:p>
            <a:r>
              <a:rPr lang="en-US" dirty="0" smtClean="0"/>
              <a:t>A gamma ray entered the chamber from the bottom and at one point transformed into an electron and a positron. </a:t>
            </a:r>
          </a:p>
          <a:p>
            <a:endParaRPr lang="en-US" dirty="0" smtClean="0"/>
          </a:p>
          <a:p>
            <a:r>
              <a:rPr lang="en-US" dirty="0" smtClean="0"/>
              <a:t>Because those new particles were charged and moving, each left a trail of tiny bubbles. </a:t>
            </a:r>
          </a:p>
          <a:p>
            <a:endParaRPr lang="en-US" smtClean="0"/>
          </a:p>
          <a:p>
            <a:r>
              <a:rPr lang="en-US" smtClean="0"/>
              <a:t>The </a:t>
            </a:r>
            <a:r>
              <a:rPr lang="en-US" dirty="0" smtClean="0"/>
              <a:t>trails were curved because a magnetic field had been set up in the chamber.)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0"/>
            <a:ext cx="4017963"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21.3 Conductors and Insulators</a:t>
            </a:r>
          </a:p>
        </p:txBody>
      </p:sp>
      <p:sp>
        <p:nvSpPr>
          <p:cNvPr id="4099" name="TextBox 6"/>
          <p:cNvSpPr txBox="1">
            <a:spLocks noChangeArrowheads="1"/>
          </p:cNvSpPr>
          <p:nvPr/>
        </p:nvSpPr>
        <p:spPr bwMode="auto">
          <a:xfrm>
            <a:off x="304800" y="609600"/>
            <a:ext cx="8458200" cy="5508625"/>
          </a:xfrm>
          <a:prstGeom prst="rect">
            <a:avLst/>
          </a:prstGeom>
          <a:noFill/>
          <a:ln w="9525">
            <a:noFill/>
            <a:miter lim="800000"/>
            <a:headEnd/>
            <a:tailEnd/>
          </a:ln>
        </p:spPr>
        <p:txBody>
          <a:bodyPr>
            <a:spAutoFit/>
          </a:bodyPr>
          <a:lstStyle/>
          <a:p>
            <a:r>
              <a:rPr lang="en-US" sz="1600" b="1" dirty="0"/>
              <a:t>Conductors </a:t>
            </a:r>
            <a:r>
              <a:rPr lang="en-US" sz="1600" dirty="0"/>
              <a:t>are materials through which charge can move freely; examples include metals (such as </a:t>
            </a:r>
            <a:r>
              <a:rPr lang="en-US" sz="1600" i="1" dirty="0"/>
              <a:t>copper in common lamp wire), the human body, and tap water</a:t>
            </a:r>
            <a:r>
              <a:rPr lang="en-US" sz="1600" dirty="0"/>
              <a:t>. </a:t>
            </a:r>
          </a:p>
          <a:p>
            <a:endParaRPr lang="en-US" sz="1600" b="1" dirty="0"/>
          </a:p>
          <a:p>
            <a:r>
              <a:rPr lang="en-US" sz="1600" b="1" dirty="0"/>
              <a:t>Nonconductors—</a:t>
            </a:r>
            <a:r>
              <a:rPr lang="en-US" sz="1600" dirty="0"/>
              <a:t>also called insulators—are materials through which charge cannot move freely; examples include </a:t>
            </a:r>
            <a:r>
              <a:rPr lang="en-US" sz="1600" i="1" dirty="0"/>
              <a:t>rubber, plastic, glass, and chemically pure water. </a:t>
            </a:r>
          </a:p>
          <a:p>
            <a:endParaRPr lang="en-US" sz="1600" b="1" dirty="0"/>
          </a:p>
          <a:p>
            <a:r>
              <a:rPr lang="en-US" sz="1600" b="1" dirty="0"/>
              <a:t>Semiconductors </a:t>
            </a:r>
            <a:r>
              <a:rPr lang="en-US" sz="1600" dirty="0"/>
              <a:t>are materials that are intermediate between conductors and insulators; examples include </a:t>
            </a:r>
            <a:r>
              <a:rPr lang="en-US" sz="1600" i="1" dirty="0"/>
              <a:t>silicon and germanium in computer chips. </a:t>
            </a:r>
          </a:p>
          <a:p>
            <a:endParaRPr lang="en-US" sz="1600" b="1" dirty="0"/>
          </a:p>
          <a:p>
            <a:r>
              <a:rPr lang="en-US" sz="1600" b="1" dirty="0"/>
              <a:t>Superconductors </a:t>
            </a:r>
            <a:r>
              <a:rPr lang="en-US" sz="1600" dirty="0"/>
              <a:t>are materials that are perfect conductors, allowing charge to move without any hindrance.</a:t>
            </a:r>
          </a:p>
          <a:p>
            <a:endParaRPr lang="en-US" sz="1600" dirty="0"/>
          </a:p>
          <a:p>
            <a:r>
              <a:rPr lang="en-US" sz="1600" dirty="0"/>
              <a:t>The properties of conductors and insulators are due to the structure and electrical nature of atoms. </a:t>
            </a:r>
          </a:p>
          <a:p>
            <a:endParaRPr lang="en-US" sz="1600" dirty="0"/>
          </a:p>
          <a:p>
            <a:r>
              <a:rPr lang="en-US" sz="1600" dirty="0"/>
              <a:t>Atoms consist of positively charged </a:t>
            </a:r>
            <a:r>
              <a:rPr lang="en-US" sz="1600" b="1" i="1" dirty="0"/>
              <a:t>protons</a:t>
            </a:r>
            <a:r>
              <a:rPr lang="en-US" sz="1600" i="1" dirty="0"/>
              <a:t>, </a:t>
            </a:r>
            <a:r>
              <a:rPr lang="en-US" sz="1600" dirty="0"/>
              <a:t>negatively</a:t>
            </a:r>
            <a:r>
              <a:rPr lang="en-US" sz="1600" i="1" dirty="0"/>
              <a:t> </a:t>
            </a:r>
            <a:r>
              <a:rPr lang="en-US" sz="1600" dirty="0"/>
              <a:t>charged </a:t>
            </a:r>
            <a:r>
              <a:rPr lang="en-US" sz="1600" b="1" i="1" dirty="0"/>
              <a:t>electrons</a:t>
            </a:r>
            <a:r>
              <a:rPr lang="en-US" sz="1600" i="1" dirty="0"/>
              <a:t>, </a:t>
            </a:r>
            <a:r>
              <a:rPr lang="en-US" sz="1600" dirty="0"/>
              <a:t>and electrically neutral </a:t>
            </a:r>
            <a:r>
              <a:rPr lang="en-US" sz="1600" b="1" i="1" dirty="0"/>
              <a:t>neutrons</a:t>
            </a:r>
            <a:r>
              <a:rPr lang="en-US" sz="1600" i="1" dirty="0"/>
              <a:t>. </a:t>
            </a:r>
            <a:r>
              <a:rPr lang="en-US" sz="1600" dirty="0"/>
              <a:t>The protons and neutrons are packed tightly together in a central nucleus.</a:t>
            </a:r>
          </a:p>
          <a:p>
            <a:endParaRPr lang="en-US" sz="1600" dirty="0"/>
          </a:p>
          <a:p>
            <a:r>
              <a:rPr lang="en-US" sz="1600" dirty="0"/>
              <a:t>When atoms of a conductor come together to form the solid, some of their outermost (and so most loosely held) electrons become free to wander about within the solid, leaving behind positively charged atoms ( </a:t>
            </a:r>
            <a:r>
              <a:rPr lang="en-US" sz="1600" i="1" dirty="0"/>
              <a:t>positive ions).</a:t>
            </a:r>
            <a:r>
              <a:rPr lang="en-US" sz="1600" dirty="0"/>
              <a:t>We call the mobile electrons</a:t>
            </a:r>
            <a:r>
              <a:rPr lang="en-US" sz="1600" i="1" dirty="0"/>
              <a:t> </a:t>
            </a:r>
            <a:r>
              <a:rPr lang="en-US" sz="1600" b="1" i="1" dirty="0"/>
              <a:t>conduction electrons. </a:t>
            </a:r>
          </a:p>
          <a:p>
            <a:endParaRPr lang="en-US" sz="1600" i="1" dirty="0"/>
          </a:p>
          <a:p>
            <a:r>
              <a:rPr lang="en-US" sz="1600" dirty="0"/>
              <a:t>There are few (if any) free electrons in a nonconductor.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0" y="0"/>
            <a:ext cx="4017963"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21.3 Conductors and Insulators</a:t>
            </a:r>
          </a:p>
        </p:txBody>
      </p:sp>
      <p:pic>
        <p:nvPicPr>
          <p:cNvPr id="5123" name="Picture 2"/>
          <p:cNvPicPr>
            <a:picLocks noChangeAspect="1" noChangeArrowheads="1"/>
          </p:cNvPicPr>
          <p:nvPr/>
        </p:nvPicPr>
        <p:blipFill>
          <a:blip r:embed="rId2"/>
          <a:srcRect/>
          <a:stretch>
            <a:fillRect/>
          </a:stretch>
        </p:blipFill>
        <p:spPr bwMode="auto">
          <a:xfrm>
            <a:off x="2895600" y="381000"/>
            <a:ext cx="4419600" cy="3581400"/>
          </a:xfrm>
          <a:prstGeom prst="rect">
            <a:avLst/>
          </a:prstGeom>
          <a:noFill/>
          <a:ln w="9525">
            <a:noFill/>
            <a:miter lim="800000"/>
            <a:headEnd/>
            <a:tailEnd/>
          </a:ln>
        </p:spPr>
      </p:pic>
      <p:pic>
        <p:nvPicPr>
          <p:cNvPr id="5124" name="Picture 3"/>
          <p:cNvPicPr>
            <a:picLocks noChangeAspect="1" noChangeArrowheads="1"/>
          </p:cNvPicPr>
          <p:nvPr/>
        </p:nvPicPr>
        <p:blipFill>
          <a:blip r:embed="rId3"/>
          <a:srcRect/>
          <a:stretch>
            <a:fillRect/>
          </a:stretch>
        </p:blipFill>
        <p:spPr bwMode="auto">
          <a:xfrm>
            <a:off x="990600" y="4190999"/>
            <a:ext cx="7369345" cy="266700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0" y="0"/>
            <a:ext cx="2643188"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21.4 Coulomb’s Law</a:t>
            </a:r>
          </a:p>
        </p:txBody>
      </p:sp>
      <p:pic>
        <p:nvPicPr>
          <p:cNvPr id="6147" name="Picture 3"/>
          <p:cNvPicPr>
            <a:picLocks noChangeAspect="1" noChangeArrowheads="1"/>
          </p:cNvPicPr>
          <p:nvPr/>
        </p:nvPicPr>
        <p:blipFill>
          <a:blip r:embed="rId2"/>
          <a:srcRect/>
          <a:stretch>
            <a:fillRect/>
          </a:stretch>
        </p:blipFill>
        <p:spPr bwMode="auto">
          <a:xfrm>
            <a:off x="5334000" y="428625"/>
            <a:ext cx="3448050" cy="5514975"/>
          </a:xfrm>
          <a:prstGeom prst="rect">
            <a:avLst/>
          </a:prstGeom>
          <a:noFill/>
          <a:ln w="9525">
            <a:noFill/>
            <a:miter lim="800000"/>
            <a:headEnd/>
            <a:tailEnd/>
          </a:ln>
        </p:spPr>
      </p:pic>
      <p:grpSp>
        <p:nvGrpSpPr>
          <p:cNvPr id="6148" name="Group 7"/>
          <p:cNvGrpSpPr>
            <a:grpSpLocks/>
          </p:cNvGrpSpPr>
          <p:nvPr/>
        </p:nvGrpSpPr>
        <p:grpSpPr bwMode="auto">
          <a:xfrm>
            <a:off x="381000" y="685800"/>
            <a:ext cx="4495800" cy="5262563"/>
            <a:chOff x="381000" y="685800"/>
            <a:chExt cx="4495800" cy="5262979"/>
          </a:xfrm>
        </p:grpSpPr>
        <p:sp>
          <p:nvSpPr>
            <p:cNvPr id="6151" name="TextBox 4"/>
            <p:cNvSpPr txBox="1">
              <a:spLocks noChangeArrowheads="1"/>
            </p:cNvSpPr>
            <p:nvPr/>
          </p:nvSpPr>
          <p:spPr bwMode="auto">
            <a:xfrm>
              <a:off x="381000" y="685800"/>
              <a:ext cx="4495800" cy="5262979"/>
            </a:xfrm>
            <a:prstGeom prst="rect">
              <a:avLst/>
            </a:prstGeom>
            <a:noFill/>
            <a:ln w="9525">
              <a:noFill/>
              <a:miter lim="800000"/>
              <a:headEnd/>
              <a:tailEnd/>
            </a:ln>
          </p:spPr>
          <p:txBody>
            <a:bodyPr>
              <a:spAutoFit/>
            </a:bodyPr>
            <a:lstStyle/>
            <a:p>
              <a:r>
                <a:rPr lang="en-US" sz="1600"/>
                <a:t>This force of repulsion or attraction due to the charge properties of objects is called an </a:t>
              </a:r>
              <a:r>
                <a:rPr lang="en-US" sz="1600" b="1"/>
                <a:t>electrostatic force. </a:t>
              </a:r>
            </a:p>
            <a:p>
              <a:endParaRPr lang="en-US" sz="1600" b="1"/>
            </a:p>
            <a:p>
              <a:r>
                <a:rPr lang="en-US" sz="1600"/>
                <a:t>The equation giving the force for charged particles is called </a:t>
              </a:r>
              <a:r>
                <a:rPr lang="en-US" sz="1600" b="1"/>
                <a:t>Coulomb’s law:</a:t>
              </a:r>
            </a:p>
            <a:p>
              <a:endParaRPr lang="en-US" sz="1600" b="1"/>
            </a:p>
            <a:p>
              <a:endParaRPr lang="en-US" sz="1600" b="1"/>
            </a:p>
            <a:p>
              <a:endParaRPr lang="en-US" sz="1600" b="1"/>
            </a:p>
            <a:p>
              <a:endParaRPr lang="en-US" sz="1600" b="1"/>
            </a:p>
            <a:p>
              <a:r>
                <a:rPr lang="en-US" sz="1600"/>
                <a:t>where particle 1 has charge </a:t>
              </a:r>
              <a:r>
                <a:rPr lang="en-US" sz="1600" i="1"/>
                <a:t>q</a:t>
              </a:r>
              <a:r>
                <a:rPr lang="en-US" sz="1600" i="1" baseline="-25000"/>
                <a:t>1</a:t>
              </a:r>
              <a:r>
                <a:rPr lang="en-US" sz="1600" i="1"/>
                <a:t> </a:t>
              </a:r>
              <a:r>
                <a:rPr lang="en-US" sz="1600"/>
                <a:t>and particle 2 has charge</a:t>
              </a:r>
              <a:r>
                <a:rPr lang="en-US" sz="1600" i="1"/>
                <a:t> q</a:t>
              </a:r>
              <a:r>
                <a:rPr lang="en-US" sz="1600" i="1" baseline="-25000"/>
                <a:t>2</a:t>
              </a:r>
              <a:r>
                <a:rPr lang="en-US" sz="1600" i="1"/>
                <a:t>, </a:t>
              </a:r>
              <a:r>
                <a:rPr lang="en-US" sz="1600"/>
                <a:t>and</a:t>
              </a:r>
              <a:r>
                <a:rPr lang="en-US" sz="1600" i="1"/>
                <a:t> F </a:t>
              </a:r>
              <a:r>
                <a:rPr lang="en-US" sz="1600"/>
                <a:t>is the force on particle 1. </a:t>
              </a:r>
            </a:p>
            <a:p>
              <a:r>
                <a:rPr lang="en-US" sz="1600"/>
                <a:t>Here   iis a unit vector along an axis extending through the two particles, </a:t>
              </a:r>
              <a:r>
                <a:rPr lang="en-US" sz="1600" i="1"/>
                <a:t>r </a:t>
              </a:r>
              <a:r>
                <a:rPr lang="en-US" sz="1600"/>
                <a:t>is</a:t>
              </a:r>
              <a:r>
                <a:rPr lang="en-US" sz="1600" i="1"/>
                <a:t> </a:t>
              </a:r>
              <a:r>
                <a:rPr lang="en-US" sz="1600"/>
                <a:t>the distance between them, and </a:t>
              </a:r>
              <a:r>
                <a:rPr lang="en-US" sz="1600" i="1"/>
                <a:t>k </a:t>
              </a:r>
              <a:r>
                <a:rPr lang="en-US" sz="1600"/>
                <a:t>is a constant.</a:t>
              </a:r>
            </a:p>
            <a:p>
              <a:endParaRPr lang="en-US" sz="1600"/>
            </a:p>
            <a:p>
              <a:r>
                <a:rPr lang="en-US" sz="1600"/>
                <a:t>The SI unit of charge is the </a:t>
              </a:r>
              <a:r>
                <a:rPr lang="en-US" sz="1600" b="1" i="1"/>
                <a:t>coulomb</a:t>
              </a:r>
              <a:r>
                <a:rPr lang="en-US" sz="1600" b="1"/>
                <a:t>.</a:t>
              </a:r>
            </a:p>
            <a:p>
              <a:endParaRPr lang="en-US" sz="1600" b="1"/>
            </a:p>
            <a:p>
              <a:r>
                <a:rPr lang="en-US" sz="1600"/>
                <a:t>The constant </a:t>
              </a:r>
            </a:p>
            <a:p>
              <a:endParaRPr lang="en-US" sz="1600"/>
            </a:p>
            <a:p>
              <a:r>
                <a:rPr lang="en-US" sz="1600"/>
                <a:t>The quantity </a:t>
              </a:r>
              <a:r>
                <a:rPr lang="en-US" sz="1600">
                  <a:latin typeface="Symbol" pitchFamily="18" charset="2"/>
                </a:rPr>
                <a:t>e</a:t>
              </a:r>
              <a:r>
                <a:rPr lang="en-US" sz="1600" baseline="-25000"/>
                <a:t>0</a:t>
              </a:r>
              <a:r>
                <a:rPr lang="en-US" sz="1600"/>
                <a:t> is called the </a:t>
              </a:r>
              <a:r>
                <a:rPr lang="en-US" sz="1600" b="1" i="1"/>
                <a:t>permittivity constant</a:t>
              </a:r>
              <a:endParaRPr lang="en-US" sz="1600" i="1"/>
            </a:p>
          </p:txBody>
        </p:sp>
        <p:pic>
          <p:nvPicPr>
            <p:cNvPr id="6152" name="Picture 4"/>
            <p:cNvPicPr>
              <a:picLocks noChangeAspect="1" noChangeArrowheads="1"/>
            </p:cNvPicPr>
            <p:nvPr/>
          </p:nvPicPr>
          <p:blipFill>
            <a:blip r:embed="rId3" cstate="print">
              <a:duotone>
                <a:prstClr val="black"/>
                <a:srgbClr val="FFFF00">
                  <a:tint val="45000"/>
                  <a:satMod val="400000"/>
                </a:srgbClr>
              </a:duotone>
            </a:blip>
            <a:srcRect/>
            <a:stretch>
              <a:fillRect/>
            </a:stretch>
          </p:blipFill>
          <p:spPr bwMode="auto">
            <a:xfrm>
              <a:off x="1066800" y="2362200"/>
              <a:ext cx="3038475" cy="533400"/>
            </a:xfrm>
            <a:prstGeom prst="rect">
              <a:avLst/>
            </a:prstGeom>
            <a:noFill/>
            <a:ln w="9525">
              <a:noFill/>
              <a:miter lim="800000"/>
              <a:headEnd/>
              <a:tailEnd/>
            </a:ln>
          </p:spPr>
        </p:pic>
        <p:pic>
          <p:nvPicPr>
            <p:cNvPr id="6153" name="Picture 5"/>
            <p:cNvPicPr>
              <a:picLocks noChangeAspect="1" noChangeArrowheads="1"/>
            </p:cNvPicPr>
            <p:nvPr/>
          </p:nvPicPr>
          <p:blipFill>
            <a:blip r:embed="rId4"/>
            <a:srcRect/>
            <a:stretch>
              <a:fillRect/>
            </a:stretch>
          </p:blipFill>
          <p:spPr bwMode="auto">
            <a:xfrm>
              <a:off x="904875" y="4219575"/>
              <a:ext cx="161925" cy="200025"/>
            </a:xfrm>
            <a:prstGeom prst="rect">
              <a:avLst/>
            </a:prstGeom>
            <a:noFill/>
            <a:ln w="9525">
              <a:noFill/>
              <a:miter lim="800000"/>
              <a:headEnd/>
              <a:tailEnd/>
            </a:ln>
          </p:spPr>
        </p:pic>
      </p:grpSp>
      <p:pic>
        <p:nvPicPr>
          <p:cNvPr id="6149" name="Picture 6"/>
          <p:cNvPicPr>
            <a:picLocks noChangeAspect="1" noChangeArrowheads="1"/>
          </p:cNvPicPr>
          <p:nvPr/>
        </p:nvPicPr>
        <p:blipFill>
          <a:blip r:embed="rId5" cstate="print">
            <a:duotone>
              <a:prstClr val="black"/>
              <a:srgbClr val="FFFF00">
                <a:tint val="45000"/>
                <a:satMod val="400000"/>
              </a:srgbClr>
            </a:duotone>
          </a:blip>
          <a:srcRect/>
          <a:stretch>
            <a:fillRect/>
          </a:stretch>
        </p:blipFill>
        <p:spPr bwMode="auto">
          <a:xfrm>
            <a:off x="1524000" y="4953000"/>
            <a:ext cx="3038475" cy="542925"/>
          </a:xfrm>
          <a:prstGeom prst="rect">
            <a:avLst/>
          </a:prstGeom>
          <a:noFill/>
          <a:ln w="9525">
            <a:noFill/>
            <a:miter lim="800000"/>
            <a:headEnd/>
            <a:tailEnd/>
          </a:ln>
        </p:spPr>
      </p:pic>
      <p:pic>
        <p:nvPicPr>
          <p:cNvPr id="6150" name="Picture 7"/>
          <p:cNvPicPr>
            <a:picLocks noChangeAspect="1" noChangeArrowheads="1"/>
          </p:cNvPicPr>
          <p:nvPr/>
        </p:nvPicPr>
        <p:blipFill>
          <a:blip r:embed="rId6"/>
          <a:srcRect/>
          <a:stretch>
            <a:fillRect/>
          </a:stretch>
        </p:blipFill>
        <p:spPr bwMode="auto">
          <a:xfrm>
            <a:off x="1524000" y="6019800"/>
            <a:ext cx="2514600" cy="2952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0" y="0"/>
            <a:ext cx="2643188"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21.4 Coulomb’s Law</a:t>
            </a:r>
          </a:p>
        </p:txBody>
      </p:sp>
      <p:sp>
        <p:nvSpPr>
          <p:cNvPr id="7171" name="Rectangle 2"/>
          <p:cNvSpPr>
            <a:spLocks noChangeArrowheads="1"/>
          </p:cNvSpPr>
          <p:nvPr/>
        </p:nvSpPr>
        <p:spPr bwMode="auto">
          <a:xfrm>
            <a:off x="1143000" y="609600"/>
            <a:ext cx="6934200" cy="4154488"/>
          </a:xfrm>
          <a:prstGeom prst="rect">
            <a:avLst/>
          </a:prstGeom>
          <a:noFill/>
          <a:ln w="9525">
            <a:noFill/>
            <a:miter lim="800000"/>
            <a:headEnd/>
            <a:tailEnd/>
          </a:ln>
        </p:spPr>
        <p:txBody>
          <a:bodyPr>
            <a:spAutoFit/>
          </a:bodyPr>
          <a:lstStyle/>
          <a:p>
            <a:r>
              <a:rPr lang="en-US" dirty="0"/>
              <a:t>Current is the rate </a:t>
            </a:r>
            <a:r>
              <a:rPr lang="en-US" i="1" dirty="0" err="1"/>
              <a:t>dq</a:t>
            </a:r>
            <a:r>
              <a:rPr lang="en-US" i="1" dirty="0"/>
              <a:t>/</a:t>
            </a:r>
            <a:r>
              <a:rPr lang="en-US" i="1" dirty="0" err="1"/>
              <a:t>dt</a:t>
            </a:r>
            <a:r>
              <a:rPr lang="en-US" i="1" dirty="0"/>
              <a:t> </a:t>
            </a:r>
            <a:r>
              <a:rPr lang="en-US" dirty="0"/>
              <a:t>at which charge moves past</a:t>
            </a:r>
          </a:p>
          <a:p>
            <a:r>
              <a:rPr lang="en-US" dirty="0"/>
              <a:t>a point or through a region</a:t>
            </a:r>
          </a:p>
          <a:p>
            <a:endParaRPr lang="en-US" dirty="0"/>
          </a:p>
          <a:p>
            <a:endParaRPr lang="en-US" dirty="0"/>
          </a:p>
          <a:p>
            <a:endParaRPr lang="en-US" dirty="0"/>
          </a:p>
          <a:p>
            <a:endParaRPr lang="en-US" dirty="0"/>
          </a:p>
          <a:p>
            <a:r>
              <a:rPr lang="en-US" dirty="0"/>
              <a:t>in which </a:t>
            </a:r>
            <a:r>
              <a:rPr lang="en-US" i="1" dirty="0" err="1"/>
              <a:t>i</a:t>
            </a:r>
            <a:r>
              <a:rPr lang="en-US" i="1" dirty="0"/>
              <a:t> </a:t>
            </a:r>
            <a:r>
              <a:rPr lang="en-US" dirty="0"/>
              <a:t>is the current (in amperes) and </a:t>
            </a:r>
            <a:r>
              <a:rPr lang="en-US" i="1" dirty="0" err="1"/>
              <a:t>dq</a:t>
            </a:r>
            <a:r>
              <a:rPr lang="en-US" i="1" dirty="0"/>
              <a:t> (</a:t>
            </a:r>
            <a:r>
              <a:rPr lang="en-US" dirty="0"/>
              <a:t>in coulombs) is the amount of charge moving past a point or through a region in time </a:t>
            </a:r>
            <a:r>
              <a:rPr lang="en-US" i="1" dirty="0" err="1"/>
              <a:t>dt</a:t>
            </a:r>
            <a:r>
              <a:rPr lang="en-US" i="1" dirty="0"/>
              <a:t> </a:t>
            </a:r>
            <a:r>
              <a:rPr lang="en-US" dirty="0"/>
              <a:t>(in seconds).</a:t>
            </a:r>
          </a:p>
          <a:p>
            <a:endParaRPr lang="en-US" dirty="0"/>
          </a:p>
          <a:p>
            <a:r>
              <a:rPr lang="en-US" dirty="0"/>
              <a:t>Therefore, </a:t>
            </a:r>
          </a:p>
        </p:txBody>
      </p:sp>
      <p:pic>
        <p:nvPicPr>
          <p:cNvPr id="7172" name="Picture 1"/>
          <p:cNvPicPr>
            <a:picLocks noChangeAspect="1" noChangeArrowheads="1"/>
          </p:cNvPicPr>
          <p:nvPr/>
        </p:nvPicPr>
        <p:blipFill>
          <a:blip r:embed="rId2"/>
          <a:srcRect/>
          <a:stretch>
            <a:fillRect/>
          </a:stretch>
        </p:blipFill>
        <p:spPr bwMode="auto">
          <a:xfrm>
            <a:off x="2895600" y="1905000"/>
            <a:ext cx="2838450" cy="533400"/>
          </a:xfrm>
          <a:prstGeom prst="rect">
            <a:avLst/>
          </a:prstGeom>
          <a:noFill/>
          <a:ln w="9525">
            <a:noFill/>
            <a:miter lim="800000"/>
            <a:headEnd/>
            <a:tailEnd/>
          </a:ln>
        </p:spPr>
      </p:pic>
      <p:pic>
        <p:nvPicPr>
          <p:cNvPr id="7173" name="Picture 3"/>
          <p:cNvPicPr>
            <a:picLocks noChangeAspect="1" noChangeArrowheads="1"/>
          </p:cNvPicPr>
          <p:nvPr/>
        </p:nvPicPr>
        <p:blipFill>
          <a:blip r:embed="rId3"/>
          <a:srcRect/>
          <a:stretch>
            <a:fillRect/>
          </a:stretch>
        </p:blipFill>
        <p:spPr bwMode="auto">
          <a:xfrm>
            <a:off x="2971800" y="4953000"/>
            <a:ext cx="1819275" cy="3524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905000" y="1447800"/>
            <a:ext cx="4391025" cy="381000"/>
          </a:xfrm>
          <a:prstGeom prst="rect">
            <a:avLst/>
          </a:prstGeom>
          <a:noFill/>
          <a:ln w="9525">
            <a:noFill/>
            <a:miter lim="800000"/>
            <a:headEnd/>
            <a:tailEnd/>
          </a:ln>
        </p:spPr>
      </p:pic>
      <p:sp>
        <p:nvSpPr>
          <p:cNvPr id="8195" name="TextBox 2"/>
          <p:cNvSpPr txBox="1">
            <a:spLocks noChangeArrowheads="1"/>
          </p:cNvSpPr>
          <p:nvPr/>
        </p:nvSpPr>
        <p:spPr bwMode="auto">
          <a:xfrm>
            <a:off x="0" y="0"/>
            <a:ext cx="2643188" cy="400050"/>
          </a:xfrm>
          <a:prstGeom prst="rect">
            <a:avLst/>
          </a:prstGeom>
          <a:noFill/>
          <a:ln w="9525">
            <a:noFill/>
            <a:miter lim="800000"/>
            <a:headEnd/>
            <a:tailEnd/>
          </a:ln>
        </p:spPr>
        <p:txBody>
          <a:bodyPr wrap="none">
            <a:spAutoFit/>
          </a:bodyPr>
          <a:lstStyle/>
          <a:p>
            <a:r>
              <a:rPr lang="en-US" sz="2000" b="1" i="1">
                <a:solidFill>
                  <a:srgbClr val="0070C0"/>
                </a:solidFill>
                <a:latin typeface="Arial" charset="0"/>
                <a:cs typeface="Arial" charset="0"/>
              </a:rPr>
              <a:t>21.4 Coulomb’s Law</a:t>
            </a:r>
          </a:p>
        </p:txBody>
      </p:sp>
      <p:sp>
        <p:nvSpPr>
          <p:cNvPr id="8196" name="Rectangle 3"/>
          <p:cNvSpPr>
            <a:spLocks noChangeArrowheads="1"/>
          </p:cNvSpPr>
          <p:nvPr/>
        </p:nvSpPr>
        <p:spPr bwMode="auto">
          <a:xfrm>
            <a:off x="533400" y="533400"/>
            <a:ext cx="8001000" cy="3170238"/>
          </a:xfrm>
          <a:prstGeom prst="rect">
            <a:avLst/>
          </a:prstGeom>
          <a:noFill/>
          <a:ln w="9525">
            <a:noFill/>
            <a:miter lim="800000"/>
            <a:headEnd/>
            <a:tailEnd/>
          </a:ln>
        </p:spPr>
        <p:txBody>
          <a:bodyPr>
            <a:spAutoFit/>
          </a:bodyPr>
          <a:lstStyle/>
          <a:p>
            <a:r>
              <a:rPr lang="en-US" sz="2000"/>
              <a:t>If there are </a:t>
            </a:r>
            <a:r>
              <a:rPr lang="en-US" sz="2000" i="1"/>
              <a:t>n </a:t>
            </a:r>
            <a:r>
              <a:rPr lang="en-US" sz="2000"/>
              <a:t>charged particles, they interact independently in pairs, and the force on any one of them, say particle 1, is given by the vector sum</a:t>
            </a:r>
          </a:p>
          <a:p>
            <a:endParaRPr lang="en-US" sz="2000"/>
          </a:p>
          <a:p>
            <a:endParaRPr lang="en-US" sz="2000"/>
          </a:p>
          <a:p>
            <a:endParaRPr lang="en-US" sz="2000"/>
          </a:p>
          <a:p>
            <a:r>
              <a:rPr lang="en-US" sz="2000"/>
              <a:t>in which, </a:t>
            </a:r>
            <a:r>
              <a:rPr lang="en-US" sz="2000" b="1"/>
              <a:t>F</a:t>
            </a:r>
            <a:r>
              <a:rPr lang="en-US" sz="2000" baseline="-25000"/>
              <a:t>1,4 </a:t>
            </a:r>
            <a:r>
              <a:rPr lang="en-US" sz="2000"/>
              <a:t>is the force acting on particle 1 due to the presence of particle 4, etc.</a:t>
            </a:r>
          </a:p>
          <a:p>
            <a:endParaRPr lang="en-US" sz="2000"/>
          </a:p>
          <a:p>
            <a:r>
              <a:rPr lang="en-US" sz="2000"/>
              <a:t>As with gravitational force law, the shell theorem has analogs in electrostatics:</a:t>
            </a:r>
          </a:p>
        </p:txBody>
      </p:sp>
      <p:grpSp>
        <p:nvGrpSpPr>
          <p:cNvPr id="8197" name="Group 6"/>
          <p:cNvGrpSpPr>
            <a:grpSpLocks/>
          </p:cNvGrpSpPr>
          <p:nvPr/>
        </p:nvGrpSpPr>
        <p:grpSpPr bwMode="auto">
          <a:xfrm>
            <a:off x="762000" y="3810000"/>
            <a:ext cx="7677150" cy="1333500"/>
            <a:chOff x="762000" y="5181600"/>
            <a:chExt cx="7677150" cy="1333500"/>
          </a:xfrm>
        </p:grpSpPr>
        <p:pic>
          <p:nvPicPr>
            <p:cNvPr id="8198" name="Picture 3"/>
            <p:cNvPicPr>
              <a:picLocks noChangeAspect="1" noChangeArrowheads="1"/>
            </p:cNvPicPr>
            <p:nvPr/>
          </p:nvPicPr>
          <p:blipFill>
            <a:blip r:embed="rId3"/>
            <a:srcRect t="5370" b="62416"/>
            <a:stretch>
              <a:fillRect/>
            </a:stretch>
          </p:blipFill>
          <p:spPr bwMode="auto">
            <a:xfrm>
              <a:off x="762000" y="5181600"/>
              <a:ext cx="7677150" cy="457200"/>
            </a:xfrm>
            <a:prstGeom prst="rect">
              <a:avLst/>
            </a:prstGeom>
            <a:noFill/>
            <a:ln w="9525">
              <a:noFill/>
              <a:miter lim="800000"/>
              <a:headEnd/>
              <a:tailEnd/>
            </a:ln>
          </p:spPr>
        </p:pic>
        <p:pic>
          <p:nvPicPr>
            <p:cNvPr id="8199" name="Picture 4"/>
            <p:cNvPicPr>
              <a:picLocks noChangeAspect="1" noChangeArrowheads="1"/>
            </p:cNvPicPr>
            <p:nvPr/>
          </p:nvPicPr>
          <p:blipFill>
            <a:blip r:embed="rId4"/>
            <a:srcRect/>
            <a:stretch>
              <a:fillRect/>
            </a:stretch>
          </p:blipFill>
          <p:spPr bwMode="auto">
            <a:xfrm>
              <a:off x="762000" y="6019800"/>
              <a:ext cx="7077075" cy="495300"/>
            </a:xfrm>
            <a:prstGeom prst="rect">
              <a:avLst/>
            </a:prstGeom>
            <a:noFill/>
            <a:ln w="9525">
              <a:noFill/>
              <a:miter lim="800000"/>
              <a:headEnd/>
              <a:tailEnd/>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lum bright="-30000" contrast="50000"/>
          </a:blip>
          <a:srcRect/>
          <a:stretch>
            <a:fillRect/>
          </a:stretch>
        </p:blipFill>
        <p:spPr bwMode="auto">
          <a:xfrm>
            <a:off x="152400" y="533400"/>
            <a:ext cx="5486400" cy="1290638"/>
          </a:xfrm>
          <a:prstGeom prst="rect">
            <a:avLst/>
          </a:prstGeom>
          <a:noFill/>
          <a:ln w="9525">
            <a:noFill/>
            <a:miter lim="800000"/>
            <a:headEnd/>
            <a:tailEnd/>
          </a:ln>
        </p:spPr>
      </p:pic>
      <p:sp>
        <p:nvSpPr>
          <p:cNvPr id="9219" name="TextBox 3"/>
          <p:cNvSpPr txBox="1">
            <a:spLocks noChangeArrowheads="1"/>
          </p:cNvSpPr>
          <p:nvPr/>
        </p:nvSpPr>
        <p:spPr bwMode="auto">
          <a:xfrm>
            <a:off x="-30163" y="-19050"/>
            <a:ext cx="5657851" cy="400050"/>
          </a:xfrm>
          <a:prstGeom prst="rect">
            <a:avLst/>
          </a:prstGeom>
          <a:noFill/>
          <a:ln w="9525">
            <a:noFill/>
            <a:miter lim="800000"/>
            <a:headEnd/>
            <a:tailEnd/>
          </a:ln>
        </p:spPr>
        <p:txBody>
          <a:bodyPr wrap="none">
            <a:spAutoFit/>
          </a:bodyPr>
          <a:lstStyle/>
          <a:p>
            <a:r>
              <a:rPr lang="en-US" sz="2000" b="1">
                <a:solidFill>
                  <a:srgbClr val="FF3300"/>
                </a:solidFill>
              </a:rPr>
              <a:t>Example, The net force due to two other particles:</a:t>
            </a:r>
          </a:p>
        </p:txBody>
      </p:sp>
      <p:pic>
        <p:nvPicPr>
          <p:cNvPr id="9220" name="Picture 3"/>
          <p:cNvPicPr>
            <a:picLocks noChangeAspect="1" noChangeArrowheads="1"/>
          </p:cNvPicPr>
          <p:nvPr/>
        </p:nvPicPr>
        <p:blipFill>
          <a:blip r:embed="rId3">
            <a:lum bright="-30000" contrast="40000"/>
          </a:blip>
          <a:srcRect/>
          <a:stretch>
            <a:fillRect/>
          </a:stretch>
        </p:blipFill>
        <p:spPr bwMode="auto">
          <a:xfrm>
            <a:off x="152400" y="1905000"/>
            <a:ext cx="2514600" cy="3481388"/>
          </a:xfrm>
          <a:prstGeom prst="rect">
            <a:avLst/>
          </a:prstGeom>
          <a:noFill/>
          <a:ln w="9525">
            <a:noFill/>
            <a:miter lim="800000"/>
            <a:headEnd/>
            <a:tailEnd/>
          </a:ln>
        </p:spPr>
      </p:pic>
      <p:pic>
        <p:nvPicPr>
          <p:cNvPr id="9221" name="Picture 4"/>
          <p:cNvPicPr>
            <a:picLocks noChangeAspect="1" noChangeArrowheads="1"/>
          </p:cNvPicPr>
          <p:nvPr/>
        </p:nvPicPr>
        <p:blipFill>
          <a:blip r:embed="rId4">
            <a:lum bright="-30000" contrast="50000"/>
          </a:blip>
          <a:srcRect/>
          <a:stretch>
            <a:fillRect/>
          </a:stretch>
        </p:blipFill>
        <p:spPr bwMode="auto">
          <a:xfrm>
            <a:off x="3581400" y="1981200"/>
            <a:ext cx="5427663" cy="3748088"/>
          </a:xfrm>
          <a:prstGeom prst="rect">
            <a:avLst/>
          </a:prstGeom>
          <a:noFill/>
          <a:ln w="9525">
            <a:noFill/>
            <a:miter lim="800000"/>
            <a:headEnd/>
            <a:tailEnd/>
          </a:ln>
        </p:spPr>
      </p:pic>
      <p:sp>
        <p:nvSpPr>
          <p:cNvPr id="9222" name="TextBox 5"/>
          <p:cNvSpPr txBox="1">
            <a:spLocks noChangeArrowheads="1"/>
          </p:cNvSpPr>
          <p:nvPr/>
        </p:nvSpPr>
        <p:spPr bwMode="auto">
          <a:xfrm>
            <a:off x="152400" y="5486400"/>
            <a:ext cx="3429000" cy="1323975"/>
          </a:xfrm>
          <a:prstGeom prst="rect">
            <a:avLst/>
          </a:prstGeom>
          <a:noFill/>
          <a:ln w="9525">
            <a:noFill/>
            <a:miter lim="800000"/>
            <a:headEnd/>
            <a:tailEnd/>
          </a:ln>
        </p:spPr>
        <p:txBody>
          <a:bodyPr>
            <a:spAutoFit/>
          </a:bodyPr>
          <a:lstStyle/>
          <a:p>
            <a:r>
              <a:rPr lang="en-US" sz="1600" b="1" dirty="0"/>
              <a:t>Fig. 21-8 (</a:t>
            </a:r>
            <a:r>
              <a:rPr lang="en-US" sz="1600" b="1" i="1" dirty="0"/>
              <a:t>a) </a:t>
            </a:r>
            <a:r>
              <a:rPr lang="en-US" sz="1600" dirty="0"/>
              <a:t>Two charged particles of charges </a:t>
            </a:r>
            <a:r>
              <a:rPr lang="en-US" sz="1600" i="1" dirty="0"/>
              <a:t>q</a:t>
            </a:r>
            <a:r>
              <a:rPr lang="en-US" sz="1600" i="1" baseline="-25000" dirty="0"/>
              <a:t>1 </a:t>
            </a:r>
            <a:r>
              <a:rPr lang="en-US" sz="1600" dirty="0"/>
              <a:t>and </a:t>
            </a:r>
            <a:r>
              <a:rPr lang="en-US" sz="1600" i="1" dirty="0"/>
              <a:t>q</a:t>
            </a:r>
            <a:r>
              <a:rPr lang="en-US" sz="1600" i="1" baseline="-25000" dirty="0"/>
              <a:t>2</a:t>
            </a:r>
            <a:r>
              <a:rPr lang="en-US" sz="1600" i="1" dirty="0"/>
              <a:t> are fixed in </a:t>
            </a:r>
            <a:r>
              <a:rPr lang="en-US" sz="1600" dirty="0"/>
              <a:t>place on an </a:t>
            </a:r>
            <a:r>
              <a:rPr lang="en-US" sz="1600" i="1" dirty="0"/>
              <a:t>x axis. </a:t>
            </a:r>
            <a:r>
              <a:rPr lang="en-US" sz="1600" dirty="0"/>
              <a:t>(</a:t>
            </a:r>
            <a:r>
              <a:rPr lang="en-US" sz="1600" i="1" dirty="0"/>
              <a:t>b) The free-body </a:t>
            </a:r>
            <a:r>
              <a:rPr lang="en-US" sz="1600" dirty="0"/>
              <a:t>diagram for particle 1, showing the electrostatic</a:t>
            </a:r>
          </a:p>
          <a:p>
            <a:r>
              <a:rPr lang="en-US" sz="1600" dirty="0"/>
              <a:t>force on it from particle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2">
            <a:lum bright="-30000" contrast="50000"/>
          </a:blip>
          <a:srcRect/>
          <a:stretch>
            <a:fillRect/>
          </a:stretch>
        </p:blipFill>
        <p:spPr bwMode="auto">
          <a:xfrm>
            <a:off x="5029200" y="1447800"/>
            <a:ext cx="3892751" cy="2460625"/>
          </a:xfrm>
          <a:prstGeom prst="rect">
            <a:avLst/>
          </a:prstGeom>
          <a:noFill/>
          <a:ln w="9525">
            <a:noFill/>
            <a:miter lim="800000"/>
            <a:headEnd/>
            <a:tailEnd/>
          </a:ln>
        </p:spPr>
      </p:pic>
      <p:pic>
        <p:nvPicPr>
          <p:cNvPr id="10243" name="Picture 2"/>
          <p:cNvPicPr>
            <a:picLocks noChangeAspect="1" noChangeArrowheads="1"/>
          </p:cNvPicPr>
          <p:nvPr/>
        </p:nvPicPr>
        <p:blipFill>
          <a:blip r:embed="rId3">
            <a:lum bright="-30000" contrast="50000"/>
          </a:blip>
          <a:srcRect/>
          <a:stretch>
            <a:fillRect/>
          </a:stretch>
        </p:blipFill>
        <p:spPr bwMode="auto">
          <a:xfrm>
            <a:off x="0" y="381000"/>
            <a:ext cx="5410200" cy="1249363"/>
          </a:xfrm>
          <a:prstGeom prst="rect">
            <a:avLst/>
          </a:prstGeom>
          <a:noFill/>
          <a:ln w="9525">
            <a:noFill/>
            <a:miter lim="800000"/>
            <a:headEnd/>
            <a:tailEnd/>
          </a:ln>
        </p:spPr>
      </p:pic>
      <p:sp>
        <p:nvSpPr>
          <p:cNvPr id="10244" name="TextBox 3"/>
          <p:cNvSpPr txBox="1">
            <a:spLocks noChangeArrowheads="1"/>
          </p:cNvSpPr>
          <p:nvPr/>
        </p:nvSpPr>
        <p:spPr bwMode="auto">
          <a:xfrm>
            <a:off x="-30163" y="-19050"/>
            <a:ext cx="6319838" cy="400050"/>
          </a:xfrm>
          <a:prstGeom prst="rect">
            <a:avLst/>
          </a:prstGeom>
          <a:noFill/>
          <a:ln w="9525">
            <a:noFill/>
            <a:miter lim="800000"/>
            <a:headEnd/>
            <a:tailEnd/>
          </a:ln>
        </p:spPr>
        <p:txBody>
          <a:bodyPr wrap="none">
            <a:spAutoFit/>
          </a:bodyPr>
          <a:lstStyle/>
          <a:p>
            <a:r>
              <a:rPr lang="en-US" sz="2000" b="1">
                <a:solidFill>
                  <a:srgbClr val="FF3300"/>
                </a:solidFill>
              </a:rPr>
              <a:t>Example, The net force due to two other particles, cont.:</a:t>
            </a:r>
          </a:p>
        </p:txBody>
      </p:sp>
      <p:pic>
        <p:nvPicPr>
          <p:cNvPr id="10245" name="Picture 3"/>
          <p:cNvPicPr>
            <a:picLocks noChangeAspect="1" noChangeArrowheads="1"/>
          </p:cNvPicPr>
          <p:nvPr/>
        </p:nvPicPr>
        <p:blipFill>
          <a:blip r:embed="rId4">
            <a:lum bright="-30000" contrast="50000"/>
          </a:blip>
          <a:srcRect/>
          <a:stretch>
            <a:fillRect/>
          </a:stretch>
        </p:blipFill>
        <p:spPr bwMode="auto">
          <a:xfrm>
            <a:off x="0" y="1600200"/>
            <a:ext cx="2819400" cy="4195763"/>
          </a:xfrm>
          <a:prstGeom prst="rect">
            <a:avLst/>
          </a:prstGeom>
          <a:noFill/>
          <a:ln w="9525">
            <a:noFill/>
            <a:miter lim="800000"/>
            <a:headEnd/>
            <a:tailEnd/>
          </a:ln>
        </p:spPr>
      </p:pic>
      <p:sp>
        <p:nvSpPr>
          <p:cNvPr id="10246" name="TextBox 4"/>
          <p:cNvSpPr txBox="1">
            <a:spLocks noChangeArrowheads="1"/>
          </p:cNvSpPr>
          <p:nvPr/>
        </p:nvSpPr>
        <p:spPr bwMode="auto">
          <a:xfrm>
            <a:off x="0" y="5791200"/>
            <a:ext cx="3048000" cy="923925"/>
          </a:xfrm>
          <a:prstGeom prst="rect">
            <a:avLst/>
          </a:prstGeom>
          <a:noFill/>
          <a:ln w="9525">
            <a:noFill/>
            <a:miter lim="800000"/>
            <a:headEnd/>
            <a:tailEnd/>
          </a:ln>
        </p:spPr>
        <p:txBody>
          <a:bodyPr>
            <a:spAutoFit/>
          </a:bodyPr>
          <a:lstStyle/>
          <a:p>
            <a:r>
              <a:rPr lang="en-US" sz="1800" b="1"/>
              <a:t>Fig. 21-8 </a:t>
            </a:r>
            <a:r>
              <a:rPr lang="en-US" sz="1800"/>
              <a:t>(c) Particle 3 included. (</a:t>
            </a:r>
            <a:r>
              <a:rPr lang="en-US" sz="1800" i="1"/>
              <a:t>d) Free-body diagram </a:t>
            </a:r>
            <a:r>
              <a:rPr lang="en-US" sz="1800"/>
              <a:t>for particle 1.</a:t>
            </a:r>
          </a:p>
        </p:txBody>
      </p:sp>
      <p:pic>
        <p:nvPicPr>
          <p:cNvPr id="10247" name="Picture 5"/>
          <p:cNvPicPr>
            <a:picLocks noChangeAspect="1" noChangeArrowheads="1"/>
          </p:cNvPicPr>
          <p:nvPr/>
        </p:nvPicPr>
        <p:blipFill>
          <a:blip r:embed="rId5">
            <a:lum bright="-30000" contrast="50000"/>
          </a:blip>
          <a:srcRect/>
          <a:stretch>
            <a:fillRect/>
          </a:stretch>
        </p:blipFill>
        <p:spPr bwMode="auto">
          <a:xfrm>
            <a:off x="4267200" y="4189413"/>
            <a:ext cx="4876800" cy="2668587"/>
          </a:xfrm>
          <a:prstGeom prst="rect">
            <a:avLst/>
          </a:prstGeom>
          <a:noFill/>
          <a:ln w="9525">
            <a:noFill/>
            <a:miter lim="800000"/>
            <a:headEnd/>
            <a:tailEnd/>
          </a:ln>
        </p:spPr>
      </p:pic>
      <p:sp>
        <p:nvSpPr>
          <p:cNvPr id="8" name="Down Arrow 7"/>
          <p:cNvSpPr/>
          <p:nvPr/>
        </p:nvSpPr>
        <p:spPr>
          <a:xfrm>
            <a:off x="6477000" y="39624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6133</TotalTime>
  <Words>1646</Words>
  <Application>Microsoft Office PowerPoint</Application>
  <PresentationFormat>On-screen Show (4:3)</PresentationFormat>
  <Paragraphs>144</Paragraphs>
  <Slides>20</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Symbol</vt:lpstr>
      <vt:lpstr>Times New Roman</vt:lpstr>
      <vt:lpstr>Default Design</vt:lpstr>
      <vt:lpstr>Chapter 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apetrou</dc:creator>
  <cp:lastModifiedBy>saman</cp:lastModifiedBy>
  <cp:revision>476</cp:revision>
  <dcterms:created xsi:type="dcterms:W3CDTF">2005-08-27T06:39:47Z</dcterms:created>
  <dcterms:modified xsi:type="dcterms:W3CDTF">2020-03-18T08:05:30Z</dcterms:modified>
</cp:coreProperties>
</file>