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3" r:id="rId5"/>
    <p:sldId id="258" r:id="rId6"/>
    <p:sldId id="259" r:id="rId7"/>
    <p:sldId id="260" r:id="rId8"/>
    <p:sldId id="261" r:id="rId9"/>
    <p:sldId id="262" r:id="rId10"/>
    <p:sldId id="264" r:id="rId11"/>
    <p:sldId id="265" r:id="rId12"/>
    <p:sldId id="266" r:id="rId13"/>
    <p:sldId id="267" r:id="rId14"/>
    <p:sldId id="268" r:id="rId15"/>
    <p:sldId id="269" r:id="rId16"/>
    <p:sldId id="270" r:id="rId17"/>
    <p:sldId id="272" r:id="rId18"/>
    <p:sldId id="309" r:id="rId19"/>
    <p:sldId id="273" r:id="rId20"/>
    <p:sldId id="310" r:id="rId21"/>
    <p:sldId id="274" r:id="rId22"/>
    <p:sldId id="275" r:id="rId23"/>
    <p:sldId id="312" r:id="rId24"/>
    <p:sldId id="295" r:id="rId25"/>
    <p:sldId id="296" r:id="rId26"/>
    <p:sldId id="297" r:id="rId27"/>
    <p:sldId id="321" r:id="rId28"/>
    <p:sldId id="276" r:id="rId29"/>
    <p:sldId id="277" r:id="rId30"/>
    <p:sldId id="313" r:id="rId31"/>
    <p:sldId id="278" r:id="rId32"/>
    <p:sldId id="320" r:id="rId33"/>
    <p:sldId id="271" r:id="rId34"/>
    <p:sldId id="286" r:id="rId35"/>
    <p:sldId id="287" r:id="rId36"/>
    <p:sldId id="317" r:id="rId37"/>
    <p:sldId id="280" r:id="rId38"/>
    <p:sldId id="282" r:id="rId39"/>
    <p:sldId id="314" r:id="rId40"/>
    <p:sldId id="283" r:id="rId41"/>
    <p:sldId id="315" r:id="rId42"/>
    <p:sldId id="285" r:id="rId43"/>
    <p:sldId id="306" r:id="rId44"/>
    <p:sldId id="284" r:id="rId45"/>
    <p:sldId id="316" r:id="rId46"/>
    <p:sldId id="288" r:id="rId47"/>
    <p:sldId id="289" r:id="rId48"/>
    <p:sldId id="291" r:id="rId49"/>
    <p:sldId id="318" r:id="rId50"/>
    <p:sldId id="292" r:id="rId51"/>
    <p:sldId id="293" r:id="rId52"/>
    <p:sldId id="319" r:id="rId53"/>
    <p:sldId id="298" r:id="rId54"/>
    <p:sldId id="29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CFEA-1F74-CCF6-D24F-ECEA8E10A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B5D19-FCBD-1AF8-F394-9CA353D62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0149E3-47F0-4086-38B8-801CBCB08F97}"/>
              </a:ext>
            </a:extLst>
          </p:cNvPr>
          <p:cNvSpPr>
            <a:spLocks noGrp="1"/>
          </p:cNvSpPr>
          <p:nvPr>
            <p:ph type="dt" sz="half" idx="10"/>
          </p:nvPr>
        </p:nvSpPr>
        <p:spPr/>
        <p:txBody>
          <a:bodyPr/>
          <a:lstStyle/>
          <a:p>
            <a:fld id="{7CCD63CD-38A5-439D-B551-D0D4D1AE1108}" type="datetimeFigureOut">
              <a:rPr lang="en-US" smtClean="0"/>
              <a:t>12/6/2022</a:t>
            </a:fld>
            <a:endParaRPr lang="en-US"/>
          </a:p>
        </p:txBody>
      </p:sp>
      <p:sp>
        <p:nvSpPr>
          <p:cNvPr id="5" name="Footer Placeholder 4">
            <a:extLst>
              <a:ext uri="{FF2B5EF4-FFF2-40B4-BE49-F238E27FC236}">
                <a16:creationId xmlns:a16="http://schemas.microsoft.com/office/drawing/2014/main" id="{5EE1D0BD-5432-FF47-1574-447E3FC39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75B74-124A-A621-B6C4-7ADC0DDCA4DC}"/>
              </a:ext>
            </a:extLst>
          </p:cNvPr>
          <p:cNvSpPr>
            <a:spLocks noGrp="1"/>
          </p:cNvSpPr>
          <p:nvPr>
            <p:ph type="sldNum" sz="quarter" idx="12"/>
          </p:nvPr>
        </p:nvSpPr>
        <p:spPr/>
        <p:txBody>
          <a:bodyPr/>
          <a:lstStyle/>
          <a:p>
            <a:fld id="{51EF475C-83FF-4840-8DAC-235B9D57BAF6}" type="slidenum">
              <a:rPr lang="en-US" smtClean="0"/>
              <a:t>‹#›</a:t>
            </a:fld>
            <a:endParaRPr lang="en-US"/>
          </a:p>
        </p:txBody>
      </p:sp>
    </p:spTree>
    <p:extLst>
      <p:ext uri="{BB962C8B-B14F-4D97-AF65-F5344CB8AC3E}">
        <p14:creationId xmlns:p14="http://schemas.microsoft.com/office/powerpoint/2010/main" val="365313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48EC-FD1F-6689-642A-0E0A6EF1D7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94A5A0-F6C9-430F-8687-3A218528FC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A3BC2-828B-3EBD-3288-DA72B97E5B72}"/>
              </a:ext>
            </a:extLst>
          </p:cNvPr>
          <p:cNvSpPr>
            <a:spLocks noGrp="1"/>
          </p:cNvSpPr>
          <p:nvPr>
            <p:ph type="dt" sz="half" idx="10"/>
          </p:nvPr>
        </p:nvSpPr>
        <p:spPr/>
        <p:txBody>
          <a:bodyPr/>
          <a:lstStyle/>
          <a:p>
            <a:fld id="{7CCD63CD-38A5-439D-B551-D0D4D1AE1108}" type="datetimeFigureOut">
              <a:rPr lang="en-US" smtClean="0"/>
              <a:t>12/6/2022</a:t>
            </a:fld>
            <a:endParaRPr lang="en-US"/>
          </a:p>
        </p:txBody>
      </p:sp>
      <p:sp>
        <p:nvSpPr>
          <p:cNvPr id="5" name="Footer Placeholder 4">
            <a:extLst>
              <a:ext uri="{FF2B5EF4-FFF2-40B4-BE49-F238E27FC236}">
                <a16:creationId xmlns:a16="http://schemas.microsoft.com/office/drawing/2014/main" id="{BEC34FC7-5EAD-0A27-6309-DA8C15759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D39ED-BE10-4526-7E6C-9854A884A911}"/>
              </a:ext>
            </a:extLst>
          </p:cNvPr>
          <p:cNvSpPr>
            <a:spLocks noGrp="1"/>
          </p:cNvSpPr>
          <p:nvPr>
            <p:ph type="sldNum" sz="quarter" idx="12"/>
          </p:nvPr>
        </p:nvSpPr>
        <p:spPr/>
        <p:txBody>
          <a:bodyPr/>
          <a:lstStyle/>
          <a:p>
            <a:fld id="{51EF475C-83FF-4840-8DAC-235B9D57BAF6}" type="slidenum">
              <a:rPr lang="en-US" smtClean="0"/>
              <a:t>‹#›</a:t>
            </a:fld>
            <a:endParaRPr lang="en-US"/>
          </a:p>
        </p:txBody>
      </p:sp>
    </p:spTree>
    <p:extLst>
      <p:ext uri="{BB962C8B-B14F-4D97-AF65-F5344CB8AC3E}">
        <p14:creationId xmlns:p14="http://schemas.microsoft.com/office/powerpoint/2010/main" val="133428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FFCE7-B49C-35A0-FC2B-A56A695796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CC301-3084-E6D1-E459-F8F7EC6C6C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DBDC8-9C36-F386-FAEE-2838EB60544C}"/>
              </a:ext>
            </a:extLst>
          </p:cNvPr>
          <p:cNvSpPr>
            <a:spLocks noGrp="1"/>
          </p:cNvSpPr>
          <p:nvPr>
            <p:ph type="dt" sz="half" idx="10"/>
          </p:nvPr>
        </p:nvSpPr>
        <p:spPr/>
        <p:txBody>
          <a:bodyPr/>
          <a:lstStyle/>
          <a:p>
            <a:fld id="{7CCD63CD-38A5-439D-B551-D0D4D1AE1108}" type="datetimeFigureOut">
              <a:rPr lang="en-US" smtClean="0"/>
              <a:t>12/6/2022</a:t>
            </a:fld>
            <a:endParaRPr lang="en-US"/>
          </a:p>
        </p:txBody>
      </p:sp>
      <p:sp>
        <p:nvSpPr>
          <p:cNvPr id="5" name="Footer Placeholder 4">
            <a:extLst>
              <a:ext uri="{FF2B5EF4-FFF2-40B4-BE49-F238E27FC236}">
                <a16:creationId xmlns:a16="http://schemas.microsoft.com/office/drawing/2014/main" id="{B0E384A1-97DE-724E-AC84-7B9DD06D9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B444D-7E8C-ED91-BFE4-E85A4DA39114}"/>
              </a:ext>
            </a:extLst>
          </p:cNvPr>
          <p:cNvSpPr>
            <a:spLocks noGrp="1"/>
          </p:cNvSpPr>
          <p:nvPr>
            <p:ph type="sldNum" sz="quarter" idx="12"/>
          </p:nvPr>
        </p:nvSpPr>
        <p:spPr/>
        <p:txBody>
          <a:bodyPr/>
          <a:lstStyle/>
          <a:p>
            <a:fld id="{51EF475C-83FF-4840-8DAC-235B9D57BAF6}" type="slidenum">
              <a:rPr lang="en-US" smtClean="0"/>
              <a:t>‹#›</a:t>
            </a:fld>
            <a:endParaRPr lang="en-US"/>
          </a:p>
        </p:txBody>
      </p:sp>
    </p:spTree>
    <p:extLst>
      <p:ext uri="{BB962C8B-B14F-4D97-AF65-F5344CB8AC3E}">
        <p14:creationId xmlns:p14="http://schemas.microsoft.com/office/powerpoint/2010/main" val="75357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185704-3E7D-4D56-83C1-6A368B83A21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621478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185704-3E7D-4D56-83C1-6A368B83A21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167454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85704-3E7D-4D56-83C1-6A368B83A21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504535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185704-3E7D-4D56-83C1-6A368B83A214}"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2673877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185704-3E7D-4D56-83C1-6A368B83A214}"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200065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185704-3E7D-4D56-83C1-6A368B83A214}"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442796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85704-3E7D-4D56-83C1-6A368B83A214}"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990377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185704-3E7D-4D56-83C1-6A368B83A214}"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871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BFC2-D3C7-D5CE-D092-6F946E03A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4AB13C-5ED3-7313-81B8-805713CD25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86760-83DA-B089-7761-865320F47070}"/>
              </a:ext>
            </a:extLst>
          </p:cNvPr>
          <p:cNvSpPr>
            <a:spLocks noGrp="1"/>
          </p:cNvSpPr>
          <p:nvPr>
            <p:ph type="dt" sz="half" idx="10"/>
          </p:nvPr>
        </p:nvSpPr>
        <p:spPr/>
        <p:txBody>
          <a:bodyPr/>
          <a:lstStyle/>
          <a:p>
            <a:fld id="{7CCD63CD-38A5-439D-B551-D0D4D1AE1108}" type="datetimeFigureOut">
              <a:rPr lang="en-US" smtClean="0"/>
              <a:t>12/6/2022</a:t>
            </a:fld>
            <a:endParaRPr lang="en-US"/>
          </a:p>
        </p:txBody>
      </p:sp>
      <p:sp>
        <p:nvSpPr>
          <p:cNvPr id="5" name="Footer Placeholder 4">
            <a:extLst>
              <a:ext uri="{FF2B5EF4-FFF2-40B4-BE49-F238E27FC236}">
                <a16:creationId xmlns:a16="http://schemas.microsoft.com/office/drawing/2014/main" id="{CB9E9F62-6477-7B39-8671-E4C26F5E9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49F0A-D334-CFB1-7CFF-7802BE797B9D}"/>
              </a:ext>
            </a:extLst>
          </p:cNvPr>
          <p:cNvSpPr>
            <a:spLocks noGrp="1"/>
          </p:cNvSpPr>
          <p:nvPr>
            <p:ph type="sldNum" sz="quarter" idx="12"/>
          </p:nvPr>
        </p:nvSpPr>
        <p:spPr/>
        <p:txBody>
          <a:bodyPr/>
          <a:lstStyle/>
          <a:p>
            <a:fld id="{51EF475C-83FF-4840-8DAC-235B9D57BAF6}" type="slidenum">
              <a:rPr lang="en-US" smtClean="0"/>
              <a:t>‹#›</a:t>
            </a:fld>
            <a:endParaRPr lang="en-US"/>
          </a:p>
        </p:txBody>
      </p:sp>
    </p:spTree>
    <p:extLst>
      <p:ext uri="{BB962C8B-B14F-4D97-AF65-F5344CB8AC3E}">
        <p14:creationId xmlns:p14="http://schemas.microsoft.com/office/powerpoint/2010/main" val="706674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185704-3E7D-4D56-83C1-6A368B83A214}"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3964586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185704-3E7D-4D56-83C1-6A368B83A21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29624194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185704-3E7D-4D56-83C1-6A368B83A21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D6CB0-63A4-42A9-9700-65056210FA20}" type="slidenum">
              <a:rPr lang="en-US" smtClean="0"/>
              <a:t>‹#›</a:t>
            </a:fld>
            <a:endParaRPr lang="en-US"/>
          </a:p>
        </p:txBody>
      </p:sp>
    </p:spTree>
    <p:extLst>
      <p:ext uri="{BB962C8B-B14F-4D97-AF65-F5344CB8AC3E}">
        <p14:creationId xmlns:p14="http://schemas.microsoft.com/office/powerpoint/2010/main" val="120750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9EA4-AC1E-3936-FC84-B00AEED791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93894-7F01-A005-981F-BB08B77FEC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A198C-6B87-4FB8-12DF-E4AC0C26B07A}"/>
              </a:ext>
            </a:extLst>
          </p:cNvPr>
          <p:cNvSpPr>
            <a:spLocks noGrp="1"/>
          </p:cNvSpPr>
          <p:nvPr>
            <p:ph type="dt" sz="half" idx="10"/>
          </p:nvPr>
        </p:nvSpPr>
        <p:spPr/>
        <p:txBody>
          <a:bodyPr/>
          <a:lstStyle/>
          <a:p>
            <a:fld id="{7CCD63CD-38A5-439D-B551-D0D4D1AE1108}" type="datetimeFigureOut">
              <a:rPr lang="en-US" smtClean="0"/>
              <a:t>12/6/2022</a:t>
            </a:fld>
            <a:endParaRPr lang="en-US"/>
          </a:p>
        </p:txBody>
      </p:sp>
      <p:sp>
        <p:nvSpPr>
          <p:cNvPr id="5" name="Footer Placeholder 4">
            <a:extLst>
              <a:ext uri="{FF2B5EF4-FFF2-40B4-BE49-F238E27FC236}">
                <a16:creationId xmlns:a16="http://schemas.microsoft.com/office/drawing/2014/main" id="{B92256A4-5E07-ABCB-D608-DBE11AB58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DE633-89CB-CE21-99F0-976468351D0E}"/>
              </a:ext>
            </a:extLst>
          </p:cNvPr>
          <p:cNvSpPr>
            <a:spLocks noGrp="1"/>
          </p:cNvSpPr>
          <p:nvPr>
            <p:ph type="sldNum" sz="quarter" idx="12"/>
          </p:nvPr>
        </p:nvSpPr>
        <p:spPr/>
        <p:txBody>
          <a:bodyPr/>
          <a:lstStyle/>
          <a:p>
            <a:fld id="{51EF475C-83FF-4840-8DAC-235B9D57BAF6}" type="slidenum">
              <a:rPr lang="en-US" smtClean="0"/>
              <a:t>‹#›</a:t>
            </a:fld>
            <a:endParaRPr lang="en-US"/>
          </a:p>
        </p:txBody>
      </p:sp>
    </p:spTree>
    <p:extLst>
      <p:ext uri="{BB962C8B-B14F-4D97-AF65-F5344CB8AC3E}">
        <p14:creationId xmlns:p14="http://schemas.microsoft.com/office/powerpoint/2010/main" val="206003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A1B4-CDDF-B56D-81B2-527EA1730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5A8EF-05A2-2C51-2C6E-5A90E7FA1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169965-4FA2-3505-E426-7427CAB9A2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26A851-1004-3F62-09E6-6B5FC7BAAA64}"/>
              </a:ext>
            </a:extLst>
          </p:cNvPr>
          <p:cNvSpPr>
            <a:spLocks noGrp="1"/>
          </p:cNvSpPr>
          <p:nvPr>
            <p:ph type="dt" sz="half" idx="10"/>
          </p:nvPr>
        </p:nvSpPr>
        <p:spPr/>
        <p:txBody>
          <a:bodyPr/>
          <a:lstStyle/>
          <a:p>
            <a:fld id="{7CCD63CD-38A5-439D-B551-D0D4D1AE1108}" type="datetimeFigureOut">
              <a:rPr lang="en-US" smtClean="0"/>
              <a:t>12/6/2022</a:t>
            </a:fld>
            <a:endParaRPr lang="en-US"/>
          </a:p>
        </p:txBody>
      </p:sp>
      <p:sp>
        <p:nvSpPr>
          <p:cNvPr id="6" name="Footer Placeholder 5">
            <a:extLst>
              <a:ext uri="{FF2B5EF4-FFF2-40B4-BE49-F238E27FC236}">
                <a16:creationId xmlns:a16="http://schemas.microsoft.com/office/drawing/2014/main" id="{07E05FD0-0412-1BCE-D31F-E499D797B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C6651-F2A7-1653-D944-27420D125642}"/>
              </a:ext>
            </a:extLst>
          </p:cNvPr>
          <p:cNvSpPr>
            <a:spLocks noGrp="1"/>
          </p:cNvSpPr>
          <p:nvPr>
            <p:ph type="sldNum" sz="quarter" idx="12"/>
          </p:nvPr>
        </p:nvSpPr>
        <p:spPr/>
        <p:txBody>
          <a:bodyPr/>
          <a:lstStyle/>
          <a:p>
            <a:fld id="{51EF475C-83FF-4840-8DAC-235B9D57BAF6}" type="slidenum">
              <a:rPr lang="en-US" smtClean="0"/>
              <a:t>‹#›</a:t>
            </a:fld>
            <a:endParaRPr lang="en-US"/>
          </a:p>
        </p:txBody>
      </p:sp>
    </p:spTree>
    <p:extLst>
      <p:ext uri="{BB962C8B-B14F-4D97-AF65-F5344CB8AC3E}">
        <p14:creationId xmlns:p14="http://schemas.microsoft.com/office/powerpoint/2010/main" val="250605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6D35-8B09-672A-16CE-5ACECE38C6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AE111B-03E2-E39B-3B57-0D3D5F4A13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ABB59-4E17-85A0-D821-A7158DD9A7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42FBD3-76F6-8FB2-9A02-82B6C8610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89932E-5CCC-7D21-9009-12C074069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361311-FD46-B50B-FDEC-28C85B14E854}"/>
              </a:ext>
            </a:extLst>
          </p:cNvPr>
          <p:cNvSpPr>
            <a:spLocks noGrp="1"/>
          </p:cNvSpPr>
          <p:nvPr>
            <p:ph type="dt" sz="half" idx="10"/>
          </p:nvPr>
        </p:nvSpPr>
        <p:spPr/>
        <p:txBody>
          <a:bodyPr/>
          <a:lstStyle/>
          <a:p>
            <a:fld id="{7CCD63CD-38A5-439D-B551-D0D4D1AE1108}" type="datetimeFigureOut">
              <a:rPr lang="en-US" smtClean="0"/>
              <a:t>12/6/2022</a:t>
            </a:fld>
            <a:endParaRPr lang="en-US"/>
          </a:p>
        </p:txBody>
      </p:sp>
      <p:sp>
        <p:nvSpPr>
          <p:cNvPr id="8" name="Footer Placeholder 7">
            <a:extLst>
              <a:ext uri="{FF2B5EF4-FFF2-40B4-BE49-F238E27FC236}">
                <a16:creationId xmlns:a16="http://schemas.microsoft.com/office/drawing/2014/main" id="{7B3DB1F2-94D3-C19E-5FBC-7CFFC6F93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C66CFC-6781-B4DA-FDC6-CB2A5FBEC45E}"/>
              </a:ext>
            </a:extLst>
          </p:cNvPr>
          <p:cNvSpPr>
            <a:spLocks noGrp="1"/>
          </p:cNvSpPr>
          <p:nvPr>
            <p:ph type="sldNum" sz="quarter" idx="12"/>
          </p:nvPr>
        </p:nvSpPr>
        <p:spPr/>
        <p:txBody>
          <a:bodyPr/>
          <a:lstStyle/>
          <a:p>
            <a:fld id="{51EF475C-83FF-4840-8DAC-235B9D57BAF6}" type="slidenum">
              <a:rPr lang="en-US" smtClean="0"/>
              <a:t>‹#›</a:t>
            </a:fld>
            <a:endParaRPr lang="en-US"/>
          </a:p>
        </p:txBody>
      </p:sp>
    </p:spTree>
    <p:extLst>
      <p:ext uri="{BB962C8B-B14F-4D97-AF65-F5344CB8AC3E}">
        <p14:creationId xmlns:p14="http://schemas.microsoft.com/office/powerpoint/2010/main" val="111848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3F82-E314-7531-54D9-FE2C7615B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69B667-5487-2C79-A398-2652330D5630}"/>
              </a:ext>
            </a:extLst>
          </p:cNvPr>
          <p:cNvSpPr>
            <a:spLocks noGrp="1"/>
          </p:cNvSpPr>
          <p:nvPr>
            <p:ph type="dt" sz="half" idx="10"/>
          </p:nvPr>
        </p:nvSpPr>
        <p:spPr/>
        <p:txBody>
          <a:bodyPr/>
          <a:lstStyle/>
          <a:p>
            <a:fld id="{7CCD63CD-38A5-439D-B551-D0D4D1AE1108}" type="datetimeFigureOut">
              <a:rPr lang="en-US" smtClean="0"/>
              <a:t>12/6/2022</a:t>
            </a:fld>
            <a:endParaRPr lang="en-US"/>
          </a:p>
        </p:txBody>
      </p:sp>
      <p:sp>
        <p:nvSpPr>
          <p:cNvPr id="4" name="Footer Placeholder 3">
            <a:extLst>
              <a:ext uri="{FF2B5EF4-FFF2-40B4-BE49-F238E27FC236}">
                <a16:creationId xmlns:a16="http://schemas.microsoft.com/office/drawing/2014/main" id="{BD0DDEB4-D16F-6BEE-14E9-D323715B03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FA15BE-1DA4-ED6B-B018-6F472E82CAC1}"/>
              </a:ext>
            </a:extLst>
          </p:cNvPr>
          <p:cNvSpPr>
            <a:spLocks noGrp="1"/>
          </p:cNvSpPr>
          <p:nvPr>
            <p:ph type="sldNum" sz="quarter" idx="12"/>
          </p:nvPr>
        </p:nvSpPr>
        <p:spPr/>
        <p:txBody>
          <a:bodyPr/>
          <a:lstStyle/>
          <a:p>
            <a:fld id="{51EF475C-83FF-4840-8DAC-235B9D57BAF6}" type="slidenum">
              <a:rPr lang="en-US" smtClean="0"/>
              <a:t>‹#›</a:t>
            </a:fld>
            <a:endParaRPr lang="en-US"/>
          </a:p>
        </p:txBody>
      </p:sp>
    </p:spTree>
    <p:extLst>
      <p:ext uri="{BB962C8B-B14F-4D97-AF65-F5344CB8AC3E}">
        <p14:creationId xmlns:p14="http://schemas.microsoft.com/office/powerpoint/2010/main" val="73053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3ECA4-5644-08BC-A210-EECE5497CE26}"/>
              </a:ext>
            </a:extLst>
          </p:cNvPr>
          <p:cNvSpPr>
            <a:spLocks noGrp="1"/>
          </p:cNvSpPr>
          <p:nvPr>
            <p:ph type="dt" sz="half" idx="10"/>
          </p:nvPr>
        </p:nvSpPr>
        <p:spPr/>
        <p:txBody>
          <a:bodyPr/>
          <a:lstStyle/>
          <a:p>
            <a:fld id="{7CCD63CD-38A5-439D-B551-D0D4D1AE1108}" type="datetimeFigureOut">
              <a:rPr lang="en-US" smtClean="0"/>
              <a:t>12/6/2022</a:t>
            </a:fld>
            <a:endParaRPr lang="en-US"/>
          </a:p>
        </p:txBody>
      </p:sp>
      <p:sp>
        <p:nvSpPr>
          <p:cNvPr id="3" name="Footer Placeholder 2">
            <a:extLst>
              <a:ext uri="{FF2B5EF4-FFF2-40B4-BE49-F238E27FC236}">
                <a16:creationId xmlns:a16="http://schemas.microsoft.com/office/drawing/2014/main" id="{7238AD44-ED5C-D282-D55C-C5CF103F7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3CC5FB-6E46-44E0-0F1A-883665231489}"/>
              </a:ext>
            </a:extLst>
          </p:cNvPr>
          <p:cNvSpPr>
            <a:spLocks noGrp="1"/>
          </p:cNvSpPr>
          <p:nvPr>
            <p:ph type="sldNum" sz="quarter" idx="12"/>
          </p:nvPr>
        </p:nvSpPr>
        <p:spPr/>
        <p:txBody>
          <a:bodyPr/>
          <a:lstStyle/>
          <a:p>
            <a:fld id="{51EF475C-83FF-4840-8DAC-235B9D57BAF6}" type="slidenum">
              <a:rPr lang="en-US" smtClean="0"/>
              <a:t>‹#›</a:t>
            </a:fld>
            <a:endParaRPr lang="en-US"/>
          </a:p>
        </p:txBody>
      </p:sp>
    </p:spTree>
    <p:extLst>
      <p:ext uri="{BB962C8B-B14F-4D97-AF65-F5344CB8AC3E}">
        <p14:creationId xmlns:p14="http://schemas.microsoft.com/office/powerpoint/2010/main" val="343579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7352-1BC5-B914-FB64-FA3051C67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61FCAB-B0DB-C9C3-2C18-A9B433A91F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4A60CF-D80F-AF06-9C55-EC8EC6967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A12A3-6EFE-0978-D06C-67678EE94418}"/>
              </a:ext>
            </a:extLst>
          </p:cNvPr>
          <p:cNvSpPr>
            <a:spLocks noGrp="1"/>
          </p:cNvSpPr>
          <p:nvPr>
            <p:ph type="dt" sz="half" idx="10"/>
          </p:nvPr>
        </p:nvSpPr>
        <p:spPr/>
        <p:txBody>
          <a:bodyPr/>
          <a:lstStyle/>
          <a:p>
            <a:fld id="{7CCD63CD-38A5-439D-B551-D0D4D1AE1108}" type="datetimeFigureOut">
              <a:rPr lang="en-US" smtClean="0"/>
              <a:t>12/6/2022</a:t>
            </a:fld>
            <a:endParaRPr lang="en-US"/>
          </a:p>
        </p:txBody>
      </p:sp>
      <p:sp>
        <p:nvSpPr>
          <p:cNvPr id="6" name="Footer Placeholder 5">
            <a:extLst>
              <a:ext uri="{FF2B5EF4-FFF2-40B4-BE49-F238E27FC236}">
                <a16:creationId xmlns:a16="http://schemas.microsoft.com/office/drawing/2014/main" id="{1C250B2E-F31F-4445-1463-0E8209AC6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DA7F7-BE38-7C21-341E-0F95441E8341}"/>
              </a:ext>
            </a:extLst>
          </p:cNvPr>
          <p:cNvSpPr>
            <a:spLocks noGrp="1"/>
          </p:cNvSpPr>
          <p:nvPr>
            <p:ph type="sldNum" sz="quarter" idx="12"/>
          </p:nvPr>
        </p:nvSpPr>
        <p:spPr/>
        <p:txBody>
          <a:bodyPr/>
          <a:lstStyle/>
          <a:p>
            <a:fld id="{51EF475C-83FF-4840-8DAC-235B9D57BAF6}" type="slidenum">
              <a:rPr lang="en-US" smtClean="0"/>
              <a:t>‹#›</a:t>
            </a:fld>
            <a:endParaRPr lang="en-US"/>
          </a:p>
        </p:txBody>
      </p:sp>
    </p:spTree>
    <p:extLst>
      <p:ext uri="{BB962C8B-B14F-4D97-AF65-F5344CB8AC3E}">
        <p14:creationId xmlns:p14="http://schemas.microsoft.com/office/powerpoint/2010/main" val="408280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7342-B2EA-DFF3-3025-C6956F9DA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1D119D-B719-F19B-41E3-133A8E3B4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0CBF74-E425-E7AC-C327-7CD0BE161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56A61-F7D9-B52F-4943-813A717DE06D}"/>
              </a:ext>
            </a:extLst>
          </p:cNvPr>
          <p:cNvSpPr>
            <a:spLocks noGrp="1"/>
          </p:cNvSpPr>
          <p:nvPr>
            <p:ph type="dt" sz="half" idx="10"/>
          </p:nvPr>
        </p:nvSpPr>
        <p:spPr/>
        <p:txBody>
          <a:bodyPr/>
          <a:lstStyle/>
          <a:p>
            <a:fld id="{7CCD63CD-38A5-439D-B551-D0D4D1AE1108}" type="datetimeFigureOut">
              <a:rPr lang="en-US" smtClean="0"/>
              <a:t>12/6/2022</a:t>
            </a:fld>
            <a:endParaRPr lang="en-US"/>
          </a:p>
        </p:txBody>
      </p:sp>
      <p:sp>
        <p:nvSpPr>
          <p:cNvPr id="6" name="Footer Placeholder 5">
            <a:extLst>
              <a:ext uri="{FF2B5EF4-FFF2-40B4-BE49-F238E27FC236}">
                <a16:creationId xmlns:a16="http://schemas.microsoft.com/office/drawing/2014/main" id="{6CCF3BC2-1051-05CB-D022-92FB400A6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1F1BB-6AF4-BD4F-B60E-F7946FB25939}"/>
              </a:ext>
            </a:extLst>
          </p:cNvPr>
          <p:cNvSpPr>
            <a:spLocks noGrp="1"/>
          </p:cNvSpPr>
          <p:nvPr>
            <p:ph type="sldNum" sz="quarter" idx="12"/>
          </p:nvPr>
        </p:nvSpPr>
        <p:spPr/>
        <p:txBody>
          <a:bodyPr/>
          <a:lstStyle/>
          <a:p>
            <a:fld id="{51EF475C-83FF-4840-8DAC-235B9D57BAF6}" type="slidenum">
              <a:rPr lang="en-US" smtClean="0"/>
              <a:t>‹#›</a:t>
            </a:fld>
            <a:endParaRPr lang="en-US"/>
          </a:p>
        </p:txBody>
      </p:sp>
    </p:spTree>
    <p:extLst>
      <p:ext uri="{BB962C8B-B14F-4D97-AF65-F5344CB8AC3E}">
        <p14:creationId xmlns:p14="http://schemas.microsoft.com/office/powerpoint/2010/main" val="176980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07FA7E-2B7B-E215-5CA1-F8C5F1D28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62E015-0EC7-0114-9329-A3D6CDDF3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F20A4-F368-420F-DFCC-E9F773E8D6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D63CD-38A5-439D-B551-D0D4D1AE1108}" type="datetimeFigureOut">
              <a:rPr lang="en-US" smtClean="0"/>
              <a:t>12/6/2022</a:t>
            </a:fld>
            <a:endParaRPr lang="en-US"/>
          </a:p>
        </p:txBody>
      </p:sp>
      <p:sp>
        <p:nvSpPr>
          <p:cNvPr id="5" name="Footer Placeholder 4">
            <a:extLst>
              <a:ext uri="{FF2B5EF4-FFF2-40B4-BE49-F238E27FC236}">
                <a16:creationId xmlns:a16="http://schemas.microsoft.com/office/drawing/2014/main" id="{9E05DE37-6323-4211-7C51-87DE5923E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061804-9A22-E37E-3A18-D7A2E3101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F475C-83FF-4840-8DAC-235B9D57BAF6}" type="slidenum">
              <a:rPr lang="en-US" smtClean="0"/>
              <a:t>‹#›</a:t>
            </a:fld>
            <a:endParaRPr lang="en-US"/>
          </a:p>
        </p:txBody>
      </p:sp>
    </p:spTree>
    <p:extLst>
      <p:ext uri="{BB962C8B-B14F-4D97-AF65-F5344CB8AC3E}">
        <p14:creationId xmlns:p14="http://schemas.microsoft.com/office/powerpoint/2010/main" val="994193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85704-3E7D-4D56-83C1-6A368B83A214}" type="datetimeFigureOut">
              <a:rPr lang="en-US" smtClean="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D6CB0-63A4-42A9-9700-65056210FA20}" type="slidenum">
              <a:rPr lang="en-US" smtClean="0"/>
              <a:t>‹#›</a:t>
            </a:fld>
            <a:endParaRPr lang="en-US"/>
          </a:p>
        </p:txBody>
      </p:sp>
    </p:spTree>
    <p:extLst>
      <p:ext uri="{BB962C8B-B14F-4D97-AF65-F5344CB8AC3E}">
        <p14:creationId xmlns:p14="http://schemas.microsoft.com/office/powerpoint/2010/main" val="3988760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8366-4738-60AC-B9B0-A6036F9DE426}"/>
              </a:ext>
            </a:extLst>
          </p:cNvPr>
          <p:cNvSpPr>
            <a:spLocks noGrp="1"/>
          </p:cNvSpPr>
          <p:nvPr>
            <p:ph type="ctrTitle"/>
          </p:nvPr>
        </p:nvSpPr>
        <p:spPr/>
        <p:txBody>
          <a:bodyPr/>
          <a:lstStyle/>
          <a:p>
            <a:r>
              <a:rPr lang="en-US" dirty="0"/>
              <a:t>Cache Memory</a:t>
            </a:r>
          </a:p>
        </p:txBody>
      </p:sp>
      <p:sp>
        <p:nvSpPr>
          <p:cNvPr id="3" name="Subtitle 2">
            <a:extLst>
              <a:ext uri="{FF2B5EF4-FFF2-40B4-BE49-F238E27FC236}">
                <a16:creationId xmlns:a16="http://schemas.microsoft.com/office/drawing/2014/main" id="{F87BF039-BA35-19B3-5CA3-C81066AED70A}"/>
              </a:ext>
            </a:extLst>
          </p:cNvPr>
          <p:cNvSpPr>
            <a:spLocks noGrp="1"/>
          </p:cNvSpPr>
          <p:nvPr>
            <p:ph type="subTitle" idx="1"/>
          </p:nvPr>
        </p:nvSpPr>
        <p:spPr/>
        <p:txBody>
          <a:bodyPr/>
          <a:lstStyle/>
          <a:p>
            <a:r>
              <a:rPr lang="en-US" dirty="0"/>
              <a:t>By: </a:t>
            </a:r>
            <a:r>
              <a:rPr lang="en-US" dirty="0" err="1"/>
              <a:t>Aatira</a:t>
            </a:r>
            <a:r>
              <a:rPr lang="en-US" dirty="0"/>
              <a:t> Anum</a:t>
            </a:r>
          </a:p>
        </p:txBody>
      </p:sp>
    </p:spTree>
    <p:extLst>
      <p:ext uri="{BB962C8B-B14F-4D97-AF65-F5344CB8AC3E}">
        <p14:creationId xmlns:p14="http://schemas.microsoft.com/office/powerpoint/2010/main" val="2196833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2EB2-6422-90B7-C05A-4604E69E6E11}"/>
              </a:ext>
            </a:extLst>
          </p:cNvPr>
          <p:cNvSpPr>
            <a:spLocks noGrp="1"/>
          </p:cNvSpPr>
          <p:nvPr>
            <p:ph type="title"/>
          </p:nvPr>
        </p:nvSpPr>
        <p:spPr/>
        <p:txBody>
          <a:bodyPr/>
          <a:lstStyle/>
          <a:p>
            <a:r>
              <a:rPr lang="en-US" dirty="0"/>
              <a:t>Average Access Time</a:t>
            </a:r>
          </a:p>
        </p:txBody>
      </p:sp>
      <p:sp>
        <p:nvSpPr>
          <p:cNvPr id="3" name="Content Placeholder 2">
            <a:extLst>
              <a:ext uri="{FF2B5EF4-FFF2-40B4-BE49-F238E27FC236}">
                <a16:creationId xmlns:a16="http://schemas.microsoft.com/office/drawing/2014/main" id="{32897CA7-CBDD-3521-BAD8-B926945948F5}"/>
              </a:ext>
            </a:extLst>
          </p:cNvPr>
          <p:cNvSpPr>
            <a:spLocks noGrp="1"/>
          </p:cNvSpPr>
          <p:nvPr>
            <p:ph idx="1"/>
          </p:nvPr>
        </p:nvSpPr>
        <p:spPr/>
        <p:txBody>
          <a:bodyPr>
            <a:normAutofit fontScale="70000" lnSpcReduction="20000"/>
          </a:bodyPr>
          <a:lstStyle/>
          <a:p>
            <a:r>
              <a:rPr lang="en-US" dirty="0"/>
              <a:t>Suppose it requires 100 ns to access memory</a:t>
            </a:r>
          </a:p>
          <a:p>
            <a:endParaRPr lang="en-US" dirty="0"/>
          </a:p>
          <a:p>
            <a:r>
              <a:rPr lang="en-US" dirty="0"/>
              <a:t>Suppose the processor has two-level of cache memory</a:t>
            </a:r>
          </a:p>
          <a:p>
            <a:endParaRPr lang="en-US" dirty="0"/>
          </a:p>
          <a:p>
            <a:r>
              <a:rPr lang="en-US" dirty="0"/>
              <a:t>It requires 10 ns to access level 1 cache and 90% of memory accesses are found in cache level 1</a:t>
            </a:r>
          </a:p>
          <a:p>
            <a:endParaRPr lang="en-US" dirty="0"/>
          </a:p>
          <a:p>
            <a:r>
              <a:rPr lang="en-US" dirty="0"/>
              <a:t>It requires 30 ns to access level 2 cache and 10% of memory accesses are found in cache level 2</a:t>
            </a:r>
          </a:p>
          <a:p>
            <a:pPr marL="0" indent="0">
              <a:buNone/>
            </a:pPr>
            <a:endParaRPr lang="en-US" dirty="0"/>
          </a:p>
          <a:p>
            <a:r>
              <a:rPr lang="en-US" dirty="0"/>
              <a:t>What is the average time to access a location?</a:t>
            </a:r>
          </a:p>
          <a:p>
            <a:endParaRPr lang="en-US" dirty="0"/>
          </a:p>
          <a:p>
            <a:r>
              <a:rPr lang="en-US" dirty="0"/>
              <a:t>Average Access Time = 0.9(10) + 0.1(10 + 30) = 13 ns</a:t>
            </a:r>
          </a:p>
          <a:p>
            <a:endParaRPr lang="en-US" dirty="0"/>
          </a:p>
        </p:txBody>
      </p:sp>
    </p:spTree>
    <p:extLst>
      <p:ext uri="{BB962C8B-B14F-4D97-AF65-F5344CB8AC3E}">
        <p14:creationId xmlns:p14="http://schemas.microsoft.com/office/powerpoint/2010/main" val="254476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9F9D-9C7B-8AB0-9ED1-E19A54344E56}"/>
              </a:ext>
            </a:extLst>
          </p:cNvPr>
          <p:cNvSpPr>
            <a:spLocks noGrp="1"/>
          </p:cNvSpPr>
          <p:nvPr>
            <p:ph type="title"/>
          </p:nvPr>
        </p:nvSpPr>
        <p:spPr/>
        <p:txBody>
          <a:bodyPr/>
          <a:lstStyle/>
          <a:p>
            <a:r>
              <a:rPr lang="en-US" dirty="0"/>
              <a:t>Cache Structure</a:t>
            </a:r>
          </a:p>
        </p:txBody>
      </p:sp>
      <p:sp>
        <p:nvSpPr>
          <p:cNvPr id="3" name="Content Placeholder 2">
            <a:extLst>
              <a:ext uri="{FF2B5EF4-FFF2-40B4-BE49-F238E27FC236}">
                <a16:creationId xmlns:a16="http://schemas.microsoft.com/office/drawing/2014/main" id="{D9790CFE-0EE5-1015-29A8-7B5C40FF11E0}"/>
              </a:ext>
            </a:extLst>
          </p:cNvPr>
          <p:cNvSpPr>
            <a:spLocks noGrp="1"/>
          </p:cNvSpPr>
          <p:nvPr>
            <p:ph idx="1"/>
          </p:nvPr>
        </p:nvSpPr>
        <p:spPr>
          <a:xfrm>
            <a:off x="736602" y="1782083"/>
            <a:ext cx="7159171" cy="4351338"/>
          </a:xfrm>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Index: A number to each block/cell of cache</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Tag: Used to keep complete or part of address of data the was brought from main memory</a:t>
            </a:r>
          </a:p>
          <a:p>
            <a:pPr rtl="0" fontAlgn="base">
              <a:spcBef>
                <a:spcPts val="100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Data: To keep data brought from RAM</a:t>
            </a:r>
          </a:p>
          <a:p>
            <a:pPr rtl="0" fontAlgn="base">
              <a:spcBef>
                <a:spcPts val="100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Value Bit: A single bit use to show if the data is updated after bringing it in from RAM</a:t>
            </a:r>
            <a:endParaRPr lang="en-US" sz="1800" b="0" i="0" u="none" strike="noStrike" dirty="0">
              <a:solidFill>
                <a:srgbClr val="000000"/>
              </a:solidFill>
              <a:effectLst/>
              <a:latin typeface="Arial" panose="020B0604020202020204" pitchFamily="34" charset="0"/>
            </a:endParaRPr>
          </a:p>
          <a:p>
            <a:endParaRPr lang="en-US" dirty="0"/>
          </a:p>
        </p:txBody>
      </p:sp>
      <p:graphicFrame>
        <p:nvGraphicFramePr>
          <p:cNvPr id="4" name="Table 3">
            <a:extLst>
              <a:ext uri="{FF2B5EF4-FFF2-40B4-BE49-F238E27FC236}">
                <a16:creationId xmlns:a16="http://schemas.microsoft.com/office/drawing/2014/main" id="{220BF107-7EA5-3DFC-0427-6E59F18CE11A}"/>
              </a:ext>
            </a:extLst>
          </p:cNvPr>
          <p:cNvGraphicFramePr>
            <a:graphicFrameLocks noGrp="1"/>
          </p:cNvGraphicFramePr>
          <p:nvPr>
            <p:extLst>
              <p:ext uri="{D42A27DB-BD31-4B8C-83A1-F6EECF244321}">
                <p14:modId xmlns:p14="http://schemas.microsoft.com/office/powerpoint/2010/main" val="2285525883"/>
              </p:ext>
            </p:extLst>
          </p:nvPr>
        </p:nvGraphicFramePr>
        <p:xfrm>
          <a:off x="8117114" y="2054680"/>
          <a:ext cx="3581400" cy="3444240"/>
        </p:xfrm>
        <a:graphic>
          <a:graphicData uri="http://schemas.openxmlformats.org/drawingml/2006/table">
            <a:tbl>
              <a:tblPr/>
              <a:tblGrid>
                <a:gridCol w="895350">
                  <a:extLst>
                    <a:ext uri="{9D8B030D-6E8A-4147-A177-3AD203B41FA5}">
                      <a16:colId xmlns:a16="http://schemas.microsoft.com/office/drawing/2014/main" val="4219734632"/>
                    </a:ext>
                  </a:extLst>
                </a:gridCol>
                <a:gridCol w="895350">
                  <a:extLst>
                    <a:ext uri="{9D8B030D-6E8A-4147-A177-3AD203B41FA5}">
                      <a16:colId xmlns:a16="http://schemas.microsoft.com/office/drawing/2014/main" val="745948110"/>
                    </a:ext>
                  </a:extLst>
                </a:gridCol>
                <a:gridCol w="895350">
                  <a:extLst>
                    <a:ext uri="{9D8B030D-6E8A-4147-A177-3AD203B41FA5}">
                      <a16:colId xmlns:a16="http://schemas.microsoft.com/office/drawing/2014/main" val="1334719681"/>
                    </a:ext>
                  </a:extLst>
                </a:gridCol>
                <a:gridCol w="895350">
                  <a:extLst>
                    <a:ext uri="{9D8B030D-6E8A-4147-A177-3AD203B41FA5}">
                      <a16:colId xmlns:a16="http://schemas.microsoft.com/office/drawing/2014/main" val="3787907676"/>
                    </a:ext>
                  </a:extLst>
                </a:gridCol>
              </a:tblGrid>
              <a:tr h="400050">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Index</a:t>
                      </a:r>
                      <a:endParaRPr lang="en-US">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US" sz="1800" b="1" i="0" u="none" strike="noStrike" dirty="0">
                          <a:solidFill>
                            <a:srgbClr val="FFFFFF"/>
                          </a:solidFill>
                          <a:effectLst/>
                          <a:latin typeface="Calibri" panose="020F0502020204030204" pitchFamily="34" charset="0"/>
                        </a:rPr>
                        <a:t>Tag</a:t>
                      </a:r>
                      <a:endParaRPr lang="en-US"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US" sz="1800" b="1" i="0" u="none" strike="noStrike">
                          <a:solidFill>
                            <a:srgbClr val="FFFFFF"/>
                          </a:solidFill>
                          <a:effectLst/>
                          <a:latin typeface="Calibri" panose="020F0502020204030204" pitchFamily="34" charset="0"/>
                        </a:rPr>
                        <a:t>Data</a:t>
                      </a:r>
                      <a:endParaRPr lang="en-US">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rtl="0" fontAlgn="t">
                        <a:spcBef>
                          <a:spcPts val="0"/>
                        </a:spcBef>
                        <a:spcAft>
                          <a:spcPts val="0"/>
                        </a:spcAft>
                      </a:pPr>
                      <a:r>
                        <a:rPr lang="en-US" sz="1800" b="1" i="0" u="none" strike="noStrike">
                          <a:solidFill>
                            <a:srgbClr val="FFFFFF"/>
                          </a:solidFill>
                          <a:effectLst/>
                          <a:latin typeface="Calibri" panose="020F0502020204030204" pitchFamily="34" charset="0"/>
                        </a:rPr>
                        <a:t>Value Bit</a:t>
                      </a:r>
                      <a:endParaRPr lang="en-US">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1150940154"/>
                  </a:ext>
                </a:extLst>
              </a:tr>
              <a:tr h="400050">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0</a:t>
                      </a:r>
                      <a:endParaRPr lang="en-US">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dirty="0">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dirty="0">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extLst>
                  <a:ext uri="{0D108BD9-81ED-4DB2-BD59-A6C34878D82A}">
                    <a16:rowId xmlns:a16="http://schemas.microsoft.com/office/drawing/2014/main" val="1165854552"/>
                  </a:ext>
                </a:extLst>
              </a:tr>
              <a:tr h="400050">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1</a:t>
                      </a:r>
                      <a:endParaRPr lang="en-US">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extLst>
                  <a:ext uri="{0D108BD9-81ED-4DB2-BD59-A6C34878D82A}">
                    <a16:rowId xmlns:a16="http://schemas.microsoft.com/office/drawing/2014/main" val="4084848537"/>
                  </a:ext>
                </a:extLst>
              </a:tr>
              <a:tr h="400050">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2</a:t>
                      </a:r>
                      <a:endParaRPr lang="en-US">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dirty="0">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extLst>
                  <a:ext uri="{0D108BD9-81ED-4DB2-BD59-A6C34878D82A}">
                    <a16:rowId xmlns:a16="http://schemas.microsoft.com/office/drawing/2014/main" val="1407416094"/>
                  </a:ext>
                </a:extLst>
              </a:tr>
              <a:tr h="400050">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extLst>
                  <a:ext uri="{0D108BD9-81ED-4DB2-BD59-A6C34878D82A}">
                    <a16:rowId xmlns:a16="http://schemas.microsoft.com/office/drawing/2014/main" val="4113242168"/>
                  </a:ext>
                </a:extLst>
              </a:tr>
              <a:tr h="400050">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extLst>
                  <a:ext uri="{0D108BD9-81ED-4DB2-BD59-A6C34878D82A}">
                    <a16:rowId xmlns:a16="http://schemas.microsoft.com/office/drawing/2014/main" val="3695821821"/>
                  </a:ext>
                </a:extLst>
              </a:tr>
              <a:tr h="400050">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FF7"/>
                    </a:solidFill>
                  </a:tcPr>
                </a:tc>
                <a:extLst>
                  <a:ext uri="{0D108BD9-81ED-4DB2-BD59-A6C34878D82A}">
                    <a16:rowId xmlns:a16="http://schemas.microsoft.com/office/drawing/2014/main" val="1385930940"/>
                  </a:ext>
                </a:extLst>
              </a:tr>
              <a:tr h="400050">
                <a:tc>
                  <a:txBody>
                    <a:bodyPr/>
                    <a:lstStyle/>
                    <a:p>
                      <a:pPr rtl="0" fontAlgn="t">
                        <a:spcBef>
                          <a:spcPts val="0"/>
                        </a:spcBef>
                        <a:spcAft>
                          <a:spcPts val="0"/>
                        </a:spcAft>
                      </a:pPr>
                      <a:r>
                        <a:rPr lang="en-US" sz="1800" b="0" i="0" u="none" strike="noStrike" dirty="0">
                          <a:solidFill>
                            <a:srgbClr val="000000"/>
                          </a:solidFill>
                          <a:effectLst/>
                          <a:latin typeface="Calibri" panose="020F0502020204030204" pitchFamily="34" charset="0"/>
                        </a:rPr>
                        <a:t>N</a:t>
                      </a:r>
                      <a:endParaRPr lang="en-US"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tc>
                  <a:txBody>
                    <a:bodyPr/>
                    <a:lstStyle/>
                    <a:p>
                      <a:pPr fontAlgn="t"/>
                      <a:r>
                        <a:rPr lang="en-US" dirty="0">
                          <a:effectLst/>
                        </a:rPr>
                        <a:t> </a:t>
                      </a: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EEF"/>
                    </a:solidFill>
                  </a:tcPr>
                </a:tc>
                <a:extLst>
                  <a:ext uri="{0D108BD9-81ED-4DB2-BD59-A6C34878D82A}">
                    <a16:rowId xmlns:a16="http://schemas.microsoft.com/office/drawing/2014/main" val="3450905071"/>
                  </a:ext>
                </a:extLst>
              </a:tr>
            </a:tbl>
          </a:graphicData>
        </a:graphic>
      </p:graphicFrame>
      <p:sp>
        <p:nvSpPr>
          <p:cNvPr id="5" name="Rectangle 1">
            <a:extLst>
              <a:ext uri="{FF2B5EF4-FFF2-40B4-BE49-F238E27FC236}">
                <a16:creationId xmlns:a16="http://schemas.microsoft.com/office/drawing/2014/main" id="{448416FF-662E-872D-97EF-34C22A371113}"/>
              </a:ext>
            </a:extLst>
          </p:cNvPr>
          <p:cNvSpPr>
            <a:spLocks noChangeArrowheads="1"/>
          </p:cNvSpPr>
          <p:nvPr/>
        </p:nvSpPr>
        <p:spPr bwMode="auto">
          <a:xfrm>
            <a:off x="4305300" y="2279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879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5478-EE3A-2731-516F-21D1E1FAF78A}"/>
              </a:ext>
            </a:extLst>
          </p:cNvPr>
          <p:cNvSpPr>
            <a:spLocks noGrp="1"/>
          </p:cNvSpPr>
          <p:nvPr>
            <p:ph type="title"/>
          </p:nvPr>
        </p:nvSpPr>
        <p:spPr/>
        <p:txBody>
          <a:bodyPr/>
          <a:lstStyle/>
          <a:p>
            <a:r>
              <a:rPr lang="en-US" dirty="0"/>
              <a:t>Cache Size</a:t>
            </a:r>
          </a:p>
        </p:txBody>
      </p:sp>
      <p:sp>
        <p:nvSpPr>
          <p:cNvPr id="3" name="Content Placeholder 2">
            <a:extLst>
              <a:ext uri="{FF2B5EF4-FFF2-40B4-BE49-F238E27FC236}">
                <a16:creationId xmlns:a16="http://schemas.microsoft.com/office/drawing/2014/main" id="{FA275C91-F17E-FFB3-5E04-1C3B179250DD}"/>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rPr>
              <a:t>Small enough so that the overall average cost per bit is close to that of main memory alone</a:t>
            </a:r>
          </a:p>
          <a:p>
            <a:pPr rtl="0" fontAlgn="base">
              <a:spcBef>
                <a:spcPts val="1000"/>
              </a:spcBef>
              <a:spcAft>
                <a:spcPts val="0"/>
              </a:spcAft>
              <a:buFont typeface="Arial" panose="020B0604020202020204" pitchFamily="34" charset="0"/>
              <a:buChar char="•"/>
            </a:pPr>
            <a:r>
              <a:rPr lang="en-US" sz="2400" b="0" i="0" u="none" strike="noStrike" dirty="0">
                <a:solidFill>
                  <a:srgbClr val="000000"/>
                </a:solidFill>
                <a:effectLst/>
              </a:rPr>
              <a:t> Large enough so that the overall average access time is close to that of the cache alone</a:t>
            </a:r>
          </a:p>
          <a:p>
            <a:pPr rtl="0" fontAlgn="base">
              <a:spcBef>
                <a:spcPts val="1000"/>
              </a:spcBef>
              <a:spcAft>
                <a:spcPts val="0"/>
              </a:spcAft>
              <a:buFont typeface="Arial" panose="020B0604020202020204" pitchFamily="34" charset="0"/>
              <a:buChar char="•"/>
            </a:pPr>
            <a:r>
              <a:rPr lang="en-US" sz="2400" b="0" i="0" u="none" strike="noStrike" dirty="0">
                <a:solidFill>
                  <a:srgbClr val="000000"/>
                </a:solidFill>
                <a:effectLst/>
              </a:rPr>
              <a:t>The larger the cache, the larger the number of gates involved in addressing the cache. The result is that large caches tend to be slightly slower than small ones—even when built with the same integrated circuit technology and put in the same place on chip and circuit board. </a:t>
            </a:r>
          </a:p>
          <a:p>
            <a:pPr rtl="0" fontAlgn="base">
              <a:spcBef>
                <a:spcPts val="1000"/>
              </a:spcBef>
              <a:spcAft>
                <a:spcPts val="0"/>
              </a:spcAft>
              <a:buFont typeface="Arial" panose="020B0604020202020204" pitchFamily="34" charset="0"/>
              <a:buChar char="•"/>
            </a:pPr>
            <a:r>
              <a:rPr lang="en-US" sz="2400" b="0" i="0" u="none" strike="noStrike" dirty="0">
                <a:solidFill>
                  <a:srgbClr val="000000"/>
                </a:solidFill>
                <a:effectLst/>
              </a:rPr>
              <a:t>The available chip and board area also limits cache size. Because the performance of the cache is very sensitive to the nature of the workload, it is impossible to arrive at a single “optimum” cache size.</a:t>
            </a:r>
          </a:p>
          <a:p>
            <a:endParaRPr lang="en-US" dirty="0"/>
          </a:p>
        </p:txBody>
      </p:sp>
    </p:spTree>
    <p:extLst>
      <p:ext uri="{BB962C8B-B14F-4D97-AF65-F5344CB8AC3E}">
        <p14:creationId xmlns:p14="http://schemas.microsoft.com/office/powerpoint/2010/main" val="353486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C2DD-7E7E-3C37-33EA-E08443C1F3B2}"/>
              </a:ext>
            </a:extLst>
          </p:cNvPr>
          <p:cNvSpPr>
            <a:spLocks noGrp="1"/>
          </p:cNvSpPr>
          <p:nvPr>
            <p:ph type="title"/>
          </p:nvPr>
        </p:nvSpPr>
        <p:spPr/>
        <p:txBody>
          <a:bodyPr/>
          <a:lstStyle/>
          <a:p>
            <a:r>
              <a:rPr lang="en-US" dirty="0"/>
              <a:t>Mapping Function</a:t>
            </a:r>
          </a:p>
        </p:txBody>
      </p:sp>
      <p:sp>
        <p:nvSpPr>
          <p:cNvPr id="3" name="Content Placeholder 2">
            <a:extLst>
              <a:ext uri="{FF2B5EF4-FFF2-40B4-BE49-F238E27FC236}">
                <a16:creationId xmlns:a16="http://schemas.microsoft.com/office/drawing/2014/main" id="{C75966D4-B349-A6BA-0CD2-2CF17AE66A4A}"/>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Because there are fewer cache lines than main memory blocks, an algorithm is needed for mapping main memory blocks into cache lines. Further, a means is needed for determining which main memory block currently occupies a cache line. </a:t>
            </a:r>
            <a:endParaRPr lang="en-US" sz="2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The choice of the mapping function dictates how the cache is organized. Three techniques can be used: </a:t>
            </a:r>
            <a:endParaRPr lang="en-US" sz="2800" b="0" i="0" u="none" strike="noStrike" dirty="0">
              <a:solidFill>
                <a:srgbClr val="000000"/>
              </a:solidFill>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Direct </a:t>
            </a:r>
            <a:endParaRPr lang="en-US" sz="2400" b="0" i="0" u="none" strike="noStrike" dirty="0">
              <a:solidFill>
                <a:srgbClr val="000000"/>
              </a:solidFill>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Associative</a:t>
            </a:r>
            <a:endParaRPr lang="en-US" sz="2400" b="0" i="0" u="none" strike="noStrike" dirty="0">
              <a:solidFill>
                <a:srgbClr val="000000"/>
              </a:solidFill>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Set-associative</a:t>
            </a:r>
            <a:endParaRPr lang="en-US" sz="2400" b="0"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7967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10EA-2D80-F860-80D1-689C23B72056}"/>
              </a:ext>
            </a:extLst>
          </p:cNvPr>
          <p:cNvSpPr>
            <a:spLocks noGrp="1"/>
          </p:cNvSpPr>
          <p:nvPr>
            <p:ph type="title"/>
          </p:nvPr>
        </p:nvSpPr>
        <p:spPr/>
        <p:txBody>
          <a:bodyPr/>
          <a:lstStyle/>
          <a:p>
            <a:r>
              <a:rPr lang="en-US" dirty="0"/>
              <a:t>Associative Mapping</a:t>
            </a:r>
          </a:p>
        </p:txBody>
      </p:sp>
      <p:sp>
        <p:nvSpPr>
          <p:cNvPr id="3" name="Content Placeholder 2">
            <a:extLst>
              <a:ext uri="{FF2B5EF4-FFF2-40B4-BE49-F238E27FC236}">
                <a16:creationId xmlns:a16="http://schemas.microsoft.com/office/drawing/2014/main" id="{CA50F508-FB24-777D-B94C-B9F70A42C67A}"/>
              </a:ext>
            </a:extLst>
          </p:cNvPr>
          <p:cNvSpPr>
            <a:spLocks noGrp="1"/>
          </p:cNvSpPr>
          <p:nvPr>
            <p:ph idx="1"/>
          </p:nvPr>
        </p:nvSpPr>
        <p:spPr/>
        <p:txBody>
          <a:bodyPr>
            <a:normAutofit lnSpcReduction="10000"/>
          </a:bodyPr>
          <a:lstStyle/>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Any cell of main memory can be loaded in </a:t>
            </a:r>
            <a:r>
              <a:rPr lang="en-US" sz="2800" b="1" i="0" u="sng" strike="noStrike" dirty="0">
                <a:solidFill>
                  <a:srgbClr val="000000"/>
                </a:solidFill>
                <a:effectLst/>
                <a:latin typeface="Calibri" panose="020F0502020204030204" pitchFamily="34" charset="0"/>
              </a:rPr>
              <a:t>any cell </a:t>
            </a:r>
            <a:r>
              <a:rPr lang="en-US" sz="2800" b="0" i="0" u="none" strike="noStrike" dirty="0">
                <a:solidFill>
                  <a:srgbClr val="000000"/>
                </a:solidFill>
                <a:effectLst/>
                <a:latin typeface="Calibri" panose="020F0502020204030204" pitchFamily="34" charset="0"/>
              </a:rPr>
              <a:t>of Cache</a:t>
            </a:r>
            <a:endParaRPr lang="en-US" sz="2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Addresses of RAM are stored as Tag</a:t>
            </a:r>
            <a:endParaRPr lang="en-US" sz="2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The cache control logic must simultaneously examine every  tag for a match</a:t>
            </a:r>
            <a:endParaRPr lang="en-US" sz="2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Pros: </a:t>
            </a:r>
            <a:endParaRPr lang="en-US" sz="2800" b="0" i="0" u="none" strike="noStrike" dirty="0">
              <a:solidFill>
                <a:srgbClr val="000000"/>
              </a:solidFill>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Flexibility</a:t>
            </a:r>
            <a:endParaRPr lang="en-US" sz="24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Cons:</a:t>
            </a:r>
            <a:endParaRPr lang="en-US" sz="2800" b="0" i="0" u="none" strike="noStrike" dirty="0">
              <a:solidFill>
                <a:srgbClr val="000000"/>
              </a:solidFill>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Larger value of tag</a:t>
            </a:r>
            <a:endParaRPr lang="en-US" sz="2400" b="0" i="0" u="none" strike="noStrike" dirty="0">
              <a:solidFill>
                <a:srgbClr val="000000"/>
              </a:solidFill>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Number of bits required for tag= log2(size of RAM)</a:t>
            </a:r>
            <a:endParaRPr lang="en-US" sz="2400" b="0" i="0" u="none" strike="noStrike" dirty="0">
              <a:solidFill>
                <a:srgbClr val="000000"/>
              </a:solidFill>
              <a:effectLst/>
              <a:latin typeface="Arial" panose="020B0604020202020204" pitchFamily="34" charset="0"/>
            </a:endParaRPr>
          </a:p>
          <a:p>
            <a:pPr marL="1143000" lvl="2" indent="-228600" rtl="0" fontAlgn="base">
              <a:spcBef>
                <a:spcPts val="50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For 1MB RAM tag size is of 20 bits</a:t>
            </a:r>
            <a:endParaRPr lang="en-US" sz="2000" b="0"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48834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2" name="TextBox 1">
            <a:extLst>
              <a:ext uri="{FF2B5EF4-FFF2-40B4-BE49-F238E27FC236}">
                <a16:creationId xmlns:a16="http://schemas.microsoft.com/office/drawing/2014/main" id="{EB21DAD6-F2C2-15BE-D359-8D6423AFB063}"/>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0000, 0011, 1000, 1010, 1110, 0000, 0000</a:t>
            </a:r>
          </a:p>
          <a:p>
            <a:endParaRPr lang="en-US" dirty="0"/>
          </a:p>
        </p:txBody>
      </p:sp>
    </p:spTree>
    <p:extLst>
      <p:ext uri="{BB962C8B-B14F-4D97-AF65-F5344CB8AC3E}">
        <p14:creationId xmlns:p14="http://schemas.microsoft.com/office/powerpoint/2010/main" val="1170180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594095" y="972848"/>
            <a:ext cx="1227387" cy="646331"/>
          </a:xfrm>
          <a:prstGeom prst="rect">
            <a:avLst/>
          </a:prstGeom>
        </p:spPr>
        <p:txBody>
          <a:bodyPr wrap="none">
            <a:spAutoFit/>
          </a:bodyPr>
          <a:lstStyle/>
          <a:p>
            <a:r>
              <a:rPr lang="en-GB" dirty="0"/>
              <a:t>Read  0000</a:t>
            </a:r>
          </a:p>
          <a:p>
            <a:r>
              <a:rPr lang="en-GB" dirty="0"/>
              <a:t>It’s a miss</a:t>
            </a:r>
            <a:endParaRPr lang="en-US" dirty="0"/>
          </a:p>
        </p:txBody>
      </p:sp>
      <p:sp>
        <p:nvSpPr>
          <p:cNvPr id="3" name="TextBox 2">
            <a:extLst>
              <a:ext uri="{FF2B5EF4-FFF2-40B4-BE49-F238E27FC236}">
                <a16:creationId xmlns:a16="http://schemas.microsoft.com/office/drawing/2014/main" id="{CF054FF2-891F-3A04-2FD5-7E814AF29FE8}"/>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0000, 0011, 1000, 1010, 1110, 0000, 0000</a:t>
            </a:r>
          </a:p>
          <a:p>
            <a:endParaRPr lang="en-US" dirty="0"/>
          </a:p>
        </p:txBody>
      </p:sp>
    </p:spTree>
    <p:extLst>
      <p:ext uri="{BB962C8B-B14F-4D97-AF65-F5344CB8AC3E}">
        <p14:creationId xmlns:p14="http://schemas.microsoft.com/office/powerpoint/2010/main" val="3867233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594095" y="972848"/>
            <a:ext cx="2065950" cy="369332"/>
          </a:xfrm>
          <a:prstGeom prst="rect">
            <a:avLst/>
          </a:prstGeom>
        </p:spPr>
        <p:txBody>
          <a:bodyPr wrap="none">
            <a:spAutoFit/>
          </a:bodyPr>
          <a:lstStyle/>
          <a:p>
            <a:r>
              <a:rPr lang="en-GB" dirty="0"/>
              <a:t>Bring 0000 to Cache</a:t>
            </a:r>
            <a:endParaRPr lang="en-US" dirty="0"/>
          </a:p>
        </p:txBody>
      </p:sp>
      <p:sp>
        <p:nvSpPr>
          <p:cNvPr id="2" name="TextBox 1">
            <a:extLst>
              <a:ext uri="{FF2B5EF4-FFF2-40B4-BE49-F238E27FC236}">
                <a16:creationId xmlns:a16="http://schemas.microsoft.com/office/drawing/2014/main" id="{7EBC36E7-0C49-A4FE-697D-E68A87E2D6C0}"/>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0000, 0011, 1000, 1010, 1110, 0000, 0000</a:t>
            </a:r>
          </a:p>
          <a:p>
            <a:endParaRPr lang="en-US" dirty="0"/>
          </a:p>
        </p:txBody>
      </p:sp>
    </p:spTree>
    <p:extLst>
      <p:ext uri="{BB962C8B-B14F-4D97-AF65-F5344CB8AC3E}">
        <p14:creationId xmlns:p14="http://schemas.microsoft.com/office/powerpoint/2010/main" val="1772984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594095" y="972848"/>
            <a:ext cx="1227387" cy="923330"/>
          </a:xfrm>
          <a:prstGeom prst="rect">
            <a:avLst/>
          </a:prstGeom>
        </p:spPr>
        <p:txBody>
          <a:bodyPr wrap="none">
            <a:spAutoFit/>
          </a:bodyPr>
          <a:lstStyle/>
          <a:p>
            <a:r>
              <a:rPr lang="en-GB" dirty="0"/>
              <a:t>Read  0011</a:t>
            </a:r>
          </a:p>
          <a:p>
            <a:r>
              <a:rPr lang="en-GB" dirty="0"/>
              <a:t>It’s a miss</a:t>
            </a:r>
          </a:p>
          <a:p>
            <a:endParaRPr lang="en-US" dirty="0"/>
          </a:p>
        </p:txBody>
      </p:sp>
      <p:sp>
        <p:nvSpPr>
          <p:cNvPr id="2" name="TextBox 1">
            <a:extLst>
              <a:ext uri="{FF2B5EF4-FFF2-40B4-BE49-F238E27FC236}">
                <a16:creationId xmlns:a16="http://schemas.microsoft.com/office/drawing/2014/main" id="{D92B7452-A487-FFD5-AEDB-4424FCA70463}"/>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0000, 0011, 1000, 1010, 1110, 0000,0000</a:t>
            </a:r>
          </a:p>
          <a:p>
            <a:endParaRPr lang="en-US" dirty="0"/>
          </a:p>
        </p:txBody>
      </p:sp>
    </p:spTree>
    <p:extLst>
      <p:ext uri="{BB962C8B-B14F-4D97-AF65-F5344CB8AC3E}">
        <p14:creationId xmlns:p14="http://schemas.microsoft.com/office/powerpoint/2010/main" val="3399467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GB" sz="1200" dirty="0"/>
                        <a:t>0011</a:t>
                      </a:r>
                      <a:endParaRPr lang="en-US" sz="1200" dirty="0"/>
                    </a:p>
                  </a:txBody>
                  <a:tcPr/>
                </a:tc>
                <a:tc>
                  <a:txBody>
                    <a:bodyPr/>
                    <a:lstStyle/>
                    <a:p>
                      <a:r>
                        <a:rPr lang="en-GB" sz="1200" dirty="0"/>
                        <a:t>D</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594095" y="972848"/>
            <a:ext cx="2038379" cy="646331"/>
          </a:xfrm>
          <a:prstGeom prst="rect">
            <a:avLst/>
          </a:prstGeom>
        </p:spPr>
        <p:txBody>
          <a:bodyPr wrap="none">
            <a:spAutoFit/>
          </a:bodyPr>
          <a:lstStyle/>
          <a:p>
            <a:r>
              <a:rPr lang="en-GB" dirty="0"/>
              <a:t>Bring 0011 to cache</a:t>
            </a:r>
          </a:p>
          <a:p>
            <a:endParaRPr lang="en-US" dirty="0"/>
          </a:p>
        </p:txBody>
      </p:sp>
      <p:sp>
        <p:nvSpPr>
          <p:cNvPr id="2" name="TextBox 1">
            <a:extLst>
              <a:ext uri="{FF2B5EF4-FFF2-40B4-BE49-F238E27FC236}">
                <a16:creationId xmlns:a16="http://schemas.microsoft.com/office/drawing/2014/main" id="{65BDBBC9-DBF9-17F8-DE51-608D2DFCD936}"/>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0000, 0011, 1000, 1010, 1110, 0000, 0000</a:t>
            </a:r>
          </a:p>
          <a:p>
            <a:endParaRPr lang="en-US" dirty="0"/>
          </a:p>
        </p:txBody>
      </p:sp>
    </p:spTree>
    <p:extLst>
      <p:ext uri="{BB962C8B-B14F-4D97-AF65-F5344CB8AC3E}">
        <p14:creationId xmlns:p14="http://schemas.microsoft.com/office/powerpoint/2010/main" val="317470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0753-E74D-9A06-F94C-A2F122B5F153}"/>
              </a:ext>
            </a:extLst>
          </p:cNvPr>
          <p:cNvSpPr>
            <a:spLocks noGrp="1"/>
          </p:cNvSpPr>
          <p:nvPr>
            <p:ph type="title"/>
          </p:nvPr>
        </p:nvSpPr>
        <p:spPr/>
        <p:txBody>
          <a:bodyPr/>
          <a:lstStyle/>
          <a:p>
            <a:r>
              <a:rPr lang="en-US" dirty="0"/>
              <a:t>Memory Organization</a:t>
            </a:r>
          </a:p>
        </p:txBody>
      </p:sp>
      <p:sp>
        <p:nvSpPr>
          <p:cNvPr id="4" name="Rectangle 3">
            <a:extLst>
              <a:ext uri="{FF2B5EF4-FFF2-40B4-BE49-F238E27FC236}">
                <a16:creationId xmlns:a16="http://schemas.microsoft.com/office/drawing/2014/main" id="{2AA59157-BA53-5675-A02D-7F8337D3DAC4}"/>
              </a:ext>
            </a:extLst>
          </p:cNvPr>
          <p:cNvSpPr/>
          <p:nvPr/>
        </p:nvSpPr>
        <p:spPr>
          <a:xfrm>
            <a:off x="1260762" y="2341418"/>
            <a:ext cx="2604655" cy="3546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Processor</a:t>
            </a:r>
          </a:p>
        </p:txBody>
      </p:sp>
      <p:sp>
        <p:nvSpPr>
          <p:cNvPr id="5" name="Rectangle 4">
            <a:extLst>
              <a:ext uri="{FF2B5EF4-FFF2-40B4-BE49-F238E27FC236}">
                <a16:creationId xmlns:a16="http://schemas.microsoft.com/office/drawing/2014/main" id="{17B872AB-D21D-8BDD-94C7-25CBD8CB3D31}"/>
              </a:ext>
            </a:extLst>
          </p:cNvPr>
          <p:cNvSpPr/>
          <p:nvPr/>
        </p:nvSpPr>
        <p:spPr>
          <a:xfrm>
            <a:off x="2396835" y="2604655"/>
            <a:ext cx="1136073" cy="263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Registers</a:t>
            </a:r>
          </a:p>
        </p:txBody>
      </p:sp>
      <p:sp>
        <p:nvSpPr>
          <p:cNvPr id="7" name="Rectangle 6">
            <a:extLst>
              <a:ext uri="{FF2B5EF4-FFF2-40B4-BE49-F238E27FC236}">
                <a16:creationId xmlns:a16="http://schemas.microsoft.com/office/drawing/2014/main" id="{9A8E0694-29D8-3132-E395-76F1D7DBF404}"/>
              </a:ext>
            </a:extLst>
          </p:cNvPr>
          <p:cNvSpPr/>
          <p:nvPr/>
        </p:nvSpPr>
        <p:spPr>
          <a:xfrm>
            <a:off x="4793672" y="2341418"/>
            <a:ext cx="2604655" cy="3546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Memory</a:t>
            </a:r>
          </a:p>
          <a:p>
            <a:pPr algn="ctr"/>
            <a:r>
              <a:rPr lang="en-US" sz="2800" dirty="0">
                <a:solidFill>
                  <a:schemeClr val="tx1"/>
                </a:solidFill>
              </a:rPr>
              <a:t>(RAM)</a:t>
            </a:r>
          </a:p>
        </p:txBody>
      </p:sp>
      <p:sp>
        <p:nvSpPr>
          <p:cNvPr id="8" name="Rectangle 7">
            <a:extLst>
              <a:ext uri="{FF2B5EF4-FFF2-40B4-BE49-F238E27FC236}">
                <a16:creationId xmlns:a16="http://schemas.microsoft.com/office/drawing/2014/main" id="{BEFB9BD1-4351-4B87-41B1-AC4B081C594A}"/>
              </a:ext>
            </a:extLst>
          </p:cNvPr>
          <p:cNvSpPr/>
          <p:nvPr/>
        </p:nvSpPr>
        <p:spPr>
          <a:xfrm>
            <a:off x="8492837" y="2341418"/>
            <a:ext cx="2604655" cy="3546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Hard Drive</a:t>
            </a:r>
          </a:p>
        </p:txBody>
      </p:sp>
    </p:spTree>
    <p:extLst>
      <p:ext uri="{BB962C8B-B14F-4D97-AF65-F5344CB8AC3E}">
        <p14:creationId xmlns:p14="http://schemas.microsoft.com/office/powerpoint/2010/main" val="230149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GB" sz="1200" dirty="0"/>
                        <a:t>0011</a:t>
                      </a:r>
                      <a:endParaRPr lang="en-US" sz="1200" dirty="0"/>
                    </a:p>
                  </a:txBody>
                  <a:tcPr/>
                </a:tc>
                <a:tc>
                  <a:txBody>
                    <a:bodyPr/>
                    <a:lstStyle/>
                    <a:p>
                      <a:r>
                        <a:rPr lang="en-GB" sz="1200" dirty="0"/>
                        <a:t>D</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r>
                        <a:rPr lang="en-GB" sz="1200" dirty="0"/>
                        <a:t>1000</a:t>
                      </a:r>
                      <a:endParaRPr lang="en-US" sz="1200" dirty="0"/>
                    </a:p>
                  </a:txBody>
                  <a:tcPr/>
                </a:tc>
                <a:tc>
                  <a:txBody>
                    <a:bodyPr/>
                    <a:lstStyle/>
                    <a:p>
                      <a:r>
                        <a:rPr lang="en-GB" sz="1200" dirty="0"/>
                        <a:t>I</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594095" y="972848"/>
            <a:ext cx="1174489" cy="646331"/>
          </a:xfrm>
          <a:prstGeom prst="rect">
            <a:avLst/>
          </a:prstGeom>
        </p:spPr>
        <p:txBody>
          <a:bodyPr wrap="none">
            <a:spAutoFit/>
          </a:bodyPr>
          <a:lstStyle/>
          <a:p>
            <a:r>
              <a:rPr lang="en-GB" dirty="0"/>
              <a:t>Read 1000</a:t>
            </a:r>
          </a:p>
          <a:p>
            <a:r>
              <a:rPr lang="en-GB" dirty="0"/>
              <a:t>It’s a miss</a:t>
            </a:r>
            <a:endParaRPr lang="en-US" dirty="0"/>
          </a:p>
        </p:txBody>
      </p:sp>
      <p:sp>
        <p:nvSpPr>
          <p:cNvPr id="2" name="TextBox 1">
            <a:extLst>
              <a:ext uri="{FF2B5EF4-FFF2-40B4-BE49-F238E27FC236}">
                <a16:creationId xmlns:a16="http://schemas.microsoft.com/office/drawing/2014/main" id="{A31B791C-71A8-D1F3-69AC-AE3748287821}"/>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0000, 0011, 1000, 1010, 1110, 0000, 0000</a:t>
            </a:r>
          </a:p>
          <a:p>
            <a:endParaRPr lang="en-US" dirty="0"/>
          </a:p>
        </p:txBody>
      </p:sp>
    </p:spTree>
    <p:extLst>
      <p:ext uri="{BB962C8B-B14F-4D97-AF65-F5344CB8AC3E}">
        <p14:creationId xmlns:p14="http://schemas.microsoft.com/office/powerpoint/2010/main" val="3397784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GB" sz="1200" dirty="0"/>
                        <a:t>0011</a:t>
                      </a:r>
                      <a:endParaRPr lang="en-US" sz="1200" dirty="0"/>
                    </a:p>
                  </a:txBody>
                  <a:tcPr/>
                </a:tc>
                <a:tc>
                  <a:txBody>
                    <a:bodyPr/>
                    <a:lstStyle/>
                    <a:p>
                      <a:r>
                        <a:rPr lang="en-GB" sz="1200" dirty="0"/>
                        <a:t>D</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r>
                        <a:rPr lang="en-GB" sz="1200" dirty="0"/>
                        <a:t>1000</a:t>
                      </a:r>
                      <a:endParaRPr lang="en-US" sz="1200" dirty="0"/>
                    </a:p>
                  </a:txBody>
                  <a:tcPr/>
                </a:tc>
                <a:tc>
                  <a:txBody>
                    <a:bodyPr/>
                    <a:lstStyle/>
                    <a:p>
                      <a:r>
                        <a:rPr lang="en-GB" sz="1200" dirty="0"/>
                        <a:t>I</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r>
                        <a:rPr lang="en-GB" sz="1200" dirty="0"/>
                        <a:t>1010</a:t>
                      </a:r>
                      <a:endParaRPr lang="en-US" sz="1200" dirty="0"/>
                    </a:p>
                  </a:txBody>
                  <a:tcPr/>
                </a:tc>
                <a:tc>
                  <a:txBody>
                    <a:bodyPr/>
                    <a:lstStyle/>
                    <a:p>
                      <a:r>
                        <a:rPr lang="en-GB" sz="1200" dirty="0"/>
                        <a:t>K</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692727" y="972848"/>
            <a:ext cx="1939747" cy="923330"/>
          </a:xfrm>
          <a:prstGeom prst="rect">
            <a:avLst/>
          </a:prstGeom>
        </p:spPr>
        <p:txBody>
          <a:bodyPr wrap="square">
            <a:spAutoFit/>
          </a:bodyPr>
          <a:lstStyle/>
          <a:p>
            <a:r>
              <a:rPr lang="en-GB" dirty="0"/>
              <a:t>Read 1010. It’s a miss. Bring 1010 to cache</a:t>
            </a:r>
          </a:p>
        </p:txBody>
      </p:sp>
      <p:sp>
        <p:nvSpPr>
          <p:cNvPr id="3" name="TextBox 2">
            <a:extLst>
              <a:ext uri="{FF2B5EF4-FFF2-40B4-BE49-F238E27FC236}">
                <a16:creationId xmlns:a16="http://schemas.microsoft.com/office/drawing/2014/main" id="{DFFB77ED-E6B4-54C2-D272-3F2EE86F92C0}"/>
              </a:ext>
            </a:extLst>
          </p:cNvPr>
          <p:cNvSpPr txBox="1"/>
          <p:nvPr/>
        </p:nvSpPr>
        <p:spPr>
          <a:xfrm>
            <a:off x="2064326" y="5721812"/>
            <a:ext cx="6179128" cy="646331"/>
          </a:xfrm>
          <a:prstGeom prst="rect">
            <a:avLst/>
          </a:prstGeom>
          <a:noFill/>
        </p:spPr>
        <p:txBody>
          <a:bodyPr wrap="square" rtlCol="0">
            <a:spAutoFit/>
          </a:bodyPr>
          <a:lstStyle/>
          <a:p>
            <a:r>
              <a:rPr lang="en-US" dirty="0"/>
              <a:t>Addresses to access in memory: </a:t>
            </a:r>
          </a:p>
          <a:p>
            <a:r>
              <a:rPr lang="en-US" dirty="0"/>
              <a:t>0000, 0011, 1000, 1010, 1110, 0000, 0000</a:t>
            </a:r>
          </a:p>
        </p:txBody>
      </p:sp>
    </p:spTree>
    <p:extLst>
      <p:ext uri="{BB962C8B-B14F-4D97-AF65-F5344CB8AC3E}">
        <p14:creationId xmlns:p14="http://schemas.microsoft.com/office/powerpoint/2010/main" val="3616889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GB" sz="1200" dirty="0"/>
                        <a:t>0011</a:t>
                      </a:r>
                      <a:endParaRPr lang="en-US" sz="1200" dirty="0"/>
                    </a:p>
                  </a:txBody>
                  <a:tcPr/>
                </a:tc>
                <a:tc>
                  <a:txBody>
                    <a:bodyPr/>
                    <a:lstStyle/>
                    <a:p>
                      <a:r>
                        <a:rPr lang="en-GB" sz="1200" dirty="0"/>
                        <a:t>D</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r>
                        <a:rPr lang="en-GB" sz="1200" dirty="0"/>
                        <a:t>1000</a:t>
                      </a:r>
                      <a:endParaRPr lang="en-US" sz="1200" dirty="0"/>
                    </a:p>
                  </a:txBody>
                  <a:tcPr/>
                </a:tc>
                <a:tc>
                  <a:txBody>
                    <a:bodyPr/>
                    <a:lstStyle/>
                    <a:p>
                      <a:r>
                        <a:rPr lang="en-GB" sz="1200" dirty="0"/>
                        <a:t>I</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r>
                        <a:rPr lang="en-GB" sz="1200" dirty="0"/>
                        <a:t>1010</a:t>
                      </a:r>
                      <a:endParaRPr lang="en-US" sz="1200" dirty="0"/>
                    </a:p>
                  </a:txBody>
                  <a:tcPr/>
                </a:tc>
                <a:tc>
                  <a:txBody>
                    <a:bodyPr/>
                    <a:lstStyle/>
                    <a:p>
                      <a:r>
                        <a:rPr lang="en-GB" sz="1200" dirty="0"/>
                        <a:t>K</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594095" y="972848"/>
            <a:ext cx="2897460" cy="646331"/>
          </a:xfrm>
          <a:prstGeom prst="rect">
            <a:avLst/>
          </a:prstGeom>
        </p:spPr>
        <p:txBody>
          <a:bodyPr wrap="none">
            <a:spAutoFit/>
          </a:bodyPr>
          <a:lstStyle/>
          <a:p>
            <a:r>
              <a:rPr lang="en-GB" dirty="0"/>
              <a:t>Read 1110</a:t>
            </a:r>
          </a:p>
          <a:p>
            <a:r>
              <a:rPr lang="en-GB" dirty="0"/>
              <a:t>It’s a miss, there is no space.</a:t>
            </a:r>
          </a:p>
        </p:txBody>
      </p:sp>
      <p:sp>
        <p:nvSpPr>
          <p:cNvPr id="9" name="TextBox 8">
            <a:extLst>
              <a:ext uri="{FF2B5EF4-FFF2-40B4-BE49-F238E27FC236}">
                <a16:creationId xmlns:a16="http://schemas.microsoft.com/office/drawing/2014/main" id="{16545B8B-BC41-1EE2-A2DC-2CD6F7FFD783}"/>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0000, 0011, 1000, 1010, 1110, 0000,0000</a:t>
            </a:r>
          </a:p>
          <a:p>
            <a:endParaRPr lang="en-US" dirty="0"/>
          </a:p>
        </p:txBody>
      </p:sp>
    </p:spTree>
    <p:extLst>
      <p:ext uri="{BB962C8B-B14F-4D97-AF65-F5344CB8AC3E}">
        <p14:creationId xmlns:p14="http://schemas.microsoft.com/office/powerpoint/2010/main" val="4050648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Algorithms</a:t>
            </a:r>
          </a:p>
        </p:txBody>
      </p:sp>
      <p:sp>
        <p:nvSpPr>
          <p:cNvPr id="3" name="Content Placeholder 2"/>
          <p:cNvSpPr>
            <a:spLocks noGrp="1"/>
          </p:cNvSpPr>
          <p:nvPr>
            <p:ph idx="1"/>
          </p:nvPr>
        </p:nvSpPr>
        <p:spPr/>
        <p:txBody>
          <a:bodyPr/>
          <a:lstStyle/>
          <a:p>
            <a:r>
              <a:rPr lang="en-US" dirty="0"/>
              <a:t>Once the cache has been filled, when a new block is brought into the cache, one of the existing blocks must be replaced.</a:t>
            </a:r>
          </a:p>
          <a:p>
            <a:endParaRPr lang="en-US" dirty="0"/>
          </a:p>
        </p:txBody>
      </p:sp>
    </p:spTree>
    <p:extLst>
      <p:ext uri="{BB962C8B-B14F-4D97-AF65-F5344CB8AC3E}">
        <p14:creationId xmlns:p14="http://schemas.microsoft.com/office/powerpoint/2010/main" val="1821357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Replacement Algorithm (LRU)</a:t>
            </a:r>
            <a:endParaRPr lang="en-US" dirty="0"/>
          </a:p>
        </p:txBody>
      </p:sp>
      <p:sp>
        <p:nvSpPr>
          <p:cNvPr id="3" name="Content Placeholder 2"/>
          <p:cNvSpPr>
            <a:spLocks noGrp="1"/>
          </p:cNvSpPr>
          <p:nvPr>
            <p:ph idx="1"/>
          </p:nvPr>
        </p:nvSpPr>
        <p:spPr/>
        <p:txBody>
          <a:bodyPr>
            <a:normAutofit/>
          </a:bodyPr>
          <a:lstStyle/>
          <a:p>
            <a:r>
              <a:rPr lang="en-US" dirty="0"/>
              <a:t>Probably the most effective is least recently used (LRU): </a:t>
            </a:r>
          </a:p>
          <a:p>
            <a:pPr lvl="1"/>
            <a:r>
              <a:rPr lang="en-US" dirty="0"/>
              <a:t>Replace that block in the set that has been in the cache longest with no reference to it.</a:t>
            </a:r>
          </a:p>
          <a:p>
            <a:r>
              <a:rPr lang="en-US" dirty="0"/>
              <a:t>LRU is also relatively easy to implement for a fully associative cache. </a:t>
            </a:r>
          </a:p>
          <a:p>
            <a:pPr lvl="1"/>
            <a:r>
              <a:rPr lang="en-US" dirty="0"/>
              <a:t>The cache mechanism maintains a separate list of indexes to all the lines in the cache. </a:t>
            </a:r>
          </a:p>
          <a:p>
            <a:pPr lvl="1"/>
            <a:r>
              <a:rPr lang="en-US" dirty="0"/>
              <a:t>When a line is referenced, it moves to the front of the list. </a:t>
            </a:r>
          </a:p>
          <a:p>
            <a:pPr lvl="1"/>
            <a:r>
              <a:rPr lang="en-US" dirty="0"/>
              <a:t>For replacement, the line at the back of the list is used. </a:t>
            </a:r>
          </a:p>
          <a:p>
            <a:r>
              <a:rPr lang="en-US" dirty="0"/>
              <a:t>Because of its simplicity of implementation, LRU is the most popular replacement algorithm.</a:t>
            </a:r>
          </a:p>
        </p:txBody>
      </p:sp>
    </p:spTree>
    <p:extLst>
      <p:ext uri="{BB962C8B-B14F-4D97-AF65-F5344CB8AC3E}">
        <p14:creationId xmlns:p14="http://schemas.microsoft.com/office/powerpoint/2010/main" val="205082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Replacement Policies</a:t>
            </a:r>
            <a:endParaRPr lang="en-US" dirty="0"/>
          </a:p>
        </p:txBody>
      </p:sp>
      <p:sp>
        <p:nvSpPr>
          <p:cNvPr id="3" name="Content Placeholder 2"/>
          <p:cNvSpPr>
            <a:spLocks noGrp="1"/>
          </p:cNvSpPr>
          <p:nvPr>
            <p:ph idx="1"/>
          </p:nvPr>
        </p:nvSpPr>
        <p:spPr/>
        <p:txBody>
          <a:bodyPr>
            <a:normAutofit/>
          </a:bodyPr>
          <a:lstStyle/>
          <a:p>
            <a:r>
              <a:rPr lang="en-US" dirty="0"/>
              <a:t>First-in-first-out (FIFO): </a:t>
            </a:r>
          </a:p>
          <a:p>
            <a:pPr lvl="1"/>
            <a:r>
              <a:rPr lang="en-US" dirty="0"/>
              <a:t>Replace that block in the set that has been in the cache longest. </a:t>
            </a:r>
          </a:p>
          <a:p>
            <a:pPr lvl="1"/>
            <a:r>
              <a:rPr lang="en-US" dirty="0"/>
              <a:t>FIFO is easily implemented as a round-robin or circular buffer technique. </a:t>
            </a:r>
          </a:p>
          <a:p>
            <a:r>
              <a:rPr lang="en-US" dirty="0"/>
              <a:t>Least frequently used (LFU): </a:t>
            </a:r>
          </a:p>
          <a:p>
            <a:pPr lvl="1"/>
            <a:r>
              <a:rPr lang="en-US" dirty="0"/>
              <a:t>Replace that block in the set that has experienced the fewest references. </a:t>
            </a:r>
          </a:p>
          <a:p>
            <a:pPr lvl="1"/>
            <a:r>
              <a:rPr lang="en-US" dirty="0"/>
              <a:t>LFU could be implemented by associating a counter with each line. </a:t>
            </a:r>
          </a:p>
          <a:p>
            <a:r>
              <a:rPr lang="en-US" dirty="0"/>
              <a:t>Random Replacement</a:t>
            </a:r>
          </a:p>
          <a:p>
            <a:pPr lvl="1"/>
            <a:r>
              <a:rPr lang="en-US" dirty="0"/>
              <a:t>Pick a line at random from among the candidate lines. </a:t>
            </a:r>
          </a:p>
          <a:p>
            <a:pPr marL="0" indent="0">
              <a:buNone/>
            </a:pPr>
            <a:r>
              <a:rPr lang="en-US" dirty="0"/>
              <a:t> </a:t>
            </a:r>
          </a:p>
        </p:txBody>
      </p:sp>
    </p:spTree>
    <p:extLst>
      <p:ext uri="{BB962C8B-B14F-4D97-AF65-F5344CB8AC3E}">
        <p14:creationId xmlns:p14="http://schemas.microsoft.com/office/powerpoint/2010/main" val="416045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70141388"/>
              </p:ext>
            </p:extLst>
          </p:nvPr>
        </p:nvGraphicFramePr>
        <p:xfrm>
          <a:off x="7275794" y="1251813"/>
          <a:ext cx="3149958" cy="4677147"/>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88027">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GB" sz="1200" dirty="0"/>
                        <a:t>0011</a:t>
                      </a:r>
                      <a:endParaRPr lang="en-US" sz="1200" dirty="0"/>
                    </a:p>
                  </a:txBody>
                  <a:tcPr/>
                </a:tc>
                <a:tc>
                  <a:txBody>
                    <a:bodyPr/>
                    <a:lstStyle/>
                    <a:p>
                      <a:r>
                        <a:rPr lang="en-GB" sz="1200" dirty="0"/>
                        <a:t>D</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r>
                        <a:rPr lang="en-GB" sz="1200" dirty="0"/>
                        <a:t>1000</a:t>
                      </a:r>
                      <a:endParaRPr lang="en-US" sz="1200" dirty="0"/>
                    </a:p>
                  </a:txBody>
                  <a:tcPr/>
                </a:tc>
                <a:tc>
                  <a:txBody>
                    <a:bodyPr/>
                    <a:lstStyle/>
                    <a:p>
                      <a:r>
                        <a:rPr lang="en-GB" sz="1200" dirty="0"/>
                        <a:t>I</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r>
                        <a:rPr lang="en-GB" sz="1200" dirty="0"/>
                        <a:t>1010</a:t>
                      </a:r>
                      <a:endParaRPr lang="en-US" sz="1200" dirty="0"/>
                    </a:p>
                  </a:txBody>
                  <a:tcPr/>
                </a:tc>
                <a:tc>
                  <a:txBody>
                    <a:bodyPr/>
                    <a:lstStyle/>
                    <a:p>
                      <a:r>
                        <a:rPr lang="en-GB" sz="1200" dirty="0"/>
                        <a:t>K</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594095" y="972848"/>
            <a:ext cx="2897460" cy="646331"/>
          </a:xfrm>
          <a:prstGeom prst="rect">
            <a:avLst/>
          </a:prstGeom>
        </p:spPr>
        <p:txBody>
          <a:bodyPr wrap="none">
            <a:spAutoFit/>
          </a:bodyPr>
          <a:lstStyle/>
          <a:p>
            <a:r>
              <a:rPr lang="en-GB" dirty="0"/>
              <a:t>Read 1110</a:t>
            </a:r>
          </a:p>
          <a:p>
            <a:r>
              <a:rPr lang="en-GB" dirty="0"/>
              <a:t>It’s a miss, there is no space.</a:t>
            </a:r>
          </a:p>
        </p:txBody>
      </p:sp>
      <p:sp>
        <p:nvSpPr>
          <p:cNvPr id="9" name="TextBox 8">
            <a:extLst>
              <a:ext uri="{FF2B5EF4-FFF2-40B4-BE49-F238E27FC236}">
                <a16:creationId xmlns:a16="http://schemas.microsoft.com/office/drawing/2014/main" id="{16545B8B-BC41-1EE2-A2DC-2CD6F7FFD783}"/>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0000, 0011, 1000, 1010, 1110, 0000,0000</a:t>
            </a:r>
          </a:p>
          <a:p>
            <a:endParaRPr lang="en-US" dirty="0"/>
          </a:p>
        </p:txBody>
      </p:sp>
    </p:spTree>
    <p:extLst>
      <p:ext uri="{BB962C8B-B14F-4D97-AF65-F5344CB8AC3E}">
        <p14:creationId xmlns:p14="http://schemas.microsoft.com/office/powerpoint/2010/main" val="1687885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1110</a:t>
                      </a:r>
                      <a:endParaRPr lang="en-US" sz="1200" dirty="0"/>
                    </a:p>
                  </a:txBody>
                  <a:tcPr/>
                </a:tc>
                <a:tc>
                  <a:txBody>
                    <a:bodyPr/>
                    <a:lstStyle/>
                    <a:p>
                      <a:r>
                        <a:rPr lang="en-GB" sz="1200" dirty="0"/>
                        <a:t>O</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GB" sz="1200" dirty="0"/>
                        <a:t>0011</a:t>
                      </a:r>
                      <a:endParaRPr lang="en-US" sz="1200" dirty="0"/>
                    </a:p>
                  </a:txBody>
                  <a:tcPr/>
                </a:tc>
                <a:tc>
                  <a:txBody>
                    <a:bodyPr/>
                    <a:lstStyle/>
                    <a:p>
                      <a:r>
                        <a:rPr lang="en-GB" sz="1200" dirty="0"/>
                        <a:t>D</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r>
                        <a:rPr lang="en-GB" sz="1200" dirty="0"/>
                        <a:t>1000</a:t>
                      </a:r>
                      <a:endParaRPr lang="en-US" sz="1200" dirty="0"/>
                    </a:p>
                  </a:txBody>
                  <a:tcPr/>
                </a:tc>
                <a:tc>
                  <a:txBody>
                    <a:bodyPr/>
                    <a:lstStyle/>
                    <a:p>
                      <a:r>
                        <a:rPr lang="en-GB" sz="1200" dirty="0"/>
                        <a:t>I</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r>
                        <a:rPr lang="en-GB" sz="1200" dirty="0"/>
                        <a:t>1010</a:t>
                      </a:r>
                      <a:endParaRPr lang="en-US" sz="1200" dirty="0"/>
                    </a:p>
                  </a:txBody>
                  <a:tcPr/>
                </a:tc>
                <a:tc>
                  <a:txBody>
                    <a:bodyPr/>
                    <a:lstStyle/>
                    <a:p>
                      <a:r>
                        <a:rPr lang="en-GB" sz="1200" dirty="0"/>
                        <a:t>K</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594095" y="972848"/>
            <a:ext cx="5415585" cy="369332"/>
          </a:xfrm>
          <a:prstGeom prst="rect">
            <a:avLst/>
          </a:prstGeom>
        </p:spPr>
        <p:txBody>
          <a:bodyPr wrap="none">
            <a:spAutoFit/>
          </a:bodyPr>
          <a:lstStyle/>
          <a:p>
            <a:r>
              <a:rPr lang="en-GB" dirty="0"/>
              <a:t>Bring 1110 in place of least recently used, which is 0000</a:t>
            </a:r>
            <a:endParaRPr lang="en-US" dirty="0"/>
          </a:p>
        </p:txBody>
      </p:sp>
      <p:sp>
        <p:nvSpPr>
          <p:cNvPr id="2" name="TextBox 1">
            <a:extLst>
              <a:ext uri="{FF2B5EF4-FFF2-40B4-BE49-F238E27FC236}">
                <a16:creationId xmlns:a16="http://schemas.microsoft.com/office/drawing/2014/main" id="{D19257A6-B627-9C06-2C4A-5FCA6F15A315}"/>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0000, 0011, 1000, 1010, 1110, 0000, 0000</a:t>
            </a:r>
          </a:p>
          <a:p>
            <a:endParaRPr lang="en-US" dirty="0"/>
          </a:p>
        </p:txBody>
      </p:sp>
    </p:spTree>
    <p:extLst>
      <p:ext uri="{BB962C8B-B14F-4D97-AF65-F5344CB8AC3E}">
        <p14:creationId xmlns:p14="http://schemas.microsoft.com/office/powerpoint/2010/main" val="111800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594095" y="972848"/>
            <a:ext cx="6082475" cy="1200329"/>
          </a:xfrm>
          <a:prstGeom prst="rect">
            <a:avLst/>
          </a:prstGeom>
        </p:spPr>
        <p:txBody>
          <a:bodyPr wrap="square">
            <a:spAutoFit/>
          </a:bodyPr>
          <a:lstStyle/>
          <a:p>
            <a:r>
              <a:rPr lang="en-GB" dirty="0"/>
              <a:t>Read 0000</a:t>
            </a:r>
          </a:p>
          <a:p>
            <a:r>
              <a:rPr lang="en-GB" dirty="0"/>
              <a:t>It’s a miss</a:t>
            </a:r>
          </a:p>
          <a:p>
            <a:r>
              <a:rPr lang="en-GB" dirty="0"/>
              <a:t>Cache is full so we replace the least recently used element (</a:t>
            </a:r>
            <a:r>
              <a:rPr lang="en-GB" dirty="0" err="1"/>
              <a:t>i.e</a:t>
            </a:r>
            <a:r>
              <a:rPr lang="en-GB" dirty="0"/>
              <a:t> 0011), </a:t>
            </a:r>
            <a:endParaRPr lang="en-US" dirty="0"/>
          </a:p>
        </p:txBody>
      </p:sp>
      <p:graphicFrame>
        <p:nvGraphicFramePr>
          <p:cNvPr id="10" name="Content Placeholder 3"/>
          <p:cNvGraphicFramePr>
            <a:graphicFrameLocks/>
          </p:cNvGraphicFramePr>
          <p:nvPr/>
        </p:nvGraphicFramePr>
        <p:xfrm>
          <a:off x="2206258" y="2587082"/>
          <a:ext cx="4470312" cy="1897180"/>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158856">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1110</a:t>
                      </a:r>
                      <a:endParaRPr lang="en-US" sz="1200" dirty="0"/>
                    </a:p>
                  </a:txBody>
                  <a:tcPr/>
                </a:tc>
                <a:tc>
                  <a:txBody>
                    <a:bodyPr/>
                    <a:lstStyle/>
                    <a:p>
                      <a:r>
                        <a:rPr lang="en-GB" sz="1200" dirty="0"/>
                        <a:t>O</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GB" sz="1200" dirty="0"/>
                        <a:t>0011</a:t>
                      </a:r>
                      <a:endParaRPr lang="en-US" sz="1200" dirty="0"/>
                    </a:p>
                  </a:txBody>
                  <a:tcPr/>
                </a:tc>
                <a:tc>
                  <a:txBody>
                    <a:bodyPr/>
                    <a:lstStyle/>
                    <a:p>
                      <a:r>
                        <a:rPr lang="en-GB" sz="1200" dirty="0"/>
                        <a:t>D</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r>
                        <a:rPr lang="en-GB" sz="1200" dirty="0"/>
                        <a:t>1000</a:t>
                      </a:r>
                      <a:endParaRPr lang="en-US" sz="1200" dirty="0"/>
                    </a:p>
                  </a:txBody>
                  <a:tcPr/>
                </a:tc>
                <a:tc>
                  <a:txBody>
                    <a:bodyPr/>
                    <a:lstStyle/>
                    <a:p>
                      <a:r>
                        <a:rPr lang="en-GB" sz="1200" dirty="0"/>
                        <a:t>I</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r>
                        <a:rPr lang="en-GB" sz="1200" dirty="0"/>
                        <a:t>1010</a:t>
                      </a:r>
                      <a:endParaRPr lang="en-US" sz="1200" dirty="0"/>
                    </a:p>
                  </a:txBody>
                  <a:tcPr/>
                </a:tc>
                <a:tc>
                  <a:txBody>
                    <a:bodyPr/>
                    <a:lstStyle/>
                    <a:p>
                      <a:r>
                        <a:rPr lang="en-GB" sz="1200" dirty="0"/>
                        <a:t>K</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DC9DC1C1-1F85-E2D5-30F6-828D49E22627}"/>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0000, 0011, 1000, 1010, 1110, 0000, 0000</a:t>
            </a:r>
          </a:p>
          <a:p>
            <a:endParaRPr lang="en-US" dirty="0"/>
          </a:p>
        </p:txBody>
      </p:sp>
    </p:spTree>
    <p:extLst>
      <p:ext uri="{BB962C8B-B14F-4D97-AF65-F5344CB8AC3E}">
        <p14:creationId xmlns:p14="http://schemas.microsoft.com/office/powerpoint/2010/main" val="412958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594095" y="972848"/>
            <a:ext cx="3727624" cy="1200329"/>
          </a:xfrm>
          <a:prstGeom prst="rect">
            <a:avLst/>
          </a:prstGeom>
        </p:spPr>
        <p:txBody>
          <a:bodyPr wrap="none">
            <a:spAutoFit/>
          </a:bodyPr>
          <a:lstStyle/>
          <a:p>
            <a:r>
              <a:rPr lang="en-GB" dirty="0"/>
              <a:t>Bring 0000 in cache by replacing 0011</a:t>
            </a:r>
            <a:endParaRPr lang="en-US" dirty="0"/>
          </a:p>
          <a:p>
            <a:r>
              <a:rPr lang="en-GB" dirty="0"/>
              <a:t>Note the now 0000 is on index 1</a:t>
            </a:r>
          </a:p>
          <a:p>
            <a:endParaRPr lang="en-GB" dirty="0"/>
          </a:p>
          <a:p>
            <a:endParaRPr lang="en-US" dirty="0"/>
          </a:p>
        </p:txBody>
      </p:sp>
      <p:graphicFrame>
        <p:nvGraphicFramePr>
          <p:cNvPr id="9"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1110</a:t>
                      </a:r>
                      <a:endParaRPr lang="en-US" sz="1200" dirty="0"/>
                    </a:p>
                  </a:txBody>
                  <a:tcPr/>
                </a:tc>
                <a:tc>
                  <a:txBody>
                    <a:bodyPr/>
                    <a:lstStyle/>
                    <a:p>
                      <a:r>
                        <a:rPr lang="en-GB" sz="1200" dirty="0"/>
                        <a:t>O</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GB" sz="1200" dirty="0"/>
                        <a:t>0000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r>
                        <a:rPr lang="en-GB" sz="1200" dirty="0"/>
                        <a:t>1000</a:t>
                      </a:r>
                      <a:endParaRPr lang="en-US" sz="1200" dirty="0"/>
                    </a:p>
                  </a:txBody>
                  <a:tcPr/>
                </a:tc>
                <a:tc>
                  <a:txBody>
                    <a:bodyPr/>
                    <a:lstStyle/>
                    <a:p>
                      <a:r>
                        <a:rPr lang="en-GB" sz="1200" dirty="0"/>
                        <a:t>I</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r>
                        <a:rPr lang="en-GB" sz="1200" dirty="0"/>
                        <a:t>1010</a:t>
                      </a:r>
                      <a:endParaRPr lang="en-US" sz="1200" dirty="0"/>
                    </a:p>
                  </a:txBody>
                  <a:tcPr/>
                </a:tc>
                <a:tc>
                  <a:txBody>
                    <a:bodyPr/>
                    <a:lstStyle/>
                    <a:p>
                      <a:r>
                        <a:rPr lang="en-GB" sz="1200" dirty="0"/>
                        <a:t>K</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36C7AC1E-D3E6-2859-8521-66DCEE68C357}"/>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0000, 0011, 1000, 1010, 1110, 0000,0000</a:t>
            </a:r>
          </a:p>
          <a:p>
            <a:endParaRPr lang="en-US" dirty="0"/>
          </a:p>
        </p:txBody>
      </p:sp>
    </p:spTree>
    <p:extLst>
      <p:ext uri="{BB962C8B-B14F-4D97-AF65-F5344CB8AC3E}">
        <p14:creationId xmlns:p14="http://schemas.microsoft.com/office/powerpoint/2010/main" val="11649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1496-E9DA-8696-747B-4122DF552A58}"/>
              </a:ext>
            </a:extLst>
          </p:cNvPr>
          <p:cNvSpPr>
            <a:spLocks noGrp="1"/>
          </p:cNvSpPr>
          <p:nvPr>
            <p:ph type="title"/>
          </p:nvPr>
        </p:nvSpPr>
        <p:spPr/>
        <p:txBody>
          <a:bodyPr/>
          <a:lstStyle/>
          <a:p>
            <a:r>
              <a:rPr lang="en-US" dirty="0"/>
              <a:t>Key Characteristics of Computer Memory Systems</a:t>
            </a:r>
          </a:p>
        </p:txBody>
      </p:sp>
      <p:sp>
        <p:nvSpPr>
          <p:cNvPr id="3" name="Content Placeholder 2">
            <a:extLst>
              <a:ext uri="{FF2B5EF4-FFF2-40B4-BE49-F238E27FC236}">
                <a16:creationId xmlns:a16="http://schemas.microsoft.com/office/drawing/2014/main" id="{40AA1D6E-51E3-2C53-1412-808CC1BC6E64}"/>
              </a:ext>
            </a:extLst>
          </p:cNvPr>
          <p:cNvSpPr>
            <a:spLocks noGrp="1"/>
          </p:cNvSpPr>
          <p:nvPr>
            <p:ph idx="1"/>
          </p:nvPr>
        </p:nvSpPr>
        <p:spPr>
          <a:xfrm>
            <a:off x="838200" y="1825625"/>
            <a:ext cx="10515600" cy="4351338"/>
          </a:xfrm>
        </p:spPr>
        <p:txBody>
          <a:bodyPr>
            <a:normAutofit/>
          </a:bodyPr>
          <a:lstStyle/>
          <a:p>
            <a:r>
              <a:rPr lang="en-US" dirty="0"/>
              <a:t>Location</a:t>
            </a:r>
          </a:p>
          <a:p>
            <a:pPr lvl="1"/>
            <a:r>
              <a:rPr lang="en-US" sz="2000" dirty="0"/>
              <a:t>Internal</a:t>
            </a:r>
          </a:p>
          <a:p>
            <a:pPr lvl="1"/>
            <a:r>
              <a:rPr lang="en-US" sz="2000" dirty="0"/>
              <a:t>External</a:t>
            </a:r>
          </a:p>
          <a:p>
            <a:r>
              <a:rPr lang="en-US" dirty="0"/>
              <a:t>Capacity</a:t>
            </a:r>
          </a:p>
          <a:p>
            <a:pPr lvl="1"/>
            <a:r>
              <a:rPr lang="en-US" sz="2000" dirty="0"/>
              <a:t>No of Words/Bytes</a:t>
            </a:r>
          </a:p>
          <a:p>
            <a:r>
              <a:rPr lang="en-US" dirty="0"/>
              <a:t>Unit of Transfer</a:t>
            </a:r>
          </a:p>
          <a:p>
            <a:pPr lvl="1"/>
            <a:r>
              <a:rPr lang="en-US" sz="2000" dirty="0"/>
              <a:t>Word</a:t>
            </a:r>
          </a:p>
          <a:p>
            <a:pPr lvl="1"/>
            <a:r>
              <a:rPr lang="en-US" sz="2000" dirty="0"/>
              <a:t>Block</a:t>
            </a:r>
          </a:p>
          <a:p>
            <a:r>
              <a:rPr lang="en-US" dirty="0"/>
              <a:t>Performance</a:t>
            </a:r>
          </a:p>
          <a:p>
            <a:pPr lvl="1"/>
            <a:r>
              <a:rPr lang="en-US" sz="2000" dirty="0"/>
              <a:t>Access Time</a:t>
            </a:r>
          </a:p>
          <a:p>
            <a:endParaRPr lang="en-US" dirty="0"/>
          </a:p>
          <a:p>
            <a:endParaRPr lang="en-US" dirty="0"/>
          </a:p>
          <a:p>
            <a:endParaRPr lang="en-US" dirty="0"/>
          </a:p>
        </p:txBody>
      </p:sp>
    </p:spTree>
    <p:extLst>
      <p:ext uri="{BB962C8B-B14F-4D97-AF65-F5344CB8AC3E}">
        <p14:creationId xmlns:p14="http://schemas.microsoft.com/office/powerpoint/2010/main" val="286112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1110</a:t>
                      </a:r>
                      <a:endParaRPr lang="en-US" sz="1200" dirty="0"/>
                    </a:p>
                  </a:txBody>
                  <a:tcPr/>
                </a:tc>
                <a:tc>
                  <a:txBody>
                    <a:bodyPr/>
                    <a:lstStyle/>
                    <a:p>
                      <a:r>
                        <a:rPr lang="en-GB" sz="1200" dirty="0"/>
                        <a:t>O</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GB" sz="1200" dirty="0"/>
                        <a:t>0000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r>
                        <a:rPr lang="en-GB" sz="1200" dirty="0"/>
                        <a:t>1000</a:t>
                      </a:r>
                      <a:endParaRPr lang="en-US" sz="1200" dirty="0"/>
                    </a:p>
                  </a:txBody>
                  <a:tcPr/>
                </a:tc>
                <a:tc>
                  <a:txBody>
                    <a:bodyPr/>
                    <a:lstStyle/>
                    <a:p>
                      <a:r>
                        <a:rPr lang="en-GB" sz="1200" dirty="0"/>
                        <a:t>I</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r>
                        <a:rPr lang="en-GB" sz="1200" dirty="0"/>
                        <a:t>1010</a:t>
                      </a:r>
                      <a:endParaRPr lang="en-US" sz="1200" dirty="0"/>
                    </a:p>
                  </a:txBody>
                  <a:tcPr/>
                </a:tc>
                <a:tc>
                  <a:txBody>
                    <a:bodyPr/>
                    <a:lstStyle/>
                    <a:p>
                      <a:r>
                        <a:rPr lang="en-GB" sz="1200" dirty="0"/>
                        <a:t>K</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8" name="Rectangle 7"/>
          <p:cNvSpPr/>
          <p:nvPr/>
        </p:nvSpPr>
        <p:spPr>
          <a:xfrm>
            <a:off x="594095" y="972848"/>
            <a:ext cx="1174489" cy="646331"/>
          </a:xfrm>
          <a:prstGeom prst="rect">
            <a:avLst/>
          </a:prstGeom>
        </p:spPr>
        <p:txBody>
          <a:bodyPr wrap="none">
            <a:spAutoFit/>
          </a:bodyPr>
          <a:lstStyle/>
          <a:p>
            <a:r>
              <a:rPr lang="en-GB" dirty="0"/>
              <a:t>Read 0000</a:t>
            </a:r>
          </a:p>
          <a:p>
            <a:r>
              <a:rPr lang="en-GB" dirty="0"/>
              <a:t>It’s a hit</a:t>
            </a:r>
            <a:endParaRPr lang="en-US" dirty="0"/>
          </a:p>
        </p:txBody>
      </p:sp>
      <p:sp>
        <p:nvSpPr>
          <p:cNvPr id="2" name="TextBox 1">
            <a:extLst>
              <a:ext uri="{FF2B5EF4-FFF2-40B4-BE49-F238E27FC236}">
                <a16:creationId xmlns:a16="http://schemas.microsoft.com/office/drawing/2014/main" id="{09A86F5B-8ADE-8C08-943C-1D3F2D83766D}"/>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0000, 0011, 1000, 1010, 1110, 0000,0000</a:t>
            </a:r>
          </a:p>
          <a:p>
            <a:endParaRPr lang="en-US" dirty="0"/>
          </a:p>
        </p:txBody>
      </p:sp>
    </p:spTree>
    <p:extLst>
      <p:ext uri="{BB962C8B-B14F-4D97-AF65-F5344CB8AC3E}">
        <p14:creationId xmlns:p14="http://schemas.microsoft.com/office/powerpoint/2010/main" val="208745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8EB6-265E-5581-1384-7303A2A97C88}"/>
              </a:ext>
            </a:extLst>
          </p:cNvPr>
          <p:cNvSpPr>
            <a:spLocks noGrp="1"/>
          </p:cNvSpPr>
          <p:nvPr>
            <p:ph type="title"/>
          </p:nvPr>
        </p:nvSpPr>
        <p:spPr/>
        <p:txBody>
          <a:bodyPr/>
          <a:lstStyle/>
          <a:p>
            <a:r>
              <a:rPr lang="en-US" dirty="0"/>
              <a:t>Hit and Miss Rate</a:t>
            </a:r>
          </a:p>
        </p:txBody>
      </p:sp>
      <p:sp>
        <p:nvSpPr>
          <p:cNvPr id="3" name="Content Placeholder 2">
            <a:extLst>
              <a:ext uri="{FF2B5EF4-FFF2-40B4-BE49-F238E27FC236}">
                <a16:creationId xmlns:a16="http://schemas.microsoft.com/office/drawing/2014/main" id="{D8E5FDD3-6920-C851-4CD2-44DBDEA252CC}"/>
              </a:ext>
            </a:extLst>
          </p:cNvPr>
          <p:cNvSpPr>
            <a:spLocks noGrp="1"/>
          </p:cNvSpPr>
          <p:nvPr>
            <p:ph idx="1"/>
          </p:nvPr>
        </p:nvSpPr>
        <p:spPr/>
        <p:txBody>
          <a:bodyPr/>
          <a:lstStyle/>
          <a:p>
            <a:r>
              <a:rPr lang="en-US" dirty="0"/>
              <a:t>0000, 0011, 1000, 1010, 1110, 0000,0000</a:t>
            </a:r>
          </a:p>
          <a:p>
            <a:endParaRPr lang="en-US" dirty="0"/>
          </a:p>
          <a:p>
            <a:r>
              <a:rPr lang="en-US" dirty="0"/>
              <a:t>Hit rate = 1/7</a:t>
            </a:r>
          </a:p>
          <a:p>
            <a:endParaRPr lang="en-US" dirty="0"/>
          </a:p>
          <a:p>
            <a:endParaRPr lang="en-US" dirty="0"/>
          </a:p>
          <a:p>
            <a:r>
              <a:rPr lang="en-US" dirty="0"/>
              <a:t>Miss rate = 6/7</a:t>
            </a:r>
          </a:p>
        </p:txBody>
      </p:sp>
    </p:spTree>
    <p:extLst>
      <p:ext uri="{BB962C8B-B14F-4D97-AF65-F5344CB8AC3E}">
        <p14:creationId xmlns:p14="http://schemas.microsoft.com/office/powerpoint/2010/main" val="251690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 Mapping</a:t>
            </a:r>
            <a:endParaRPr lang="en-US" dirty="0"/>
          </a:p>
        </p:txBody>
      </p:sp>
      <p:sp>
        <p:nvSpPr>
          <p:cNvPr id="3" name="Content Placeholder 2"/>
          <p:cNvSpPr>
            <a:spLocks noGrp="1"/>
          </p:cNvSpPr>
          <p:nvPr>
            <p:ph idx="1"/>
          </p:nvPr>
        </p:nvSpPr>
        <p:spPr/>
        <p:txBody>
          <a:bodyPr/>
          <a:lstStyle/>
          <a:p>
            <a:r>
              <a:rPr lang="en-GB" dirty="0"/>
              <a:t>Main Memory address is dived into 2 fields</a:t>
            </a:r>
          </a:p>
          <a:p>
            <a:pPr lvl="1"/>
            <a:r>
              <a:rPr lang="en-GB" dirty="0"/>
              <a:t>Index = Main Memory Address% Size of Cache</a:t>
            </a:r>
          </a:p>
          <a:p>
            <a:pPr lvl="2"/>
            <a:r>
              <a:rPr lang="en-GB" dirty="0"/>
              <a:t>Data is placed in cache at this index</a:t>
            </a:r>
          </a:p>
          <a:p>
            <a:pPr lvl="1"/>
            <a:r>
              <a:rPr lang="en-GB" dirty="0"/>
              <a:t>Tag= Main Memory Address / Size of Cache</a:t>
            </a:r>
            <a:endParaRPr lang="en-US" dirty="0"/>
          </a:p>
          <a:p>
            <a:pPr lvl="2"/>
            <a:r>
              <a:rPr lang="en-GB" dirty="0"/>
              <a:t>As stored in cache along with data</a:t>
            </a:r>
          </a:p>
          <a:p>
            <a:pPr lvl="1"/>
            <a:r>
              <a:rPr lang="en-GB" dirty="0"/>
              <a:t>Main Memory Address= Tag*Size of Cache + Index</a:t>
            </a:r>
          </a:p>
        </p:txBody>
      </p:sp>
    </p:spTree>
    <p:extLst>
      <p:ext uri="{BB962C8B-B14F-4D97-AF65-F5344CB8AC3E}">
        <p14:creationId xmlns:p14="http://schemas.microsoft.com/office/powerpoint/2010/main" val="138090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 Mapping</a:t>
            </a:r>
            <a:endParaRPr lang="en-US" dirty="0"/>
          </a:p>
        </p:txBody>
      </p:sp>
      <p:sp>
        <p:nvSpPr>
          <p:cNvPr id="3" name="Content Placeholder 2"/>
          <p:cNvSpPr>
            <a:spLocks noGrp="1"/>
          </p:cNvSpPr>
          <p:nvPr>
            <p:ph idx="1"/>
          </p:nvPr>
        </p:nvSpPr>
        <p:spPr/>
        <p:txBody>
          <a:bodyPr/>
          <a:lstStyle/>
          <a:p>
            <a:r>
              <a:rPr lang="en-GB" dirty="0"/>
              <a:t>The size of tag will depend of size of cache and size of RAM</a:t>
            </a:r>
          </a:p>
          <a:p>
            <a:pPr lvl="1"/>
            <a:r>
              <a:rPr lang="en-GB" dirty="0"/>
              <a:t>Number of bits required for tag= log2(size of Ram/ Size of Cache)</a:t>
            </a:r>
          </a:p>
          <a:p>
            <a:pPr lvl="1"/>
            <a:r>
              <a:rPr lang="en-GB" dirty="0"/>
              <a:t>Number of bits required for index= log2(size of cache)</a:t>
            </a:r>
          </a:p>
          <a:p>
            <a:pPr lvl="1"/>
            <a:endParaRPr lang="en-GB" dirty="0"/>
          </a:p>
          <a:p>
            <a:r>
              <a:rPr lang="en-GB" dirty="0"/>
              <a:t>Tip: </a:t>
            </a:r>
          </a:p>
          <a:p>
            <a:pPr lvl="1"/>
            <a:r>
              <a:rPr lang="en-GB" dirty="0" err="1"/>
              <a:t>Tagb:Indexb</a:t>
            </a:r>
            <a:r>
              <a:rPr lang="en-GB" dirty="0"/>
              <a:t>= Main Memory Address b</a:t>
            </a:r>
          </a:p>
          <a:p>
            <a:pPr lvl="1"/>
            <a:endParaRPr lang="en-US" dirty="0"/>
          </a:p>
        </p:txBody>
      </p:sp>
    </p:spTree>
    <p:extLst>
      <p:ext uri="{BB962C8B-B14F-4D97-AF65-F5344CB8AC3E}">
        <p14:creationId xmlns:p14="http://schemas.microsoft.com/office/powerpoint/2010/main" val="363107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 Mapping</a:t>
            </a:r>
            <a:endParaRPr lang="en-US" dirty="0"/>
          </a:p>
        </p:txBody>
      </p:sp>
      <p:sp>
        <p:nvSpPr>
          <p:cNvPr id="3" name="Content Placeholder 2"/>
          <p:cNvSpPr>
            <a:spLocks noGrp="1"/>
          </p:cNvSpPr>
          <p:nvPr>
            <p:ph idx="1"/>
          </p:nvPr>
        </p:nvSpPr>
        <p:spPr/>
        <p:txBody>
          <a:bodyPr/>
          <a:lstStyle/>
          <a:p>
            <a:r>
              <a:rPr lang="en-GB" dirty="0"/>
              <a:t>Question:</a:t>
            </a:r>
          </a:p>
          <a:p>
            <a:pPr lvl="1"/>
            <a:r>
              <a:rPr lang="en-GB" dirty="0"/>
              <a:t>If cache is of 8 words and Ram of 16 words</a:t>
            </a:r>
          </a:p>
          <a:p>
            <a:pPr lvl="2"/>
            <a:r>
              <a:rPr lang="en-GB" dirty="0"/>
              <a:t>What is the size of tag?</a:t>
            </a:r>
          </a:p>
          <a:p>
            <a:pPr marL="914400" lvl="2" indent="0">
              <a:buNone/>
            </a:pPr>
            <a:endParaRPr lang="en-GB" dirty="0"/>
          </a:p>
          <a:p>
            <a:r>
              <a:rPr lang="en-GB" dirty="0"/>
              <a:t>If cache is of 8 words and Ram of 16 words</a:t>
            </a:r>
          </a:p>
          <a:p>
            <a:pPr lvl="2"/>
            <a:r>
              <a:rPr lang="en-GB" dirty="0"/>
              <a:t>What is the size of tag?</a:t>
            </a:r>
          </a:p>
          <a:p>
            <a:pPr lvl="2"/>
            <a:r>
              <a:rPr lang="en-GB" dirty="0"/>
              <a:t>Answer log2(16/8)= 1</a:t>
            </a:r>
          </a:p>
          <a:p>
            <a:pPr lvl="2"/>
            <a:endParaRPr lang="en-GB" dirty="0"/>
          </a:p>
        </p:txBody>
      </p:sp>
    </p:spTree>
    <p:extLst>
      <p:ext uri="{BB962C8B-B14F-4D97-AF65-F5344CB8AC3E}">
        <p14:creationId xmlns:p14="http://schemas.microsoft.com/office/powerpoint/2010/main" val="81531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 Mapping</a:t>
            </a:r>
            <a:endParaRPr lang="en-US" dirty="0"/>
          </a:p>
        </p:txBody>
      </p:sp>
      <p:sp>
        <p:nvSpPr>
          <p:cNvPr id="3" name="Content Placeholder 2"/>
          <p:cNvSpPr>
            <a:spLocks noGrp="1"/>
          </p:cNvSpPr>
          <p:nvPr>
            <p:ph idx="1"/>
          </p:nvPr>
        </p:nvSpPr>
        <p:spPr/>
        <p:txBody>
          <a:bodyPr/>
          <a:lstStyle/>
          <a:p>
            <a:r>
              <a:rPr lang="en-GB" dirty="0"/>
              <a:t>Question:</a:t>
            </a:r>
          </a:p>
          <a:p>
            <a:pPr lvl="1"/>
            <a:r>
              <a:rPr lang="en-GB" dirty="0"/>
              <a:t>If cache is of 1k Words and Ram is of 1M words</a:t>
            </a:r>
          </a:p>
          <a:p>
            <a:pPr lvl="2"/>
            <a:r>
              <a:rPr lang="en-GB" dirty="0"/>
              <a:t>What is the size of tag?</a:t>
            </a:r>
            <a:endParaRPr lang="en-US" dirty="0"/>
          </a:p>
          <a:p>
            <a:r>
              <a:rPr lang="en-GB" dirty="0"/>
              <a:t>If cache is of 1k Words and Ram is of 1M words</a:t>
            </a:r>
          </a:p>
          <a:p>
            <a:pPr lvl="2"/>
            <a:r>
              <a:rPr lang="en-GB" dirty="0"/>
              <a:t>What is the size of tag?</a:t>
            </a:r>
          </a:p>
          <a:p>
            <a:pPr lvl="2"/>
            <a:r>
              <a:rPr lang="en-GB" dirty="0"/>
              <a:t>Answer = log 2(2^20/2^10)= 10</a:t>
            </a:r>
            <a:endParaRPr lang="en-US" dirty="0"/>
          </a:p>
        </p:txBody>
      </p:sp>
    </p:spTree>
    <p:extLst>
      <p:ext uri="{BB962C8B-B14F-4D97-AF65-F5344CB8AC3E}">
        <p14:creationId xmlns:p14="http://schemas.microsoft.com/office/powerpoint/2010/main" val="40309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Cache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p:cNvSpPr/>
          <p:nvPr/>
        </p:nvSpPr>
        <p:spPr>
          <a:xfrm>
            <a:off x="9026895" y="6183477"/>
            <a:ext cx="15243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Main Memory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B5FDEA73-5EDF-282E-95F6-8DAA250DA61B}"/>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0000, 0100, 1001</a:t>
            </a:r>
          </a:p>
          <a:p>
            <a:endParaRPr lang="en-US" dirty="0"/>
          </a:p>
        </p:txBody>
      </p:sp>
    </p:spTree>
    <p:extLst>
      <p:ext uri="{BB962C8B-B14F-4D97-AF65-F5344CB8AC3E}">
        <p14:creationId xmlns:p14="http://schemas.microsoft.com/office/powerpoint/2010/main" val="4023077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Cache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p:cNvSpPr/>
          <p:nvPr/>
        </p:nvSpPr>
        <p:spPr>
          <a:xfrm>
            <a:off x="9026895" y="6183477"/>
            <a:ext cx="15243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Main Memory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238495" y="312448"/>
            <a:ext cx="37084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Read  0000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The tag and index of this address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Tag=00b Index=00b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It’s a miss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2F1521F6-7EB1-63F2-45E7-929D4E9D3AA7}"/>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0000, 0100, 1001</a:t>
            </a:r>
          </a:p>
          <a:p>
            <a:endParaRPr lang="en-US" dirty="0"/>
          </a:p>
        </p:txBody>
      </p:sp>
      <p:sp>
        <p:nvSpPr>
          <p:cNvPr id="9" name="TextBox 8">
            <a:extLst>
              <a:ext uri="{FF2B5EF4-FFF2-40B4-BE49-F238E27FC236}">
                <a16:creationId xmlns:a16="http://schemas.microsoft.com/office/drawing/2014/main" id="{94793A4D-22A6-898A-FCC4-DD477BC526CF}"/>
              </a:ext>
            </a:extLst>
          </p:cNvPr>
          <p:cNvSpPr txBox="1"/>
          <p:nvPr/>
        </p:nvSpPr>
        <p:spPr>
          <a:xfrm>
            <a:off x="3946895" y="255191"/>
            <a:ext cx="6580910" cy="821250"/>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Index = Main Memory Address% Size of Cache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Tag= Main Memory Address / Size of Cache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1310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206258" y="206974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Cache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p:cNvSpPr/>
          <p:nvPr/>
        </p:nvSpPr>
        <p:spPr>
          <a:xfrm>
            <a:off x="9026895" y="6183477"/>
            <a:ext cx="15243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Main Memory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238495" y="312448"/>
            <a:ext cx="37084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0000b will be placed on cache at index 00 and tag 00 will be stored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F3780D5B-949A-B728-FFB2-F14ED3A652A2}"/>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0000, 0100, 1001</a:t>
            </a:r>
          </a:p>
          <a:p>
            <a:endParaRPr lang="en-US" dirty="0"/>
          </a:p>
        </p:txBody>
      </p:sp>
      <p:sp>
        <p:nvSpPr>
          <p:cNvPr id="3" name="TextBox 2">
            <a:extLst>
              <a:ext uri="{FF2B5EF4-FFF2-40B4-BE49-F238E27FC236}">
                <a16:creationId xmlns:a16="http://schemas.microsoft.com/office/drawing/2014/main" id="{CC9B2D06-E6CE-3884-2747-84B668BF8894}"/>
              </a:ext>
            </a:extLst>
          </p:cNvPr>
          <p:cNvSpPr txBox="1"/>
          <p:nvPr/>
        </p:nvSpPr>
        <p:spPr>
          <a:xfrm>
            <a:off x="3946895" y="255191"/>
            <a:ext cx="6580910" cy="821250"/>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Index = Main Memory Address% Size of Cache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Tag= Main Memory Address / Size of Cache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393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6054022" y="5814145"/>
            <a:ext cx="75373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Cache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p:cNvSpPr/>
          <p:nvPr/>
        </p:nvSpPr>
        <p:spPr>
          <a:xfrm>
            <a:off x="9026895" y="6183477"/>
            <a:ext cx="15243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Main Memory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238495" y="312448"/>
            <a:ext cx="37084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Read  0100b (4d)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The tag and index of this address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Tag=01b Index=00b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It’s a miss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18321054-B3DA-36EB-6CC8-880F78354723}"/>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0000, 0100, 1001</a:t>
            </a:r>
          </a:p>
          <a:p>
            <a:endParaRPr lang="en-US" dirty="0"/>
          </a:p>
        </p:txBody>
      </p:sp>
      <p:sp>
        <p:nvSpPr>
          <p:cNvPr id="3" name="TextBox 2">
            <a:extLst>
              <a:ext uri="{FF2B5EF4-FFF2-40B4-BE49-F238E27FC236}">
                <a16:creationId xmlns:a16="http://schemas.microsoft.com/office/drawing/2014/main" id="{EE0EC56F-9EC2-DB5F-A39E-F347D2E1F232}"/>
              </a:ext>
            </a:extLst>
          </p:cNvPr>
          <p:cNvSpPr txBox="1"/>
          <p:nvPr/>
        </p:nvSpPr>
        <p:spPr>
          <a:xfrm>
            <a:off x="3946895" y="255191"/>
            <a:ext cx="6580910" cy="821250"/>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Index = Main Memory Address% Size of Cache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Tag= Main Memory Address / Size of Cache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733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1496-E9DA-8696-747B-4122DF552A58}"/>
              </a:ext>
            </a:extLst>
          </p:cNvPr>
          <p:cNvSpPr>
            <a:spLocks noGrp="1"/>
          </p:cNvSpPr>
          <p:nvPr>
            <p:ph type="title"/>
          </p:nvPr>
        </p:nvSpPr>
        <p:spPr/>
        <p:txBody>
          <a:bodyPr/>
          <a:lstStyle/>
          <a:p>
            <a:r>
              <a:rPr lang="en-US" dirty="0"/>
              <a:t>Memory Organization</a:t>
            </a:r>
          </a:p>
        </p:txBody>
      </p:sp>
      <p:sp>
        <p:nvSpPr>
          <p:cNvPr id="3" name="Content Placeholder 2">
            <a:extLst>
              <a:ext uri="{FF2B5EF4-FFF2-40B4-BE49-F238E27FC236}">
                <a16:creationId xmlns:a16="http://schemas.microsoft.com/office/drawing/2014/main" id="{40AA1D6E-51E3-2C53-1412-808CC1BC6E64}"/>
              </a:ext>
            </a:extLst>
          </p:cNvPr>
          <p:cNvSpPr>
            <a:spLocks noGrp="1"/>
          </p:cNvSpPr>
          <p:nvPr>
            <p:ph idx="1"/>
          </p:nvPr>
        </p:nvSpPr>
        <p:spPr>
          <a:xfrm>
            <a:off x="838200" y="1825625"/>
            <a:ext cx="4260273" cy="4351338"/>
          </a:xfrm>
        </p:spPr>
        <p:txBody>
          <a:bodyPr>
            <a:normAutofit lnSpcReduction="10000"/>
          </a:bodyPr>
          <a:lstStyle/>
          <a:p>
            <a:r>
              <a:rPr lang="en-US" dirty="0"/>
              <a:t>Registers</a:t>
            </a:r>
          </a:p>
          <a:p>
            <a:pPr lvl="1"/>
            <a:r>
              <a:rPr lang="en-US" sz="1800" dirty="0"/>
              <a:t>Temporary Storage inside processor</a:t>
            </a:r>
          </a:p>
          <a:p>
            <a:pPr lvl="1"/>
            <a:r>
              <a:rPr lang="en-US" sz="1800" dirty="0"/>
              <a:t>Very Fast</a:t>
            </a:r>
          </a:p>
          <a:p>
            <a:pPr lvl="1"/>
            <a:r>
              <a:rPr lang="en-US" sz="1800" dirty="0"/>
              <a:t>Very expensive</a:t>
            </a:r>
          </a:p>
          <a:p>
            <a:pPr lvl="1"/>
            <a:r>
              <a:rPr lang="en-US" sz="1800" dirty="0"/>
              <a:t>Small capacity/size</a:t>
            </a:r>
          </a:p>
          <a:p>
            <a:pPr marL="457200" lvl="1" indent="0">
              <a:buNone/>
            </a:pPr>
            <a:endParaRPr lang="en-US" dirty="0"/>
          </a:p>
          <a:p>
            <a:r>
              <a:rPr lang="en-US" dirty="0"/>
              <a:t>Main Memory</a:t>
            </a:r>
          </a:p>
          <a:p>
            <a:pPr lvl="1"/>
            <a:r>
              <a:rPr lang="en-US" sz="1800" dirty="0"/>
              <a:t>Random access memory</a:t>
            </a:r>
          </a:p>
          <a:p>
            <a:pPr lvl="1"/>
            <a:r>
              <a:rPr lang="en-US" sz="1800" dirty="0"/>
              <a:t>Internal Memory</a:t>
            </a:r>
          </a:p>
          <a:p>
            <a:pPr lvl="1"/>
            <a:r>
              <a:rPr lang="en-US" sz="1800" dirty="0"/>
              <a:t>Normal fast</a:t>
            </a:r>
          </a:p>
          <a:p>
            <a:pPr lvl="1"/>
            <a:r>
              <a:rPr lang="en-US" sz="1800" dirty="0"/>
              <a:t>Affordable</a:t>
            </a:r>
          </a:p>
          <a:p>
            <a:pPr lvl="1"/>
            <a:r>
              <a:rPr lang="en-US" sz="1800" dirty="0"/>
              <a:t>Medium Capacity</a:t>
            </a:r>
          </a:p>
          <a:p>
            <a:pPr lvl="1"/>
            <a:r>
              <a:rPr lang="en-US" sz="1800" dirty="0"/>
              <a:t>Temporary Storage</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DBDD108F-2D37-0738-3A64-C3F4D02641C7}"/>
              </a:ext>
            </a:extLst>
          </p:cNvPr>
          <p:cNvSpPr txBox="1">
            <a:spLocks/>
          </p:cNvSpPr>
          <p:nvPr/>
        </p:nvSpPr>
        <p:spPr>
          <a:xfrm>
            <a:off x="6740236" y="1825625"/>
            <a:ext cx="42602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Hard Drive</a:t>
            </a:r>
          </a:p>
          <a:p>
            <a:pPr lvl="1"/>
            <a:r>
              <a:rPr lang="en-US" sz="1800" dirty="0"/>
              <a:t>Slow</a:t>
            </a:r>
          </a:p>
          <a:p>
            <a:pPr lvl="1"/>
            <a:r>
              <a:rPr lang="en-US" sz="1800" dirty="0"/>
              <a:t>Cheap</a:t>
            </a:r>
          </a:p>
          <a:p>
            <a:pPr lvl="1"/>
            <a:r>
              <a:rPr lang="en-US" sz="1800" dirty="0"/>
              <a:t>Large Size/capacity</a:t>
            </a:r>
          </a:p>
          <a:p>
            <a:pPr lvl="1"/>
            <a:r>
              <a:rPr lang="en-US" sz="1800" dirty="0"/>
              <a:t>Permanent Storage</a:t>
            </a:r>
          </a:p>
          <a:p>
            <a:pPr marL="457200" lvl="1" indent="0">
              <a:buFont typeface="Arial" panose="020B0604020202020204" pitchFamily="34" charse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6421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01</a:t>
                      </a:r>
                      <a:endParaRPr lang="en-US" sz="1200" dirty="0"/>
                    </a:p>
                  </a:txBody>
                  <a:tcPr/>
                </a:tc>
                <a:tc>
                  <a:txBody>
                    <a:bodyPr/>
                    <a:lstStyle/>
                    <a:p>
                      <a:r>
                        <a:rPr lang="en-GB" sz="1200" dirty="0"/>
                        <a:t>E</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6054022" y="5814145"/>
            <a:ext cx="75373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Cache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p:cNvSpPr/>
          <p:nvPr/>
        </p:nvSpPr>
        <p:spPr>
          <a:xfrm>
            <a:off x="9026895" y="6183477"/>
            <a:ext cx="15243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Main Memory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238495" y="312448"/>
            <a:ext cx="3708400" cy="2031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0100b (4d) will be placed on cache at index 00 and tag 01 will be stored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But index 00 already has some data, we will replace that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Note that even rest of the cache is free 0100 will go at index 00b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3138EBC0-4CC0-FFBD-2CB3-B244659E755E}"/>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0000, 0100, 1001</a:t>
            </a:r>
          </a:p>
          <a:p>
            <a:endParaRPr lang="en-US" dirty="0"/>
          </a:p>
        </p:txBody>
      </p:sp>
      <p:sp>
        <p:nvSpPr>
          <p:cNvPr id="3" name="TextBox 2">
            <a:extLst>
              <a:ext uri="{FF2B5EF4-FFF2-40B4-BE49-F238E27FC236}">
                <a16:creationId xmlns:a16="http://schemas.microsoft.com/office/drawing/2014/main" id="{269044BC-B47B-2A6A-540D-0D5AE2220AAB}"/>
              </a:ext>
            </a:extLst>
          </p:cNvPr>
          <p:cNvSpPr txBox="1"/>
          <p:nvPr/>
        </p:nvSpPr>
        <p:spPr>
          <a:xfrm>
            <a:off x="3946895" y="255191"/>
            <a:ext cx="6580910" cy="821250"/>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Index = Main Memory Address% Size of Cache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Tag= Main Memory Address / Size of Cache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1544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61021008"/>
              </p:ext>
            </p:extLst>
          </p:nvPr>
        </p:nvGraphicFramePr>
        <p:xfrm>
          <a:off x="3547922" y="243400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01</a:t>
                      </a:r>
                      <a:endParaRPr lang="en-US" sz="1200" dirty="0"/>
                    </a:p>
                  </a:txBody>
                  <a:tcPr/>
                </a:tc>
                <a:tc>
                  <a:txBody>
                    <a:bodyPr/>
                    <a:lstStyle/>
                    <a:p>
                      <a:r>
                        <a:rPr lang="en-GB" sz="1200" dirty="0"/>
                        <a:t>E</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6054022" y="5814145"/>
            <a:ext cx="75373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Cache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p:cNvSpPr/>
          <p:nvPr/>
        </p:nvSpPr>
        <p:spPr>
          <a:xfrm>
            <a:off x="9026895" y="6183477"/>
            <a:ext cx="15243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Main Memory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238495" y="312448"/>
            <a:ext cx="37084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Read  1001 (9d)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The tag and index of this address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Tag=10b Index=01b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It’s a miss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1BB29114-37CD-C79A-7BD8-0B468A5BC992}"/>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0000, 0100, 1001</a:t>
            </a:r>
          </a:p>
          <a:p>
            <a:endParaRPr lang="en-US" dirty="0"/>
          </a:p>
        </p:txBody>
      </p:sp>
      <p:sp>
        <p:nvSpPr>
          <p:cNvPr id="3" name="TextBox 2">
            <a:extLst>
              <a:ext uri="{FF2B5EF4-FFF2-40B4-BE49-F238E27FC236}">
                <a16:creationId xmlns:a16="http://schemas.microsoft.com/office/drawing/2014/main" id="{4E944BB9-F6E8-D754-9884-1FC8ED2AD2EB}"/>
              </a:ext>
            </a:extLst>
          </p:cNvPr>
          <p:cNvSpPr txBox="1"/>
          <p:nvPr/>
        </p:nvSpPr>
        <p:spPr>
          <a:xfrm>
            <a:off x="3946895" y="255191"/>
            <a:ext cx="6580910" cy="821250"/>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Index = Main Memory Address% Size of Cache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Tag= Main Memory Address / Size of Cache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9475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379423088"/>
              </p:ext>
            </p:extLst>
          </p:nvPr>
        </p:nvGraphicFramePr>
        <p:xfrm>
          <a:off x="3547922" y="2434007"/>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01</a:t>
                      </a:r>
                      <a:endParaRPr lang="en-US" sz="1200" dirty="0"/>
                    </a:p>
                  </a:txBody>
                  <a:tcPr/>
                </a:tc>
                <a:tc>
                  <a:txBody>
                    <a:bodyPr/>
                    <a:lstStyle/>
                    <a:p>
                      <a:r>
                        <a:rPr lang="en-GB" sz="1200" dirty="0"/>
                        <a:t>E</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US" dirty="0"/>
                        <a:t>10</a:t>
                      </a:r>
                    </a:p>
                  </a:txBody>
                  <a:tcPr/>
                </a:tc>
                <a:tc>
                  <a:txBody>
                    <a:bodyPr/>
                    <a:lstStyle/>
                    <a:p>
                      <a:r>
                        <a:rPr lang="en-US" dirty="0"/>
                        <a:t>J</a:t>
                      </a:r>
                    </a:p>
                  </a:txBody>
                  <a:tcPr/>
                </a:tc>
                <a:tc>
                  <a:txBody>
                    <a:bodyPr/>
                    <a:lstStyle/>
                    <a:p>
                      <a:r>
                        <a:rPr lang="en-US" dirty="0"/>
                        <a:t>0</a:t>
                      </a:r>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6054022" y="5814145"/>
            <a:ext cx="75373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Cache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p:cNvSpPr/>
          <p:nvPr/>
        </p:nvSpPr>
        <p:spPr>
          <a:xfrm>
            <a:off x="9026895" y="6183477"/>
            <a:ext cx="15243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Main Memory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p:cNvSpPr/>
          <p:nvPr/>
        </p:nvSpPr>
        <p:spPr>
          <a:xfrm>
            <a:off x="383690" y="1067147"/>
            <a:ext cx="63284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1001 will be placed on cache at index 01 and tag 10 will be stored</a:t>
            </a:r>
          </a:p>
        </p:txBody>
      </p:sp>
      <p:sp>
        <p:nvSpPr>
          <p:cNvPr id="3" name="TextBox 2">
            <a:extLst>
              <a:ext uri="{FF2B5EF4-FFF2-40B4-BE49-F238E27FC236}">
                <a16:creationId xmlns:a16="http://schemas.microsoft.com/office/drawing/2014/main" id="{EFB4D07D-2580-B6CC-E172-101888AA1158}"/>
              </a:ext>
            </a:extLst>
          </p:cNvPr>
          <p:cNvSpPr txBox="1"/>
          <p:nvPr/>
        </p:nvSpPr>
        <p:spPr>
          <a:xfrm>
            <a:off x="2064326" y="5721812"/>
            <a:ext cx="6179128" cy="923330"/>
          </a:xfrm>
          <a:prstGeom prst="rect">
            <a:avLst/>
          </a:prstGeom>
          <a:noFill/>
        </p:spPr>
        <p:txBody>
          <a:bodyPr wrap="square" rtlCol="0">
            <a:spAutoFit/>
          </a:bodyPr>
          <a:lstStyle/>
          <a:p>
            <a:r>
              <a:rPr lang="en-US" dirty="0"/>
              <a:t>Addresses to access in memory: </a:t>
            </a:r>
          </a:p>
          <a:p>
            <a:r>
              <a:rPr lang="en-US" dirty="0"/>
              <a:t>0000, 0100, 1001</a:t>
            </a:r>
          </a:p>
          <a:p>
            <a:endParaRPr lang="en-US" dirty="0"/>
          </a:p>
        </p:txBody>
      </p:sp>
      <p:sp>
        <p:nvSpPr>
          <p:cNvPr id="8" name="TextBox 7">
            <a:extLst>
              <a:ext uri="{FF2B5EF4-FFF2-40B4-BE49-F238E27FC236}">
                <a16:creationId xmlns:a16="http://schemas.microsoft.com/office/drawing/2014/main" id="{4B09CF1D-9A01-E310-76C1-22C25C6BFB1B}"/>
              </a:ext>
            </a:extLst>
          </p:cNvPr>
          <p:cNvSpPr txBox="1"/>
          <p:nvPr/>
        </p:nvSpPr>
        <p:spPr>
          <a:xfrm>
            <a:off x="3946895" y="255191"/>
            <a:ext cx="6580910" cy="821250"/>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Index = Main Memory Address% Size of Cache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Tag= Main Memory Address / Size of Cache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0807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GB" sz="1200" dirty="0"/>
                        <a:t>10</a:t>
                      </a:r>
                      <a:endParaRPr lang="en-US" sz="1200" dirty="0"/>
                    </a:p>
                  </a:txBody>
                  <a:tcPr/>
                </a:tc>
                <a:tc>
                  <a:txBody>
                    <a:bodyPr/>
                    <a:lstStyle/>
                    <a:p>
                      <a:r>
                        <a:rPr lang="en-GB" sz="1200" dirty="0"/>
                        <a:t>J</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r>
                        <a:rPr lang="en-GB" sz="1200" dirty="0"/>
                        <a:t>11</a:t>
                      </a:r>
                      <a:endParaRPr lang="en-US" sz="1200" dirty="0"/>
                    </a:p>
                  </a:txBody>
                  <a:tcPr/>
                </a:tc>
                <a:tc>
                  <a:txBody>
                    <a:bodyPr/>
                    <a:lstStyle/>
                    <a:p>
                      <a:r>
                        <a:rPr lang="en-GB" sz="1200" dirty="0"/>
                        <a:t>?</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6054022" y="5814145"/>
            <a:ext cx="75373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Cache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p:cNvSpPr/>
          <p:nvPr/>
        </p:nvSpPr>
        <p:spPr>
          <a:xfrm>
            <a:off x="9026895" y="6183477"/>
            <a:ext cx="15243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Main Memory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238495" y="312448"/>
            <a:ext cx="37084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Question: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See the tag at index 2 of cache. What data is placed over there?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26695891-C9DD-0250-F3B1-DDA7D5E84809}"/>
              </a:ext>
            </a:extLst>
          </p:cNvPr>
          <p:cNvSpPr txBox="1"/>
          <p:nvPr/>
        </p:nvSpPr>
        <p:spPr>
          <a:xfrm>
            <a:off x="3946895" y="255191"/>
            <a:ext cx="6580910" cy="1448089"/>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ea typeface="+mn-ea"/>
                <a:cs typeface="+mn-cs"/>
              </a:rPr>
              <a:t>Index = Main Memory Address% Size of Cache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ea typeface="+mn-ea"/>
                <a:cs typeface="+mn-cs"/>
              </a:rPr>
              <a:t>Tag= Main Memory Address / Size of Cache</a:t>
            </a:r>
          </a:p>
          <a:p>
            <a:pPr marL="685800" lvl="1" indent="-228600">
              <a:lnSpc>
                <a:spcPct val="90000"/>
              </a:lnSpc>
              <a:spcBef>
                <a:spcPts val="500"/>
              </a:spcBef>
              <a:buFont typeface="Arial" panose="020B0604020202020204" pitchFamily="34" charset="0"/>
              <a:buChar char="•"/>
              <a:defRPr/>
            </a:pPr>
            <a:r>
              <a:rPr lang="en-GB" sz="2000" dirty="0"/>
              <a:t>Main Memory Address= Tag*Size of Cache + Index</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635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65393601"/>
              </p:ext>
            </p:extLst>
          </p:nvPr>
        </p:nvGraphicFramePr>
        <p:xfrm>
          <a:off x="3482608" y="3056328"/>
          <a:ext cx="4470312" cy="2299052"/>
        </p:xfrm>
        <a:graphic>
          <a:graphicData uri="http://schemas.openxmlformats.org/drawingml/2006/table">
            <a:tbl>
              <a:tblPr firstRow="1" bandRow="1">
                <a:tableStyleId>{5C22544A-7EE6-4342-B048-85BDC9FD1C3A}</a:tableStyleId>
              </a:tblPr>
              <a:tblGrid>
                <a:gridCol w="1117578">
                  <a:extLst>
                    <a:ext uri="{9D8B030D-6E8A-4147-A177-3AD203B41FA5}">
                      <a16:colId xmlns:a16="http://schemas.microsoft.com/office/drawing/2014/main" val="20000"/>
                    </a:ext>
                  </a:extLst>
                </a:gridCol>
                <a:gridCol w="1117578">
                  <a:extLst>
                    <a:ext uri="{9D8B030D-6E8A-4147-A177-3AD203B41FA5}">
                      <a16:colId xmlns:a16="http://schemas.microsoft.com/office/drawing/2014/main" val="20001"/>
                    </a:ext>
                  </a:extLst>
                </a:gridCol>
                <a:gridCol w="1117578">
                  <a:extLst>
                    <a:ext uri="{9D8B030D-6E8A-4147-A177-3AD203B41FA5}">
                      <a16:colId xmlns:a16="http://schemas.microsoft.com/office/drawing/2014/main" val="20002"/>
                    </a:ext>
                  </a:extLst>
                </a:gridCol>
                <a:gridCol w="1117578">
                  <a:extLst>
                    <a:ext uri="{9D8B030D-6E8A-4147-A177-3AD203B41FA5}">
                      <a16:colId xmlns:a16="http://schemas.microsoft.com/office/drawing/2014/main" val="20003"/>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r>
                        <a:rPr lang="en-GB" sz="1200" dirty="0"/>
                        <a:t>10</a:t>
                      </a:r>
                      <a:endParaRPr lang="en-US" sz="1200" dirty="0"/>
                    </a:p>
                  </a:txBody>
                  <a:tcPr/>
                </a:tc>
                <a:tc>
                  <a:txBody>
                    <a:bodyPr/>
                    <a:lstStyle/>
                    <a:p>
                      <a:r>
                        <a:rPr lang="en-GB" sz="1200" dirty="0"/>
                        <a:t>J</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r>
                        <a:rPr lang="en-GB" sz="1200" dirty="0"/>
                        <a:t>11</a:t>
                      </a:r>
                      <a:endParaRPr lang="en-US" sz="1200" dirty="0"/>
                    </a:p>
                  </a:txBody>
                  <a:tcPr/>
                </a:tc>
                <a:tc>
                  <a:txBody>
                    <a:bodyPr/>
                    <a:lstStyle/>
                    <a:p>
                      <a:r>
                        <a:rPr lang="en-GB" sz="1200" dirty="0"/>
                        <a:t>O</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6054022" y="5814145"/>
            <a:ext cx="75373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Cache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p:cNvSpPr/>
          <p:nvPr/>
        </p:nvSpPr>
        <p:spPr>
          <a:xfrm>
            <a:off x="9026895" y="6183477"/>
            <a:ext cx="15243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Main Memory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238495" y="312448"/>
            <a:ext cx="3708400"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Question: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See the tag at index 2 of cache. What data is placed over there?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Answer: O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ie</a:t>
            </a:r>
            <a:r>
              <a:rPr kumimoji="0" lang="en-GB" sz="1800" b="0" i="0" u="none" strike="noStrike" kern="1200" cap="none" spc="0" normalizeH="0" baseline="0" noProof="0" dirty="0">
                <a:ln>
                  <a:noFill/>
                </a:ln>
                <a:solidFill>
                  <a:prstClr val="black"/>
                </a:solidFill>
                <a:effectLst/>
                <a:uLnTx/>
                <a:uFillTx/>
                <a:latin typeface="Calibri"/>
                <a:ea typeface="+mn-ea"/>
                <a:cs typeface="+mn-cs"/>
              </a:rPr>
              <a:t> data of address 1110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B886F7E3-5538-1603-BF38-0D3B549256F2}"/>
              </a:ext>
            </a:extLst>
          </p:cNvPr>
          <p:cNvSpPr txBox="1"/>
          <p:nvPr/>
        </p:nvSpPr>
        <p:spPr>
          <a:xfrm>
            <a:off x="3946895" y="255191"/>
            <a:ext cx="6580910" cy="821250"/>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Index = Main Memory Address% Size of Cache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Tag= Main Memory Address / Size of Cache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161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Associative Mapping</a:t>
            </a:r>
            <a:endParaRPr lang="en-US" dirty="0"/>
          </a:p>
        </p:txBody>
      </p:sp>
      <p:sp>
        <p:nvSpPr>
          <p:cNvPr id="3" name="Content Placeholder 2"/>
          <p:cNvSpPr>
            <a:spLocks noGrp="1"/>
          </p:cNvSpPr>
          <p:nvPr>
            <p:ph idx="1"/>
          </p:nvPr>
        </p:nvSpPr>
        <p:spPr/>
        <p:txBody>
          <a:bodyPr/>
          <a:lstStyle/>
          <a:p>
            <a:r>
              <a:rPr lang="en-GB" dirty="0"/>
              <a:t>In direct Mapping two words with same index but different tags cannot reside in cache at same time </a:t>
            </a:r>
          </a:p>
          <a:p>
            <a:pPr lvl="1"/>
            <a:r>
              <a:rPr lang="en-GB" dirty="0"/>
              <a:t>For figure given in slide 39, data of address 0000 and 0100 cannot reside in cache at same time</a:t>
            </a:r>
          </a:p>
          <a:p>
            <a:r>
              <a:rPr lang="en-GB" dirty="0"/>
              <a:t>In set associative mapping there are multiple sets and words with same index but different tags can reside in cache at same time</a:t>
            </a:r>
          </a:p>
          <a:p>
            <a:r>
              <a:rPr lang="en-GB" dirty="0"/>
              <a:t>If there are k sets then k elements with same index can reside in cache</a:t>
            </a:r>
          </a:p>
          <a:p>
            <a:r>
              <a:rPr lang="en-GB" dirty="0"/>
              <a:t>All the sets are checked simultaneously to see if the data is in cache</a:t>
            </a:r>
          </a:p>
        </p:txBody>
      </p:sp>
    </p:spTree>
    <p:extLst>
      <p:ext uri="{BB962C8B-B14F-4D97-AF65-F5344CB8AC3E}">
        <p14:creationId xmlns:p14="http://schemas.microsoft.com/office/powerpoint/2010/main" val="257804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000" dirty="0"/>
              <a:t>                                                                  set 0                                set 1</a:t>
            </a:r>
            <a:endParaRPr lang="en-US" sz="2000" dirty="0"/>
          </a:p>
        </p:txBody>
      </p:sp>
      <p:pic>
        <p:nvPicPr>
          <p:cNvPr id="4" name="Picture 3"/>
          <p:cNvPicPr>
            <a:picLocks noChangeAspect="1"/>
          </p:cNvPicPr>
          <p:nvPr/>
        </p:nvPicPr>
        <p:blipFill>
          <a:blip r:embed="rId2"/>
          <a:stretch>
            <a:fillRect/>
          </a:stretch>
        </p:blipFill>
        <p:spPr>
          <a:xfrm>
            <a:off x="3819525" y="2134394"/>
            <a:ext cx="4552950" cy="3733800"/>
          </a:xfrm>
          <a:prstGeom prst="rect">
            <a:avLst/>
          </a:prstGeom>
        </p:spPr>
      </p:pic>
    </p:spTree>
    <p:extLst>
      <p:ext uri="{BB962C8B-B14F-4D97-AF65-F5344CB8AC3E}">
        <p14:creationId xmlns:p14="http://schemas.microsoft.com/office/powerpoint/2010/main" val="1163451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extLst>
                    <a:ext uri="{9D8B030D-6E8A-4147-A177-3AD203B41FA5}">
                      <a16:colId xmlns:a16="http://schemas.microsoft.com/office/drawing/2014/main" val="20000"/>
                    </a:ext>
                  </a:extLst>
                </a:gridCol>
                <a:gridCol w="638616">
                  <a:extLst>
                    <a:ext uri="{9D8B030D-6E8A-4147-A177-3AD203B41FA5}">
                      <a16:colId xmlns:a16="http://schemas.microsoft.com/office/drawing/2014/main" val="20001"/>
                    </a:ext>
                  </a:extLst>
                </a:gridCol>
                <a:gridCol w="638616">
                  <a:extLst>
                    <a:ext uri="{9D8B030D-6E8A-4147-A177-3AD203B41FA5}">
                      <a16:colId xmlns:a16="http://schemas.microsoft.com/office/drawing/2014/main" val="20002"/>
                    </a:ext>
                  </a:extLst>
                </a:gridCol>
                <a:gridCol w="638616">
                  <a:extLst>
                    <a:ext uri="{9D8B030D-6E8A-4147-A177-3AD203B41FA5}">
                      <a16:colId xmlns:a16="http://schemas.microsoft.com/office/drawing/2014/main" val="20003"/>
                    </a:ext>
                  </a:extLst>
                </a:gridCol>
                <a:gridCol w="638616">
                  <a:extLst>
                    <a:ext uri="{9D8B030D-6E8A-4147-A177-3AD203B41FA5}">
                      <a16:colId xmlns:a16="http://schemas.microsoft.com/office/drawing/2014/main" val="20004"/>
                    </a:ext>
                  </a:extLst>
                </a:gridCol>
                <a:gridCol w="638616">
                  <a:extLst>
                    <a:ext uri="{9D8B030D-6E8A-4147-A177-3AD203B41FA5}">
                      <a16:colId xmlns:a16="http://schemas.microsoft.com/office/drawing/2014/main" val="20005"/>
                    </a:ext>
                  </a:extLst>
                </a:gridCol>
                <a:gridCol w="638616">
                  <a:extLst>
                    <a:ext uri="{9D8B030D-6E8A-4147-A177-3AD203B41FA5}">
                      <a16:colId xmlns:a16="http://schemas.microsoft.com/office/drawing/2014/main" val="20006"/>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a:t> set 0                                set 1</a:t>
            </a:r>
            <a:endParaRPr lang="en-US" dirty="0"/>
          </a:p>
        </p:txBody>
      </p:sp>
    </p:spTree>
    <p:extLst>
      <p:ext uri="{BB962C8B-B14F-4D97-AF65-F5344CB8AC3E}">
        <p14:creationId xmlns:p14="http://schemas.microsoft.com/office/powerpoint/2010/main" val="1109504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extLst>
                    <a:ext uri="{9D8B030D-6E8A-4147-A177-3AD203B41FA5}">
                      <a16:colId xmlns:a16="http://schemas.microsoft.com/office/drawing/2014/main" val="20000"/>
                    </a:ext>
                  </a:extLst>
                </a:gridCol>
                <a:gridCol w="638616">
                  <a:extLst>
                    <a:ext uri="{9D8B030D-6E8A-4147-A177-3AD203B41FA5}">
                      <a16:colId xmlns:a16="http://schemas.microsoft.com/office/drawing/2014/main" val="20001"/>
                    </a:ext>
                  </a:extLst>
                </a:gridCol>
                <a:gridCol w="638616">
                  <a:extLst>
                    <a:ext uri="{9D8B030D-6E8A-4147-A177-3AD203B41FA5}">
                      <a16:colId xmlns:a16="http://schemas.microsoft.com/office/drawing/2014/main" val="20002"/>
                    </a:ext>
                  </a:extLst>
                </a:gridCol>
                <a:gridCol w="638616">
                  <a:extLst>
                    <a:ext uri="{9D8B030D-6E8A-4147-A177-3AD203B41FA5}">
                      <a16:colId xmlns:a16="http://schemas.microsoft.com/office/drawing/2014/main" val="20003"/>
                    </a:ext>
                  </a:extLst>
                </a:gridCol>
                <a:gridCol w="638616">
                  <a:extLst>
                    <a:ext uri="{9D8B030D-6E8A-4147-A177-3AD203B41FA5}">
                      <a16:colId xmlns:a16="http://schemas.microsoft.com/office/drawing/2014/main" val="20004"/>
                    </a:ext>
                  </a:extLst>
                </a:gridCol>
                <a:gridCol w="638616">
                  <a:extLst>
                    <a:ext uri="{9D8B030D-6E8A-4147-A177-3AD203B41FA5}">
                      <a16:colId xmlns:a16="http://schemas.microsoft.com/office/drawing/2014/main" val="20005"/>
                    </a:ext>
                  </a:extLst>
                </a:gridCol>
                <a:gridCol w="638616">
                  <a:extLst>
                    <a:ext uri="{9D8B030D-6E8A-4147-A177-3AD203B41FA5}">
                      <a16:colId xmlns:a16="http://schemas.microsoft.com/office/drawing/2014/main" val="20006"/>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a:t> set 0                                set 1</a:t>
            </a:r>
            <a:endParaRPr lang="en-US" dirty="0"/>
          </a:p>
        </p:txBody>
      </p:sp>
      <p:sp>
        <p:nvSpPr>
          <p:cNvPr id="8" name="Rectangle 7"/>
          <p:cNvSpPr/>
          <p:nvPr/>
        </p:nvSpPr>
        <p:spPr>
          <a:xfrm>
            <a:off x="501703" y="501134"/>
            <a:ext cx="1863972" cy="1200329"/>
          </a:xfrm>
          <a:prstGeom prst="rect">
            <a:avLst/>
          </a:prstGeom>
        </p:spPr>
        <p:txBody>
          <a:bodyPr wrap="none">
            <a:spAutoFit/>
          </a:bodyPr>
          <a:lstStyle/>
          <a:p>
            <a:r>
              <a:rPr lang="en-GB" dirty="0"/>
              <a:t>Read 0000</a:t>
            </a:r>
          </a:p>
          <a:p>
            <a:r>
              <a:rPr lang="en-GB" dirty="0"/>
              <a:t>Tag= 00 index =00</a:t>
            </a:r>
          </a:p>
          <a:p>
            <a:r>
              <a:rPr lang="en-GB" dirty="0"/>
              <a:t>It’s a miss</a:t>
            </a:r>
          </a:p>
          <a:p>
            <a:endParaRPr lang="en-US" dirty="0"/>
          </a:p>
        </p:txBody>
      </p:sp>
    </p:spTree>
    <p:extLst>
      <p:ext uri="{BB962C8B-B14F-4D97-AF65-F5344CB8AC3E}">
        <p14:creationId xmlns:p14="http://schemas.microsoft.com/office/powerpoint/2010/main" val="1157920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extLst>
                    <a:ext uri="{9D8B030D-6E8A-4147-A177-3AD203B41FA5}">
                      <a16:colId xmlns:a16="http://schemas.microsoft.com/office/drawing/2014/main" val="20000"/>
                    </a:ext>
                  </a:extLst>
                </a:gridCol>
                <a:gridCol w="638616">
                  <a:extLst>
                    <a:ext uri="{9D8B030D-6E8A-4147-A177-3AD203B41FA5}">
                      <a16:colId xmlns:a16="http://schemas.microsoft.com/office/drawing/2014/main" val="20001"/>
                    </a:ext>
                  </a:extLst>
                </a:gridCol>
                <a:gridCol w="638616">
                  <a:extLst>
                    <a:ext uri="{9D8B030D-6E8A-4147-A177-3AD203B41FA5}">
                      <a16:colId xmlns:a16="http://schemas.microsoft.com/office/drawing/2014/main" val="20002"/>
                    </a:ext>
                  </a:extLst>
                </a:gridCol>
                <a:gridCol w="638616">
                  <a:extLst>
                    <a:ext uri="{9D8B030D-6E8A-4147-A177-3AD203B41FA5}">
                      <a16:colId xmlns:a16="http://schemas.microsoft.com/office/drawing/2014/main" val="20003"/>
                    </a:ext>
                  </a:extLst>
                </a:gridCol>
                <a:gridCol w="638616">
                  <a:extLst>
                    <a:ext uri="{9D8B030D-6E8A-4147-A177-3AD203B41FA5}">
                      <a16:colId xmlns:a16="http://schemas.microsoft.com/office/drawing/2014/main" val="20004"/>
                    </a:ext>
                  </a:extLst>
                </a:gridCol>
                <a:gridCol w="638616">
                  <a:extLst>
                    <a:ext uri="{9D8B030D-6E8A-4147-A177-3AD203B41FA5}">
                      <a16:colId xmlns:a16="http://schemas.microsoft.com/office/drawing/2014/main" val="20005"/>
                    </a:ext>
                  </a:extLst>
                </a:gridCol>
                <a:gridCol w="638616">
                  <a:extLst>
                    <a:ext uri="{9D8B030D-6E8A-4147-A177-3AD203B41FA5}">
                      <a16:colId xmlns:a16="http://schemas.microsoft.com/office/drawing/2014/main" val="20006"/>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a:t> set 0                                set 1</a:t>
            </a:r>
            <a:endParaRPr lang="en-US" dirty="0"/>
          </a:p>
        </p:txBody>
      </p:sp>
      <p:sp>
        <p:nvSpPr>
          <p:cNvPr id="8" name="Rectangle 7"/>
          <p:cNvSpPr/>
          <p:nvPr/>
        </p:nvSpPr>
        <p:spPr>
          <a:xfrm>
            <a:off x="501703" y="501134"/>
            <a:ext cx="5836341" cy="646331"/>
          </a:xfrm>
          <a:prstGeom prst="rect">
            <a:avLst/>
          </a:prstGeom>
        </p:spPr>
        <p:txBody>
          <a:bodyPr wrap="none">
            <a:spAutoFit/>
          </a:bodyPr>
          <a:lstStyle/>
          <a:p>
            <a:r>
              <a:rPr lang="en-GB" dirty="0"/>
              <a:t>0000 will be placed  it in index 00 and tag will be equal to 00</a:t>
            </a:r>
          </a:p>
          <a:p>
            <a:r>
              <a:rPr lang="en-GB" dirty="0"/>
              <a:t>We place it in set 0  because it was empty slot</a:t>
            </a:r>
            <a:endParaRPr lang="en-US" dirty="0"/>
          </a:p>
        </p:txBody>
      </p:sp>
    </p:spTree>
    <p:extLst>
      <p:ext uri="{BB962C8B-B14F-4D97-AF65-F5344CB8AC3E}">
        <p14:creationId xmlns:p14="http://schemas.microsoft.com/office/powerpoint/2010/main" val="333267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1496-E9DA-8696-747B-4122DF552A58}"/>
              </a:ext>
            </a:extLst>
          </p:cNvPr>
          <p:cNvSpPr>
            <a:spLocks noGrp="1"/>
          </p:cNvSpPr>
          <p:nvPr>
            <p:ph type="title"/>
          </p:nvPr>
        </p:nvSpPr>
        <p:spPr/>
        <p:txBody>
          <a:bodyPr/>
          <a:lstStyle/>
          <a:p>
            <a:r>
              <a:rPr lang="en-US" dirty="0"/>
              <a:t>Main Memory Latency is Long</a:t>
            </a:r>
          </a:p>
        </p:txBody>
      </p:sp>
      <p:sp>
        <p:nvSpPr>
          <p:cNvPr id="3" name="Content Placeholder 2">
            <a:extLst>
              <a:ext uri="{FF2B5EF4-FFF2-40B4-BE49-F238E27FC236}">
                <a16:creationId xmlns:a16="http://schemas.microsoft.com/office/drawing/2014/main" id="{40AA1D6E-51E3-2C53-1412-808CC1BC6E64}"/>
              </a:ext>
            </a:extLst>
          </p:cNvPr>
          <p:cNvSpPr>
            <a:spLocks noGrp="1"/>
          </p:cNvSpPr>
          <p:nvPr>
            <p:ph idx="1"/>
          </p:nvPr>
        </p:nvSpPr>
        <p:spPr>
          <a:xfrm>
            <a:off x="838200" y="1825625"/>
            <a:ext cx="10515600" cy="4351338"/>
          </a:xfrm>
        </p:spPr>
        <p:txBody>
          <a:bodyPr>
            <a:normAutofit/>
          </a:bodyPr>
          <a:lstStyle/>
          <a:p>
            <a:r>
              <a:rPr lang="en-US" dirty="0"/>
              <a:t>2.0 GHz CPU            0.5 ns cycle time</a:t>
            </a:r>
          </a:p>
          <a:p>
            <a:endParaRPr lang="en-US" dirty="0"/>
          </a:p>
          <a:p>
            <a:pPr marL="0" indent="0">
              <a:buNone/>
            </a:pPr>
            <a:endParaRPr lang="en-US" dirty="0"/>
          </a:p>
          <a:p>
            <a:r>
              <a:rPr lang="en-US" dirty="0"/>
              <a:t> 100 ns memory           200 cc memory latency</a:t>
            </a:r>
          </a:p>
          <a:p>
            <a:pPr marL="0" indent="0">
              <a:buNone/>
            </a:pPr>
            <a:endParaRPr lang="en-US" dirty="0"/>
          </a:p>
          <a:p>
            <a:pPr marL="0" indent="0">
              <a:buNone/>
            </a:pPr>
            <a:endParaRPr lang="en-US" dirty="0"/>
          </a:p>
          <a:p>
            <a:r>
              <a:rPr lang="en-US" dirty="0"/>
              <a:t>Solution: Caches</a:t>
            </a:r>
          </a:p>
          <a:p>
            <a:endParaRPr lang="en-US" dirty="0"/>
          </a:p>
          <a:p>
            <a:endParaRPr lang="en-US" dirty="0"/>
          </a:p>
        </p:txBody>
      </p:sp>
      <p:sp>
        <p:nvSpPr>
          <p:cNvPr id="5" name="Arrow: Right 4">
            <a:extLst>
              <a:ext uri="{FF2B5EF4-FFF2-40B4-BE49-F238E27FC236}">
                <a16:creationId xmlns:a16="http://schemas.microsoft.com/office/drawing/2014/main" id="{2482C742-6BC8-8B7C-0DB1-E1FA03410123}"/>
              </a:ext>
            </a:extLst>
          </p:cNvPr>
          <p:cNvSpPr/>
          <p:nvPr/>
        </p:nvSpPr>
        <p:spPr>
          <a:xfrm>
            <a:off x="3103418" y="1825625"/>
            <a:ext cx="651164" cy="38792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Right 5">
            <a:extLst>
              <a:ext uri="{FF2B5EF4-FFF2-40B4-BE49-F238E27FC236}">
                <a16:creationId xmlns:a16="http://schemas.microsoft.com/office/drawing/2014/main" id="{7F92A481-4B5B-DBBF-1560-988E2D4E8C57}"/>
              </a:ext>
            </a:extLst>
          </p:cNvPr>
          <p:cNvSpPr/>
          <p:nvPr/>
        </p:nvSpPr>
        <p:spPr>
          <a:xfrm>
            <a:off x="3574472" y="3429000"/>
            <a:ext cx="651164" cy="38792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803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extLst>
                    <a:ext uri="{9D8B030D-6E8A-4147-A177-3AD203B41FA5}">
                      <a16:colId xmlns:a16="http://schemas.microsoft.com/office/drawing/2014/main" val="20000"/>
                    </a:ext>
                  </a:extLst>
                </a:gridCol>
                <a:gridCol w="638616">
                  <a:extLst>
                    <a:ext uri="{9D8B030D-6E8A-4147-A177-3AD203B41FA5}">
                      <a16:colId xmlns:a16="http://schemas.microsoft.com/office/drawing/2014/main" val="20001"/>
                    </a:ext>
                  </a:extLst>
                </a:gridCol>
                <a:gridCol w="638616">
                  <a:extLst>
                    <a:ext uri="{9D8B030D-6E8A-4147-A177-3AD203B41FA5}">
                      <a16:colId xmlns:a16="http://schemas.microsoft.com/office/drawing/2014/main" val="20002"/>
                    </a:ext>
                  </a:extLst>
                </a:gridCol>
                <a:gridCol w="638616">
                  <a:extLst>
                    <a:ext uri="{9D8B030D-6E8A-4147-A177-3AD203B41FA5}">
                      <a16:colId xmlns:a16="http://schemas.microsoft.com/office/drawing/2014/main" val="20003"/>
                    </a:ext>
                  </a:extLst>
                </a:gridCol>
                <a:gridCol w="638616">
                  <a:extLst>
                    <a:ext uri="{9D8B030D-6E8A-4147-A177-3AD203B41FA5}">
                      <a16:colId xmlns:a16="http://schemas.microsoft.com/office/drawing/2014/main" val="20004"/>
                    </a:ext>
                  </a:extLst>
                </a:gridCol>
                <a:gridCol w="638616">
                  <a:extLst>
                    <a:ext uri="{9D8B030D-6E8A-4147-A177-3AD203B41FA5}">
                      <a16:colId xmlns:a16="http://schemas.microsoft.com/office/drawing/2014/main" val="20005"/>
                    </a:ext>
                  </a:extLst>
                </a:gridCol>
                <a:gridCol w="638616">
                  <a:extLst>
                    <a:ext uri="{9D8B030D-6E8A-4147-A177-3AD203B41FA5}">
                      <a16:colId xmlns:a16="http://schemas.microsoft.com/office/drawing/2014/main" val="20006"/>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tc>
                  <a:txBody>
                    <a:bodyPr/>
                    <a:lstStyle/>
                    <a:p>
                      <a:r>
                        <a:rPr lang="en-GB" sz="1200" dirty="0"/>
                        <a:t>01</a:t>
                      </a:r>
                      <a:endParaRPr lang="en-US" sz="1200" dirty="0"/>
                    </a:p>
                  </a:txBody>
                  <a:tcPr/>
                </a:tc>
                <a:tc>
                  <a:txBody>
                    <a:bodyPr/>
                    <a:lstStyle/>
                    <a:p>
                      <a:r>
                        <a:rPr lang="en-GB" sz="1200" dirty="0"/>
                        <a:t>E</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a:t> set 0                                set 1</a:t>
            </a:r>
            <a:endParaRPr lang="en-US" dirty="0"/>
          </a:p>
        </p:txBody>
      </p:sp>
      <p:sp>
        <p:nvSpPr>
          <p:cNvPr id="8" name="Rectangle 7"/>
          <p:cNvSpPr/>
          <p:nvPr/>
        </p:nvSpPr>
        <p:spPr>
          <a:xfrm>
            <a:off x="501703" y="501134"/>
            <a:ext cx="1863972" cy="923330"/>
          </a:xfrm>
          <a:prstGeom prst="rect">
            <a:avLst/>
          </a:prstGeom>
        </p:spPr>
        <p:txBody>
          <a:bodyPr wrap="none">
            <a:spAutoFit/>
          </a:bodyPr>
          <a:lstStyle/>
          <a:p>
            <a:r>
              <a:rPr lang="en-GB" dirty="0"/>
              <a:t>Read 0100</a:t>
            </a:r>
          </a:p>
          <a:p>
            <a:r>
              <a:rPr lang="en-GB" dirty="0"/>
              <a:t>Tag= 01 index =00</a:t>
            </a:r>
          </a:p>
          <a:p>
            <a:r>
              <a:rPr lang="en-GB" dirty="0"/>
              <a:t>It’s a miss</a:t>
            </a:r>
            <a:endParaRPr lang="en-US" dirty="0"/>
          </a:p>
        </p:txBody>
      </p:sp>
    </p:spTree>
    <p:extLst>
      <p:ext uri="{BB962C8B-B14F-4D97-AF65-F5344CB8AC3E}">
        <p14:creationId xmlns:p14="http://schemas.microsoft.com/office/powerpoint/2010/main" val="194296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5794" y="1251813"/>
          <a:ext cx="3149958" cy="4663440"/>
        </p:xfrm>
        <a:graphic>
          <a:graphicData uri="http://schemas.openxmlformats.org/drawingml/2006/table">
            <a:tbl>
              <a:tblPr firstRow="1" bandRow="1">
                <a:tableStyleId>{5C22544A-7EE6-4342-B048-85BDC9FD1C3A}</a:tableStyleId>
              </a:tblPr>
              <a:tblGrid>
                <a:gridCol w="1574979">
                  <a:extLst>
                    <a:ext uri="{9D8B030D-6E8A-4147-A177-3AD203B41FA5}">
                      <a16:colId xmlns:a16="http://schemas.microsoft.com/office/drawing/2014/main" val="20000"/>
                    </a:ext>
                  </a:extLst>
                </a:gridCol>
                <a:gridCol w="1574979">
                  <a:extLst>
                    <a:ext uri="{9D8B030D-6E8A-4147-A177-3AD203B41FA5}">
                      <a16:colId xmlns:a16="http://schemas.microsoft.com/office/drawing/2014/main" val="20001"/>
                    </a:ext>
                  </a:extLst>
                </a:gridCol>
              </a:tblGrid>
              <a:tr h="204021">
                <a:tc>
                  <a:txBody>
                    <a:bodyPr/>
                    <a:lstStyle/>
                    <a:p>
                      <a:pPr algn="r"/>
                      <a:r>
                        <a:rPr lang="en-GB" sz="1200" dirty="0">
                          <a:solidFill>
                            <a:schemeClr val="tx1"/>
                          </a:solidFill>
                        </a:rPr>
                        <a:t>Address</a:t>
                      </a:r>
                      <a:endParaRPr lang="en-US" sz="1200" dirty="0">
                        <a:solidFill>
                          <a:schemeClr val="tx1"/>
                        </a:solidFill>
                      </a:endParaRPr>
                    </a:p>
                  </a:txBody>
                  <a:tcPr>
                    <a:noFill/>
                  </a:tcPr>
                </a:tc>
                <a:tc>
                  <a:txBody>
                    <a:bodyPr/>
                    <a:lstStyle/>
                    <a:p>
                      <a:r>
                        <a:rPr lang="en-GB" sz="1200" dirty="0"/>
                        <a:t>Word</a:t>
                      </a:r>
                      <a:endParaRPr lang="en-US" sz="1200" dirty="0"/>
                    </a:p>
                  </a:txBody>
                  <a:tcPr/>
                </a:tc>
                <a:extLst>
                  <a:ext uri="{0D108BD9-81ED-4DB2-BD59-A6C34878D82A}">
                    <a16:rowId xmlns:a16="http://schemas.microsoft.com/office/drawing/2014/main" val="10000"/>
                  </a:ext>
                </a:extLst>
              </a:tr>
              <a:tr h="204021">
                <a:tc>
                  <a:txBody>
                    <a:bodyPr/>
                    <a:lstStyle/>
                    <a:p>
                      <a:pPr algn="r"/>
                      <a:r>
                        <a:rPr lang="en-GB" sz="1200" dirty="0">
                          <a:solidFill>
                            <a:schemeClr val="tx1"/>
                          </a:solidFill>
                        </a:rPr>
                        <a:t>0000</a:t>
                      </a:r>
                      <a:endParaRPr lang="en-US" sz="1200" dirty="0">
                        <a:solidFill>
                          <a:schemeClr val="tx1"/>
                        </a:solidFill>
                      </a:endParaRPr>
                    </a:p>
                  </a:txBody>
                  <a:tcPr>
                    <a:noFill/>
                  </a:tcPr>
                </a:tc>
                <a:tc>
                  <a:txBody>
                    <a:bodyPr/>
                    <a:lstStyle/>
                    <a:p>
                      <a:r>
                        <a:rPr lang="en-GB" sz="1200" dirty="0"/>
                        <a:t>A</a:t>
                      </a:r>
                      <a:endParaRPr lang="en-US" sz="1200" dirty="0"/>
                    </a:p>
                  </a:txBody>
                  <a:tcPr/>
                </a:tc>
                <a:extLst>
                  <a:ext uri="{0D108BD9-81ED-4DB2-BD59-A6C34878D82A}">
                    <a16:rowId xmlns:a16="http://schemas.microsoft.com/office/drawing/2014/main" val="10001"/>
                  </a:ext>
                </a:extLst>
              </a:tr>
              <a:tr h="204021">
                <a:tc>
                  <a:txBody>
                    <a:bodyPr/>
                    <a:lstStyle/>
                    <a:p>
                      <a:pPr algn="r"/>
                      <a:r>
                        <a:rPr lang="en-GB" sz="1200" dirty="0">
                          <a:solidFill>
                            <a:schemeClr val="tx1"/>
                          </a:solidFill>
                        </a:rPr>
                        <a:t>0001</a:t>
                      </a:r>
                      <a:endParaRPr lang="en-US" sz="1200" dirty="0">
                        <a:solidFill>
                          <a:schemeClr val="tx1"/>
                        </a:solidFill>
                      </a:endParaRPr>
                    </a:p>
                  </a:txBody>
                  <a:tcPr>
                    <a:noFill/>
                  </a:tcPr>
                </a:tc>
                <a:tc>
                  <a:txBody>
                    <a:bodyPr/>
                    <a:lstStyle/>
                    <a:p>
                      <a:r>
                        <a:rPr lang="en-GB" sz="1200" dirty="0"/>
                        <a:t>B</a:t>
                      </a:r>
                      <a:endParaRPr lang="en-US" sz="1200" dirty="0"/>
                    </a:p>
                  </a:txBody>
                  <a:tcPr/>
                </a:tc>
                <a:extLst>
                  <a:ext uri="{0D108BD9-81ED-4DB2-BD59-A6C34878D82A}">
                    <a16:rowId xmlns:a16="http://schemas.microsoft.com/office/drawing/2014/main" val="10002"/>
                  </a:ext>
                </a:extLst>
              </a:tr>
              <a:tr h="204021">
                <a:tc>
                  <a:txBody>
                    <a:bodyPr/>
                    <a:lstStyle/>
                    <a:p>
                      <a:pPr algn="r"/>
                      <a:r>
                        <a:rPr lang="en-GB" sz="1200" dirty="0">
                          <a:solidFill>
                            <a:schemeClr val="tx1"/>
                          </a:solidFill>
                        </a:rPr>
                        <a:t>0010</a:t>
                      </a:r>
                      <a:endParaRPr lang="en-US" sz="1200" dirty="0">
                        <a:solidFill>
                          <a:schemeClr val="tx1"/>
                        </a:solidFill>
                      </a:endParaRPr>
                    </a:p>
                  </a:txBody>
                  <a:tcPr>
                    <a:noFill/>
                  </a:tcPr>
                </a:tc>
                <a:tc>
                  <a:txBody>
                    <a:bodyPr/>
                    <a:lstStyle/>
                    <a:p>
                      <a:r>
                        <a:rPr lang="en-GB" sz="1200" dirty="0"/>
                        <a:t>C</a:t>
                      </a:r>
                      <a:endParaRPr lang="en-US" sz="1200" dirty="0"/>
                    </a:p>
                  </a:txBody>
                  <a:tcPr/>
                </a:tc>
                <a:extLst>
                  <a:ext uri="{0D108BD9-81ED-4DB2-BD59-A6C34878D82A}">
                    <a16:rowId xmlns:a16="http://schemas.microsoft.com/office/drawing/2014/main" val="10003"/>
                  </a:ext>
                </a:extLst>
              </a:tr>
              <a:tr h="204021">
                <a:tc>
                  <a:txBody>
                    <a:bodyPr/>
                    <a:lstStyle/>
                    <a:p>
                      <a:pPr algn="r"/>
                      <a:r>
                        <a:rPr lang="en-GB" sz="1200" dirty="0">
                          <a:solidFill>
                            <a:schemeClr val="tx1"/>
                          </a:solidFill>
                        </a:rPr>
                        <a:t>0011</a:t>
                      </a:r>
                      <a:endParaRPr lang="en-US" sz="1200" dirty="0">
                        <a:solidFill>
                          <a:schemeClr val="tx1"/>
                        </a:solidFill>
                      </a:endParaRPr>
                    </a:p>
                  </a:txBody>
                  <a:tcPr>
                    <a:noFill/>
                  </a:tcPr>
                </a:tc>
                <a:tc>
                  <a:txBody>
                    <a:bodyPr/>
                    <a:lstStyle/>
                    <a:p>
                      <a:r>
                        <a:rPr lang="en-GB" sz="1200" dirty="0"/>
                        <a:t>D</a:t>
                      </a:r>
                      <a:endParaRPr lang="en-US" sz="1200" dirty="0"/>
                    </a:p>
                  </a:txBody>
                  <a:tcPr/>
                </a:tc>
                <a:extLst>
                  <a:ext uri="{0D108BD9-81ED-4DB2-BD59-A6C34878D82A}">
                    <a16:rowId xmlns:a16="http://schemas.microsoft.com/office/drawing/2014/main" val="10004"/>
                  </a:ext>
                </a:extLst>
              </a:tr>
              <a:tr h="204021">
                <a:tc>
                  <a:txBody>
                    <a:bodyPr/>
                    <a:lstStyle/>
                    <a:p>
                      <a:pPr algn="r"/>
                      <a:r>
                        <a:rPr lang="en-GB" sz="1200" dirty="0">
                          <a:solidFill>
                            <a:schemeClr val="tx1"/>
                          </a:solidFill>
                        </a:rPr>
                        <a:t>0100</a:t>
                      </a:r>
                      <a:endParaRPr lang="en-US" sz="1200" dirty="0">
                        <a:solidFill>
                          <a:schemeClr val="tx1"/>
                        </a:solidFill>
                      </a:endParaRPr>
                    </a:p>
                  </a:txBody>
                  <a:tcPr>
                    <a:noFill/>
                  </a:tcPr>
                </a:tc>
                <a:tc>
                  <a:txBody>
                    <a:bodyPr/>
                    <a:lstStyle/>
                    <a:p>
                      <a:r>
                        <a:rPr lang="en-GB" sz="1200" dirty="0"/>
                        <a:t>E</a:t>
                      </a:r>
                      <a:endParaRPr lang="en-US" sz="1200" dirty="0"/>
                    </a:p>
                  </a:txBody>
                  <a:tcPr/>
                </a:tc>
                <a:extLst>
                  <a:ext uri="{0D108BD9-81ED-4DB2-BD59-A6C34878D82A}">
                    <a16:rowId xmlns:a16="http://schemas.microsoft.com/office/drawing/2014/main" val="10005"/>
                  </a:ext>
                </a:extLst>
              </a:tr>
              <a:tr h="204021">
                <a:tc>
                  <a:txBody>
                    <a:bodyPr/>
                    <a:lstStyle/>
                    <a:p>
                      <a:pPr algn="r"/>
                      <a:r>
                        <a:rPr lang="en-GB" sz="1200" dirty="0">
                          <a:solidFill>
                            <a:schemeClr val="tx1"/>
                          </a:solidFill>
                        </a:rPr>
                        <a:t>0101</a:t>
                      </a:r>
                      <a:endParaRPr lang="en-US" sz="1200" dirty="0">
                        <a:solidFill>
                          <a:schemeClr val="tx1"/>
                        </a:solidFill>
                      </a:endParaRPr>
                    </a:p>
                  </a:txBody>
                  <a:tcPr>
                    <a:noFill/>
                  </a:tcPr>
                </a:tc>
                <a:tc>
                  <a:txBody>
                    <a:bodyPr/>
                    <a:lstStyle/>
                    <a:p>
                      <a:r>
                        <a:rPr lang="en-GB" sz="1200" dirty="0"/>
                        <a:t>F</a:t>
                      </a:r>
                      <a:endParaRPr lang="en-US" sz="1200" dirty="0"/>
                    </a:p>
                  </a:txBody>
                  <a:tcPr/>
                </a:tc>
                <a:extLst>
                  <a:ext uri="{0D108BD9-81ED-4DB2-BD59-A6C34878D82A}">
                    <a16:rowId xmlns:a16="http://schemas.microsoft.com/office/drawing/2014/main" val="10006"/>
                  </a:ext>
                </a:extLst>
              </a:tr>
              <a:tr h="204021">
                <a:tc>
                  <a:txBody>
                    <a:bodyPr/>
                    <a:lstStyle/>
                    <a:p>
                      <a:pPr algn="r"/>
                      <a:r>
                        <a:rPr lang="en-GB" sz="1200" dirty="0">
                          <a:solidFill>
                            <a:schemeClr val="tx1"/>
                          </a:solidFill>
                        </a:rPr>
                        <a:t>0110</a:t>
                      </a:r>
                      <a:endParaRPr lang="en-US" sz="1200" dirty="0">
                        <a:solidFill>
                          <a:schemeClr val="tx1"/>
                        </a:solidFill>
                      </a:endParaRPr>
                    </a:p>
                  </a:txBody>
                  <a:tcPr>
                    <a:noFill/>
                  </a:tcPr>
                </a:tc>
                <a:tc>
                  <a:txBody>
                    <a:bodyPr/>
                    <a:lstStyle/>
                    <a:p>
                      <a:r>
                        <a:rPr lang="en-GB" sz="1200" dirty="0"/>
                        <a:t>G</a:t>
                      </a:r>
                      <a:endParaRPr lang="en-US" sz="1200" dirty="0"/>
                    </a:p>
                  </a:txBody>
                  <a:tcPr/>
                </a:tc>
                <a:extLst>
                  <a:ext uri="{0D108BD9-81ED-4DB2-BD59-A6C34878D82A}">
                    <a16:rowId xmlns:a16="http://schemas.microsoft.com/office/drawing/2014/main" val="10007"/>
                  </a:ext>
                </a:extLst>
              </a:tr>
              <a:tr h="204021">
                <a:tc>
                  <a:txBody>
                    <a:bodyPr/>
                    <a:lstStyle/>
                    <a:p>
                      <a:pPr algn="r"/>
                      <a:r>
                        <a:rPr lang="en-GB" sz="1200" dirty="0">
                          <a:solidFill>
                            <a:schemeClr val="tx1"/>
                          </a:solidFill>
                        </a:rPr>
                        <a:t>0111</a:t>
                      </a:r>
                      <a:endParaRPr lang="en-US" sz="1200" dirty="0">
                        <a:solidFill>
                          <a:schemeClr val="tx1"/>
                        </a:solidFill>
                      </a:endParaRPr>
                    </a:p>
                  </a:txBody>
                  <a:tcPr>
                    <a:noFill/>
                  </a:tcPr>
                </a:tc>
                <a:tc>
                  <a:txBody>
                    <a:bodyPr/>
                    <a:lstStyle/>
                    <a:p>
                      <a:r>
                        <a:rPr lang="en-GB" sz="1200" dirty="0"/>
                        <a:t>H</a:t>
                      </a:r>
                      <a:endParaRPr lang="en-US" sz="1200" dirty="0"/>
                    </a:p>
                  </a:txBody>
                  <a:tcPr/>
                </a:tc>
                <a:extLst>
                  <a:ext uri="{0D108BD9-81ED-4DB2-BD59-A6C34878D82A}">
                    <a16:rowId xmlns:a16="http://schemas.microsoft.com/office/drawing/2014/main" val="10008"/>
                  </a:ext>
                </a:extLst>
              </a:tr>
              <a:tr h="204021">
                <a:tc>
                  <a:txBody>
                    <a:bodyPr/>
                    <a:lstStyle/>
                    <a:p>
                      <a:pPr algn="r"/>
                      <a:r>
                        <a:rPr lang="en-GB" sz="1200" dirty="0">
                          <a:solidFill>
                            <a:schemeClr val="tx1"/>
                          </a:solidFill>
                        </a:rPr>
                        <a:t>1000</a:t>
                      </a:r>
                      <a:endParaRPr lang="en-US" sz="1200" dirty="0">
                        <a:solidFill>
                          <a:schemeClr val="tx1"/>
                        </a:solidFill>
                      </a:endParaRPr>
                    </a:p>
                  </a:txBody>
                  <a:tcPr>
                    <a:noFill/>
                  </a:tcPr>
                </a:tc>
                <a:tc>
                  <a:txBody>
                    <a:bodyPr/>
                    <a:lstStyle/>
                    <a:p>
                      <a:r>
                        <a:rPr lang="en-GB" sz="1200" dirty="0"/>
                        <a:t>I</a:t>
                      </a:r>
                      <a:endParaRPr lang="en-US" sz="1200" dirty="0"/>
                    </a:p>
                  </a:txBody>
                  <a:tcPr/>
                </a:tc>
                <a:extLst>
                  <a:ext uri="{0D108BD9-81ED-4DB2-BD59-A6C34878D82A}">
                    <a16:rowId xmlns:a16="http://schemas.microsoft.com/office/drawing/2014/main" val="10009"/>
                  </a:ext>
                </a:extLst>
              </a:tr>
              <a:tr h="204021">
                <a:tc>
                  <a:txBody>
                    <a:bodyPr/>
                    <a:lstStyle/>
                    <a:p>
                      <a:pPr algn="r"/>
                      <a:r>
                        <a:rPr lang="en-GB" sz="1200" dirty="0">
                          <a:solidFill>
                            <a:schemeClr val="tx1"/>
                          </a:solidFill>
                        </a:rPr>
                        <a:t>1001</a:t>
                      </a:r>
                      <a:endParaRPr lang="en-US" sz="1200" dirty="0">
                        <a:solidFill>
                          <a:schemeClr val="tx1"/>
                        </a:solidFill>
                      </a:endParaRPr>
                    </a:p>
                  </a:txBody>
                  <a:tcPr>
                    <a:noFill/>
                  </a:tcPr>
                </a:tc>
                <a:tc>
                  <a:txBody>
                    <a:bodyPr/>
                    <a:lstStyle/>
                    <a:p>
                      <a:r>
                        <a:rPr lang="en-GB" sz="1200" dirty="0"/>
                        <a:t>J</a:t>
                      </a:r>
                      <a:endParaRPr lang="en-US" sz="1200" dirty="0"/>
                    </a:p>
                  </a:txBody>
                  <a:tcPr/>
                </a:tc>
                <a:extLst>
                  <a:ext uri="{0D108BD9-81ED-4DB2-BD59-A6C34878D82A}">
                    <a16:rowId xmlns:a16="http://schemas.microsoft.com/office/drawing/2014/main" val="10010"/>
                  </a:ext>
                </a:extLst>
              </a:tr>
              <a:tr h="204021">
                <a:tc>
                  <a:txBody>
                    <a:bodyPr/>
                    <a:lstStyle/>
                    <a:p>
                      <a:pPr algn="r"/>
                      <a:r>
                        <a:rPr lang="en-GB" sz="1200" dirty="0">
                          <a:solidFill>
                            <a:schemeClr val="tx1"/>
                          </a:solidFill>
                        </a:rPr>
                        <a:t>1010</a:t>
                      </a:r>
                      <a:endParaRPr lang="en-US" sz="1200" dirty="0">
                        <a:solidFill>
                          <a:schemeClr val="tx1"/>
                        </a:solidFill>
                      </a:endParaRPr>
                    </a:p>
                  </a:txBody>
                  <a:tcPr>
                    <a:noFill/>
                  </a:tcPr>
                </a:tc>
                <a:tc>
                  <a:txBody>
                    <a:bodyPr/>
                    <a:lstStyle/>
                    <a:p>
                      <a:r>
                        <a:rPr lang="en-GB" sz="1200" dirty="0"/>
                        <a:t>K</a:t>
                      </a:r>
                      <a:endParaRPr lang="en-US" sz="1200" dirty="0"/>
                    </a:p>
                  </a:txBody>
                  <a:tcPr/>
                </a:tc>
                <a:extLst>
                  <a:ext uri="{0D108BD9-81ED-4DB2-BD59-A6C34878D82A}">
                    <a16:rowId xmlns:a16="http://schemas.microsoft.com/office/drawing/2014/main" val="10011"/>
                  </a:ext>
                </a:extLst>
              </a:tr>
              <a:tr h="204021">
                <a:tc>
                  <a:txBody>
                    <a:bodyPr/>
                    <a:lstStyle/>
                    <a:p>
                      <a:pPr algn="r"/>
                      <a:r>
                        <a:rPr lang="en-GB" sz="1200" dirty="0">
                          <a:solidFill>
                            <a:schemeClr val="tx1"/>
                          </a:solidFill>
                        </a:rPr>
                        <a:t>1011</a:t>
                      </a:r>
                      <a:endParaRPr lang="en-US" sz="1200" dirty="0">
                        <a:solidFill>
                          <a:schemeClr val="tx1"/>
                        </a:solidFill>
                      </a:endParaRPr>
                    </a:p>
                  </a:txBody>
                  <a:tcPr>
                    <a:noFill/>
                  </a:tcPr>
                </a:tc>
                <a:tc>
                  <a:txBody>
                    <a:bodyPr/>
                    <a:lstStyle/>
                    <a:p>
                      <a:r>
                        <a:rPr lang="en-GB" sz="1200" dirty="0"/>
                        <a:t>L</a:t>
                      </a:r>
                      <a:endParaRPr lang="en-US" sz="1200" dirty="0"/>
                    </a:p>
                  </a:txBody>
                  <a:tcPr/>
                </a:tc>
                <a:extLst>
                  <a:ext uri="{0D108BD9-81ED-4DB2-BD59-A6C34878D82A}">
                    <a16:rowId xmlns:a16="http://schemas.microsoft.com/office/drawing/2014/main" val="10012"/>
                  </a:ext>
                </a:extLst>
              </a:tr>
              <a:tr h="204021">
                <a:tc>
                  <a:txBody>
                    <a:bodyPr/>
                    <a:lstStyle/>
                    <a:p>
                      <a:pPr algn="r"/>
                      <a:r>
                        <a:rPr lang="en-GB" sz="1200" dirty="0">
                          <a:solidFill>
                            <a:schemeClr val="tx1"/>
                          </a:solidFill>
                        </a:rPr>
                        <a:t>1100</a:t>
                      </a:r>
                      <a:endParaRPr lang="en-US" sz="1200" dirty="0">
                        <a:solidFill>
                          <a:schemeClr val="tx1"/>
                        </a:solidFill>
                      </a:endParaRPr>
                    </a:p>
                  </a:txBody>
                  <a:tcPr>
                    <a:noFill/>
                  </a:tcPr>
                </a:tc>
                <a:tc>
                  <a:txBody>
                    <a:bodyPr/>
                    <a:lstStyle/>
                    <a:p>
                      <a:r>
                        <a:rPr lang="en-GB" sz="1200" dirty="0"/>
                        <a:t>M</a:t>
                      </a:r>
                      <a:endParaRPr lang="en-US" sz="1200" dirty="0"/>
                    </a:p>
                  </a:txBody>
                  <a:tcPr/>
                </a:tc>
                <a:extLst>
                  <a:ext uri="{0D108BD9-81ED-4DB2-BD59-A6C34878D82A}">
                    <a16:rowId xmlns:a16="http://schemas.microsoft.com/office/drawing/2014/main" val="10013"/>
                  </a:ext>
                </a:extLst>
              </a:tr>
              <a:tr h="204021">
                <a:tc>
                  <a:txBody>
                    <a:bodyPr/>
                    <a:lstStyle/>
                    <a:p>
                      <a:pPr algn="r"/>
                      <a:r>
                        <a:rPr lang="en-GB" sz="1200" dirty="0">
                          <a:solidFill>
                            <a:schemeClr val="tx1"/>
                          </a:solidFill>
                        </a:rPr>
                        <a:t>1101</a:t>
                      </a:r>
                      <a:endParaRPr lang="en-US" sz="1200" dirty="0">
                        <a:solidFill>
                          <a:schemeClr val="tx1"/>
                        </a:solidFill>
                      </a:endParaRPr>
                    </a:p>
                  </a:txBody>
                  <a:tcPr>
                    <a:noFill/>
                  </a:tcPr>
                </a:tc>
                <a:tc>
                  <a:txBody>
                    <a:bodyPr/>
                    <a:lstStyle/>
                    <a:p>
                      <a:r>
                        <a:rPr lang="en-GB" sz="1200" dirty="0"/>
                        <a:t>N</a:t>
                      </a:r>
                      <a:endParaRPr lang="en-US" sz="1200" dirty="0"/>
                    </a:p>
                  </a:txBody>
                  <a:tcPr/>
                </a:tc>
                <a:extLst>
                  <a:ext uri="{0D108BD9-81ED-4DB2-BD59-A6C34878D82A}">
                    <a16:rowId xmlns:a16="http://schemas.microsoft.com/office/drawing/2014/main" val="10014"/>
                  </a:ext>
                </a:extLst>
              </a:tr>
              <a:tr h="204021">
                <a:tc>
                  <a:txBody>
                    <a:bodyPr/>
                    <a:lstStyle/>
                    <a:p>
                      <a:pPr algn="r"/>
                      <a:r>
                        <a:rPr lang="en-GB" sz="1200" dirty="0">
                          <a:solidFill>
                            <a:schemeClr val="tx1"/>
                          </a:solidFill>
                        </a:rPr>
                        <a:t>1110</a:t>
                      </a:r>
                      <a:endParaRPr lang="en-US" sz="1200" dirty="0">
                        <a:solidFill>
                          <a:schemeClr val="tx1"/>
                        </a:solidFill>
                      </a:endParaRPr>
                    </a:p>
                  </a:txBody>
                  <a:tcPr>
                    <a:noFill/>
                  </a:tcPr>
                </a:tc>
                <a:tc>
                  <a:txBody>
                    <a:bodyPr/>
                    <a:lstStyle/>
                    <a:p>
                      <a:r>
                        <a:rPr lang="en-GB" sz="1200" dirty="0"/>
                        <a:t>O</a:t>
                      </a:r>
                      <a:endParaRPr lang="en-US" sz="1200" dirty="0"/>
                    </a:p>
                  </a:txBody>
                  <a:tcPr/>
                </a:tc>
                <a:extLst>
                  <a:ext uri="{0D108BD9-81ED-4DB2-BD59-A6C34878D82A}">
                    <a16:rowId xmlns:a16="http://schemas.microsoft.com/office/drawing/2014/main" val="10015"/>
                  </a:ext>
                </a:extLst>
              </a:tr>
              <a:tr h="204021">
                <a:tc>
                  <a:txBody>
                    <a:bodyPr/>
                    <a:lstStyle/>
                    <a:p>
                      <a:pPr algn="r"/>
                      <a:r>
                        <a:rPr lang="en-GB" sz="1200" dirty="0">
                          <a:solidFill>
                            <a:schemeClr val="tx1"/>
                          </a:solidFill>
                        </a:rPr>
                        <a:t>1111</a:t>
                      </a:r>
                      <a:endParaRPr lang="en-US" sz="1200" dirty="0">
                        <a:solidFill>
                          <a:schemeClr val="tx1"/>
                        </a:solidFill>
                      </a:endParaRPr>
                    </a:p>
                  </a:txBody>
                  <a:tcPr>
                    <a:noFill/>
                  </a:tcPr>
                </a:tc>
                <a:tc>
                  <a:txBody>
                    <a:bodyPr/>
                    <a:lstStyle/>
                    <a:p>
                      <a:r>
                        <a:rPr lang="en-GB" sz="1200" dirty="0"/>
                        <a:t>P</a:t>
                      </a:r>
                      <a:endParaRPr lang="en-US" sz="1200" dirty="0"/>
                    </a:p>
                  </a:txBody>
                  <a:tcPr/>
                </a:tc>
                <a:extLst>
                  <a:ext uri="{0D108BD9-81ED-4DB2-BD59-A6C34878D82A}">
                    <a16:rowId xmlns:a16="http://schemas.microsoft.com/office/drawing/2014/main" val="10016"/>
                  </a:ext>
                </a:extLst>
              </a:tr>
            </a:tbl>
          </a:graphicData>
        </a:graphic>
      </p:graphicFrame>
      <p:graphicFrame>
        <p:nvGraphicFramePr>
          <p:cNvPr id="5" name="Content Placeholder 3"/>
          <p:cNvGraphicFramePr>
            <a:graphicFrameLocks/>
          </p:cNvGraphicFramePr>
          <p:nvPr/>
        </p:nvGraphicFramePr>
        <p:xfrm>
          <a:off x="2194383" y="2686996"/>
          <a:ext cx="4470312" cy="2299052"/>
        </p:xfrm>
        <a:graphic>
          <a:graphicData uri="http://schemas.openxmlformats.org/drawingml/2006/table">
            <a:tbl>
              <a:tblPr firstRow="1" bandRow="1">
                <a:tableStyleId>{5C22544A-7EE6-4342-B048-85BDC9FD1C3A}</a:tableStyleId>
              </a:tblPr>
              <a:tblGrid>
                <a:gridCol w="638616">
                  <a:extLst>
                    <a:ext uri="{9D8B030D-6E8A-4147-A177-3AD203B41FA5}">
                      <a16:colId xmlns:a16="http://schemas.microsoft.com/office/drawing/2014/main" val="20000"/>
                    </a:ext>
                  </a:extLst>
                </a:gridCol>
                <a:gridCol w="638616">
                  <a:extLst>
                    <a:ext uri="{9D8B030D-6E8A-4147-A177-3AD203B41FA5}">
                      <a16:colId xmlns:a16="http://schemas.microsoft.com/office/drawing/2014/main" val="20001"/>
                    </a:ext>
                  </a:extLst>
                </a:gridCol>
                <a:gridCol w="638616">
                  <a:extLst>
                    <a:ext uri="{9D8B030D-6E8A-4147-A177-3AD203B41FA5}">
                      <a16:colId xmlns:a16="http://schemas.microsoft.com/office/drawing/2014/main" val="20002"/>
                    </a:ext>
                  </a:extLst>
                </a:gridCol>
                <a:gridCol w="638616">
                  <a:extLst>
                    <a:ext uri="{9D8B030D-6E8A-4147-A177-3AD203B41FA5}">
                      <a16:colId xmlns:a16="http://schemas.microsoft.com/office/drawing/2014/main" val="20003"/>
                    </a:ext>
                  </a:extLst>
                </a:gridCol>
                <a:gridCol w="638616">
                  <a:extLst>
                    <a:ext uri="{9D8B030D-6E8A-4147-A177-3AD203B41FA5}">
                      <a16:colId xmlns:a16="http://schemas.microsoft.com/office/drawing/2014/main" val="20004"/>
                    </a:ext>
                  </a:extLst>
                </a:gridCol>
                <a:gridCol w="638616">
                  <a:extLst>
                    <a:ext uri="{9D8B030D-6E8A-4147-A177-3AD203B41FA5}">
                      <a16:colId xmlns:a16="http://schemas.microsoft.com/office/drawing/2014/main" val="20005"/>
                    </a:ext>
                  </a:extLst>
                </a:gridCol>
                <a:gridCol w="638616">
                  <a:extLst>
                    <a:ext uri="{9D8B030D-6E8A-4147-A177-3AD203B41FA5}">
                      <a16:colId xmlns:a16="http://schemas.microsoft.com/office/drawing/2014/main" val="20006"/>
                    </a:ext>
                  </a:extLst>
                </a:gridCol>
              </a:tblGrid>
              <a:tr h="676192">
                <a:tc>
                  <a:txBody>
                    <a:bodyPr/>
                    <a:lstStyle/>
                    <a:p>
                      <a:pPr algn="r"/>
                      <a:r>
                        <a:rPr lang="en-GB" sz="1200" dirty="0">
                          <a:solidFill>
                            <a:schemeClr val="tx1"/>
                          </a:solidFill>
                        </a:rPr>
                        <a:t>Index</a:t>
                      </a:r>
                      <a:endParaRPr lang="en-US" sz="1200" dirty="0">
                        <a:solidFill>
                          <a:schemeClr val="tx1"/>
                        </a:solidFill>
                      </a:endParaRPr>
                    </a:p>
                  </a:txBody>
                  <a:tcPr>
                    <a:noFill/>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tc>
                  <a:txBody>
                    <a:bodyPr/>
                    <a:lstStyle/>
                    <a:p>
                      <a:r>
                        <a:rPr lang="en-GB" sz="1200" dirty="0"/>
                        <a:t>Tag</a:t>
                      </a:r>
                      <a:endParaRPr lang="en-US" sz="1200" dirty="0"/>
                    </a:p>
                  </a:txBody>
                  <a:tcPr/>
                </a:tc>
                <a:tc>
                  <a:txBody>
                    <a:bodyPr/>
                    <a:lstStyle/>
                    <a:p>
                      <a:r>
                        <a:rPr lang="en-GB" sz="1200" dirty="0"/>
                        <a:t>Data</a:t>
                      </a:r>
                      <a:endParaRPr lang="en-US" sz="1200" dirty="0"/>
                    </a:p>
                  </a:txBody>
                  <a:tcPr/>
                </a:tc>
                <a:tc>
                  <a:txBody>
                    <a:bodyPr/>
                    <a:lstStyle/>
                    <a:p>
                      <a:r>
                        <a:rPr lang="en-GB" sz="1200" dirty="0"/>
                        <a:t>Value Bit</a:t>
                      </a:r>
                      <a:endParaRPr lang="en-US" sz="1200" dirty="0"/>
                    </a:p>
                  </a:txBody>
                  <a:tcPr/>
                </a:tc>
                <a:extLst>
                  <a:ext uri="{0D108BD9-81ED-4DB2-BD59-A6C34878D82A}">
                    <a16:rowId xmlns:a16="http://schemas.microsoft.com/office/drawing/2014/main" val="10000"/>
                  </a:ext>
                </a:extLst>
              </a:tr>
              <a:tr h="405715">
                <a:tc>
                  <a:txBody>
                    <a:bodyPr/>
                    <a:lstStyle/>
                    <a:p>
                      <a:pPr algn="r"/>
                      <a:r>
                        <a:rPr lang="en-GB" sz="1200" dirty="0"/>
                        <a:t>0</a:t>
                      </a:r>
                      <a:endParaRPr lang="en-US" sz="1200" dirty="0"/>
                    </a:p>
                  </a:txBody>
                  <a:tcPr>
                    <a:noFill/>
                  </a:tcPr>
                </a:tc>
                <a:tc>
                  <a:txBody>
                    <a:bodyPr/>
                    <a:lstStyle/>
                    <a:p>
                      <a:r>
                        <a:rPr lang="en-GB" sz="1200" dirty="0"/>
                        <a:t>00</a:t>
                      </a:r>
                      <a:endParaRPr lang="en-US" sz="1200" dirty="0"/>
                    </a:p>
                  </a:txBody>
                  <a:tcPr/>
                </a:tc>
                <a:tc>
                  <a:txBody>
                    <a:bodyPr/>
                    <a:lstStyle/>
                    <a:p>
                      <a:r>
                        <a:rPr lang="en-GB" sz="1200" dirty="0"/>
                        <a:t>A</a:t>
                      </a:r>
                      <a:endParaRPr lang="en-US" sz="1200" dirty="0"/>
                    </a:p>
                  </a:txBody>
                  <a:tcPr/>
                </a:tc>
                <a:tc>
                  <a:txBody>
                    <a:bodyPr/>
                    <a:lstStyle/>
                    <a:p>
                      <a:r>
                        <a:rPr lang="en-GB" sz="1200" dirty="0"/>
                        <a:t>0</a:t>
                      </a:r>
                      <a:endParaRPr lang="en-US" sz="1200" dirty="0"/>
                    </a:p>
                  </a:txBody>
                  <a:tcPr/>
                </a:tc>
                <a:tc>
                  <a:txBody>
                    <a:bodyPr/>
                    <a:lstStyle/>
                    <a:p>
                      <a:r>
                        <a:rPr lang="en-GB" sz="1200" dirty="0"/>
                        <a:t>01</a:t>
                      </a:r>
                      <a:endParaRPr lang="en-US" sz="1200" dirty="0"/>
                    </a:p>
                  </a:txBody>
                  <a:tcPr/>
                </a:tc>
                <a:tc>
                  <a:txBody>
                    <a:bodyPr/>
                    <a:lstStyle/>
                    <a:p>
                      <a:r>
                        <a:rPr lang="en-GB" sz="1200" dirty="0"/>
                        <a:t>E</a:t>
                      </a:r>
                      <a:endParaRPr lang="en-US" sz="1200" dirty="0"/>
                    </a:p>
                  </a:txBody>
                  <a:tcPr/>
                </a:tc>
                <a:tc>
                  <a:txBody>
                    <a:bodyPr/>
                    <a:lstStyle/>
                    <a:p>
                      <a:r>
                        <a:rPr lang="en-GB" sz="1200" dirty="0"/>
                        <a:t>0</a:t>
                      </a:r>
                      <a:endParaRPr lang="en-US" sz="1200" dirty="0"/>
                    </a:p>
                  </a:txBody>
                  <a:tcPr/>
                </a:tc>
                <a:extLst>
                  <a:ext uri="{0D108BD9-81ED-4DB2-BD59-A6C34878D82A}">
                    <a16:rowId xmlns:a16="http://schemas.microsoft.com/office/drawing/2014/main" val="10001"/>
                  </a:ext>
                </a:extLst>
              </a:tr>
              <a:tr h="405715">
                <a:tc>
                  <a:txBody>
                    <a:bodyPr/>
                    <a:lstStyle/>
                    <a:p>
                      <a:pPr algn="r"/>
                      <a:r>
                        <a:rPr lang="en-GB" sz="1200" dirty="0"/>
                        <a:t>1</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405715">
                <a:tc>
                  <a:txBody>
                    <a:bodyPr/>
                    <a:lstStyle/>
                    <a:p>
                      <a:pPr algn="r"/>
                      <a:r>
                        <a:rPr lang="en-GB" sz="1200" dirty="0"/>
                        <a:t>2</a:t>
                      </a:r>
                      <a:endParaRPr lang="en-US" sz="1200" dirty="0"/>
                    </a:p>
                  </a:txBody>
                  <a:tcPr>
                    <a:no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3"/>
                  </a:ext>
                </a:extLst>
              </a:tr>
              <a:tr h="405715">
                <a:tc>
                  <a:txBody>
                    <a:bodyPr/>
                    <a:lstStyle/>
                    <a:p>
                      <a:pPr algn="r"/>
                      <a:r>
                        <a:rPr lang="en-GB" sz="1200" dirty="0"/>
                        <a:t>3</a:t>
                      </a:r>
                      <a:endParaRPr lang="en-US" sz="1200" dirty="0"/>
                    </a:p>
                  </a:txBody>
                  <a:tcPr>
                    <a:noFill/>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4302495" y="4986048"/>
            <a:ext cx="753732" cy="369332"/>
          </a:xfrm>
          <a:prstGeom prst="rect">
            <a:avLst/>
          </a:prstGeom>
        </p:spPr>
        <p:txBody>
          <a:bodyPr wrap="none">
            <a:spAutoFit/>
          </a:bodyPr>
          <a:lstStyle/>
          <a:p>
            <a:r>
              <a:rPr lang="en-GB" dirty="0"/>
              <a:t>Cache</a:t>
            </a:r>
            <a:endParaRPr lang="en-US" dirty="0"/>
          </a:p>
        </p:txBody>
      </p:sp>
      <p:sp>
        <p:nvSpPr>
          <p:cNvPr id="7" name="Rectangle 6"/>
          <p:cNvSpPr/>
          <p:nvPr/>
        </p:nvSpPr>
        <p:spPr>
          <a:xfrm>
            <a:off x="9026895" y="6183477"/>
            <a:ext cx="1524328" cy="369332"/>
          </a:xfrm>
          <a:prstGeom prst="rect">
            <a:avLst/>
          </a:prstGeom>
        </p:spPr>
        <p:txBody>
          <a:bodyPr wrap="none">
            <a:spAutoFit/>
          </a:bodyPr>
          <a:lstStyle/>
          <a:p>
            <a:r>
              <a:rPr lang="en-GB" dirty="0"/>
              <a:t>Main Memory</a:t>
            </a:r>
            <a:endParaRPr lang="en-US" dirty="0"/>
          </a:p>
        </p:txBody>
      </p:sp>
      <p:sp>
        <p:nvSpPr>
          <p:cNvPr id="2" name="Rectangle 1"/>
          <p:cNvSpPr/>
          <p:nvPr/>
        </p:nvSpPr>
        <p:spPr>
          <a:xfrm>
            <a:off x="3092503" y="2215634"/>
            <a:ext cx="2831994" cy="369332"/>
          </a:xfrm>
          <a:prstGeom prst="rect">
            <a:avLst/>
          </a:prstGeom>
        </p:spPr>
        <p:txBody>
          <a:bodyPr wrap="none">
            <a:spAutoFit/>
          </a:bodyPr>
          <a:lstStyle/>
          <a:p>
            <a:r>
              <a:rPr lang="en-GB" dirty="0"/>
              <a:t> set 0                                set 1</a:t>
            </a:r>
            <a:endParaRPr lang="en-US" dirty="0"/>
          </a:p>
        </p:txBody>
      </p:sp>
      <p:sp>
        <p:nvSpPr>
          <p:cNvPr id="8" name="Rectangle 7"/>
          <p:cNvSpPr/>
          <p:nvPr/>
        </p:nvSpPr>
        <p:spPr>
          <a:xfrm>
            <a:off x="501703" y="501134"/>
            <a:ext cx="5181355" cy="646331"/>
          </a:xfrm>
          <a:prstGeom prst="rect">
            <a:avLst/>
          </a:prstGeom>
        </p:spPr>
        <p:txBody>
          <a:bodyPr wrap="none">
            <a:spAutoFit/>
          </a:bodyPr>
          <a:lstStyle/>
          <a:p>
            <a:r>
              <a:rPr lang="en-GB" dirty="0"/>
              <a:t>0100 will be  placed it in index 00  and tag will be 01</a:t>
            </a:r>
          </a:p>
          <a:p>
            <a:r>
              <a:rPr lang="en-GB" dirty="0"/>
              <a:t>We place it in set 1 because it was empty slot</a:t>
            </a:r>
            <a:endParaRPr lang="en-US" dirty="0"/>
          </a:p>
        </p:txBody>
      </p:sp>
    </p:spTree>
    <p:extLst>
      <p:ext uri="{BB962C8B-B14F-4D97-AF65-F5344CB8AC3E}">
        <p14:creationId xmlns:p14="http://schemas.microsoft.com/office/powerpoint/2010/main" val="18116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Policy</a:t>
            </a:r>
          </a:p>
        </p:txBody>
      </p:sp>
      <p:sp>
        <p:nvSpPr>
          <p:cNvPr id="3" name="Content Placeholder 2"/>
          <p:cNvSpPr>
            <a:spLocks noGrp="1"/>
          </p:cNvSpPr>
          <p:nvPr>
            <p:ph idx="1"/>
          </p:nvPr>
        </p:nvSpPr>
        <p:spPr/>
        <p:txBody>
          <a:bodyPr/>
          <a:lstStyle/>
          <a:p>
            <a:r>
              <a:rPr lang="en-US" dirty="0"/>
              <a:t>When a block that is resident in the cache is to be replaced, there are two cases to consider. </a:t>
            </a:r>
          </a:p>
          <a:p>
            <a:pPr lvl="1"/>
            <a:r>
              <a:rPr lang="en-US" dirty="0"/>
              <a:t>If the old block in the cache has not been altered, then it may be overwritten with a new block without first writing out the old block. </a:t>
            </a:r>
          </a:p>
          <a:p>
            <a:pPr lvl="1"/>
            <a:r>
              <a:rPr lang="en-US" dirty="0"/>
              <a:t>If at least one write operation has been performed on a word in that line of the cache, then main memory must be updated by writing the line of cache out to the block of memory before bringing in the new block. </a:t>
            </a:r>
          </a:p>
        </p:txBody>
      </p:sp>
    </p:spTree>
    <p:extLst>
      <p:ext uri="{BB962C8B-B14F-4D97-AF65-F5344CB8AC3E}">
        <p14:creationId xmlns:p14="http://schemas.microsoft.com/office/powerpoint/2010/main" val="4007290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Policy</a:t>
            </a:r>
            <a:endParaRPr lang="en-US" dirty="0"/>
          </a:p>
        </p:txBody>
      </p:sp>
      <p:sp>
        <p:nvSpPr>
          <p:cNvPr id="3" name="Content Placeholder 2"/>
          <p:cNvSpPr>
            <a:spLocks noGrp="1"/>
          </p:cNvSpPr>
          <p:nvPr>
            <p:ph idx="1"/>
          </p:nvPr>
        </p:nvSpPr>
        <p:spPr/>
        <p:txBody>
          <a:bodyPr>
            <a:normAutofit fontScale="92500"/>
          </a:bodyPr>
          <a:lstStyle/>
          <a:p>
            <a:r>
              <a:rPr lang="en-US" dirty="0"/>
              <a:t>The simplest technique is called write through. </a:t>
            </a:r>
          </a:p>
          <a:p>
            <a:pPr lvl="1"/>
            <a:r>
              <a:rPr lang="en-US" dirty="0"/>
              <a:t>Using this technique, all write operations are made to main memory as well as to the cache, ensuring that main memory is always valid.</a:t>
            </a:r>
          </a:p>
          <a:p>
            <a:pPr lvl="1"/>
            <a:r>
              <a:rPr lang="en-US" dirty="0"/>
              <a:t>Disadvantage of this technique is that it generates substantial memory traffic and may create a bottleneck.</a:t>
            </a:r>
          </a:p>
          <a:p>
            <a:r>
              <a:rPr lang="en-US" dirty="0"/>
              <a:t>An alternative technique, known as write back, minimizes memory writes. </a:t>
            </a:r>
          </a:p>
          <a:p>
            <a:pPr lvl="1"/>
            <a:r>
              <a:rPr lang="en-US" dirty="0"/>
              <a:t>With write back, updates are made only in the cache. </a:t>
            </a:r>
          </a:p>
          <a:p>
            <a:pPr lvl="1"/>
            <a:r>
              <a:rPr lang="en-US" dirty="0"/>
              <a:t>When an update occurs, a dirty bit, or value  bit, associated with the line is set. </a:t>
            </a:r>
          </a:p>
          <a:p>
            <a:pPr lvl="1"/>
            <a:r>
              <a:rPr lang="en-US" dirty="0"/>
              <a:t>When a block is replaced, it is written back to main memory if and only if the dirty bit is set. </a:t>
            </a:r>
          </a:p>
          <a:p>
            <a:pPr lvl="1"/>
            <a:r>
              <a:rPr lang="en-US" dirty="0"/>
              <a:t>The problem with write back is that portions of main memory are invalid, and hence accesses by I/O modules can be allowed only through the cache.</a:t>
            </a:r>
          </a:p>
        </p:txBody>
      </p:sp>
    </p:spTree>
    <p:extLst>
      <p:ext uri="{BB962C8B-B14F-4D97-AF65-F5344CB8AC3E}">
        <p14:creationId xmlns:p14="http://schemas.microsoft.com/office/powerpoint/2010/main" val="393701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1859-C701-76A4-3F4C-DC9E76926517}"/>
              </a:ext>
            </a:extLst>
          </p:cNvPr>
          <p:cNvSpPr>
            <a:spLocks noGrp="1"/>
          </p:cNvSpPr>
          <p:nvPr>
            <p:ph type="title"/>
          </p:nvPr>
        </p:nvSpPr>
        <p:spPr/>
        <p:txBody>
          <a:bodyPr/>
          <a:lstStyle/>
          <a:p>
            <a:r>
              <a:rPr lang="en-US" dirty="0"/>
              <a:t>Caches</a:t>
            </a:r>
          </a:p>
        </p:txBody>
      </p:sp>
      <p:sp>
        <p:nvSpPr>
          <p:cNvPr id="3" name="Content Placeholder 2">
            <a:extLst>
              <a:ext uri="{FF2B5EF4-FFF2-40B4-BE49-F238E27FC236}">
                <a16:creationId xmlns:a16="http://schemas.microsoft.com/office/drawing/2014/main" id="{AC792D20-9AB3-3E83-00AD-452B865B4EC9}"/>
              </a:ext>
            </a:extLst>
          </p:cNvPr>
          <p:cNvSpPr>
            <a:spLocks noGrp="1"/>
          </p:cNvSpPr>
          <p:nvPr>
            <p:ph idx="1"/>
          </p:nvPr>
        </p:nvSpPr>
        <p:spPr/>
        <p:txBody>
          <a:bodyPr/>
          <a:lstStyle/>
          <a:p>
            <a:r>
              <a:rPr lang="en-US" sz="1800" dirty="0">
                <a:solidFill>
                  <a:srgbClr val="000000"/>
                </a:solidFill>
                <a:latin typeface="Calibri" panose="020F0502020204030204" pitchFamily="34" charset="0"/>
              </a:rPr>
              <a:t>More closer to processor than main memory</a:t>
            </a:r>
            <a:endParaRPr lang="en-US" sz="1800" b="0" i="0" u="none" strike="noStrike" dirty="0">
              <a:solidFill>
                <a:srgbClr val="000000"/>
              </a:solidFill>
              <a:effectLst/>
              <a:latin typeface="Calibri" panose="020F0502020204030204" pitchFamily="34" charset="0"/>
            </a:endParaRPr>
          </a:p>
          <a:p>
            <a:r>
              <a:rPr lang="en-US" sz="1800" dirty="0">
                <a:solidFill>
                  <a:srgbClr val="000000"/>
                </a:solidFill>
                <a:latin typeface="Calibri" panose="020F0502020204030204" pitchFamily="34" charset="0"/>
              </a:rPr>
              <a:t>Very Fast and Very Expensive</a:t>
            </a:r>
          </a:p>
          <a:p>
            <a:r>
              <a:rPr lang="en-US" sz="1800" b="0" i="0" u="none" strike="noStrike" dirty="0">
                <a:solidFill>
                  <a:srgbClr val="000000"/>
                </a:solidFill>
                <a:effectLst/>
                <a:latin typeface="Calibri" panose="020F0502020204030204" pitchFamily="34" charset="0"/>
              </a:rPr>
              <a:t>Smaller size and capacity</a:t>
            </a:r>
          </a:p>
          <a:p>
            <a:endParaRPr lang="en-US" sz="1800" dirty="0">
              <a:solidFill>
                <a:srgbClr val="000000"/>
              </a:solidFill>
              <a:latin typeface="Calibri" panose="020F0502020204030204" pitchFamily="34" charset="0"/>
            </a:endParaRPr>
          </a:p>
          <a:p>
            <a:endParaRPr lang="en-US" sz="1800" b="0" i="0" u="none" strike="noStrike" dirty="0">
              <a:solidFill>
                <a:srgbClr val="000000"/>
              </a:solidFill>
              <a:effectLst/>
              <a:latin typeface="Calibri" panose="020F0502020204030204" pitchFamily="34" charset="0"/>
            </a:endParaRPr>
          </a:p>
          <a:p>
            <a:endParaRPr lang="en-US" sz="1800" dirty="0">
              <a:solidFill>
                <a:srgbClr val="000000"/>
              </a:solidFill>
              <a:latin typeface="Calibri" panose="020F0502020204030204" pitchFamily="34" charset="0"/>
            </a:endParaRPr>
          </a:p>
          <a:p>
            <a:endParaRPr lang="en-US" sz="1800" b="0" i="0" u="none" strike="noStrike" dirty="0">
              <a:solidFill>
                <a:srgbClr val="000000"/>
              </a:solidFill>
              <a:effectLst/>
              <a:latin typeface="Calibri" panose="020F0502020204030204" pitchFamily="34" charset="0"/>
            </a:endParaRPr>
          </a:p>
          <a:p>
            <a:endParaRPr lang="en-US" sz="1800" b="0" i="0" u="none" strike="noStrike" dirty="0">
              <a:solidFill>
                <a:srgbClr val="000000"/>
              </a:solidFill>
              <a:effectLst/>
              <a:latin typeface="Calibri" panose="020F0502020204030204" pitchFamily="34" charset="0"/>
            </a:endParaRPr>
          </a:p>
          <a:p>
            <a:endParaRPr lang="en-US" sz="1800" dirty="0">
              <a:solidFill>
                <a:srgbClr val="000000"/>
              </a:solidFill>
              <a:latin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1CA26766-A5D3-8786-EC47-84F52A9FB1F0}"/>
              </a:ext>
            </a:extLst>
          </p:cNvPr>
          <p:cNvSpPr/>
          <p:nvPr/>
        </p:nvSpPr>
        <p:spPr>
          <a:xfrm>
            <a:off x="7356767" y="1925781"/>
            <a:ext cx="1136073" cy="263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Registers</a:t>
            </a:r>
          </a:p>
        </p:txBody>
      </p:sp>
      <p:sp>
        <p:nvSpPr>
          <p:cNvPr id="5" name="Rectangle 4">
            <a:extLst>
              <a:ext uri="{FF2B5EF4-FFF2-40B4-BE49-F238E27FC236}">
                <a16:creationId xmlns:a16="http://schemas.microsoft.com/office/drawing/2014/main" id="{D825CC91-1C66-C0C6-05CE-2B86FF1F3233}"/>
              </a:ext>
            </a:extLst>
          </p:cNvPr>
          <p:cNvSpPr/>
          <p:nvPr/>
        </p:nvSpPr>
        <p:spPr>
          <a:xfrm>
            <a:off x="7356767" y="2636620"/>
            <a:ext cx="1136073" cy="263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6" name="Rectangle 5">
            <a:extLst>
              <a:ext uri="{FF2B5EF4-FFF2-40B4-BE49-F238E27FC236}">
                <a16:creationId xmlns:a16="http://schemas.microsoft.com/office/drawing/2014/main" id="{4B62C03D-010D-C48D-1957-8C473C0E1F28}"/>
              </a:ext>
            </a:extLst>
          </p:cNvPr>
          <p:cNvSpPr/>
          <p:nvPr/>
        </p:nvSpPr>
        <p:spPr>
          <a:xfrm>
            <a:off x="7356767" y="3347459"/>
            <a:ext cx="1136073" cy="583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Memory</a:t>
            </a:r>
          </a:p>
        </p:txBody>
      </p:sp>
      <p:sp>
        <p:nvSpPr>
          <p:cNvPr id="7" name="Rectangle 6">
            <a:extLst>
              <a:ext uri="{FF2B5EF4-FFF2-40B4-BE49-F238E27FC236}">
                <a16:creationId xmlns:a16="http://schemas.microsoft.com/office/drawing/2014/main" id="{1F4CDE34-FB92-2CD9-4BCE-4D7DA81600E6}"/>
              </a:ext>
            </a:extLst>
          </p:cNvPr>
          <p:cNvSpPr/>
          <p:nvPr/>
        </p:nvSpPr>
        <p:spPr>
          <a:xfrm>
            <a:off x="7356766" y="4378577"/>
            <a:ext cx="1136073" cy="561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Hard Dive</a:t>
            </a:r>
          </a:p>
        </p:txBody>
      </p:sp>
      <p:sp>
        <p:nvSpPr>
          <p:cNvPr id="8" name="TextBox 7">
            <a:extLst>
              <a:ext uri="{FF2B5EF4-FFF2-40B4-BE49-F238E27FC236}">
                <a16:creationId xmlns:a16="http://schemas.microsoft.com/office/drawing/2014/main" id="{EAA25CF7-A41A-6AB3-B1DF-0278424EEB79}"/>
              </a:ext>
            </a:extLst>
          </p:cNvPr>
          <p:cNvSpPr txBox="1"/>
          <p:nvPr/>
        </p:nvSpPr>
        <p:spPr>
          <a:xfrm>
            <a:off x="6781799" y="5297021"/>
            <a:ext cx="3096492" cy="523220"/>
          </a:xfrm>
          <a:prstGeom prst="rect">
            <a:avLst/>
          </a:prstGeom>
          <a:noFill/>
        </p:spPr>
        <p:txBody>
          <a:bodyPr wrap="square" rtlCol="0">
            <a:spAutoFit/>
          </a:bodyPr>
          <a:lstStyle/>
          <a:p>
            <a:r>
              <a:rPr lang="en-US" sz="2800" dirty="0"/>
              <a:t>Memory Hierarchy</a:t>
            </a:r>
          </a:p>
        </p:txBody>
      </p:sp>
    </p:spTree>
    <p:extLst>
      <p:ext uri="{BB962C8B-B14F-4D97-AF65-F5344CB8AC3E}">
        <p14:creationId xmlns:p14="http://schemas.microsoft.com/office/powerpoint/2010/main" val="17614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1859-C701-76A4-3F4C-DC9E76926517}"/>
              </a:ext>
            </a:extLst>
          </p:cNvPr>
          <p:cNvSpPr>
            <a:spLocks noGrp="1"/>
          </p:cNvSpPr>
          <p:nvPr>
            <p:ph type="title"/>
          </p:nvPr>
        </p:nvSpPr>
        <p:spPr/>
        <p:txBody>
          <a:bodyPr/>
          <a:lstStyle/>
          <a:p>
            <a:r>
              <a:rPr lang="en-US" dirty="0"/>
              <a:t>Cache Memory Principles</a:t>
            </a:r>
          </a:p>
        </p:txBody>
      </p:sp>
      <p:sp>
        <p:nvSpPr>
          <p:cNvPr id="3" name="Content Placeholder 2">
            <a:extLst>
              <a:ext uri="{FF2B5EF4-FFF2-40B4-BE49-F238E27FC236}">
                <a16:creationId xmlns:a16="http://schemas.microsoft.com/office/drawing/2014/main" id="{AC792D20-9AB3-3E83-00AD-452B865B4EC9}"/>
              </a:ext>
            </a:extLst>
          </p:cNvPr>
          <p:cNvSpPr>
            <a:spLocks noGrp="1"/>
          </p:cNvSpPr>
          <p:nvPr>
            <p:ph idx="1"/>
          </p:nvPr>
        </p:nvSpPr>
        <p:spPr>
          <a:xfrm>
            <a:off x="838199" y="1825625"/>
            <a:ext cx="9358745" cy="4351338"/>
          </a:xfrm>
        </p:spPr>
        <p:txBody>
          <a:bodyPr>
            <a:normAutofit/>
          </a:bodyPr>
          <a:lstStyle/>
          <a:p>
            <a:r>
              <a:rPr lang="en-US" sz="1800" b="0" i="0" u="none" strike="noStrike" dirty="0">
                <a:solidFill>
                  <a:srgbClr val="000000"/>
                </a:solidFill>
                <a:effectLst/>
                <a:latin typeface="Calibri" panose="020F0502020204030204" pitchFamily="34" charset="0"/>
              </a:rPr>
              <a:t>The cache contains a copy of portions of main memory</a:t>
            </a:r>
            <a:r>
              <a:rPr lang="en-US" sz="1800" dirty="0">
                <a:solidFill>
                  <a:srgbClr val="000000"/>
                </a:solidFill>
                <a:latin typeface="Calibri" panose="020F0502020204030204" pitchFamily="34" charset="0"/>
              </a:rPr>
              <a:t>.</a:t>
            </a:r>
          </a:p>
          <a:p>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When the processor attempts to read a word of memory, a check is made to determine if the word is in the cache. </a:t>
            </a:r>
          </a:p>
          <a:p>
            <a:pPr rtl="0" fontAlgn="base">
              <a:spcBef>
                <a:spcPts val="100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If so, the word is delivered to the processor. </a:t>
            </a:r>
          </a:p>
          <a:p>
            <a:pPr marL="0" indent="0" rtl="0" fontAlgn="base">
              <a:spcBef>
                <a:spcPts val="1000"/>
              </a:spcBef>
              <a:spcAft>
                <a:spcPts val="0"/>
              </a:spcAft>
              <a:buNone/>
            </a:pP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If not, a block of main memory, consisting of some fixed number of words, is read into the cache and then the word is delivered to the processor. </a:t>
            </a:r>
          </a:p>
          <a:p>
            <a:pPr rtl="0" fontAlgn="base">
              <a:spcBef>
                <a:spcPts val="1000"/>
              </a:spcBef>
              <a:spcAft>
                <a:spcPts val="0"/>
              </a:spcAft>
              <a:buFont typeface="Arial" panose="020B0604020202020204" pitchFamily="34" charset="0"/>
              <a:buChar char="•"/>
            </a:pPr>
            <a:endParaRPr lang="en-US" sz="1800" dirty="0">
              <a:solidFill>
                <a:srgbClr val="000000"/>
              </a:solidFill>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When a block of data is fetched into the cache to satisfy a single memory reference, it is likely that there will be future references to that same memory location or to other words in the block.</a:t>
            </a:r>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74533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1859-C701-76A4-3F4C-DC9E76926517}"/>
              </a:ext>
            </a:extLst>
          </p:cNvPr>
          <p:cNvSpPr>
            <a:spLocks noGrp="1"/>
          </p:cNvSpPr>
          <p:nvPr>
            <p:ph type="title"/>
          </p:nvPr>
        </p:nvSpPr>
        <p:spPr/>
        <p:txBody>
          <a:bodyPr/>
          <a:lstStyle/>
          <a:p>
            <a:r>
              <a:rPr lang="en-US" dirty="0"/>
              <a:t>Cache Memory Principles</a:t>
            </a:r>
          </a:p>
        </p:txBody>
      </p:sp>
      <p:sp>
        <p:nvSpPr>
          <p:cNvPr id="3" name="Content Placeholder 2">
            <a:extLst>
              <a:ext uri="{FF2B5EF4-FFF2-40B4-BE49-F238E27FC236}">
                <a16:creationId xmlns:a16="http://schemas.microsoft.com/office/drawing/2014/main" id="{AC792D20-9AB3-3E83-00AD-452B865B4EC9}"/>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Cache hit</a:t>
            </a:r>
            <a:endParaRPr lang="en-US" sz="2800" b="0" i="0" u="none" strike="noStrike" dirty="0">
              <a:solidFill>
                <a:srgbClr val="000000"/>
              </a:solidFill>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copy is in cache, quick access</a:t>
            </a:r>
          </a:p>
          <a:p>
            <a:pPr marL="457200" lvl="1" indent="0" rtl="0" fontAlgn="base">
              <a:spcBef>
                <a:spcPts val="500"/>
              </a:spcBef>
              <a:spcAft>
                <a:spcPts val="0"/>
              </a:spcAft>
              <a:buNone/>
            </a:pPr>
            <a:endParaRPr lang="en-US" sz="24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br>
              <a:rPr lang="en-US" b="0" dirty="0">
                <a:effectLst/>
              </a:rPr>
            </a:br>
            <a:r>
              <a:rPr lang="en-US" sz="2800" b="0" i="0" u="none" strike="noStrike" dirty="0">
                <a:solidFill>
                  <a:srgbClr val="000000"/>
                </a:solidFill>
                <a:effectLst/>
                <a:latin typeface="Calibri" panose="020F0502020204030204" pitchFamily="34" charset="0"/>
              </a:rPr>
              <a:t> Cache miss </a:t>
            </a:r>
            <a:endParaRPr lang="en-US" sz="2800" b="0" i="0" u="none" strike="noStrike" dirty="0">
              <a:solidFill>
                <a:srgbClr val="000000"/>
              </a:solidFill>
              <a:effectLst/>
              <a:latin typeface="Arial" panose="020B0604020202020204" pitchFamily="34" charset="0"/>
            </a:endParaRPr>
          </a:p>
          <a:p>
            <a:pPr marL="742950" lvl="1" indent="-285750" rtl="0" fontAlgn="base">
              <a:spcBef>
                <a:spcPts val="50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copy not in cache, read address and possibly its neighbors into cache</a:t>
            </a:r>
            <a:endParaRPr lang="en-US" sz="24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61818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83F7-9AB9-B7B9-647B-E9B170FAC036}"/>
              </a:ext>
            </a:extLst>
          </p:cNvPr>
          <p:cNvSpPr>
            <a:spLocks noGrp="1"/>
          </p:cNvSpPr>
          <p:nvPr>
            <p:ph type="title"/>
          </p:nvPr>
        </p:nvSpPr>
        <p:spPr/>
        <p:txBody>
          <a:bodyPr/>
          <a:lstStyle/>
          <a:p>
            <a:r>
              <a:rPr lang="en-US" dirty="0"/>
              <a:t>Levels of Cache</a:t>
            </a:r>
          </a:p>
        </p:txBody>
      </p:sp>
      <p:pic>
        <p:nvPicPr>
          <p:cNvPr id="4" name="Content Placeholder 3">
            <a:extLst>
              <a:ext uri="{FF2B5EF4-FFF2-40B4-BE49-F238E27FC236}">
                <a16:creationId xmlns:a16="http://schemas.microsoft.com/office/drawing/2014/main" id="{BF1D5F93-53C9-6A5F-3BB2-E58AE088FFE6}"/>
              </a:ext>
            </a:extLst>
          </p:cNvPr>
          <p:cNvPicPr>
            <a:picLocks noGrp="1" noChangeAspect="1"/>
          </p:cNvPicPr>
          <p:nvPr>
            <p:ph idx="1"/>
          </p:nvPr>
        </p:nvPicPr>
        <p:blipFill>
          <a:blip r:embed="rId2"/>
          <a:stretch>
            <a:fillRect/>
          </a:stretch>
        </p:blipFill>
        <p:spPr>
          <a:xfrm>
            <a:off x="2786252" y="1690688"/>
            <a:ext cx="6274621" cy="4538066"/>
          </a:xfrm>
          <a:prstGeom prst="rect">
            <a:avLst/>
          </a:prstGeom>
        </p:spPr>
      </p:pic>
    </p:spTree>
    <p:extLst>
      <p:ext uri="{BB962C8B-B14F-4D97-AF65-F5344CB8AC3E}">
        <p14:creationId xmlns:p14="http://schemas.microsoft.com/office/powerpoint/2010/main" val="2023246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6197</TotalTime>
  <Words>3782</Words>
  <Application>Microsoft Office PowerPoint</Application>
  <PresentationFormat>Widescreen</PresentationFormat>
  <Paragraphs>1704</Paragraphs>
  <Slides>53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53</vt:i4>
      </vt:variant>
    </vt:vector>
  </HeadingPairs>
  <TitlesOfParts>
    <vt:vector size="58" baseType="lpstr">
      <vt:lpstr>Arial</vt:lpstr>
      <vt:lpstr>Calibri</vt:lpstr>
      <vt:lpstr>Calibri Light</vt:lpstr>
      <vt:lpstr>Office Theme</vt:lpstr>
      <vt:lpstr>1_Office Theme</vt:lpstr>
      <vt:lpstr>Cache Memory</vt:lpstr>
      <vt:lpstr>Memory Organization</vt:lpstr>
      <vt:lpstr>Key Characteristics of Computer Memory Systems</vt:lpstr>
      <vt:lpstr>Memory Organization</vt:lpstr>
      <vt:lpstr>Main Memory Latency is Long</vt:lpstr>
      <vt:lpstr>Caches</vt:lpstr>
      <vt:lpstr>Cache Memory Principles</vt:lpstr>
      <vt:lpstr>Cache Memory Principles</vt:lpstr>
      <vt:lpstr>Levels of Cache</vt:lpstr>
      <vt:lpstr>Average Access Time</vt:lpstr>
      <vt:lpstr>Cache Structure</vt:lpstr>
      <vt:lpstr>Cache Size</vt:lpstr>
      <vt:lpstr>Mapping Function</vt:lpstr>
      <vt:lpstr>Associative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Replacement Algorithms</vt:lpstr>
      <vt:lpstr>Replacement Algorithm (LRU)</vt:lpstr>
      <vt:lpstr>Other Replacement Policies</vt:lpstr>
      <vt:lpstr>PowerPoint Presentation</vt:lpstr>
      <vt:lpstr>PowerPoint Presentation</vt:lpstr>
      <vt:lpstr>PowerPoint Presentation</vt:lpstr>
      <vt:lpstr>PowerPoint Presentation</vt:lpstr>
      <vt:lpstr>PowerPoint Presentation</vt:lpstr>
      <vt:lpstr>Hit and Miss Rate</vt:lpstr>
      <vt:lpstr>Direct Mapping</vt:lpstr>
      <vt:lpstr>Direct Mapping</vt:lpstr>
      <vt:lpstr>Direct Mapping</vt:lpstr>
      <vt:lpstr>Direct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 Associative Mapping</vt:lpstr>
      <vt:lpstr>PowerPoint Presentation</vt:lpstr>
      <vt:lpstr>PowerPoint Presentation</vt:lpstr>
      <vt:lpstr>PowerPoint Presentation</vt:lpstr>
      <vt:lpstr>PowerPoint Presentation</vt:lpstr>
      <vt:lpstr>PowerPoint Presentation</vt:lpstr>
      <vt:lpstr>PowerPoint Presentation</vt:lpstr>
      <vt:lpstr>Write Policy</vt:lpstr>
      <vt:lpstr>Writing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Memory</dc:title>
  <dc:creator>DeLL</dc:creator>
  <cp:lastModifiedBy>DeLL</cp:lastModifiedBy>
  <cp:revision>25</cp:revision>
  <dcterms:created xsi:type="dcterms:W3CDTF">2022-11-26T08:55:12Z</dcterms:created>
  <dcterms:modified xsi:type="dcterms:W3CDTF">2022-12-06T09:33:56Z</dcterms:modified>
</cp:coreProperties>
</file>