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73" r:id="rId5"/>
    <p:sldId id="258" r:id="rId6"/>
    <p:sldId id="260" r:id="rId7"/>
    <p:sldId id="287" r:id="rId8"/>
    <p:sldId id="288" r:id="rId9"/>
    <p:sldId id="264" r:id="rId10"/>
    <p:sldId id="291" r:id="rId11"/>
    <p:sldId id="265" r:id="rId12"/>
    <p:sldId id="289" r:id="rId13"/>
    <p:sldId id="290" r:id="rId14"/>
    <p:sldId id="267" r:id="rId15"/>
    <p:sldId id="266" r:id="rId16"/>
    <p:sldId id="268" r:id="rId17"/>
    <p:sldId id="293" r:id="rId18"/>
    <p:sldId id="269" r:id="rId19"/>
    <p:sldId id="292" r:id="rId20"/>
    <p:sldId id="294" r:id="rId21"/>
    <p:sldId id="296" r:id="rId22"/>
    <p:sldId id="300" r:id="rId23"/>
    <p:sldId id="298" r:id="rId24"/>
    <p:sldId id="295" r:id="rId25"/>
    <p:sldId id="299" r:id="rId26"/>
    <p:sldId id="302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4717-698E-68D4-851E-C9ED687C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23E65-E8E6-1B18-4520-0B1C3485B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6BBE-44C8-0342-1461-E556C0BA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02B3-37A6-3A94-17D1-58A67FD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B8A1-1516-3DD7-4895-A3D1C69C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7BD-A3B6-8D4D-3253-5635BE8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0304-6054-690B-2A0A-F0489EEF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CC9F-EF7B-1178-D6D5-DA8CA4E1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FF2-6712-17A2-CFAF-098E71D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31B3-14B7-FA5E-6777-CFC1924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8FF7-4D6C-2B6B-B496-3189B006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05C1-DA50-3B76-CAB8-81FE4E0E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E73A-2D40-94B7-CC33-0457D7A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B836-2FAF-F98B-65C6-C5B54216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68B1-F4DC-5EC3-6AEF-05FD578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0FB0-D2DB-98A1-7908-2CBEDBA9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4659-4FAA-2A8F-9910-8D791E46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ACC1-83C7-F121-CD15-703AD592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DA19-8C43-ED69-E16D-61A2440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EBA-EEA0-4780-0CBC-60F45A9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F613-1D0A-4D18-5A28-59129D70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90AB-FCE8-C0DB-AF5F-548E03CB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8F810-571C-2E47-4D39-DB035BCA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B84F-ED73-646C-03EA-3A1CB1D8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057-78B1-336D-2F09-7168D452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6A4B4-98BC-37C5-427E-698D840C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6A56-8E65-1EE1-4B0B-48E455B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A4258-ADBF-2B9B-8AA6-A1FA581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383DE-A356-A2A4-8896-A5890EF4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B5A5-BA86-5E88-0724-845B75BA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BE76-A266-D2EF-1322-4BAB5A5D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CA44-52DE-D865-FF1F-86422F79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3E07D-A280-AB3F-4100-1CE17E7D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F5DB-6353-F5D1-E51E-4FDBD02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8BA2-19EA-AE42-7EF3-D96B020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68300-4F09-7AA8-86C3-48B86C26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2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90C8-ABC8-B54E-CE6E-D4CE9F3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8648-0FF4-830E-41D6-DB785C57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8849-2FAC-5631-C1E4-DC83D495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79455-B920-DA27-6B4E-9884FED7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D979-0C02-2EA8-0AAA-DD35E9C2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BC57-1D4C-D1A6-A209-242D30E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BFCF-C500-2B3D-D88B-19E96833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7EF12-4062-7E8A-CDDD-924C6B8A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5AB0-E30F-5AB2-1DAA-FD5CFB12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CF08-D95E-2D40-FB08-DFF441B5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3E820-4FFA-C176-C841-472B46B8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E672A-738F-76F9-A236-8ED97BD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3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204-8AF4-CA57-BD97-0A925F4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40B5-1FED-55E6-5FD4-B5EC8F3A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4079-6DE9-3E47-D494-A932F3D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615D-1305-2C6B-DF5A-03C18D7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F0FB-749F-965B-A786-E02C9A45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0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E6C4-CACA-8916-34FC-6F87BE6B9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0C2E-C02C-AB1C-F432-4A976333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795F-13AB-80A2-15B7-88A8F9C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6BF6-3B72-99BD-EE8F-129B8F98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8A25-484D-0982-ED3C-0B4232A3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D986-8E27-4855-A894-5E7FD858E5CA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6C432-07DF-4A12-A4CE-549C822DA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3088-49A0-22E8-2D6F-2EE2142B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50A1-DD2D-69CF-6617-D980F86A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3380-2B3B-3CB4-7069-6A12CA75B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481C-34EB-4171-9178-56451D53849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3C4F-2282-B054-3E10-F55958FD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FB63-111C-93FC-7DB6-26BCD10FC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</p:spTree>
    <p:extLst>
      <p:ext uri="{BB962C8B-B14F-4D97-AF65-F5344CB8AC3E}">
        <p14:creationId xmlns:p14="http://schemas.microsoft.com/office/powerpoint/2010/main" val="262964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after Write (RAW) or flow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Instruction tries to read operand before first Instruction</a:t>
            </a:r>
            <a:r>
              <a:rPr lang="en-US" baseline="-25000" dirty="0"/>
              <a:t> </a:t>
            </a:r>
            <a:r>
              <a:rPr lang="en-US" dirty="0"/>
              <a:t>writes it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C9A8369-3A29-E89E-C2BA-1F765B1F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54727"/>
              </p:ext>
            </p:extLst>
          </p:nvPr>
        </p:nvGraphicFramePr>
        <p:xfrm>
          <a:off x="1536164" y="3026352"/>
          <a:ext cx="8759453" cy="328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02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583388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711999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794872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1073148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1073148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1073148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1073148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</a:tblGrid>
              <a:tr h="10286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1115202"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  <a:r>
                        <a:rPr lang="en-US" sz="3200" dirty="0"/>
                        <a:t>ax</a:t>
                      </a:r>
                      <a:r>
                        <a:rPr lang="en-US" dirty="0"/>
                        <a:t>,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1141734">
                <a:tc>
                  <a:txBody>
                    <a:bodyPr/>
                    <a:lstStyle/>
                    <a:p>
                      <a:r>
                        <a:rPr lang="en-US" dirty="0"/>
                        <a:t>add cx, </a:t>
                      </a:r>
                      <a:r>
                        <a:rPr lang="en-US" sz="3200" dirty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9C8538-920C-109A-CE18-97BAFD8E922E}"/>
              </a:ext>
            </a:extLst>
          </p:cNvPr>
          <p:cNvSpPr/>
          <p:nvPr/>
        </p:nvSpPr>
        <p:spPr>
          <a:xfrm>
            <a:off x="5943601" y="2687782"/>
            <a:ext cx="2216727" cy="400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after Write (RAW) or flow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1 </a:t>
            </a:r>
            <a:br>
              <a:rPr lang="en-US" dirty="0"/>
            </a:br>
            <a:r>
              <a:rPr lang="en-US" dirty="0"/>
              <a:t>Stalling – waste two clock cycles and fetch operand after WO stage of 1</a:t>
            </a:r>
            <a:r>
              <a:rPr lang="en-US" baseline="30000" dirty="0"/>
              <a:t>st</a:t>
            </a:r>
            <a:r>
              <a:rPr lang="en-US" dirty="0"/>
              <a:t> instruction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C9A8369-3A29-E89E-C2BA-1F765B1F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23493"/>
              </p:ext>
            </p:extLst>
          </p:nvPr>
        </p:nvGraphicFramePr>
        <p:xfrm>
          <a:off x="1536164" y="3026352"/>
          <a:ext cx="8759454" cy="328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15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519716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634290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708118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956023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956023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956023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956023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  <a:gridCol w="956023">
                  <a:extLst>
                    <a:ext uri="{9D8B030D-6E8A-4147-A177-3AD203B41FA5}">
                      <a16:colId xmlns:a16="http://schemas.microsoft.com/office/drawing/2014/main" val="345135005"/>
                    </a:ext>
                  </a:extLst>
                </a:gridCol>
              </a:tblGrid>
              <a:tr h="10286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1115202"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  <a:r>
                        <a:rPr lang="en-US" sz="3200" dirty="0"/>
                        <a:t>ax</a:t>
                      </a:r>
                      <a:r>
                        <a:rPr lang="en-US" dirty="0"/>
                        <a:t>,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1141734">
                <a:tc>
                  <a:txBody>
                    <a:bodyPr/>
                    <a:lstStyle/>
                    <a:p>
                      <a:r>
                        <a:rPr lang="en-US" dirty="0"/>
                        <a:t>add cx, </a:t>
                      </a:r>
                      <a:r>
                        <a:rPr lang="en-US" sz="3200" dirty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9C8538-920C-109A-CE18-97BAFD8E922E}"/>
              </a:ext>
            </a:extLst>
          </p:cNvPr>
          <p:cNvSpPr/>
          <p:nvPr/>
        </p:nvSpPr>
        <p:spPr>
          <a:xfrm>
            <a:off x="5320146" y="2854037"/>
            <a:ext cx="2216727" cy="400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after Write (RAW) or flow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2 </a:t>
            </a:r>
            <a:br>
              <a:rPr lang="en-US" dirty="0"/>
            </a:br>
            <a:r>
              <a:rPr lang="en-US" dirty="0"/>
              <a:t>Data Forwarding</a:t>
            </a:r>
          </a:p>
          <a:p>
            <a:pPr lvl="2"/>
            <a:r>
              <a:rPr lang="en-US" dirty="0"/>
              <a:t>Used in RAW dependency, data is forwarded to next instruction as soon as its available so that next instruction doesn’t have to wait for write operand</a:t>
            </a:r>
          </a:p>
          <a:p>
            <a:pPr lvl="2"/>
            <a:r>
              <a:rPr lang="en-US" dirty="0"/>
              <a:t>Needs changes in hardware</a:t>
            </a:r>
          </a:p>
          <a:p>
            <a:pPr lvl="2"/>
            <a:r>
              <a:rPr lang="en-US" dirty="0"/>
              <a:t>Needs only one stall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C9A8369-3A29-E89E-C2BA-1F765B1F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2168"/>
              </p:ext>
            </p:extLst>
          </p:nvPr>
        </p:nvGraphicFramePr>
        <p:xfrm>
          <a:off x="3144136" y="4209907"/>
          <a:ext cx="5556519" cy="196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86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370069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51653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504223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680747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680747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680747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680747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</a:tblGrid>
              <a:tr h="615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67671"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  <a:r>
                        <a:rPr lang="en-US" sz="3200" dirty="0"/>
                        <a:t>ax</a:t>
                      </a:r>
                      <a:r>
                        <a:rPr lang="en-US" dirty="0"/>
                        <a:t>,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683556">
                <a:tc>
                  <a:txBody>
                    <a:bodyPr/>
                    <a:lstStyle/>
                    <a:p>
                      <a:r>
                        <a:rPr lang="en-US" dirty="0"/>
                        <a:t>add cx, </a:t>
                      </a:r>
                      <a:r>
                        <a:rPr lang="en-US" sz="3200" dirty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9C8538-920C-109A-CE18-97BAFD8E922E}"/>
              </a:ext>
            </a:extLst>
          </p:cNvPr>
          <p:cNvSpPr/>
          <p:nvPr/>
        </p:nvSpPr>
        <p:spPr>
          <a:xfrm>
            <a:off x="5922395" y="3599080"/>
            <a:ext cx="1856508" cy="3188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D18102-ABFF-5D8A-EE8D-5ABDE4E2B72C}"/>
              </a:ext>
            </a:extLst>
          </p:cNvPr>
          <p:cNvCxnSpPr/>
          <p:nvPr/>
        </p:nvCxnSpPr>
        <p:spPr>
          <a:xfrm>
            <a:off x="6276109" y="5193435"/>
            <a:ext cx="429491" cy="320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8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after write (WAW), or output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instructions both write to the same location.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hazard occurs if the write operations take place in the reverse order of the intended sequence.</a:t>
            </a:r>
          </a:p>
          <a:p>
            <a:pPr lvl="2"/>
            <a:r>
              <a:rPr lang="en-US" dirty="0"/>
              <a:t>I: write to location X</a:t>
            </a:r>
          </a:p>
          <a:p>
            <a:pPr lvl="2"/>
            <a:r>
              <a:rPr lang="en-US" dirty="0"/>
              <a:t>J: write to location X</a:t>
            </a:r>
          </a:p>
          <a:p>
            <a:pPr lvl="1"/>
            <a:r>
              <a:rPr lang="en-US" dirty="0"/>
              <a:t>Incorrect answer if J finishes before I</a:t>
            </a:r>
          </a:p>
          <a:p>
            <a:pPr lvl="1"/>
            <a:endParaRPr lang="en-US" dirty="0"/>
          </a:p>
          <a:p>
            <a:r>
              <a:rPr lang="en-US" dirty="0"/>
              <a:t>Can not occur in this pipeline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after read (WAR) or </a:t>
            </a:r>
            <a:r>
              <a:rPr lang="en-US" dirty="0" err="1"/>
              <a:t>antidependency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instruction reads a register or memory location and a succeeding instruction writes to the location. </a:t>
            </a:r>
          </a:p>
          <a:p>
            <a:r>
              <a:rPr lang="en-US" dirty="0"/>
              <a:t>A hazard occurs if the write operation completes before the read operation takes place.</a:t>
            </a:r>
          </a:p>
          <a:p>
            <a:pPr lvl="2"/>
            <a:r>
              <a:rPr lang="en-US" dirty="0"/>
              <a:t>I: read from location X</a:t>
            </a:r>
          </a:p>
          <a:p>
            <a:pPr lvl="2"/>
            <a:r>
              <a:rPr lang="en-US" dirty="0"/>
              <a:t>J: write to location X</a:t>
            </a:r>
          </a:p>
          <a:p>
            <a:pPr lvl="1"/>
            <a:r>
              <a:rPr lang="en-US" dirty="0"/>
              <a:t>Incorrect answer if J finishes before 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not occur in this pipeline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hazard, also known as a branch hazard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Occurs when the pipeline makes the wrong decision on a branch prediction and therefore brings instructions into the pipeline that must subsequently be discarded</a:t>
            </a:r>
          </a:p>
        </p:txBody>
      </p:sp>
    </p:spTree>
    <p:extLst>
      <p:ext uri="{BB962C8B-B14F-4D97-AF65-F5344CB8AC3E}">
        <p14:creationId xmlns:p14="http://schemas.microsoft.com/office/powerpoint/2010/main" val="7774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F9AF-B63B-255E-759A-3BA447F9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F733-BA1E-74F4-8527-39503787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 1</a:t>
            </a:r>
          </a:p>
          <a:p>
            <a:pPr marL="0" indent="0">
              <a:buNone/>
            </a:pPr>
            <a:r>
              <a:rPr lang="en-US" dirty="0"/>
              <a:t>Instruction 2 (Conditional Branch Instruction to label1)</a:t>
            </a:r>
          </a:p>
          <a:p>
            <a:pPr marL="0" indent="0">
              <a:buNone/>
            </a:pPr>
            <a:r>
              <a:rPr lang="en-US" dirty="0"/>
              <a:t>Instruction 3</a:t>
            </a:r>
          </a:p>
          <a:p>
            <a:pPr marL="0" indent="0">
              <a:buNone/>
            </a:pPr>
            <a:r>
              <a:rPr lang="en-US" dirty="0"/>
              <a:t>Instruction 4</a:t>
            </a:r>
          </a:p>
          <a:p>
            <a:pPr marL="0" indent="0">
              <a:buNone/>
            </a:pPr>
            <a:r>
              <a:rPr lang="en-US" dirty="0"/>
              <a:t>Instruction 5</a:t>
            </a:r>
          </a:p>
          <a:p>
            <a:pPr marL="0" indent="0">
              <a:buNone/>
            </a:pPr>
            <a:r>
              <a:rPr lang="en-US" dirty="0"/>
              <a:t>label1: Instruction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Assuming no RAW or structural hazard.</a:t>
            </a:r>
          </a:p>
        </p:txBody>
      </p:sp>
    </p:spTree>
    <p:extLst>
      <p:ext uri="{BB962C8B-B14F-4D97-AF65-F5344CB8AC3E}">
        <p14:creationId xmlns:p14="http://schemas.microsoft.com/office/powerpoint/2010/main" val="81159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6491"/>
              </p:ext>
            </p:extLst>
          </p:nvPr>
        </p:nvGraphicFramePr>
        <p:xfrm>
          <a:off x="2552779" y="193964"/>
          <a:ext cx="1792329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0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0237"/>
            <a:ext cx="10515600" cy="1244355"/>
          </a:xfrm>
        </p:spPr>
        <p:txBody>
          <a:bodyPr>
            <a:normAutofit/>
          </a:bodyPr>
          <a:lstStyle/>
          <a:p>
            <a:r>
              <a:rPr lang="en-US" dirty="0"/>
              <a:t>Instruction 2 is conditional branching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50469"/>
              </p:ext>
            </p:extLst>
          </p:nvPr>
        </p:nvGraphicFramePr>
        <p:xfrm>
          <a:off x="2552779" y="193964"/>
          <a:ext cx="2193793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0146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4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0237"/>
            <a:ext cx="10515600" cy="1244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Until the instruction is actually executed, it is impossible to determine whether the branch will be taken or not.</a:t>
            </a:r>
          </a:p>
          <a:p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4541"/>
              </p:ext>
            </p:extLst>
          </p:nvPr>
        </p:nvGraphicFramePr>
        <p:xfrm>
          <a:off x="2552779" y="193964"/>
          <a:ext cx="2652113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0146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458320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6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84FC-2C30-E566-1E0E-05F02601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with 5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CBF-A349-9C9A-BB2D-86E3C8E3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Fetch instruction (FI): </a:t>
            </a:r>
            <a:r>
              <a:rPr lang="en-US" sz="2400" b="0" i="0" u="none" strike="noStrike" baseline="0" dirty="0"/>
              <a:t>Read the next expected instruction into a buffer.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1" i="0" u="none" strike="noStrike" baseline="0" dirty="0"/>
              <a:t>Decode instruction (DI): </a:t>
            </a:r>
            <a:r>
              <a:rPr lang="en-US" sz="2400" b="0" i="0" u="none" strike="noStrike" baseline="0" dirty="0"/>
              <a:t>Determine the opcode and the operand specifiers.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Fetch operands (FO): </a:t>
            </a:r>
            <a:r>
              <a:rPr lang="en-US" sz="2400" b="0" i="0" u="none" strike="noStrike" baseline="0" dirty="0"/>
              <a:t>Fetch each operand.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1" i="0" u="none" strike="noStrike" baseline="0" dirty="0"/>
              <a:t>Execute instruction (EI): </a:t>
            </a:r>
            <a:r>
              <a:rPr lang="en-US" sz="2400" b="0" i="0" u="none" strike="noStrike" baseline="0" dirty="0"/>
              <a:t>Perform the indicated operation</a:t>
            </a:r>
            <a:r>
              <a:rPr lang="en-US" sz="2400" dirty="0"/>
              <a:t>.</a:t>
            </a:r>
            <a:endParaRPr lang="en-US" sz="24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1" i="0" u="none" strike="noStrike" baseline="0" dirty="0"/>
              <a:t>Write operand (WO): </a:t>
            </a:r>
            <a:r>
              <a:rPr lang="en-US" sz="2400" b="0" i="0" u="none" strike="noStrike" baseline="0" dirty="0"/>
              <a:t>Store the result in register or memory.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9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BBC-21E9-317E-D732-794950E2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BD6-914B-95A7-6715-C78668AF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handle Branches? Solution: Branch Prediction</a:t>
            </a:r>
            <a:endParaRPr lang="en-US" sz="3300" b="1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spcBef>
                <a:spcPts val="1144"/>
              </a:spcBef>
              <a:spcAft>
                <a:spcPts val="0"/>
              </a:spcAft>
            </a:pPr>
            <a:r>
              <a:rPr lang="en-US" sz="3300" b="1" i="0" u="none" strike="noStrike" dirty="0">
                <a:solidFill>
                  <a:srgbClr val="000000"/>
                </a:solidFill>
                <a:effectLst/>
              </a:rPr>
              <a:t>Branch Prediction Strategies:</a:t>
            </a:r>
            <a:endParaRPr lang="en-US" sz="3500" b="0" dirty="0">
              <a:effectLst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Always Untaken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i.e. fetch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instruction</a:t>
            </a:r>
            <a:endParaRPr lang="en-US" sz="2600" b="1" i="0" u="none" strike="noStrike" dirty="0">
              <a:solidFill>
                <a:srgbClr val="1186C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Always Taken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i.e.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instruction whose offset is in the instruction</a:t>
            </a: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Delayed Branch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i.e. add some code between branch instruction and target instruction</a:t>
            </a:r>
            <a:endParaRPr lang="en-US" sz="2600" b="0" i="0" u="none" strike="noStrike" dirty="0">
              <a:solidFill>
                <a:srgbClr val="1186C3"/>
              </a:solidFill>
              <a:effectLst/>
              <a:latin typeface="Corbel" panose="020B0503020204020204" pitchFamily="34" charset="0"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Dynamic Prediction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basis of history of a branch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BBC-21E9-317E-D732-794950E2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BD6-914B-95A7-6715-C78668AF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handle Branches? Solution: Branch Prediction</a:t>
            </a:r>
            <a:endParaRPr lang="en-US" sz="3300" b="1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spcBef>
                <a:spcPts val="1144"/>
              </a:spcBef>
              <a:spcAft>
                <a:spcPts val="0"/>
              </a:spcAft>
            </a:pPr>
            <a:r>
              <a:rPr lang="en-US" sz="3300" b="1" i="0" u="none" strike="noStrike" dirty="0">
                <a:solidFill>
                  <a:srgbClr val="000000"/>
                </a:solidFill>
                <a:effectLst/>
              </a:rPr>
              <a:t>Branch Prediction Strategies:</a:t>
            </a:r>
            <a:endParaRPr lang="en-US" sz="3500" b="0" dirty="0">
              <a:effectLst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Always Untaken</a:t>
            </a:r>
            <a:r>
              <a:rPr lang="en-US" sz="26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i.e. fetch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instruction</a:t>
            </a:r>
            <a:endParaRPr lang="en-US" sz="2600" b="1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Always Taken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i.e.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instruction whose offset is in the instruction</a:t>
            </a: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Delayed Branch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i.e. add some code between branch instruction and target instruction</a:t>
            </a:r>
            <a:endParaRPr lang="en-US" sz="2600" b="0" i="0" u="none" strike="noStrike" dirty="0">
              <a:solidFill>
                <a:srgbClr val="1186C3"/>
              </a:solidFill>
              <a:effectLst/>
              <a:latin typeface="Corbel" panose="020B0503020204020204" pitchFamily="34" charset="0"/>
            </a:endParaRPr>
          </a:p>
          <a:p>
            <a:pPr marL="21831" algn="just" rtl="0" fontAlgn="base">
              <a:spcBef>
                <a:spcPts val="1144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Dynamic Prediction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basis of history of a branch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0237"/>
            <a:ext cx="10515600" cy="1244355"/>
          </a:xfrm>
        </p:spPr>
        <p:txBody>
          <a:bodyPr>
            <a:normAutofit/>
          </a:bodyPr>
          <a:lstStyle/>
          <a:p>
            <a:r>
              <a:rPr lang="en-US" dirty="0"/>
              <a:t>Processor predicts that the branch is not taken and fetch next instruction.</a:t>
            </a:r>
          </a:p>
          <a:p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8167"/>
              </p:ext>
            </p:extLst>
          </p:nvPr>
        </p:nvGraphicFramePr>
        <p:xfrm>
          <a:off x="2483506" y="387928"/>
          <a:ext cx="2652113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0146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458320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3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0237"/>
            <a:ext cx="10515600" cy="1244355"/>
          </a:xfrm>
        </p:spPr>
        <p:txBody>
          <a:bodyPr>
            <a:normAutofit/>
          </a:bodyPr>
          <a:lstStyle/>
          <a:p>
            <a:r>
              <a:rPr lang="en-US" dirty="0"/>
              <a:t>What if branch prediction is wrong?</a:t>
            </a:r>
          </a:p>
          <a:p>
            <a:r>
              <a:rPr lang="en-US" dirty="0"/>
              <a:t>All work from Instruction 3-5 is wasted.</a:t>
            </a:r>
          </a:p>
          <a:p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35027"/>
              </p:ext>
            </p:extLst>
          </p:nvPr>
        </p:nvGraphicFramePr>
        <p:xfrm>
          <a:off x="2483506" y="387928"/>
          <a:ext cx="3690074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0146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458320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458321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57964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C450A53-BA30-AE3B-E8CC-4E33434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48408"/>
              </p:ext>
            </p:extLst>
          </p:nvPr>
        </p:nvGraphicFramePr>
        <p:xfrm>
          <a:off x="2483506" y="387928"/>
          <a:ext cx="6508094" cy="421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4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65835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0146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458320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458321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57964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660521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525720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  <a:gridCol w="579641">
                  <a:extLst>
                    <a:ext uri="{9D8B030D-6E8A-4147-A177-3AD203B41FA5}">
                      <a16:colId xmlns:a16="http://schemas.microsoft.com/office/drawing/2014/main" val="4091742050"/>
                    </a:ext>
                  </a:extLst>
                </a:gridCol>
                <a:gridCol w="546133">
                  <a:extLst>
                    <a:ext uri="{9D8B030D-6E8A-4147-A177-3AD203B41FA5}">
                      <a16:colId xmlns:a16="http://schemas.microsoft.com/office/drawing/2014/main" val="4176043496"/>
                    </a:ext>
                  </a:extLst>
                </a:gridCol>
                <a:gridCol w="506005">
                  <a:extLst>
                    <a:ext uri="{9D8B030D-6E8A-4147-A177-3AD203B41FA5}">
                      <a16:colId xmlns:a16="http://schemas.microsoft.com/office/drawing/2014/main" val="761160108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Branch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17697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09071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72603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sz="1600" dirty="0"/>
                        <a:t>label1: 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2420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C9E62C-805C-84B1-5E43-69BFDD52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0237"/>
            <a:ext cx="10515600" cy="1244355"/>
          </a:xfrm>
        </p:spPr>
        <p:txBody>
          <a:bodyPr>
            <a:normAutofit/>
          </a:bodyPr>
          <a:lstStyle/>
          <a:p>
            <a:r>
              <a:rPr lang="en-US" dirty="0"/>
              <a:t>How  many cycles are wasted?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hazard, also known as a branch hazard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Occurs when the pipeline makes the wrong decision on a branch prediction and therefore brings instructions into the pipeline that must subsequently be discarded</a:t>
            </a:r>
          </a:p>
        </p:txBody>
      </p:sp>
    </p:spTree>
    <p:extLst>
      <p:ext uri="{BB962C8B-B14F-4D97-AF65-F5344CB8AC3E}">
        <p14:creationId xmlns:p14="http://schemas.microsoft.com/office/powerpoint/2010/main" val="12502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925B-9F4D-4656-F6EE-CE469202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Pipelining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5E3E-9642-9200-43EE-4719634A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Resource/Structural Hazard</a:t>
            </a:r>
          </a:p>
          <a:p>
            <a:pPr lvl="1"/>
            <a:r>
              <a:rPr lang="en-US" dirty="0"/>
              <a:t>Add more resource</a:t>
            </a:r>
          </a:p>
          <a:p>
            <a:pPr lvl="1"/>
            <a:r>
              <a:rPr lang="en-US" dirty="0"/>
              <a:t>Stall</a:t>
            </a:r>
          </a:p>
          <a:p>
            <a:pPr lvl="1"/>
            <a:endParaRPr lang="en-US" dirty="0"/>
          </a:p>
          <a:p>
            <a:r>
              <a:rPr lang="en-US" dirty="0"/>
              <a:t>Data Hazards</a:t>
            </a:r>
          </a:p>
          <a:p>
            <a:pPr lvl="1"/>
            <a:r>
              <a:rPr lang="en-US" dirty="0"/>
              <a:t>Stall</a:t>
            </a:r>
          </a:p>
          <a:p>
            <a:pPr lvl="1"/>
            <a:r>
              <a:rPr lang="en-US" dirty="0"/>
              <a:t>Data Forwarding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Control Hazard</a:t>
            </a:r>
          </a:p>
          <a:p>
            <a:pPr lvl="1"/>
            <a:r>
              <a:rPr lang="en-US" dirty="0"/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9561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with 5 stages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7128AA6-25BB-D9FF-D030-013193ED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6130"/>
              </p:ext>
            </p:extLst>
          </p:nvPr>
        </p:nvGraphicFramePr>
        <p:xfrm>
          <a:off x="1998601" y="2407513"/>
          <a:ext cx="6688914" cy="248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26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523046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756530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43082">
                <a:tc>
                  <a:txBody>
                    <a:bodyPr/>
                    <a:lstStyle/>
                    <a:p>
                      <a:r>
                        <a:rPr lang="en-US" dirty="0"/>
                        <a:t>add ax,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dirty="0"/>
                        <a:t>add cx,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dirty="0"/>
                        <a:t>sub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, 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2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 in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 with the instruction pipeline in CPU when the next instruction cannot execute in the following clock cycle and can potentially lead to incorrect computation results.</a:t>
            </a:r>
          </a:p>
          <a:p>
            <a:endParaRPr lang="en-US" dirty="0"/>
          </a:p>
          <a:p>
            <a:r>
              <a:rPr lang="en-US" dirty="0"/>
              <a:t>Three Hazard types:</a:t>
            </a:r>
          </a:p>
          <a:p>
            <a:pPr lvl="1"/>
            <a:r>
              <a:rPr lang="en-US" dirty="0"/>
              <a:t>Structural/Resource</a:t>
            </a:r>
          </a:p>
          <a:p>
            <a:pPr lvl="2"/>
            <a:r>
              <a:rPr lang="en-US" dirty="0"/>
              <a:t>same resource is needed multiple times in the same cycle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Instruction depends on result of prior instruction still in the pipeline data dependencies limit pipelining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Next executed instruction may not be the next specified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Structural/Resource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resource hazard occurs when two (or more) instructions that are already in the pipeline need the same resource. </a:t>
            </a:r>
          </a:p>
          <a:p>
            <a:endParaRPr lang="en-US" dirty="0"/>
          </a:p>
          <a:p>
            <a:r>
              <a:rPr lang="en-US" dirty="0"/>
              <a:t>The result is that the instructions must be executed in serial rather than parallel for a portion of the pipeline.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Two accesses to a single ported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Increase available resources </a:t>
            </a:r>
          </a:p>
          <a:p>
            <a:pPr lvl="1"/>
            <a:r>
              <a:rPr lang="en-US" dirty="0"/>
              <a:t>Stalling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Structural/Resource Hazard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7128AA6-25BB-D9FF-D030-013193ED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58379"/>
              </p:ext>
            </p:extLst>
          </p:nvPr>
        </p:nvGraphicFramePr>
        <p:xfrm>
          <a:off x="2358819" y="2601478"/>
          <a:ext cx="6688914" cy="248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26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45488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606982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43082">
                <a:tc>
                  <a:txBody>
                    <a:bodyPr/>
                    <a:lstStyle/>
                    <a:p>
                      <a:r>
                        <a:rPr lang="en-US" dirty="0"/>
                        <a:t>add ax, [num1]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dirty="0"/>
                        <a:t>add cx,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dirty="0"/>
                        <a:t>sub ax,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177ED71-6F00-2C0A-BE7E-98B619EBAC1C}"/>
              </a:ext>
            </a:extLst>
          </p:cNvPr>
          <p:cNvSpPr/>
          <p:nvPr/>
        </p:nvSpPr>
        <p:spPr>
          <a:xfrm>
            <a:off x="5140036" y="2161312"/>
            <a:ext cx="637309" cy="36437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11010-D3F6-9B16-A026-F25552E6E52A}"/>
              </a:ext>
            </a:extLst>
          </p:cNvPr>
          <p:cNvSpPr txBox="1"/>
          <p:nvPr/>
        </p:nvSpPr>
        <p:spPr>
          <a:xfrm>
            <a:off x="838199" y="1554571"/>
            <a:ext cx="509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Assume we have a Single Port Memory</a:t>
            </a:r>
          </a:p>
        </p:txBody>
      </p:sp>
    </p:spTree>
    <p:extLst>
      <p:ext uri="{BB962C8B-B14F-4D97-AF65-F5344CB8AC3E}">
        <p14:creationId xmlns:p14="http://schemas.microsoft.com/office/powerpoint/2010/main" val="6705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Structural/Resource Hazard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7128AA6-25BB-D9FF-D030-013193ED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20852"/>
              </p:ext>
            </p:extLst>
          </p:nvPr>
        </p:nvGraphicFramePr>
        <p:xfrm>
          <a:off x="2358819" y="2601478"/>
          <a:ext cx="6688913" cy="248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53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396867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484358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643458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627317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  <a:gridCol w="730040">
                  <a:extLst>
                    <a:ext uri="{9D8B030D-6E8A-4147-A177-3AD203B41FA5}">
                      <a16:colId xmlns:a16="http://schemas.microsoft.com/office/drawing/2014/main" val="4091742050"/>
                    </a:ext>
                  </a:extLst>
                </a:gridCol>
              </a:tblGrid>
              <a:tr h="593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43082">
                <a:tc>
                  <a:txBody>
                    <a:bodyPr/>
                    <a:lstStyle/>
                    <a:p>
                      <a:r>
                        <a:rPr lang="en-US" dirty="0"/>
                        <a:t>add ax, [num1]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r>
                        <a:rPr lang="en-US" dirty="0"/>
                        <a:t>add cx,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/>
                    <a:p>
                      <a:r>
                        <a:rPr lang="en-US" dirty="0"/>
                        <a:t>sub ax,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311010-D3F6-9B16-A026-F25552E6E52A}"/>
              </a:ext>
            </a:extLst>
          </p:cNvPr>
          <p:cNvSpPr txBox="1"/>
          <p:nvPr/>
        </p:nvSpPr>
        <p:spPr>
          <a:xfrm>
            <a:off x="838200" y="1554571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</a:t>
            </a:r>
          </a:p>
          <a:p>
            <a:r>
              <a:rPr lang="en-US" sz="2400" dirty="0"/>
              <a:t>Stall - Waste one clock 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FAB2C-ACB7-2A93-A2B2-6BF8C34A5B72}"/>
              </a:ext>
            </a:extLst>
          </p:cNvPr>
          <p:cNvSpPr/>
          <p:nvPr/>
        </p:nvSpPr>
        <p:spPr>
          <a:xfrm>
            <a:off x="4765961" y="2341420"/>
            <a:ext cx="1260764" cy="3003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hazards occur when instructions that exhibit data dependence modify data in different stages of a pipeline.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Three types of data hazards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RAW</a:t>
            </a:r>
            <a:r>
              <a:rPr lang="en-US" dirty="0"/>
              <a:t>: Read after Write or Flow dependency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WAR</a:t>
            </a:r>
            <a:r>
              <a:rPr lang="en-US" dirty="0"/>
              <a:t>: Write after Read or anti-dependency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WAW</a:t>
            </a:r>
            <a:r>
              <a:rPr lang="en-US" dirty="0"/>
              <a:t>: Write after Write or </a:t>
            </a:r>
            <a:r>
              <a:rPr lang="en-US"/>
              <a:t>Output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RAW</a:t>
            </a:r>
            <a:r>
              <a:rPr lang="en-US" dirty="0"/>
              <a:t>: Read after Write or Flow dependency</a:t>
            </a:r>
          </a:p>
          <a:p>
            <a:pPr lvl="1"/>
            <a:r>
              <a:rPr lang="en-US" dirty="0"/>
              <a:t>add ax, cx</a:t>
            </a:r>
          </a:p>
          <a:p>
            <a:pPr lvl="1"/>
            <a:r>
              <a:rPr lang="en-US" dirty="0"/>
              <a:t>add bx, ax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WAW</a:t>
            </a:r>
            <a:r>
              <a:rPr lang="en-US" dirty="0"/>
              <a:t>: Write after Write or  output dependency</a:t>
            </a:r>
          </a:p>
          <a:p>
            <a:pPr lvl="1"/>
            <a:r>
              <a:rPr lang="en-US" dirty="0"/>
              <a:t>add ax, bx</a:t>
            </a:r>
          </a:p>
          <a:p>
            <a:pPr lvl="1"/>
            <a:r>
              <a:rPr lang="en-US" dirty="0"/>
              <a:t>add ax, cx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WAR</a:t>
            </a:r>
            <a:r>
              <a:rPr lang="en-US" dirty="0"/>
              <a:t>: Write after Read or anti-dependency</a:t>
            </a:r>
          </a:p>
          <a:p>
            <a:pPr lvl="1"/>
            <a:r>
              <a:rPr lang="en-US" dirty="0"/>
              <a:t> add ax, bx</a:t>
            </a:r>
          </a:p>
          <a:p>
            <a:pPr lvl="1"/>
            <a:r>
              <a:rPr lang="en-US" dirty="0"/>
              <a:t> add bx, cx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1174</Words>
  <Application>Microsoft Office PowerPoint</Application>
  <PresentationFormat>Widescreen</PresentationFormat>
  <Paragraphs>353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1_Office Theme</vt:lpstr>
      <vt:lpstr>Pipeline II</vt:lpstr>
      <vt:lpstr>Pipeline with 5 stages</vt:lpstr>
      <vt:lpstr>Pipeline with 5 stages</vt:lpstr>
      <vt:lpstr>Pipeline Hazard in Computer</vt:lpstr>
      <vt:lpstr>Structural/Resource Hazard</vt:lpstr>
      <vt:lpstr>Structural/Resource Hazard</vt:lpstr>
      <vt:lpstr>Structural/Resource Hazard</vt:lpstr>
      <vt:lpstr>Data Hazards</vt:lpstr>
      <vt:lpstr>Data Hazards</vt:lpstr>
      <vt:lpstr>Read after Write (RAW) or flow dependency</vt:lpstr>
      <vt:lpstr>Read after Write (RAW) or flow dependency</vt:lpstr>
      <vt:lpstr>Read after Write (RAW) or flow dependency</vt:lpstr>
      <vt:lpstr>Write after write (WAW), or output dependency</vt:lpstr>
      <vt:lpstr>Write after read (WAR) or antidependency</vt:lpstr>
      <vt:lpstr>Control Hazard</vt:lpstr>
      <vt:lpstr>Control Hazard</vt:lpstr>
      <vt:lpstr>PowerPoint Presentation</vt:lpstr>
      <vt:lpstr>PowerPoint Presentation</vt:lpstr>
      <vt:lpstr>PowerPoint Presentation</vt:lpstr>
      <vt:lpstr>Dealing with Branches</vt:lpstr>
      <vt:lpstr>Dealing with Branches</vt:lpstr>
      <vt:lpstr>PowerPoint Presentation</vt:lpstr>
      <vt:lpstr>PowerPoint Presentation</vt:lpstr>
      <vt:lpstr>PowerPoint Presentation</vt:lpstr>
      <vt:lpstr>Control Hazard</vt:lpstr>
      <vt:lpstr>Summary: Pipelining Hazards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II</dc:title>
  <dc:creator>noshaba nasir</dc:creator>
  <cp:lastModifiedBy>DeLL</cp:lastModifiedBy>
  <cp:revision>57</cp:revision>
  <dcterms:created xsi:type="dcterms:W3CDTF">2019-11-13T09:00:52Z</dcterms:created>
  <dcterms:modified xsi:type="dcterms:W3CDTF">2022-11-23T07:57:57Z</dcterms:modified>
</cp:coreProperties>
</file>