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26"/>
  </p:notesMasterIdLst>
  <p:sldIdLst>
    <p:sldId id="3555" r:id="rId2"/>
    <p:sldId id="3615" r:id="rId3"/>
    <p:sldId id="3616" r:id="rId4"/>
    <p:sldId id="3617" r:id="rId5"/>
    <p:sldId id="3598" r:id="rId6"/>
    <p:sldId id="3595" r:id="rId7"/>
    <p:sldId id="3599" r:id="rId8"/>
    <p:sldId id="3601" r:id="rId9"/>
    <p:sldId id="3600" r:id="rId10"/>
    <p:sldId id="3603" r:id="rId11"/>
    <p:sldId id="3604" r:id="rId12"/>
    <p:sldId id="3618" r:id="rId13"/>
    <p:sldId id="3619" r:id="rId14"/>
    <p:sldId id="3620" r:id="rId15"/>
    <p:sldId id="3606" r:id="rId16"/>
    <p:sldId id="3608" r:id="rId17"/>
    <p:sldId id="3607" r:id="rId18"/>
    <p:sldId id="3609" r:id="rId19"/>
    <p:sldId id="3610" r:id="rId20"/>
    <p:sldId id="3611" r:id="rId21"/>
    <p:sldId id="3612" r:id="rId22"/>
    <p:sldId id="3614" r:id="rId23"/>
    <p:sldId id="3613" r:id="rId24"/>
    <p:sldId id="3602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. Haroon Shakeel" initials="MHS" lastIdx="1" clrIdx="0">
    <p:extLst>
      <p:ext uri="{19B8F6BF-5375-455C-9EA6-DF929625EA0E}">
        <p15:presenceInfo xmlns:p15="http://schemas.microsoft.com/office/powerpoint/2012/main" userId="S::15030040@lums.edu.pk::5f591d03-044f-4960-98c3-1375a7aebd0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3" autoAdjust="0"/>
    <p:restoredTop sz="88099"/>
  </p:normalViewPr>
  <p:slideViewPr>
    <p:cSldViewPr snapToGrid="0">
      <p:cViewPr varScale="1">
        <p:scale>
          <a:sx n="65" d="100"/>
          <a:sy n="65" d="100"/>
        </p:scale>
        <p:origin x="76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E9F173-A4B3-4820-B589-092C9A86FAC6}" type="datetimeFigureOut">
              <a:rPr lang="en-US" smtClean="0"/>
              <a:t>11/27/2024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1B9646-06AD-41A3-A043-DECF2E99E1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22120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95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137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4813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 marL="342900" indent="-342900">
              <a:buFont typeface="Wingdings" panose="05000000000000000000" pitchFamily="2" charset="2"/>
              <a:buChar char="q"/>
              <a:defRPr sz="2400"/>
            </a:lvl1pPr>
            <a:lvl2pPr marL="384048" indent="-182880">
              <a:buFont typeface="Wingdings" panose="05000000000000000000" pitchFamily="2" charset="2"/>
              <a:buChar char="§"/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5865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9806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q"/>
              <a:defRPr/>
            </a:lvl1pPr>
            <a:lvl2pPr marL="384048" indent="-182880">
              <a:buFont typeface="Wingdings" panose="05000000000000000000" pitchFamily="2" charset="2"/>
              <a:buChar char="§"/>
              <a:defRPr/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778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724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522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8135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9004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537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05840" y="54429"/>
            <a:ext cx="10058400" cy="98602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346218"/>
            <a:ext cx="10058400" cy="452287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1D8BA92-921E-4261-AD97-A03D4D04105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160333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0603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18.png"/><Relationship Id="rId7" Type="http://schemas.openxmlformats.org/officeDocument/2006/relationships/image" Target="../media/image24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20.png"/><Relationship Id="rId9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3.png"/><Relationship Id="rId3" Type="http://schemas.openxmlformats.org/officeDocument/2006/relationships/image" Target="../media/image18.png"/><Relationship Id="rId7" Type="http://schemas.openxmlformats.org/officeDocument/2006/relationships/image" Target="../media/image15.png"/><Relationship Id="rId12" Type="http://schemas.openxmlformats.org/officeDocument/2006/relationships/image" Target="../media/image3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1" Type="http://schemas.openxmlformats.org/officeDocument/2006/relationships/image" Target="../media/image29.png"/><Relationship Id="rId5" Type="http://schemas.openxmlformats.org/officeDocument/2006/relationships/image" Target="../media/image22.png"/><Relationship Id="rId10" Type="http://schemas.openxmlformats.org/officeDocument/2006/relationships/image" Target="../media/image30.png"/><Relationship Id="rId4" Type="http://schemas.openxmlformats.org/officeDocument/2006/relationships/image" Target="../media/image20.png"/><Relationship Id="rId9" Type="http://schemas.openxmlformats.org/officeDocument/2006/relationships/image" Target="../media/image2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7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2.png"/><Relationship Id="rId10" Type="http://schemas.openxmlformats.org/officeDocument/2006/relationships/image" Target="../media/image41.png"/><Relationship Id="rId4" Type="http://schemas.openxmlformats.org/officeDocument/2006/relationships/image" Target="../media/image30.png"/><Relationship Id="rId9" Type="http://schemas.openxmlformats.org/officeDocument/2006/relationships/image" Target="../media/image40.png"/><Relationship Id="rId1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towardsdatascience.com/the-mathematics-behind-principal-component-analysis-fff2d7f4b643" TargetMode="External"/><Relationship Id="rId2" Type="http://schemas.openxmlformats.org/officeDocument/2006/relationships/hyperlink" Target="https://builtin.com/data-science/step-step-explanation-principal-component-analysi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youtu.be/FgakZw6K1QQ?list=PLUE9cBml08ygE5rkN42FanwMiNMNFzh5N" TargetMode="External"/><Relationship Id="rId5" Type="http://schemas.openxmlformats.org/officeDocument/2006/relationships/hyperlink" Target="https://www.youtube.com/watch?v=_UVHneBUBW0&amp;ab_channel=StatQuestwithJoshStarmer" TargetMode="External"/><Relationship Id="rId4" Type="http://schemas.openxmlformats.org/officeDocument/2006/relationships/hyperlink" Target="https://www.projectrhea.org/rhea/index.php/PCA_Theory_Examples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0.png"/><Relationship Id="rId7" Type="http://schemas.openxmlformats.org/officeDocument/2006/relationships/image" Target="../media/image1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C50E4B5-519C-4955-BBAB-D6528EF0593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9600" dirty="0" smtClean="0"/>
              <a:t>PCA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800" smtClean="0"/>
              <a:t>Lecture 24</a:t>
            </a:r>
            <a:endParaRPr lang="aa-ET" sz="2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CA4F046F-E21F-45C1-A1AB-19D6DB6807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Principal component analysis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5DE91C57-9899-4692-8117-CFC89732A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692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93FD8-6987-439D-8DBC-2BBDC3E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2 – Compute Covariance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87281-3BC4-435B-AF47-E3D5505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10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xmlns="" id="{ECA8DCFD-D77E-40BE-807C-FADFC3FC3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823002"/>
                  </p:ext>
                </p:extLst>
              </p:nvPr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CA8DCFD-D77E-40BE-807C-FADFC3FC3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8823002"/>
                  </p:ext>
                </p:extLst>
              </p:nvPr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8197" r="-1097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108197" r="-18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208197" r="-1097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208197" r="-18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308197" r="-1097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308197" r="-18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408197" r="-1097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40819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508197" r="-1097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50819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608197" r="-109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60819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29FABFF-7ED2-4714-8403-94E3AFB56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05778343"/>
              </p:ext>
            </p:extLst>
          </p:nvPr>
        </p:nvGraphicFramePr>
        <p:xfrm>
          <a:off x="748631" y="4906424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529ADAD-0B07-47BB-B809-8695FC0A2243}"/>
                  </a:ext>
                </a:extLst>
              </p:cNvPr>
              <p:cNvSpPr txBox="1"/>
              <p:nvPr/>
            </p:nvSpPr>
            <p:spPr>
              <a:xfrm>
                <a:off x="7140014" y="1482070"/>
                <a:ext cx="4905816" cy="7075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aa-ET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9ADAD-0B07-47BB-B809-8695FC0A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14" y="1482070"/>
                <a:ext cx="4905816" cy="70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3C858E2-1C74-422F-A414-5ADC780AB74F}"/>
                  </a:ext>
                </a:extLst>
              </p:cNvPr>
              <p:cNvSpPr txBox="1"/>
              <p:nvPr/>
            </p:nvSpPr>
            <p:spPr>
              <a:xfrm>
                <a:off x="3307329" y="1476423"/>
                <a:ext cx="3424634" cy="7895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𝐕𝐚𝐫𝐢𝐚𝐧𝐜𝐞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1600" b="1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600" b="1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858E2-1C74-422F-A414-5ADC780A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329" y="1476423"/>
                <a:ext cx="3424634" cy="789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F3533FD-83DD-477B-8889-DE21F928A919}"/>
                  </a:ext>
                </a:extLst>
              </p:cNvPr>
              <p:cNvSpPr txBox="1"/>
              <p:nvPr/>
            </p:nvSpPr>
            <p:spPr>
              <a:xfrm>
                <a:off x="181980" y="406096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533FD-83DD-477B-8889-DE21F928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0" y="4060963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2DFD503-8BCF-4F3C-873C-FB20B3FDC828}"/>
                  </a:ext>
                </a:extLst>
              </p:cNvPr>
              <p:cNvSpPr txBox="1"/>
              <p:nvPr/>
            </p:nvSpPr>
            <p:spPr>
              <a:xfrm>
                <a:off x="1440332" y="4052177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FD503-8BCF-4F3C-873C-FB20B3FD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32" y="4052177"/>
                <a:ext cx="1133301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3522E31-72E1-4752-B248-2EEC7505AA31}"/>
                  </a:ext>
                </a:extLst>
              </p:cNvPr>
              <p:cNvSpPr txBox="1"/>
              <p:nvPr/>
            </p:nvSpPr>
            <p:spPr>
              <a:xfrm>
                <a:off x="3126420" y="2432219"/>
                <a:ext cx="8919410" cy="59112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𝐯𝐚𝐫</m:t>
                      </m:r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𝐒𝐁𝐏</m:t>
                      </m:r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𝟑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1600" b="1" i="1" dirty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𝟎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1600" b="1" i="1" dirty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3522E31-72E1-4752-B248-2EEC7505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6420" y="2432219"/>
                <a:ext cx="8919410" cy="59112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C90B726-A5E4-447D-B054-1101A638A323}"/>
              </a:ext>
            </a:extLst>
          </p:cNvPr>
          <p:cNvSpPr/>
          <p:nvPr/>
        </p:nvSpPr>
        <p:spPr>
          <a:xfrm>
            <a:off x="1860884" y="5213684"/>
            <a:ext cx="1138990" cy="4170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xmlns="" id="{D2C010C2-F207-42C3-9418-78A86D61FDD3}"/>
                  </a:ext>
                </a:extLst>
              </p:cNvPr>
              <p:cNvSpPr txBox="1"/>
              <p:nvPr/>
            </p:nvSpPr>
            <p:spPr>
              <a:xfrm>
                <a:off x="3156971" y="3133438"/>
                <a:ext cx="8919410" cy="5549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𝐯𝐚𝐫</m:t>
                      </m:r>
                      <m:d>
                        <m:dPr>
                          <m:ctrlP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𝐒𝐁𝐏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𝟗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𝟐𝟐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2C010C2-F207-42C3-9418-78A86D61FD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6971" y="3133438"/>
                <a:ext cx="8919410" cy="55496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xmlns="" id="{5D1355B3-93B9-40BA-A925-CF69B1B131A7}"/>
                  </a:ext>
                </a:extLst>
              </p:cNvPr>
              <p:cNvSpPr txBox="1"/>
              <p:nvPr/>
            </p:nvSpPr>
            <p:spPr>
              <a:xfrm>
                <a:off x="3187522" y="3834657"/>
                <a:ext cx="8919410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𝐯𝐚𝐫</m:t>
                      </m:r>
                      <m:d>
                        <m:dPr>
                          <m:ctrlP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𝐒𝐁𝐏</m:t>
                          </m:r>
                        </m:e>
                      </m:d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D1355B3-93B9-40BA-A925-CF69B1B131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7522" y="3834657"/>
                <a:ext cx="8919410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9DCECD-F8DD-4F1F-B95D-A02336686768}"/>
                  </a:ext>
                </a:extLst>
              </p:cNvPr>
              <p:cNvSpPr txBox="1"/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DCECD-F8DD-4F1F-B95D-A0233668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808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/>
      <p:bldP spid="10" grpId="0"/>
      <p:bldP spid="11" grpId="0" animBg="1"/>
      <p:bldP spid="12" grpId="0" animBg="1"/>
      <p:bldP spid="13" grpId="0" animBg="1"/>
      <p:bldP spid="14" grpId="0" animBg="1"/>
      <p:bldP spid="1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93FD8-6987-439D-8DBC-2BBDC3E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2 – Compute Covariance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87281-3BC4-435B-AF47-E3D5505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xmlns="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8197" r="-1097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108197" r="-18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208197" r="-1097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208197" r="-18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308197" r="-1097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308197" r="-18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408197" r="-1097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40819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508197" r="-1097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50819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608197" r="-109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60819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29FABFF-7ED2-4714-8403-94E3AFB56374}"/>
              </a:ext>
            </a:extLst>
          </p:cNvPr>
          <p:cNvGraphicFramePr>
            <a:graphicFrameLocks noGrp="1"/>
          </p:cNvGraphicFramePr>
          <p:nvPr/>
        </p:nvGraphicFramePr>
        <p:xfrm>
          <a:off x="748631" y="4906424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2529ADAD-0B07-47BB-B809-8695FC0A2243}"/>
                  </a:ext>
                </a:extLst>
              </p:cNvPr>
              <p:cNvSpPr txBox="1"/>
              <p:nvPr/>
            </p:nvSpPr>
            <p:spPr>
              <a:xfrm>
                <a:off x="7140014" y="1482070"/>
                <a:ext cx="4905816" cy="7075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aa-ET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529ADAD-0B07-47BB-B809-8695FC0A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40014" y="1482070"/>
                <a:ext cx="4905816" cy="70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23C858E2-1C74-422F-A414-5ADC780AB74F}"/>
                  </a:ext>
                </a:extLst>
              </p:cNvPr>
              <p:cNvSpPr txBox="1"/>
              <p:nvPr/>
            </p:nvSpPr>
            <p:spPr>
              <a:xfrm>
                <a:off x="3307329" y="1476423"/>
                <a:ext cx="3424634" cy="7895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𝐕𝐚𝐫𝐢𝐚𝐧𝐜𝐞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1600" b="1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600" b="1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3C858E2-1C74-422F-A414-5ADC780AB7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07329" y="1476423"/>
                <a:ext cx="3424634" cy="789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8F3533FD-83DD-477B-8889-DE21F928A919}"/>
                  </a:ext>
                </a:extLst>
              </p:cNvPr>
              <p:cNvSpPr txBox="1"/>
              <p:nvPr/>
            </p:nvSpPr>
            <p:spPr>
              <a:xfrm>
                <a:off x="181980" y="406096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3533FD-83DD-477B-8889-DE21F928A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980" y="4060963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xmlns="" id="{A2DFD503-8BCF-4F3C-873C-FB20B3FDC828}"/>
                  </a:ext>
                </a:extLst>
              </p:cNvPr>
              <p:cNvSpPr txBox="1"/>
              <p:nvPr/>
            </p:nvSpPr>
            <p:spPr>
              <a:xfrm>
                <a:off x="1440332" y="4052177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2DFD503-8BCF-4F3C-873C-FB20B3FDC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0332" y="4052177"/>
                <a:ext cx="1133301" cy="369332"/>
              </a:xfrm>
              <a:prstGeom prst="rect">
                <a:avLst/>
              </a:prstGeom>
              <a:blipFill>
                <a:blip r:embed="rId6"/>
                <a:stretch>
                  <a:fillRect b="-5000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C3522E31-72E1-4752-B248-2EEC7505AA31}"/>
                  </a:ext>
                </a:extLst>
              </p:cNvPr>
              <p:cNvSpPr txBox="1"/>
              <p:nvPr/>
            </p:nvSpPr>
            <p:spPr>
              <a:xfrm>
                <a:off x="2734494" y="2432219"/>
                <a:ext cx="9457506" cy="459036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 smtClean="0">
                    <a:solidFill>
                      <a:srgbClr val="00B050"/>
                    </a:solidFill>
                  </a:rPr>
                  <a:t>Co</a:t>
                </a:r>
                <a14:m>
                  <m:oMath xmlns:m="http://schemas.openxmlformats.org/officeDocument/2006/math"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𝐯𝐚𝐫</m:t>
                    </m:r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𝐒𝐁𝐏</m:t>
                    </m:r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𝐃𝐁𝐏</m:t>
                    </m:r>
                    <m:r>
                      <a:rPr lang="en-US" sz="1600" b="1" i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×−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𝟒</m:t>
                            </m:r>
                          </m:e>
                        </m:d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×−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e>
                        </m:d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d>
                          <m:dPr>
                            <m:ctrlP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1" i="1" dirty="0" smtClean="0">
                                <a:solidFill>
                                  <a:srgbClr val="00B05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e>
                        </m:d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+(</m:t>
                        </m:r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𝟒</m:t>
                        </m:r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sz="1600" b="1" i="1" dirty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</a:rPr>
                          <m:t>𝟓</m:t>
                        </m:r>
                      </m:den>
                    </m:f>
                  </m:oMath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3522E31-72E1-4752-B248-2EEC7505A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4" y="2432219"/>
                <a:ext cx="9457506" cy="459036"/>
              </a:xfrm>
              <a:prstGeom prst="rect">
                <a:avLst/>
              </a:prstGeom>
              <a:blipFill rotWithShape="0">
                <a:blip r:embed="rId7"/>
                <a:stretch>
                  <a:fillRect b="-5195"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xmlns="" id="{9C90B726-A5E4-447D-B054-1101A638A323}"/>
              </a:ext>
            </a:extLst>
          </p:cNvPr>
          <p:cNvSpPr/>
          <p:nvPr/>
        </p:nvSpPr>
        <p:spPr>
          <a:xfrm>
            <a:off x="2967448" y="5256590"/>
            <a:ext cx="1138990" cy="417095"/>
          </a:xfrm>
          <a:prstGeom prst="roundRect">
            <a:avLst/>
          </a:prstGeom>
          <a:noFill/>
          <a:ln w="571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9DCECD-F8DD-4F1F-B95D-A02336686768}"/>
                  </a:ext>
                </a:extLst>
              </p:cNvPr>
              <p:cNvSpPr txBox="1"/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DCECD-F8DD-4F1F-B95D-A0233668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xmlns="" id="{98561E48-D908-4678-8F2F-2776A54135E8}"/>
                  </a:ext>
                </a:extLst>
              </p:cNvPr>
              <p:cNvSpPr txBox="1"/>
              <p:nvPr/>
            </p:nvSpPr>
            <p:spPr>
              <a:xfrm>
                <a:off x="2734494" y="3098071"/>
                <a:ext cx="9457506" cy="554960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𝐂𝐨𝐯𝐚𝐫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𝐒𝐁𝐏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𝐃𝐁𝐏</m:t>
                          </m:r>
                        </m:e>
                      </m:d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𝟐𝟖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8561E48-D908-4678-8F2F-2776A54135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4" y="3098071"/>
                <a:ext cx="9457506" cy="554960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3ACDA0A-45E2-40D6-A1B7-4B58963AAC2C}"/>
                  </a:ext>
                </a:extLst>
              </p:cNvPr>
              <p:cNvSpPr txBox="1"/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CDA0A-45E2-40D6-A1B7-4B58963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CDCF97A5-FF04-4DAA-B292-56AC3435BD23}"/>
                  </a:ext>
                </a:extLst>
              </p:cNvPr>
              <p:cNvSpPr txBox="1"/>
              <p:nvPr/>
            </p:nvSpPr>
            <p:spPr>
              <a:xfrm>
                <a:off x="2732045" y="3783483"/>
                <a:ext cx="9457506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𝐂𝐨𝐯𝐚𝐫</m:t>
                      </m:r>
                      <m:d>
                        <m:d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𝐒𝐁𝐏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𝐃𝐁𝐏</m:t>
                          </m:r>
                        </m:e>
                      </m:d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CDCF97A5-FF04-4DAA-B292-56AC3435BD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2045" y="3783483"/>
                <a:ext cx="9457506" cy="338554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84BA5E8-C1DB-4468-955B-83CD7719FE72}"/>
                  </a:ext>
                </a:extLst>
              </p:cNvPr>
              <p:cNvSpPr txBox="1"/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BA5E8-C1DB-4468-955B-83CD7719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7771B6D-F30C-4075-960C-1D63435AF0F4}"/>
                  </a:ext>
                </a:extLst>
              </p:cNvPr>
              <p:cNvSpPr txBox="1"/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71B6D-F30C-4075-960C-1D63435A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1324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6" grpId="0" animBg="1"/>
      <p:bldP spid="17" grpId="0"/>
      <p:bldP spid="18" grpId="0" animBg="1"/>
      <p:bldP spid="19" grpId="0"/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3D4CAE2-2066-F88B-3EDB-C7D59C151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2 – Compute Eigen Values</a:t>
            </a:r>
            <a:endParaRPr lang="aa-E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90E30D32-2257-F966-011D-60320716B8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5CA577D9-DA94-F760-DD2F-5C86976D3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8261" y="1498600"/>
            <a:ext cx="10737944" cy="413269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86200E51-C03D-78BF-499D-036E4FD502F3}"/>
              </a:ext>
            </a:extLst>
          </p:cNvPr>
          <p:cNvSpPr txBox="1"/>
          <p:nvPr/>
        </p:nvSpPr>
        <p:spPr>
          <a:xfrm>
            <a:off x="7823200" y="1866900"/>
            <a:ext cx="2298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a-ET" dirty="0"/>
              <a:t>⋋1 = 12.08 ⋋2 = 0.32</a:t>
            </a:r>
          </a:p>
        </p:txBody>
      </p:sp>
    </p:spTree>
    <p:extLst>
      <p:ext uri="{BB962C8B-B14F-4D97-AF65-F5344CB8AC3E}">
        <p14:creationId xmlns:p14="http://schemas.microsoft.com/office/powerpoint/2010/main" val="715347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E68EEB-AAAB-574A-BF9D-333DC63A1D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3 – Compute Eigen Vectors</a:t>
            </a:r>
            <a:endParaRPr lang="aa-E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B724F6C-AC08-4BB5-B211-38F0303F1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BAEEB2D0-7D4A-B8DA-0A93-1CE0C3790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75978"/>
            <a:ext cx="11646337" cy="46533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7358D37-D13F-A698-29EB-649F37545D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0903" y="1441809"/>
            <a:ext cx="3039110" cy="13331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5539749-94CB-D158-BEDF-1F3A85DD1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57988" y="1420395"/>
            <a:ext cx="1622915" cy="1247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FF9C167-B6F1-4322-0103-E037CABE2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4 – Order Eigen Vectors</a:t>
            </a:r>
            <a:endParaRPr lang="aa-ET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0990ED00-2F7E-A4DA-9EF3-264479B83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710B5E90-021C-330A-7C22-9CBFBA1A62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7145" y="1343025"/>
            <a:ext cx="10615105" cy="4300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435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93FD8-6987-439D-8DBC-2BBDC3E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PCA: Step 3 and 4 – Eigenvalues and Eigenvectors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87281-3BC4-435B-AF47-E3D5505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xmlns="" id="{ECA8DCFD-D77E-40BE-807C-FADFC3FC3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431927"/>
                  </p:ext>
                </p:extLst>
              </p:nvPr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CA8DCFD-D77E-40BE-807C-FADFC3FC3D1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431927"/>
                  </p:ext>
                </p:extLst>
              </p:nvPr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8197" r="-1097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108197" r="-18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208197" r="-1097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208197" r="-18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308197" r="-1097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308197" r="-18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408197" r="-1097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40819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508197" r="-1097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50819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608197" r="-109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60819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29FABFF-7ED2-4714-8403-94E3AFB563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6897697"/>
              </p:ext>
            </p:extLst>
          </p:nvPr>
        </p:nvGraphicFramePr>
        <p:xfrm>
          <a:off x="748631" y="4906424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9DCECD-F8DD-4F1F-B95D-A02336686768}"/>
                  </a:ext>
                </a:extLst>
              </p:cNvPr>
              <p:cNvSpPr txBox="1"/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DCECD-F8DD-4F1F-B95D-A0233668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3ACDA0A-45E2-40D6-A1B7-4B58963AAC2C}"/>
                  </a:ext>
                </a:extLst>
              </p:cNvPr>
              <p:cNvSpPr txBox="1"/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CDA0A-45E2-40D6-A1B7-4B58963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84BA5E8-C1DB-4468-955B-83CD7719FE72}"/>
                  </a:ext>
                </a:extLst>
              </p:cNvPr>
              <p:cNvSpPr txBox="1"/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BA5E8-C1DB-4468-955B-83CD7719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7771B6D-F30C-4075-960C-1D63435AF0F4}"/>
                  </a:ext>
                </a:extLst>
              </p:cNvPr>
              <p:cNvSpPr txBox="1"/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71B6D-F30C-4075-960C-1D63435A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xmlns="" id="{5BA4747F-82DB-4D26-A4FD-D080F30F83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4820515"/>
              </p:ext>
            </p:extLst>
          </p:nvPr>
        </p:nvGraphicFramePr>
        <p:xfrm>
          <a:off x="3492967" y="2322416"/>
          <a:ext cx="20688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49">
                  <a:extLst>
                    <a:ext uri="{9D8B030D-6E8A-4147-A177-3AD203B41FA5}">
                      <a16:colId xmlns:a16="http://schemas.microsoft.com/office/drawing/2014/main" xmlns="" val="2497424791"/>
                    </a:ext>
                  </a:extLst>
                </a:gridCol>
                <a:gridCol w="1034449">
                  <a:extLst>
                    <a:ext uri="{9D8B030D-6E8A-4147-A177-3AD203B41FA5}">
                      <a16:colId xmlns:a16="http://schemas.microsoft.com/office/drawing/2014/main" xmlns="" val="1400639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-0.81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35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0.81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185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1B731C-C74D-4C41-9314-DEBA4D78DB89}"/>
                  </a:ext>
                </a:extLst>
              </p:cNvPr>
              <p:cNvSpPr txBox="1"/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B731C-C74D-4C41-9314-DEBA4D78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70217E6-27F2-4E4B-A072-8B414E84B64D}"/>
                  </a:ext>
                </a:extLst>
              </p:cNvPr>
              <p:cNvSpPr txBox="1"/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217E6-27F2-4E4B-A072-8B414E84B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E119D2C-60F8-4562-986F-7E3CD79076C4}"/>
              </a:ext>
            </a:extLst>
          </p:cNvPr>
          <p:cNvGrpSpPr/>
          <p:nvPr/>
        </p:nvGrpSpPr>
        <p:grpSpPr>
          <a:xfrm>
            <a:off x="3214411" y="3093028"/>
            <a:ext cx="2630654" cy="1364466"/>
            <a:chOff x="3214411" y="3093028"/>
            <a:chExt cx="2630654" cy="13644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E54A726-4A59-4485-B1B5-979A39B45796}"/>
                </a:ext>
              </a:extLst>
            </p:cNvPr>
            <p:cNvSpPr txBox="1"/>
            <p:nvPr/>
          </p:nvSpPr>
          <p:spPr>
            <a:xfrm>
              <a:off x="3214411" y="3626497"/>
              <a:ext cx="2630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How to get these eigen vectors?</a:t>
              </a:r>
              <a:endParaRPr lang="aa-ET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xmlns="" id="{2D25EF7C-A89F-4E55-AE89-336E1C68CDF5}"/>
                </a:ext>
              </a:extLst>
            </p:cNvPr>
            <p:cNvSpPr/>
            <p:nvPr/>
          </p:nvSpPr>
          <p:spPr>
            <a:xfrm rot="10800000">
              <a:off x="4098419" y="3093028"/>
              <a:ext cx="658908" cy="559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</p:spTree>
    <p:extLst>
      <p:ext uri="{BB962C8B-B14F-4D97-AF65-F5344CB8AC3E}">
        <p14:creationId xmlns:p14="http://schemas.microsoft.com/office/powerpoint/2010/main" val="8461712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93FD8-6987-439D-8DBC-2BBDC3E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PCA: Step 5 – Compute Principal Components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87281-3BC4-435B-AF47-E3D5505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xmlns="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8197" r="-1097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108197" r="-18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208197" r="-1097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208197" r="-18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308197" r="-1097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308197" r="-18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408197" r="-1097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40819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508197" r="-1097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50819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608197" r="-109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60819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29FABFF-7ED2-4714-8403-94E3AFB56374}"/>
              </a:ext>
            </a:extLst>
          </p:cNvPr>
          <p:cNvGraphicFramePr>
            <a:graphicFrameLocks noGrp="1"/>
          </p:cNvGraphicFramePr>
          <p:nvPr/>
        </p:nvGraphicFramePr>
        <p:xfrm>
          <a:off x="748631" y="4906424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9DCECD-F8DD-4F1F-B95D-A02336686768}"/>
                  </a:ext>
                </a:extLst>
              </p:cNvPr>
              <p:cNvSpPr txBox="1"/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DCECD-F8DD-4F1F-B95D-A0233668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3ACDA0A-45E2-40D6-A1B7-4B58963AAC2C}"/>
                  </a:ext>
                </a:extLst>
              </p:cNvPr>
              <p:cNvSpPr txBox="1"/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CDA0A-45E2-40D6-A1B7-4B58963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84BA5E8-C1DB-4468-955B-83CD7719FE72}"/>
                  </a:ext>
                </a:extLst>
              </p:cNvPr>
              <p:cNvSpPr txBox="1"/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BA5E8-C1DB-4468-955B-83CD7719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7771B6D-F30C-4075-960C-1D63435AF0F4}"/>
                  </a:ext>
                </a:extLst>
              </p:cNvPr>
              <p:cNvSpPr txBox="1"/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71B6D-F30C-4075-960C-1D63435A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xmlns="" id="{5BA4747F-82DB-4D26-A4FD-D080F30F8304}"/>
              </a:ext>
            </a:extLst>
          </p:cNvPr>
          <p:cNvGraphicFramePr>
            <a:graphicFrameLocks noGrp="1"/>
          </p:cNvGraphicFramePr>
          <p:nvPr/>
        </p:nvGraphicFramePr>
        <p:xfrm>
          <a:off x="3492967" y="2322416"/>
          <a:ext cx="20688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49">
                  <a:extLst>
                    <a:ext uri="{9D8B030D-6E8A-4147-A177-3AD203B41FA5}">
                      <a16:colId xmlns:a16="http://schemas.microsoft.com/office/drawing/2014/main" xmlns="" val="2497424791"/>
                    </a:ext>
                  </a:extLst>
                </a:gridCol>
                <a:gridCol w="1034449">
                  <a:extLst>
                    <a:ext uri="{9D8B030D-6E8A-4147-A177-3AD203B41FA5}">
                      <a16:colId xmlns:a16="http://schemas.microsoft.com/office/drawing/2014/main" xmlns="" val="1400639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-0.81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35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0.81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185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1B731C-C74D-4C41-9314-DEBA4D78DB89}"/>
                  </a:ext>
                </a:extLst>
              </p:cNvPr>
              <p:cNvSpPr txBox="1"/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B731C-C74D-4C41-9314-DEBA4D78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70217E6-27F2-4E4B-A072-8B414E84B64D}"/>
                  </a:ext>
                </a:extLst>
              </p:cNvPr>
              <p:cNvSpPr txBox="1"/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217E6-27F2-4E4B-A072-8B414E84B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7">
                <a:extLst>
                  <a:ext uri="{FF2B5EF4-FFF2-40B4-BE49-F238E27FC236}">
                    <a16:creationId xmlns:a16="http://schemas.microsoft.com/office/drawing/2014/main" xmlns="" id="{1EAB9934-7E9C-4916-A0FB-775308171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54908" y="14207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PC1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PC2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−5.0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−2.2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7">
                <a:extLst>
                  <a:ext uri="{FF2B5EF4-FFF2-40B4-BE49-F238E27FC236}">
                    <a16:creationId xmlns:a16="http://schemas.microsoft.com/office/drawing/2014/main" id="{1EAB9934-7E9C-4916-A0FB-775308171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54908" y="14207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PC1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PC2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108197" r="-11029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108197" r="-1810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208197" r="-11029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208197" r="-1810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313333" r="-11029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313333" r="-1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406557" r="-11029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40655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506557" r="-1102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50655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606557" r="-1102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60655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E119D2C-60F8-4562-986F-7E3CD79076C4}"/>
              </a:ext>
            </a:extLst>
          </p:cNvPr>
          <p:cNvGrpSpPr/>
          <p:nvPr/>
        </p:nvGrpSpPr>
        <p:grpSpPr>
          <a:xfrm>
            <a:off x="3214411" y="3093028"/>
            <a:ext cx="2630654" cy="1364466"/>
            <a:chOff x="3214411" y="3093028"/>
            <a:chExt cx="2630654" cy="13644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E54A726-4A59-4485-B1B5-979A39B45796}"/>
                </a:ext>
              </a:extLst>
            </p:cNvPr>
            <p:cNvSpPr txBox="1"/>
            <p:nvPr/>
          </p:nvSpPr>
          <p:spPr>
            <a:xfrm>
              <a:off x="3214411" y="3626497"/>
              <a:ext cx="2630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How to get these eigen vectors?</a:t>
              </a:r>
              <a:endParaRPr lang="aa-ET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xmlns="" id="{2D25EF7C-A89F-4E55-AE89-336E1C68CDF5}"/>
                </a:ext>
              </a:extLst>
            </p:cNvPr>
            <p:cNvSpPr/>
            <p:nvPr/>
          </p:nvSpPr>
          <p:spPr>
            <a:xfrm rot="10800000">
              <a:off x="4098419" y="3093028"/>
              <a:ext cx="658908" cy="559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xmlns="" id="{8B011949-B0AD-48E7-A19A-67FA824DDC72}"/>
              </a:ext>
            </a:extLst>
          </p:cNvPr>
          <p:cNvGraphicFramePr>
            <a:graphicFrameLocks noGrp="1"/>
          </p:cNvGraphicFramePr>
          <p:nvPr/>
        </p:nvGraphicFramePr>
        <p:xfrm>
          <a:off x="6754908" y="4722988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PC1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PC2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PC1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PC2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C7AFB5D-66D2-43CA-984E-F4AB0419B29D}"/>
                  </a:ext>
                </a:extLst>
              </p:cNvPr>
              <p:cNvSpPr txBox="1"/>
              <p:nvPr/>
            </p:nvSpPr>
            <p:spPr>
              <a:xfrm>
                <a:off x="7867161" y="505972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7AFB5D-66D2-43CA-984E-F4AB0419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61" y="5059722"/>
                <a:ext cx="1133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1A16640-E6AF-4DC9-98FA-FF0603B02696}"/>
                  </a:ext>
                </a:extLst>
              </p:cNvPr>
              <p:cNvSpPr txBox="1"/>
              <p:nvPr/>
            </p:nvSpPr>
            <p:spPr>
              <a:xfrm>
                <a:off x="8932595" y="509581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A16640-E6AF-4DC9-98FA-FF0603B0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95" y="5095812"/>
                <a:ext cx="11333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FCAC901-6D22-4990-B406-848B7FDBC259}"/>
                  </a:ext>
                </a:extLst>
              </p:cNvPr>
              <p:cNvSpPr txBox="1"/>
              <p:nvPr/>
            </p:nvSpPr>
            <p:spPr>
              <a:xfrm>
                <a:off x="7840424" y="547821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AC901-6D22-4990-B406-848B7FDB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24" y="5478213"/>
                <a:ext cx="11333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91334F9-4621-476F-8277-8D2029380FAA}"/>
                  </a:ext>
                </a:extLst>
              </p:cNvPr>
              <p:cNvSpPr txBox="1"/>
              <p:nvPr/>
            </p:nvSpPr>
            <p:spPr>
              <a:xfrm>
                <a:off x="8932594" y="547821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1334F9-4621-476F-8277-8D202938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94" y="5478213"/>
                <a:ext cx="11333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70F2A13-AFBF-4ABF-A901-5D497CC13C6C}"/>
              </a:ext>
            </a:extLst>
          </p:cNvPr>
          <p:cNvGrpSpPr/>
          <p:nvPr/>
        </p:nvGrpSpPr>
        <p:grpSpPr>
          <a:xfrm>
            <a:off x="9343231" y="1733308"/>
            <a:ext cx="2848769" cy="1200329"/>
            <a:chOff x="3059579" y="2818160"/>
            <a:chExt cx="2848769" cy="12003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D2C68F0-EA3E-4BC2-B4E1-2FABF6883CD4}"/>
                </a:ext>
              </a:extLst>
            </p:cNvPr>
            <p:cNvSpPr txBox="1"/>
            <p:nvPr/>
          </p:nvSpPr>
          <p:spPr>
            <a:xfrm>
              <a:off x="3277694" y="2818160"/>
              <a:ext cx="2630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Transformed Data (or Principal Components)</a:t>
              </a:r>
              <a:endParaRPr lang="aa-ET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xmlns="" id="{428A2DF6-0114-4391-AAEA-8B36F3D7AEEC}"/>
                </a:ext>
              </a:extLst>
            </p:cNvPr>
            <p:cNvSpPr/>
            <p:nvPr/>
          </p:nvSpPr>
          <p:spPr>
            <a:xfrm rot="5400000">
              <a:off x="3009739" y="3138712"/>
              <a:ext cx="658908" cy="559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02690A5-F0BD-481C-A478-AE03465E5F26}"/>
                  </a:ext>
                </a:extLst>
              </p:cNvPr>
              <p:cNvSpPr txBox="1"/>
              <p:nvPr/>
            </p:nvSpPr>
            <p:spPr>
              <a:xfrm>
                <a:off x="5845065" y="5835508"/>
                <a:ext cx="5619925" cy="5590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𝑷𝒆𝒓𝒄𝒆𝒏𝒕𝒂𝒈𝒆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𝟎𝟖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𝟎𝟖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2690A5-F0BD-481C-A478-AE03465E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65" y="5835508"/>
                <a:ext cx="5619925" cy="559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378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  <p:bldP spid="30" grpId="0"/>
      <p:bldP spid="3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EE93FD8-6987-439D-8DBC-2BBDC3E7D4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000" dirty="0"/>
              <a:t>PCA: Reduce Dimensions</a:t>
            </a:r>
            <a:endParaRPr lang="aa-ET" sz="4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4E87281-3BC4-435B-AF47-E3D550573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xmlns="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7">
                <a:extLst>
                  <a:ext uri="{FF2B5EF4-FFF2-40B4-BE49-F238E27FC236}">
                    <a16:creationId xmlns:a16="http://schemas.microsoft.com/office/drawing/2014/main" id="{ECA8DCFD-D77E-40BE-807C-FADFC3FC3D1F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6170" y="13953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108197" r="-109756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108197" r="-1810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208197" r="-109756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208197" r="-1810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308197" r="-109756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308197" r="-1810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408197" r="-109756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40819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508197" r="-109756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50819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488" t="-608197" r="-109756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2"/>
                          <a:stretch>
                            <a:fillRect l="-93213" t="-60819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xmlns="" id="{229FABFF-7ED2-4714-8403-94E3AFB56374}"/>
              </a:ext>
            </a:extLst>
          </p:cNvPr>
          <p:cNvGraphicFramePr>
            <a:graphicFrameLocks noGrp="1"/>
          </p:cNvGraphicFramePr>
          <p:nvPr/>
        </p:nvGraphicFramePr>
        <p:xfrm>
          <a:off x="748631" y="4906424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SBP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DBP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xmlns="" id="{2C9DCECD-F8DD-4F1F-B95D-A02336686768}"/>
                  </a:ext>
                </a:extLst>
              </p:cNvPr>
              <p:cNvSpPr txBox="1"/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𝟒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C9DCECD-F8DD-4F1F-B95D-A023366867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884" y="5243158"/>
                <a:ext cx="1133301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xmlns="" id="{63ACDA0A-45E2-40D6-A1B7-4B58963AAC2C}"/>
                  </a:ext>
                </a:extLst>
              </p:cNvPr>
              <p:cNvSpPr txBox="1"/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3ACDA0A-45E2-40D6-A1B7-4B58963AA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8" y="5279248"/>
                <a:ext cx="1133301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xmlns="" id="{684BA5E8-C1DB-4468-955B-83CD7719FE72}"/>
                  </a:ext>
                </a:extLst>
              </p:cNvPr>
              <p:cNvSpPr txBox="1"/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𝟔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4BA5E8-C1DB-4468-955B-83CD7719FE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147" y="5661649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xmlns="" id="{57771B6D-F30C-4075-960C-1D63435AF0F4}"/>
                  </a:ext>
                </a:extLst>
              </p:cNvPr>
              <p:cNvSpPr txBox="1"/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7771B6D-F30C-4075-960C-1D63435AF0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317" y="5661649"/>
                <a:ext cx="1133301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xmlns="" id="{5BA4747F-82DB-4D26-A4FD-D080F30F8304}"/>
              </a:ext>
            </a:extLst>
          </p:cNvPr>
          <p:cNvGraphicFramePr>
            <a:graphicFrameLocks noGrp="1"/>
          </p:cNvGraphicFramePr>
          <p:nvPr/>
        </p:nvGraphicFramePr>
        <p:xfrm>
          <a:off x="3492967" y="2322416"/>
          <a:ext cx="2068898" cy="792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34449">
                  <a:extLst>
                    <a:ext uri="{9D8B030D-6E8A-4147-A177-3AD203B41FA5}">
                      <a16:colId xmlns:a16="http://schemas.microsoft.com/office/drawing/2014/main" xmlns="" val="2497424791"/>
                    </a:ext>
                  </a:extLst>
                </a:gridCol>
                <a:gridCol w="1034449">
                  <a:extLst>
                    <a:ext uri="{9D8B030D-6E8A-4147-A177-3AD203B41FA5}">
                      <a16:colId xmlns:a16="http://schemas.microsoft.com/office/drawing/2014/main" xmlns="" val="1400639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-0.81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853532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0.81</a:t>
                      </a:r>
                      <a:endParaRPr lang="aa-ET" sz="2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b="0" dirty="0"/>
                        <a:t>0.59</a:t>
                      </a:r>
                      <a:endParaRPr lang="aa-ET" sz="2000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3100185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171B731C-C74D-4C41-9314-DEBA4D78DB89}"/>
                  </a:ext>
                </a:extLst>
              </p:cNvPr>
              <p:cNvSpPr txBox="1"/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71B731C-C74D-4C41-9314-DEBA4D78D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4494" y="2322416"/>
                <a:ext cx="498782" cy="76944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xmlns="" id="{D70217E6-27F2-4E4B-A072-8B414E84B64D}"/>
                  </a:ext>
                </a:extLst>
              </p:cNvPr>
              <p:cNvSpPr txBox="1"/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b="1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aa-ET" sz="4400" b="1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70217E6-27F2-4E4B-A072-8B414E84B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89472" y="2308535"/>
                <a:ext cx="498782" cy="76944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5" name="Table 7">
                <a:extLst>
                  <a:ext uri="{FF2B5EF4-FFF2-40B4-BE49-F238E27FC236}">
                    <a16:creationId xmlns:a16="http://schemas.microsoft.com/office/drawing/2014/main" xmlns="" id="{1EAB9934-7E9C-4916-A0FB-775308171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54908" y="14207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PC1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PC2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−5.0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−2.2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−0.6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0.6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−0.8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2.2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5.0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5" name="Table 7">
                <a:extLst>
                  <a:ext uri="{FF2B5EF4-FFF2-40B4-BE49-F238E27FC236}">
                    <a16:creationId xmlns:a16="http://schemas.microsoft.com/office/drawing/2014/main" id="{1EAB9934-7E9C-4916-A0FB-775308171B73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6754908" y="1420716"/>
              <a:ext cx="2588324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243394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344930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PC1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PC2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108197" r="-110294" b="-5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108197" r="-1810" b="-5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208197" r="-110294" b="-4016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208197" r="-1810" b="-40163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313333" r="-110294" b="-308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313333" r="-1810" b="-308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406557" r="-110294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406557" r="-1810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506557" r="-110294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506557" r="-1810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490" t="-606557" r="-110294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9"/>
                          <a:stretch>
                            <a:fillRect l="-92760" t="-606557" r="-1810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" name="Group 11">
            <a:extLst>
              <a:ext uri="{FF2B5EF4-FFF2-40B4-BE49-F238E27FC236}">
                <a16:creationId xmlns:a16="http://schemas.microsoft.com/office/drawing/2014/main" xmlns="" id="{CE119D2C-60F8-4562-986F-7E3CD79076C4}"/>
              </a:ext>
            </a:extLst>
          </p:cNvPr>
          <p:cNvGrpSpPr/>
          <p:nvPr/>
        </p:nvGrpSpPr>
        <p:grpSpPr>
          <a:xfrm>
            <a:off x="3214411" y="3093028"/>
            <a:ext cx="2630654" cy="1364466"/>
            <a:chOff x="3214411" y="3093028"/>
            <a:chExt cx="2630654" cy="136446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xmlns="" id="{1E54A726-4A59-4485-B1B5-979A39B45796}"/>
                </a:ext>
              </a:extLst>
            </p:cNvPr>
            <p:cNvSpPr txBox="1"/>
            <p:nvPr/>
          </p:nvSpPr>
          <p:spPr>
            <a:xfrm>
              <a:off x="3214411" y="3626497"/>
              <a:ext cx="263065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FF0000"/>
                  </a:solidFill>
                </a:rPr>
                <a:t>How to get these eigen vectors?</a:t>
              </a:r>
              <a:endParaRPr lang="aa-ET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11" name="Arrow: Down 10">
              <a:extLst>
                <a:ext uri="{FF2B5EF4-FFF2-40B4-BE49-F238E27FC236}">
                  <a16:creationId xmlns:a16="http://schemas.microsoft.com/office/drawing/2014/main" xmlns="" id="{2D25EF7C-A89F-4E55-AE89-336E1C68CDF5}"/>
                </a:ext>
              </a:extLst>
            </p:cNvPr>
            <p:cNvSpPr/>
            <p:nvPr/>
          </p:nvSpPr>
          <p:spPr>
            <a:xfrm rot="10800000">
              <a:off x="4098419" y="3093028"/>
              <a:ext cx="658908" cy="559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p:graphicFrame>
        <p:nvGraphicFramePr>
          <p:cNvPr id="26" name="Table 6">
            <a:extLst>
              <a:ext uri="{FF2B5EF4-FFF2-40B4-BE49-F238E27FC236}">
                <a16:creationId xmlns:a16="http://schemas.microsoft.com/office/drawing/2014/main" xmlns="" id="{8B011949-B0AD-48E7-A19A-67FA824DDC72}"/>
              </a:ext>
            </a:extLst>
          </p:cNvPr>
          <p:cNvGraphicFramePr>
            <a:graphicFrameLocks noGrp="1"/>
          </p:cNvGraphicFramePr>
          <p:nvPr/>
        </p:nvGraphicFramePr>
        <p:xfrm>
          <a:off x="6754908" y="4722988"/>
          <a:ext cx="3390231" cy="11125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30077">
                  <a:extLst>
                    <a:ext uri="{9D8B030D-6E8A-4147-A177-3AD203B41FA5}">
                      <a16:colId xmlns:a16="http://schemas.microsoft.com/office/drawing/2014/main" xmlns="" val="3475834387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1174626304"/>
                    </a:ext>
                  </a:extLst>
                </a:gridCol>
                <a:gridCol w="1130077">
                  <a:extLst>
                    <a:ext uri="{9D8B030D-6E8A-4147-A177-3AD203B41FA5}">
                      <a16:colId xmlns:a16="http://schemas.microsoft.com/office/drawing/2014/main" xmlns="" val="405672897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PC1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PC2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xmlns="" val="14056185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PC1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xmlns="" val="34394511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PC2</a:t>
                      </a:r>
                      <a:endParaRPr lang="aa-ET" b="1" dirty="0"/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49595090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xmlns="" id="{2C7AFB5D-66D2-43CA-984E-F4AB0419B29D}"/>
                  </a:ext>
                </a:extLst>
              </p:cNvPr>
              <p:cNvSpPr txBox="1"/>
              <p:nvPr/>
            </p:nvSpPr>
            <p:spPr>
              <a:xfrm>
                <a:off x="7867161" y="505972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𝟎𝟖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2C7AFB5D-66D2-43CA-984E-F4AB0419B2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7161" y="5059722"/>
                <a:ext cx="1133301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xmlns="" id="{E1A16640-E6AF-4DC9-98FA-FF0603B02696}"/>
                  </a:ext>
                </a:extLst>
              </p:cNvPr>
              <p:cNvSpPr txBox="1"/>
              <p:nvPr/>
            </p:nvSpPr>
            <p:spPr>
              <a:xfrm>
                <a:off x="8932595" y="509581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E1A16640-E6AF-4DC9-98FA-FF0603B026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95" y="5095812"/>
                <a:ext cx="1133301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xmlns="" id="{2FCAC901-6D22-4990-B406-848B7FDBC259}"/>
                  </a:ext>
                </a:extLst>
              </p:cNvPr>
              <p:cNvSpPr txBox="1"/>
              <p:nvPr/>
            </p:nvSpPr>
            <p:spPr>
              <a:xfrm>
                <a:off x="7840424" y="547821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FCAC901-6D22-4990-B406-848B7FDBC2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0424" y="5478213"/>
                <a:ext cx="1133301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xmlns="" id="{691334F9-4621-476F-8277-8D2029380FAA}"/>
                  </a:ext>
                </a:extLst>
              </p:cNvPr>
              <p:cNvSpPr txBox="1"/>
              <p:nvPr/>
            </p:nvSpPr>
            <p:spPr>
              <a:xfrm>
                <a:off x="8932594" y="547821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𝟑𝟐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691334F9-4621-476F-8277-8D2029380F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2594" y="5478213"/>
                <a:ext cx="113330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xmlns="" id="{C70F2A13-AFBF-4ABF-A901-5D497CC13C6C}"/>
              </a:ext>
            </a:extLst>
          </p:cNvPr>
          <p:cNvGrpSpPr/>
          <p:nvPr/>
        </p:nvGrpSpPr>
        <p:grpSpPr>
          <a:xfrm>
            <a:off x="9343231" y="1733308"/>
            <a:ext cx="2848769" cy="1200329"/>
            <a:chOff x="3059579" y="2818160"/>
            <a:chExt cx="2848769" cy="1200329"/>
          </a:xfrm>
        </p:grpSpPr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xmlns="" id="{CD2C68F0-EA3E-4BC2-B4E1-2FABF6883CD4}"/>
                </a:ext>
              </a:extLst>
            </p:cNvPr>
            <p:cNvSpPr txBox="1"/>
            <p:nvPr/>
          </p:nvSpPr>
          <p:spPr>
            <a:xfrm>
              <a:off x="3277694" y="2818160"/>
              <a:ext cx="2630654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dirty="0">
                  <a:solidFill>
                    <a:srgbClr val="00B050"/>
                  </a:solidFill>
                </a:rPr>
                <a:t>Transformed Data (or Principal Components)</a:t>
              </a:r>
              <a:endParaRPr lang="aa-ET" sz="2400" b="1" dirty="0">
                <a:solidFill>
                  <a:srgbClr val="00B050"/>
                </a:solidFill>
              </a:endParaRPr>
            </a:p>
          </p:txBody>
        </p:sp>
        <p:sp>
          <p:nvSpPr>
            <p:cNvPr id="33" name="Arrow: Down 32">
              <a:extLst>
                <a:ext uri="{FF2B5EF4-FFF2-40B4-BE49-F238E27FC236}">
                  <a16:creationId xmlns:a16="http://schemas.microsoft.com/office/drawing/2014/main" xmlns="" id="{428A2DF6-0114-4391-AAEA-8B36F3D7AEEC}"/>
                </a:ext>
              </a:extLst>
            </p:cNvPr>
            <p:cNvSpPr/>
            <p:nvPr/>
          </p:nvSpPr>
          <p:spPr>
            <a:xfrm rot="5400000">
              <a:off x="3009739" y="3138712"/>
              <a:ext cx="658908" cy="559227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xmlns="" id="{102690A5-F0BD-481C-A478-AE03465E5F26}"/>
                  </a:ext>
                </a:extLst>
              </p:cNvPr>
              <p:cNvSpPr txBox="1"/>
              <p:nvPr/>
            </p:nvSpPr>
            <p:spPr>
              <a:xfrm>
                <a:off x="5845065" y="5835508"/>
                <a:ext cx="5619925" cy="55906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𝑷𝒆𝒓𝒄𝒆𝒏𝒕𝒂𝒈𝒆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𝑽𝒂𝒓𝒊𝒂𝒏𝒄𝒆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𝒐𝒇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𝑷𝑪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𝟎𝟖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𝟏𝟐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𝟎𝟖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+.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𝟑𝟐</m:t>
                          </m:r>
                        </m:den>
                      </m:f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𝟗𝟕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𝟒𝟏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%</m:t>
                      </m:r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102690A5-F0BD-481C-A478-AE03465E5F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5065" y="5835508"/>
                <a:ext cx="5619925" cy="55906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xmlns="" id="{7B72CF24-7239-48D9-8F85-367AB4184385}"/>
              </a:ext>
            </a:extLst>
          </p:cNvPr>
          <p:cNvCxnSpPr>
            <a:cxnSpLocks/>
          </p:cNvCxnSpPr>
          <p:nvPr/>
        </p:nvCxnSpPr>
        <p:spPr>
          <a:xfrm flipH="1">
            <a:off x="8285835" y="1089608"/>
            <a:ext cx="839282" cy="307431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xmlns="" id="{DEEBD9A7-E365-403B-83E7-ADC930CFECAD}"/>
              </a:ext>
            </a:extLst>
          </p:cNvPr>
          <p:cNvSpPr/>
          <p:nvPr/>
        </p:nvSpPr>
        <p:spPr>
          <a:xfrm>
            <a:off x="3328845" y="2004019"/>
            <a:ext cx="2352098" cy="1609409"/>
          </a:xfrm>
          <a:prstGeom prst="roundRect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</p:spTree>
    <p:extLst>
      <p:ext uri="{BB962C8B-B14F-4D97-AF65-F5344CB8AC3E}">
        <p14:creationId xmlns:p14="http://schemas.microsoft.com/office/powerpoint/2010/main" val="20942055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C917817-3169-467C-92D4-8724835464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PCA in Python</a:t>
            </a:r>
            <a:endParaRPr lang="aa-E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2B7346A-87B0-4508-936E-B28F1C48839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aa-E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1C7D4CB-3D8F-40F9-8648-5EB271711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045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2697-828A-4B92-AD75-7BE1E4C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via Python Code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6554E5-4E6A-456E-802B-A19B3C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19</a:t>
            </a:fld>
            <a:endParaRPr 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xmlns="" id="{F800B495-7532-4DC0-B208-70C685B2A8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5419" y="1326629"/>
            <a:ext cx="9758821" cy="4697467"/>
          </a:xfrm>
        </p:spPr>
      </p:pic>
    </p:spTree>
    <p:extLst>
      <p:ext uri="{BB962C8B-B14F-4D97-AF65-F5344CB8AC3E}">
        <p14:creationId xmlns:p14="http://schemas.microsoft.com/office/powerpoint/2010/main" val="3461809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91D4AB-382B-9CD1-7396-AFB8114BE6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Vectors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xmlns="" id="{9ED4C3BE-2AB7-D625-E355-8A2183BDAF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613" y="1518444"/>
            <a:ext cx="8547100" cy="41783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E364539-9EFB-DB57-E0B0-778486A88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3670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2697-828A-4B92-AD75-7BE1E4C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via Python Code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6554E5-4E6A-456E-802B-A19B3C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20</a:t>
            </a:fld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xmlns="" id="{0AA31271-5714-49DA-A048-2FE2DDE7D8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06874" y="1199733"/>
            <a:ext cx="7056332" cy="5100767"/>
          </a:xfrm>
        </p:spPr>
      </p:pic>
    </p:spTree>
    <p:extLst>
      <p:ext uri="{BB962C8B-B14F-4D97-AF65-F5344CB8AC3E}">
        <p14:creationId xmlns:p14="http://schemas.microsoft.com/office/powerpoint/2010/main" val="29011828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2697-828A-4B92-AD75-7BE1E4C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via Python Code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6554E5-4E6A-456E-802B-A19B3C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21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F11D011-5B5F-4D5E-9B99-DDAE8BE384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103" y="1631140"/>
            <a:ext cx="11373211" cy="3573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244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2697-828A-4B92-AD75-7BE1E4C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via Python Code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6554E5-4E6A-456E-802B-A19B3C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AD34593A-C347-43E1-9A2D-20C48EF5D0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8402" y="1800313"/>
            <a:ext cx="7604183" cy="4272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484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4782697-828A-4B92-AD75-7BE1E4CDAB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 Example via Python Code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76554E5-4E6A-456E-802B-A19B3CA7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DA8045C6-5E3F-4066-83FA-489A9170C0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198" y="1536577"/>
            <a:ext cx="10521285" cy="323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3021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152F08-48A3-4E89-95E3-7B3A6AC0A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Study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49552C-05A0-4684-AFF8-5C4D53A4FA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https://builtin.com/data-science/step-step-explanation-principal-component-analysis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https://towardsdatascience.com/the-mathematics-behind-principal-component-analysis-fff2d7f4b643</a:t>
            </a:r>
            <a:r>
              <a:rPr lang="en-US" dirty="0"/>
              <a:t>  </a:t>
            </a:r>
          </a:p>
          <a:p>
            <a:r>
              <a:rPr lang="en-US" dirty="0">
                <a:hlinkClick r:id="rId4"/>
              </a:rPr>
              <a:t>https://www.projectrhea.org/rhea/index.php/PCA_Theory_Examples</a:t>
            </a:r>
            <a:r>
              <a:rPr lang="en-US" dirty="0"/>
              <a:t> </a:t>
            </a:r>
          </a:p>
          <a:p>
            <a:r>
              <a:rPr lang="en-US" dirty="0">
                <a:hlinkClick r:id="rId5"/>
              </a:rPr>
              <a:t>https://www.youtube.com/watch?v=_UVHneBUBW0&amp;ab_channel=StatQuestwithJoshStarmer</a:t>
            </a:r>
            <a:r>
              <a:rPr lang="en-US" dirty="0"/>
              <a:t> </a:t>
            </a:r>
          </a:p>
          <a:p>
            <a:r>
              <a:rPr lang="en-US" dirty="0">
                <a:hlinkClick r:id="rId6"/>
              </a:rPr>
              <a:t>https://youtu.be/FgakZw6K1QQ?list=PLUE9cBml08ygE5rkN42FanwMiNMNFzh5N</a:t>
            </a:r>
            <a:r>
              <a:rPr lang="en-US" dirty="0"/>
              <a:t> 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AB12FAA-89C6-4EB5-9189-C0D166D6B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2693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7FA62AD-E1D3-3627-B89D-A14BDF66E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EigenVectors </a:t>
            </a:r>
            <a:r>
              <a:rPr lang="en-US" smtClean="0"/>
              <a:t> </a:t>
            </a:r>
            <a:r>
              <a:rPr lang="aa-ET" smtClean="0"/>
              <a:t> </a:t>
            </a:r>
            <a:r>
              <a:rPr lang="aa-ET" dirty="0"/>
              <a:t>Av = ⋋v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D5D2B700-0E84-47DF-D0E9-1BE27E6FE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3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2A708906-F00C-AF2E-C834-C7935E678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9350" y="1514917"/>
            <a:ext cx="7353300" cy="4470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65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E5001E-B4F2-6255-EA7C-D50A8CA50E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a-ET" dirty="0"/>
              <a:t>Normalizing Vector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5BD88DA-A320-C27C-4399-B516A8F803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4</a:t>
            </a:fld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11E3769F-BBF2-6E64-0802-4D7BEEA720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371" y="1469031"/>
            <a:ext cx="8427258" cy="4179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60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1F10E92-C55A-4E5E-A59A-3F9DC461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aa-E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E2F4D914-AB08-466A-A07E-1B4851E1EBF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9159" y="1778543"/>
            <a:ext cx="3600450" cy="284797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48C876D4-8CB1-465B-AB7A-8C116FEF6C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5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0186784-C5CE-4287-825F-7F3251325E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3875" y="1778543"/>
            <a:ext cx="3524250" cy="28575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881D967C-F8F8-4E59-83CC-B9CCDF56B8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43083" y="1807118"/>
            <a:ext cx="3714750" cy="28194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xmlns="" id="{769E5016-C17F-4BED-B47B-38C1F480EBA4}"/>
              </a:ext>
            </a:extLst>
          </p:cNvPr>
          <p:cNvSpPr txBox="1"/>
          <p:nvPr/>
        </p:nvSpPr>
        <p:spPr>
          <a:xfrm>
            <a:off x="2168163" y="4860179"/>
            <a:ext cx="7732295" cy="13849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Try to </a:t>
            </a:r>
            <a:r>
              <a:rPr lang="en-US" sz="2800" b="1" dirty="0">
                <a:solidFill>
                  <a:srgbClr val="00B050"/>
                </a:solidFill>
              </a:rPr>
              <a:t>increase variance </a:t>
            </a:r>
            <a:r>
              <a:rPr lang="en-US" sz="2800" b="1" dirty="0"/>
              <a:t>but </a:t>
            </a:r>
            <a:r>
              <a:rPr lang="en-US" sz="2800" b="1" dirty="0">
                <a:solidFill>
                  <a:srgbClr val="FF00FF"/>
                </a:solidFill>
              </a:rPr>
              <a:t>reduce covariance</a:t>
            </a:r>
            <a:r>
              <a:rPr lang="en-US" sz="2800" b="1" dirty="0"/>
              <a:t>!! (i.e., make features independent via converting them to principal components)</a:t>
            </a:r>
            <a:endParaRPr lang="aa-ET" sz="2800" b="1" dirty="0"/>
          </a:p>
        </p:txBody>
      </p:sp>
    </p:spTree>
    <p:extLst>
      <p:ext uri="{BB962C8B-B14F-4D97-AF65-F5344CB8AC3E}">
        <p14:creationId xmlns:p14="http://schemas.microsoft.com/office/powerpoint/2010/main" val="98244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D1115-BDBE-4623-8E80-4A504139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939EAC2-D135-467F-8891-7910371B33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Find a projection that captures the </a:t>
            </a:r>
            <a:r>
              <a:rPr lang="en-US" b="1" dirty="0">
                <a:solidFill>
                  <a:srgbClr val="00B050"/>
                </a:solidFill>
              </a:rPr>
              <a:t>largest amount of variation in data</a:t>
            </a:r>
          </a:p>
          <a:p>
            <a:r>
              <a:rPr lang="en-US" dirty="0"/>
              <a:t>The original data are projected onto a </a:t>
            </a:r>
            <a:r>
              <a:rPr lang="en-US" b="1" dirty="0">
                <a:solidFill>
                  <a:srgbClr val="00B050"/>
                </a:solidFill>
              </a:rPr>
              <a:t>much smaller space</a:t>
            </a:r>
            <a:r>
              <a:rPr lang="en-US" dirty="0"/>
              <a:t>, resulting in </a:t>
            </a:r>
            <a:r>
              <a:rPr lang="en-US" b="1" dirty="0">
                <a:solidFill>
                  <a:srgbClr val="00B050"/>
                </a:solidFill>
              </a:rPr>
              <a:t>dimensionality reduction</a:t>
            </a:r>
            <a:r>
              <a:rPr lang="en-US" dirty="0"/>
              <a:t>. </a:t>
            </a:r>
          </a:p>
          <a:p>
            <a:r>
              <a:rPr lang="en-US" dirty="0"/>
              <a:t>We find the </a:t>
            </a:r>
            <a:r>
              <a:rPr lang="en-US" b="1" dirty="0">
                <a:solidFill>
                  <a:srgbClr val="FF00FF"/>
                </a:solidFill>
              </a:rPr>
              <a:t>eigenvectors</a:t>
            </a:r>
            <a:r>
              <a:rPr lang="en-US" dirty="0"/>
              <a:t> of the </a:t>
            </a:r>
            <a:r>
              <a:rPr lang="en-US" b="1" dirty="0">
                <a:solidFill>
                  <a:srgbClr val="FF00FF"/>
                </a:solidFill>
              </a:rPr>
              <a:t>covariance matrix</a:t>
            </a:r>
            <a:r>
              <a:rPr lang="en-US" dirty="0"/>
              <a:t>, and </a:t>
            </a:r>
            <a:r>
              <a:rPr lang="en-US" b="1" dirty="0">
                <a:solidFill>
                  <a:srgbClr val="00B050"/>
                </a:solidFill>
              </a:rPr>
              <a:t>these eigenvectors define the new space</a:t>
            </a:r>
          </a:p>
          <a:p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BAD159-D0CE-4125-BA21-1B8A4E3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132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9BD1115-BDBE-4623-8E80-4A5041397D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Principal Component Analysis</a:t>
            </a:r>
            <a:endParaRPr lang="aa-ET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xmlns="" id="{FA5ACE50-AD2C-47E5-834B-169167AB25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2510" y="1604210"/>
            <a:ext cx="10586980" cy="3281739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68BAD159-D0CE-4125-BA21-1B8A4E3DB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887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3030378-830D-4D61-8A36-13E5F6F0B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1 – Center the data</a:t>
            </a:r>
            <a:endParaRPr lang="aa-ET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97CF2D-4A6E-4044-81C4-2B8DD59493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Mean Center</a:t>
            </a:r>
          </a:p>
          <a:p>
            <a:endParaRPr lang="en-US" b="1" dirty="0"/>
          </a:p>
          <a:p>
            <a:r>
              <a:rPr lang="en-US" b="1" dirty="0"/>
              <a:t>Standardize</a:t>
            </a:r>
            <a:endParaRPr lang="aa-ET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DF5BACA2-5258-4FE6-AD24-C11CA5090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xmlns="" id="{103A0C12-9559-478F-99DC-8327697CF90E}"/>
                  </a:ext>
                </a:extLst>
              </p:cNvPr>
              <p:cNvSpPr txBox="1"/>
              <p:nvPr/>
            </p:nvSpPr>
            <p:spPr>
              <a:xfrm>
                <a:off x="3469270" y="1346218"/>
                <a:ext cx="3424634" cy="338554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𝝁</m:t>
                      </m:r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03A0C12-9559-478F-99DC-8327697CF9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9270" y="1346218"/>
                <a:ext cx="3424634" cy="33855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01FA6737-A24D-409A-99BB-A6B9CB5B2A9A}"/>
                  </a:ext>
                </a:extLst>
              </p:cNvPr>
              <p:cNvSpPr txBox="1"/>
              <p:nvPr/>
            </p:nvSpPr>
            <p:spPr>
              <a:xfrm>
                <a:off x="3299669" y="2172098"/>
                <a:ext cx="3424634" cy="55996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b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𝒏𝒆𝒘</m:t>
                          </m:r>
                        </m:sub>
                      </m:sSub>
                      <m:r>
                        <a:rPr lang="en-US" sz="1600" b="1" i="1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sz="1600" b="1" i="1" dirty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𝝁</m:t>
                          </m:r>
                        </m:num>
                        <m:den>
                          <m: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𝝈</m:t>
                          </m:r>
                        </m:den>
                      </m:f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01FA6737-A24D-409A-99BB-A6B9CB5B2A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9669" y="2172098"/>
                <a:ext cx="3424634" cy="55996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xmlns="" id="{6AD0C8AF-6B0F-4970-AF22-10C8CBF0B8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4333127"/>
              </p:ext>
            </p:extLst>
          </p:nvPr>
        </p:nvGraphicFramePr>
        <p:xfrm>
          <a:off x="214237" y="2915902"/>
          <a:ext cx="308543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42716">
                  <a:extLst>
                    <a:ext uri="{9D8B030D-6E8A-4147-A177-3AD203B41FA5}">
                      <a16:colId xmlns:a16="http://schemas.microsoft.com/office/drawing/2014/main" xmlns="" val="3549156917"/>
                    </a:ext>
                  </a:extLst>
                </a:gridCol>
                <a:gridCol w="1542716">
                  <a:extLst>
                    <a:ext uri="{9D8B030D-6E8A-4147-A177-3AD203B41FA5}">
                      <a16:colId xmlns:a16="http://schemas.microsoft.com/office/drawing/2014/main" xmlns="" val="85565447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Systolic BP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Diastolic BP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401268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126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78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3038990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80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4752919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128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1071173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82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8451626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130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84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90003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132</a:t>
                      </a:r>
                      <a:endParaRPr lang="aa-ET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86</a:t>
                      </a:r>
                      <a:endParaRPr lang="aa-E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9382715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xmlns="" id="{EB294C7A-5DEE-4808-BA3C-E5D45BAA1785}"/>
                  </a:ext>
                </a:extLst>
              </p:cNvPr>
              <p:cNvSpPr txBox="1"/>
              <p:nvPr/>
            </p:nvSpPr>
            <p:spPr>
              <a:xfrm>
                <a:off x="214236" y="5586423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𝟏𝟐𝟗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B294C7A-5DEE-4808-BA3C-E5D45BAA1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236" y="5586423"/>
                <a:ext cx="1133301" cy="369332"/>
              </a:xfrm>
              <a:prstGeom prst="rect">
                <a:avLst/>
              </a:prstGeom>
              <a:blipFill>
                <a:blip r:embed="rId4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xmlns="" id="{E748F6BD-8B8F-4C51-95A1-F523032CF550}"/>
                  </a:ext>
                </a:extLst>
              </p:cNvPr>
              <p:cNvSpPr txBox="1"/>
              <p:nvPr/>
            </p:nvSpPr>
            <p:spPr>
              <a:xfrm>
                <a:off x="1756953" y="559051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𝟖𝟐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48F6BD-8B8F-4C51-95A1-F523032CF5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6953" y="5590512"/>
                <a:ext cx="1133301" cy="369332"/>
              </a:xfrm>
              <a:prstGeom prst="rect">
                <a:avLst/>
              </a:prstGeom>
              <a:blipFill>
                <a:blip r:embed="rId5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6" name="Group 15">
            <a:extLst>
              <a:ext uri="{FF2B5EF4-FFF2-40B4-BE49-F238E27FC236}">
                <a16:creationId xmlns:a16="http://schemas.microsoft.com/office/drawing/2014/main" xmlns="" id="{BBD2DED3-B47B-4284-8C53-16989140A790}"/>
              </a:ext>
            </a:extLst>
          </p:cNvPr>
          <p:cNvGrpSpPr/>
          <p:nvPr/>
        </p:nvGrpSpPr>
        <p:grpSpPr>
          <a:xfrm>
            <a:off x="5646821" y="1349176"/>
            <a:ext cx="6031832" cy="976929"/>
            <a:chOff x="5646821" y="1349176"/>
            <a:chExt cx="6031832" cy="9769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xmlns="" id="{AA2580AA-96B7-4480-AF6C-EF1CFC595A22}"/>
                    </a:ext>
                  </a:extLst>
                </p:cNvPr>
                <p:cNvSpPr txBox="1"/>
                <p:nvPr/>
              </p:nvSpPr>
              <p:spPr>
                <a:xfrm>
                  <a:off x="8438147" y="1349176"/>
                  <a:ext cx="324050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</m:oMath>
                  </a14:m>
                  <a:r>
                    <a:rPr lang="en-US" sz="2400" dirty="0"/>
                    <a:t> is average… also can use </a:t>
                  </a:r>
                  <a14:m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</m:acc>
                    </m:oMath>
                  </a14:m>
                  <a:r>
                    <a:rPr lang="en-US" sz="2400" dirty="0"/>
                    <a:t> as a notation.</a:t>
                  </a:r>
                  <a:endParaRPr lang="aa-ET" sz="24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A2580AA-96B7-4480-AF6C-EF1CFC595A2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8147" y="1349176"/>
                  <a:ext cx="3240506" cy="830997"/>
                </a:xfrm>
                <a:prstGeom prst="rect">
                  <a:avLst/>
                </a:prstGeom>
                <a:blipFill>
                  <a:blip r:embed="rId6"/>
                  <a:stretch>
                    <a:fillRect t="-5839" r="-188" b="-15328"/>
                  </a:stretch>
                </a:blipFill>
              </p:spPr>
              <p:txBody>
                <a:bodyPr/>
                <a:lstStyle/>
                <a:p>
                  <a:r>
                    <a:rPr lang="en-PK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xmlns="" id="{E20F7FD9-2ED9-4751-80AE-3E560C1F7B62}"/>
                </a:ext>
              </a:extLst>
            </p:cNvPr>
            <p:cNvCxnSpPr>
              <a:stCxn id="10" idx="1"/>
            </p:cNvCxnSpPr>
            <p:nvPr/>
          </p:nvCxnSpPr>
          <p:spPr>
            <a:xfrm flipH="1" flipV="1">
              <a:off x="5839326" y="1491916"/>
              <a:ext cx="2598821" cy="27275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xmlns="" id="{04717D9F-DAA4-4802-AAD2-77EFBF82AE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5646821" y="1764675"/>
              <a:ext cx="2791326" cy="56143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xmlns="" id="{C753B39F-DB6B-4099-81E5-105D70606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75367"/>
                  </p:ext>
                </p:extLst>
              </p:nvPr>
            </p:nvGraphicFramePr>
            <p:xfrm>
              <a:off x="3732826" y="2915902"/>
              <a:ext cx="35820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18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613218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126−129 = 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78−82=−4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128−129 = 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80−82=−2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128−129 = 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82−82=0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130 = 129 = 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82−82=0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130 – 129 = 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84−82=2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132 – 129 = 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86−82=4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Table 7">
                <a:extLst>
                  <a:ext uri="{FF2B5EF4-FFF2-40B4-BE49-F238E27FC236}">
                    <a16:creationId xmlns:a16="http://schemas.microsoft.com/office/drawing/2014/main" id="{C753B39F-DB6B-4099-81E5-105D7060613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27075367"/>
                  </p:ext>
                </p:extLst>
              </p:nvPr>
            </p:nvGraphicFramePr>
            <p:xfrm>
              <a:off x="3732826" y="2915902"/>
              <a:ext cx="35820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18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613218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108197" r="-83591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108197" r="-1887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208197" r="-83591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208197" r="-1887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308197" r="-83591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308197" r="-1887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408197" r="-83591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408197" r="-1887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508197" r="-83591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508197" r="-1887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310" t="-608197" r="-83591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7"/>
                          <a:stretch>
                            <a:fillRect l="-122264" t="-608197" r="-1887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8" name="Arrow: Right 17">
            <a:extLst>
              <a:ext uri="{FF2B5EF4-FFF2-40B4-BE49-F238E27FC236}">
                <a16:creationId xmlns:a16="http://schemas.microsoft.com/office/drawing/2014/main" xmlns="" id="{679DCEB8-3578-47D6-80A6-6366A7EDB1DA}"/>
              </a:ext>
            </a:extLst>
          </p:cNvPr>
          <p:cNvSpPr/>
          <p:nvPr/>
        </p:nvSpPr>
        <p:spPr>
          <a:xfrm>
            <a:off x="3299669" y="3845169"/>
            <a:ext cx="334485" cy="456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xmlns="" id="{0EE64418-B895-4389-981A-F84F8DE2BFE3}"/>
              </a:ext>
            </a:extLst>
          </p:cNvPr>
          <p:cNvSpPr/>
          <p:nvPr/>
        </p:nvSpPr>
        <p:spPr>
          <a:xfrm>
            <a:off x="7402270" y="3926649"/>
            <a:ext cx="334485" cy="45657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aa-ET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0" name="Table 7">
                <a:extLst>
                  <a:ext uri="{FF2B5EF4-FFF2-40B4-BE49-F238E27FC236}">
                    <a16:creationId xmlns:a16="http://schemas.microsoft.com/office/drawing/2014/main" xmlns="" id="{10E39F85-0FFF-49F8-B076-689D798EF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28458"/>
                  </p:ext>
                </p:extLst>
              </p:nvPr>
            </p:nvGraphicFramePr>
            <p:xfrm>
              <a:off x="8006801" y="2915902"/>
              <a:ext cx="35820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18">
                      <a:extLst>
                        <a:ext uri="{9D8B030D-6E8A-4147-A177-3AD203B41FA5}">
                          <a16:colId xmlns:a16="http://schemas.microsoft.com/office/drawing/2014/main" xmlns="" val="3549156917"/>
                        </a:ext>
                      </a:extLst>
                    </a:gridCol>
                    <a:gridCol w="1613218">
                      <a:extLst>
                        <a:ext uri="{9D8B030D-6E8A-4147-A177-3AD203B41FA5}">
                          <a16:colId xmlns:a16="http://schemas.microsoft.com/office/drawing/2014/main" xmlns="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i="1" dirty="0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dirty="0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lang="aa-ET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val="42938271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0" name="Table 7">
                <a:extLst>
                  <a:ext uri="{FF2B5EF4-FFF2-40B4-BE49-F238E27FC236}">
                    <a16:creationId xmlns:a16="http://schemas.microsoft.com/office/drawing/2014/main" id="{10E39F85-0FFF-49F8-B076-689D798EF7E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97428458"/>
                  </p:ext>
                </p:extLst>
              </p:nvPr>
            </p:nvGraphicFramePr>
            <p:xfrm>
              <a:off x="8006801" y="2915902"/>
              <a:ext cx="3582036" cy="2595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968818">
                      <a:extLst>
                        <a:ext uri="{9D8B030D-6E8A-4147-A177-3AD203B41FA5}">
                          <a16:colId xmlns:a16="http://schemas.microsoft.com/office/drawing/2014/main" val="3549156917"/>
                        </a:ext>
                      </a:extLst>
                    </a:gridCol>
                    <a:gridCol w="1613218">
                      <a:extLst>
                        <a:ext uri="{9D8B030D-6E8A-4147-A177-3AD203B41FA5}">
                          <a16:colId xmlns:a16="http://schemas.microsoft.com/office/drawing/2014/main" val="85565447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Systolic BP</a:t>
                          </a:r>
                          <a:endParaRPr lang="en-PK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dirty="0"/>
                            <a:t>Diastolic BP</a:t>
                          </a:r>
                          <a:endParaRPr lang="en-PK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0126827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108197" r="-83025" b="-5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108197" r="-1509" b="-5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0389902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208197" r="-83025" b="-4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208197" r="-1509" b="-4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7529199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308197" r="-83025" b="-3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308197" r="-1509" b="-3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0711738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408197" r="-83025" b="-2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408197" r="-1509" b="-2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8451626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508197" r="-83025" b="-10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508197" r="-1509" b="-10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00344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309" t="-608197" r="-83025" b="-32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PK"/>
                        </a:p>
                      </a:txBody>
                      <a:tcPr>
                        <a:blipFill>
                          <a:blip r:embed="rId8"/>
                          <a:stretch>
                            <a:fillRect l="-122642" t="-608197" r="-1509" b="-3279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2938271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xmlns="" id="{29CDA01A-4AF1-4ED4-888B-F3127C7DB8E1}"/>
                  </a:ext>
                </a:extLst>
              </p:cNvPr>
              <p:cNvSpPr txBox="1"/>
              <p:nvPr/>
            </p:nvSpPr>
            <p:spPr>
              <a:xfrm>
                <a:off x="8438147" y="549375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9CDA01A-4AF1-4ED4-888B-F3127C7DB8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8147" y="5493752"/>
                <a:ext cx="1133301" cy="369332"/>
              </a:xfrm>
              <a:prstGeom prst="rect">
                <a:avLst/>
              </a:prstGeom>
              <a:blipFill>
                <a:blip r:embed="rId9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xmlns="" id="{0ECEF25A-A180-45E1-ADDD-768545390CDE}"/>
                  </a:ext>
                </a:extLst>
              </p:cNvPr>
              <p:cNvSpPr txBox="1"/>
              <p:nvPr/>
            </p:nvSpPr>
            <p:spPr>
              <a:xfrm>
                <a:off x="10139485" y="5530782"/>
                <a:ext cx="113330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𝝁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aa-ET" b="1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ECEF25A-A180-45E1-ADDD-768545390C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9485" y="5530782"/>
                <a:ext cx="1133301" cy="369332"/>
              </a:xfrm>
              <a:prstGeom prst="rect">
                <a:avLst/>
              </a:prstGeom>
              <a:blipFill>
                <a:blip r:embed="rId10"/>
                <a:stretch>
                  <a:fillRect b="-3279"/>
                </a:stretch>
              </a:blipFill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3770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/>
      <p:bldP spid="9" grpId="0"/>
      <p:bldP spid="18" grpId="0" animBg="1"/>
      <p:bldP spid="19" grpId="0" animBg="1"/>
      <p:bldP spid="21" grpId="0"/>
      <p:bldP spid="2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5C854D2-4690-4554-9024-DCEFD94AB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PCA: Step 2 – Compute Covariance</a:t>
            </a:r>
            <a:endParaRPr lang="aa-E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8F875DD-232D-48EE-AFE9-8FEC392033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D8BA92-921E-4261-AD97-A03D4D041050}" type="slidenum">
              <a:rPr lang="en-US" smtClean="0"/>
              <a:t>9</a:t>
            </a:fld>
            <a:endParaRPr lang="en-US"/>
          </a:p>
        </p:txBody>
      </p:sp>
      <p:pic>
        <p:nvPicPr>
          <p:cNvPr id="7170" name="Picture 2" descr="Interpretation of Covariance, Covariance Matrix and Eigenvalues | Towards  Data Science">
            <a:extLst>
              <a:ext uri="{FF2B5EF4-FFF2-40B4-BE49-F238E27FC236}">
                <a16:creationId xmlns:a16="http://schemas.microsoft.com/office/drawing/2014/main" xmlns="" id="{069861D2-9AA1-49A4-A4AD-8F00C46BC607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840" t="26495" r="58912" b="30898"/>
          <a:stretch/>
        </p:blipFill>
        <p:spPr bwMode="auto">
          <a:xfrm>
            <a:off x="382158" y="1395662"/>
            <a:ext cx="5713842" cy="2486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xmlns="" id="{6C0F4870-ED57-417B-94AB-E3D572D4548C}"/>
                  </a:ext>
                </a:extLst>
              </p:cNvPr>
              <p:cNvSpPr txBox="1"/>
              <p:nvPr/>
            </p:nvSpPr>
            <p:spPr>
              <a:xfrm>
                <a:off x="6529138" y="3072675"/>
                <a:ext cx="4905816" cy="7075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</m:oMath>
                  </m:oMathPara>
                </a14:m>
                <a:endParaRPr lang="aa-ET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C0F4870-ED57-417B-94AB-E3D572D45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8" y="3072675"/>
                <a:ext cx="4905816" cy="70750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xmlns="" id="{A5EABA90-3F12-4059-A6DC-D1493B4DF618}"/>
                  </a:ext>
                </a:extLst>
              </p:cNvPr>
              <p:cNvSpPr txBox="1"/>
              <p:nvPr/>
            </p:nvSpPr>
            <p:spPr>
              <a:xfrm>
                <a:off x="6529138" y="1305150"/>
                <a:ext cx="3424634" cy="789512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𝐕𝐚𝐫𝐢𝐚𝐧𝐜𝐞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𝛔</m:t>
                          </m:r>
                        </m:e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p>
                      </m:sSup>
                      <m:r>
                        <a:rPr lang="en-US" sz="1600" b="1" i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1600" b="1" i="1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𝐢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600" b="1" i="0" dirty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</m:sup>
                        <m:e>
                          <m:sSup>
                            <m:sSupPr>
                              <m:ctrlPr>
                                <a:rPr lang="en-US" sz="1600" b="1" i="1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sz="1600" b="1" i="1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1600" b="1" i="0" dirty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1600" b="1" i="1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1600" b="1" i="0" dirty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</m:e>
                            <m:sup>
                              <m:r>
                                <a:rPr lang="en-US" sz="1600" b="1" i="0" dirty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aa-ET" sz="16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5EABA90-3F12-4059-A6DC-D1493B4DF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8" y="1305150"/>
                <a:ext cx="3424634" cy="78951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xmlns="" id="{80281440-4146-4C03-9CA6-443B27A6FEE4}"/>
              </a:ext>
            </a:extLst>
          </p:cNvPr>
          <p:cNvSpPr txBox="1"/>
          <p:nvPr/>
        </p:nvSpPr>
        <p:spPr>
          <a:xfrm>
            <a:off x="309238" y="5838215"/>
            <a:ext cx="10903245" cy="40011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>
                <a:solidFill>
                  <a:srgbClr val="FF00FF"/>
                </a:solidFill>
              </a:rPr>
              <a:t>Note: Variance is special case of covariance where two attributes are identical (covariance with itself)</a:t>
            </a:r>
            <a:endParaRPr lang="aa-ET" sz="2000" b="1" i="1" dirty="0">
              <a:solidFill>
                <a:srgbClr val="FF00FF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D2E51940-60A0-4904-94BC-41C11886346A}"/>
              </a:ext>
            </a:extLst>
          </p:cNvPr>
          <p:cNvSpPr txBox="1"/>
          <p:nvPr/>
        </p:nvSpPr>
        <p:spPr>
          <a:xfrm>
            <a:off x="6415310" y="2666549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Population Covariance</a:t>
            </a:r>
            <a:endParaRPr lang="aa-ET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xmlns="" id="{19760B59-C1A4-43E2-B295-007F151A505D}"/>
              </a:ext>
            </a:extLst>
          </p:cNvPr>
          <p:cNvSpPr txBox="1"/>
          <p:nvPr/>
        </p:nvSpPr>
        <p:spPr>
          <a:xfrm>
            <a:off x="6415310" y="4166756"/>
            <a:ext cx="25667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Sample Covariance</a:t>
            </a:r>
            <a:endParaRPr lang="aa-ET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xmlns="" id="{2783AA62-2294-4CD0-B505-A8F7B11C2C72}"/>
                  </a:ext>
                </a:extLst>
              </p:cNvPr>
              <p:cNvSpPr txBox="1"/>
              <p:nvPr/>
            </p:nvSpPr>
            <p:spPr>
              <a:xfrm>
                <a:off x="6529138" y="4536088"/>
                <a:ext cx="4905816" cy="70750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𝐂𝐨𝐯</m:t>
                      </m:r>
                      <m:d>
                        <m:d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𝐀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𝐁</m:t>
                          </m:r>
                        </m:e>
                      </m:d>
                      <m:r>
                        <a:rPr lang="en-US" sz="2000" b="1" i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sz="2000" b="1" i="1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𝐢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  <m:sup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𝐧</m:t>
                              </m:r>
                            </m:sup>
                            <m:e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𝐱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 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𝐗</m:t>
                                      </m:r>
                                    </m:e>
                                  </m:acc>
                                </m:e>
                              </m:d>
                              <m:r>
                                <a:rPr lang="en-US" sz="2000" b="1" i="0" smtClean="0">
                                  <a:solidFill>
                                    <a:srgbClr val="00B050"/>
                                  </a:solidFill>
                                  <a:latin typeface="Cambria Math" panose="02040503050406030204" pitchFamily="18" charset="0"/>
                                </a:rPr>
                                <m:t>×</m:t>
                              </m:r>
                              <m:d>
                                <m:dPr>
                                  <m:ctrlPr>
                                    <a:rPr lang="en-US" sz="2000" b="1" i="1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𝐲</m:t>
                                      </m:r>
                                    </m:e>
                                    <m:sub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𝐢</m:t>
                                      </m:r>
                                    </m:sub>
                                  </m:sSub>
                                  <m:r>
                                    <a:rPr lang="en-US" sz="2000" b="1" i="0" smtClean="0">
                                      <a:solidFill>
                                        <a:srgbClr val="00B05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acc>
                                    <m:accPr>
                                      <m:chr m:val="̅"/>
                                      <m:ctrlPr>
                                        <a:rPr lang="en-US" sz="2000" b="1" i="1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sz="2000" b="1" i="0" smtClean="0">
                                          <a:solidFill>
                                            <a:srgbClr val="00B05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𝐘</m:t>
                                      </m:r>
                                    </m:e>
                                  </m:acc>
                                </m:e>
                              </m:d>
                            </m:e>
                          </m:nary>
                        </m:num>
                        <m:den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𝐍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000" b="1" i="0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aa-ET" sz="2000" b="1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2783AA62-2294-4CD0-B505-A8F7B11C2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9138" y="4536088"/>
                <a:ext cx="4905816" cy="70750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PK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xmlns="" id="{15D46D3B-E9DE-495E-93FB-C6E515C9FF26}"/>
              </a:ext>
            </a:extLst>
          </p:cNvPr>
          <p:cNvGrpSpPr/>
          <p:nvPr/>
        </p:nvGrpSpPr>
        <p:grpSpPr>
          <a:xfrm>
            <a:off x="713873" y="2123111"/>
            <a:ext cx="4963500" cy="2716242"/>
            <a:chOff x="713873" y="2123111"/>
            <a:chExt cx="4963500" cy="2716242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xmlns="" id="{BBFF4C40-CD8B-419A-B88F-279A9DCDD00F}"/>
                </a:ext>
              </a:extLst>
            </p:cNvPr>
            <p:cNvSpPr/>
            <p:nvPr/>
          </p:nvSpPr>
          <p:spPr>
            <a:xfrm>
              <a:off x="1379621" y="2803971"/>
              <a:ext cx="1989221" cy="689810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FD090D1F-490E-4999-B48E-1F69581CF6B6}"/>
                </a:ext>
              </a:extLst>
            </p:cNvPr>
            <p:cNvSpPr/>
            <p:nvPr/>
          </p:nvSpPr>
          <p:spPr>
            <a:xfrm>
              <a:off x="3688152" y="2123111"/>
              <a:ext cx="1989221" cy="689810"/>
            </a:xfrm>
            <a:prstGeom prst="roundRect">
              <a:avLst/>
            </a:prstGeom>
            <a:noFill/>
            <a:ln w="5715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aa-ET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xmlns="" id="{20AAFE1A-55B5-4DD8-814F-DE7AC8016FE7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 flipH="1">
              <a:off x="1556084" y="3493781"/>
              <a:ext cx="818148" cy="98303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A923B7DD-A881-4CA3-91C0-F294A4A63FEA}"/>
                </a:ext>
              </a:extLst>
            </p:cNvPr>
            <p:cNvSpPr txBox="1"/>
            <p:nvPr/>
          </p:nvSpPr>
          <p:spPr>
            <a:xfrm>
              <a:off x="713873" y="4470021"/>
              <a:ext cx="150795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Reduce This</a:t>
              </a:r>
              <a:endParaRPr lang="aa-ET" b="1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xmlns="" id="{8C0D9C3B-75C2-4C26-B9D5-57B3DDDDC0B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0517" y="2870339"/>
              <a:ext cx="2151352" cy="1622304"/>
            </a:xfrm>
            <a:prstGeom prst="straightConnector1">
              <a:avLst/>
            </a:prstGeom>
            <a:ln w="57150">
              <a:solidFill>
                <a:srgbClr val="00B0F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xmlns="" id="{5E0F2254-FF0E-4362-87A6-C1BE58B7B48B}"/>
              </a:ext>
            </a:extLst>
          </p:cNvPr>
          <p:cNvGrpSpPr/>
          <p:nvPr/>
        </p:nvGrpSpPr>
        <p:grpSpPr>
          <a:xfrm>
            <a:off x="2476882" y="2502138"/>
            <a:ext cx="2440791" cy="2352165"/>
            <a:chOff x="-218959" y="2487188"/>
            <a:chExt cx="2440791" cy="2352165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xmlns="" id="{027157B3-28A1-4DE8-AA17-6C4EC979BF67}"/>
                </a:ext>
              </a:extLst>
            </p:cNvPr>
            <p:cNvCxnSpPr>
              <a:cxnSpLocks/>
            </p:cNvCxnSpPr>
            <p:nvPr/>
          </p:nvCxnSpPr>
          <p:spPr>
            <a:xfrm>
              <a:off x="-218959" y="2487188"/>
              <a:ext cx="1775043" cy="1989627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xmlns="" id="{C6CED36E-C35D-4615-9627-4FA5DA425B63}"/>
                </a:ext>
              </a:extLst>
            </p:cNvPr>
            <p:cNvSpPr txBox="1"/>
            <p:nvPr/>
          </p:nvSpPr>
          <p:spPr>
            <a:xfrm>
              <a:off x="713873" y="4470021"/>
              <a:ext cx="1507959" cy="369332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Increase This</a:t>
              </a:r>
              <a:endParaRPr lang="aa-ET" b="1" dirty="0"/>
            </a:p>
          </p:txBody>
        </p: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xmlns="" id="{1E4FA5EA-EEBE-4F23-AA7C-D8CF5DE179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720517" y="3343509"/>
              <a:ext cx="203768" cy="1149134"/>
            </a:xfrm>
            <a:prstGeom prst="straightConnector1">
              <a:avLst/>
            </a:prstGeom>
            <a:ln w="571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62719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5" grpId="0"/>
      <p:bldP spid="10" grpId="0"/>
      <p:bldP spid="11" grpId="0" animBg="1"/>
    </p:bld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TM02900769[[fn=Retrospect]]</Template>
  <TotalTime>21032</TotalTime>
  <Words>733</Words>
  <Application>Microsoft Office PowerPoint</Application>
  <PresentationFormat>Widescreen</PresentationFormat>
  <Paragraphs>309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Calibri</vt:lpstr>
      <vt:lpstr>Calibri Light</vt:lpstr>
      <vt:lpstr>Cambria Math</vt:lpstr>
      <vt:lpstr>Wingdings</vt:lpstr>
      <vt:lpstr>Retrospect</vt:lpstr>
      <vt:lpstr>PCA Lecture 24</vt:lpstr>
      <vt:lpstr>Vectors</vt:lpstr>
      <vt:lpstr>EigenVectors   Av = ⋋v</vt:lpstr>
      <vt:lpstr>Normalizing Vector</vt:lpstr>
      <vt:lpstr>Principal Component Analysis</vt:lpstr>
      <vt:lpstr>Principal Component Analysis</vt:lpstr>
      <vt:lpstr>Principal Component Analysis</vt:lpstr>
      <vt:lpstr>PCA: Step 1 – Center the data</vt:lpstr>
      <vt:lpstr>PCA: Step 2 – Compute Covariance</vt:lpstr>
      <vt:lpstr>PCA: Step 2 – Compute Covariance</vt:lpstr>
      <vt:lpstr>PCA: Step 2 – Compute Covariance</vt:lpstr>
      <vt:lpstr>PCA: Step 2 – Compute Eigen Values</vt:lpstr>
      <vt:lpstr>PCA: Step 3 – Compute Eigen Vectors</vt:lpstr>
      <vt:lpstr>PCA: Step 4 – Order Eigen Vectors</vt:lpstr>
      <vt:lpstr>PCA: Step 3 and 4 – Eigenvalues and Eigenvectors</vt:lpstr>
      <vt:lpstr>PCA: Step 5 – Compute Principal Components</vt:lpstr>
      <vt:lpstr>PCA: Reduce Dimensions</vt:lpstr>
      <vt:lpstr>PCA in Python</vt:lpstr>
      <vt:lpstr>PCA Example via Python Code</vt:lpstr>
      <vt:lpstr>PCA Example via Python Code</vt:lpstr>
      <vt:lpstr>PCA Example via Python Code</vt:lpstr>
      <vt:lpstr>PCA Example via Python Code</vt:lpstr>
      <vt:lpstr>PCA Example via Python Code</vt:lpstr>
      <vt:lpstr>Self Study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Object Oriented Programming</dc:title>
  <dc:creator>M. Haroon Shakeel</dc:creator>
  <cp:lastModifiedBy>kashif.zafar</cp:lastModifiedBy>
  <cp:revision>1512</cp:revision>
  <dcterms:created xsi:type="dcterms:W3CDTF">2020-10-10T13:04:44Z</dcterms:created>
  <dcterms:modified xsi:type="dcterms:W3CDTF">2024-11-27T19:51:35Z</dcterms:modified>
</cp:coreProperties>
</file>