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5" r:id="rId2"/>
    <p:sldId id="372" r:id="rId3"/>
    <p:sldId id="330" r:id="rId4"/>
    <p:sldId id="317" r:id="rId5"/>
    <p:sldId id="316" r:id="rId6"/>
    <p:sldId id="319" r:id="rId7"/>
    <p:sldId id="413" r:id="rId8"/>
    <p:sldId id="320" r:id="rId9"/>
    <p:sldId id="322" r:id="rId10"/>
    <p:sldId id="302" r:id="rId11"/>
    <p:sldId id="341" r:id="rId12"/>
    <p:sldId id="343" r:id="rId13"/>
    <p:sldId id="342" r:id="rId14"/>
    <p:sldId id="416" r:id="rId15"/>
    <p:sldId id="271" r:id="rId16"/>
    <p:sldId id="295" r:id="rId17"/>
    <p:sldId id="296" r:id="rId18"/>
    <p:sldId id="297" r:id="rId19"/>
    <p:sldId id="273" r:id="rId20"/>
    <p:sldId id="336" r:id="rId21"/>
    <p:sldId id="337" r:id="rId22"/>
    <p:sldId id="298" r:id="rId23"/>
    <p:sldId id="299" r:id="rId24"/>
    <p:sldId id="30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7D9FF"/>
    <a:srgbClr val="ECFBA3"/>
    <a:srgbClr val="CCFFCC"/>
    <a:srgbClr val="FFCCFF"/>
    <a:srgbClr val="CCFFFF"/>
    <a:srgbClr val="CCECFF"/>
    <a:srgbClr val="003300"/>
    <a:srgbClr val="66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6181" autoAdjust="0"/>
  </p:normalViewPr>
  <p:slideViewPr>
    <p:cSldViewPr>
      <p:cViewPr varScale="1">
        <p:scale>
          <a:sx n="74" d="100"/>
          <a:sy n="74" d="100"/>
        </p:scale>
        <p:origin x="17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D00D5931-13C6-4DE1-B77F-C0EE5847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228F4CD-6097-41F3-84AD-2F5B2347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3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08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3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66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794422-E463-4E22-B7CC-23DFBB588C29}"/>
              </a:ext>
            </a:extLst>
          </p:cNvPr>
          <p:cNvSpPr/>
          <p:nvPr userDrawn="1"/>
        </p:nvSpPr>
        <p:spPr>
          <a:xfrm>
            <a:off x="533400" y="4191000"/>
            <a:ext cx="7812087" cy="1447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A1CD6-03AE-400D-AB28-AE2C221402D7}"/>
              </a:ext>
            </a:extLst>
          </p:cNvPr>
          <p:cNvSpPr/>
          <p:nvPr userDrawn="1"/>
        </p:nvSpPr>
        <p:spPr>
          <a:xfrm>
            <a:off x="609600" y="4267200"/>
            <a:ext cx="7812087" cy="1447800"/>
          </a:xfrm>
          <a:prstGeom prst="rect">
            <a:avLst/>
          </a:prstGeom>
          <a:solidFill>
            <a:srgbClr val="A7D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rgbClr val="002060"/>
          </a:solidFill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890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badi" panose="020B0604020104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 Nova Cond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 Nova Cond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 Nova Cond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 Nova Cond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 Nova Cond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3886200" cy="2743200"/>
            <a:chOff x="1296" y="1392"/>
            <a:chExt cx="2448" cy="1728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85</a:t>
              </a: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37</a:t>
              </a: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375064" y="2961496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837623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28600" y="4492425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228600" y="4501362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28600" y="4473742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37623" y="3730335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1447800" y="4501362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447800" y="4485584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1458191" y="4501362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27809" y="3737175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1375064" y="2961496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1375064" y="2961496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2220104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3657600" y="2961496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3667991" y="2961496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2895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3661064" y="2961496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70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172200" y="61258"/>
            <a:ext cx="2972377" cy="2148542"/>
            <a:chOff x="3360" y="672"/>
            <a:chExt cx="2168" cy="1438"/>
          </a:xfrm>
        </p:grpSpPr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120" cy="1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t→left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t→right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title"/>
          </p:nvPr>
        </p:nvSpPr>
        <p:spPr>
          <a:xfrm>
            <a:off x="232064" y="136272"/>
            <a:ext cx="5486400" cy="1740932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/>
              <a:t>Binary Search Tree Traversal</a:t>
            </a:r>
            <a:br>
              <a:rPr lang="en-US" sz="4000" b="1" dirty="0"/>
            </a:br>
            <a:r>
              <a:rPr lang="en-US" sz="3200" b="1" dirty="0"/>
              <a:t>In Order Traversal (LNR)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6172200" y="2190750"/>
          <a:ext cx="2895600" cy="466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553200" y="5867400"/>
            <a:ext cx="17526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(70→left)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61722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visit(70)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53200" y="64740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(70→right)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82000" y="609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t=70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76800" y="632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(70)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530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(50)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53200" y="48768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(50→left)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3200" y="51816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visit(50)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53200" y="54834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(50→right)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82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t=50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53200" y="3810000"/>
            <a:ext cx="17526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(30→left)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53200" y="41148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visit(30)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53200" y="44166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(30→right)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2000" y="42671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t=30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53200" y="27432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(21→left)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53200" y="30480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visit(21)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53200" y="33498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(21→right)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82000" y="33527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t=21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53000" y="419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(30)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530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(21)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958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(NULL)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42609" y="31578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sz="1600" dirty="0"/>
              <a:t>37</a:t>
            </a:r>
            <a:r>
              <a:rPr lang="en-US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60127" y="2737067"/>
            <a:ext cx="17526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(37→left)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67054" y="3047999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visit(37)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67054" y="3344177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(37→right)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82000" y="31681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t=37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33900" y="39814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(NULL)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53000" y="50175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(85)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3200" y="4891748"/>
            <a:ext cx="1752600" cy="3048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(85→left)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53200" y="5201024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visit(85)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53200" y="5510300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(85→right)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82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t=85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 autoUpdateAnimBg="0"/>
      <p:bldP spid="40983" grpId="0" animBg="1" autoUpdateAnimBg="0"/>
      <p:bldP spid="40984" grpId="0" animBg="1" autoUpdateAnimBg="0"/>
      <p:bldP spid="40985" grpId="0" animBg="1" autoUpdateAnimBg="0"/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1002" grpId="0" animBg="1" autoUpdateAnimBg="0"/>
      <p:bldP spid="41003" grpId="0" animBg="1" autoUpdateAnimBg="0"/>
      <p:bldP spid="41004" grpId="0" animBg="1" autoUpdateAnimBg="0"/>
      <p:bldP spid="41005" grpId="0" animBg="1" autoUpdateAnimBg="0"/>
      <p:bldP spid="41010" grpId="0" animBg="1" autoUpdateAnimBg="0"/>
      <p:bldP spid="41011" grpId="0" animBg="1" autoUpdateAnimBg="0"/>
      <p:bldP spid="41020" grpId="0" animBg="1" autoUpdateAnimBg="0"/>
      <p:bldP spid="41021" grpId="0" animBg="1" autoUpdateAnimBg="0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/>
      <p:bldP spid="75" grpId="1"/>
      <p:bldP spid="76" grpId="0"/>
      <p:bldP spid="76" grpId="1"/>
      <p:bldP spid="77" grpId="0"/>
      <p:bldP spid="77" grpId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1" grpId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/>
      <p:bldP spid="85" grpId="1"/>
      <p:bldP spid="86" grpId="0" animBg="1"/>
      <p:bldP spid="86" grpId="1" animBg="1"/>
      <p:bldP spid="86" grpId="2" animBg="1"/>
      <p:bldP spid="87" grpId="0" animBg="1"/>
      <p:bldP spid="87" grpId="1" animBg="1"/>
      <p:bldP spid="88" grpId="0" animBg="1"/>
      <p:bldP spid="88" grpId="1" animBg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2" grpId="2"/>
      <p:bldP spid="92" grpId="3"/>
      <p:bldP spid="92" grpId="4"/>
      <p:bldP spid="92" grpId="5"/>
      <p:bldP spid="92" grpId="6"/>
      <p:bldP spid="92" grpId="7"/>
      <p:bldP spid="93" grpId="0"/>
      <p:bldP spid="93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/>
      <p:bldP spid="97" grpId="1"/>
      <p:bldP spid="99" grpId="0"/>
      <p:bldP spid="99" grpId="1"/>
      <p:bldP spid="99" grpId="2"/>
      <p:bldP spid="99" grpId="3"/>
      <p:bldP spid="99" grpId="4"/>
      <p:bldP spid="99" grpId="5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585" y="3352800"/>
            <a:ext cx="6009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&gt;::Destroy(Node&lt;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*&amp; node)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(node)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Destroy(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Destroy(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node;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3603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&gt;::~tree()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Destroy(root);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9887B6-FD2B-4227-B6AF-D191D7DB1BD0}"/>
              </a:ext>
            </a:extLst>
          </p:cNvPr>
          <p:cNvSpPr/>
          <p:nvPr/>
        </p:nvSpPr>
        <p:spPr>
          <a:xfrm>
            <a:off x="4267200" y="1143000"/>
            <a:ext cx="44196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POST ORDER traversal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633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Tree –Copy constructor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9887B6-FD2B-4227-B6AF-D191D7DB1BD0}"/>
              </a:ext>
            </a:extLst>
          </p:cNvPr>
          <p:cNvSpPr/>
          <p:nvPr/>
        </p:nvSpPr>
        <p:spPr>
          <a:xfrm>
            <a:off x="4267200" y="1143000"/>
            <a:ext cx="44196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PRE ORDER traversal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C1A29-C560-47BF-8F55-A6C11A57110C}"/>
              </a:ext>
            </a:extLst>
          </p:cNvPr>
          <p:cNvSpPr txBox="1"/>
          <p:nvPr/>
        </p:nvSpPr>
        <p:spPr>
          <a:xfrm>
            <a:off x="152400" y="3200400"/>
            <a:ext cx="8686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type&gt;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tree&lt;type&gt;::Duplicate(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Node&lt;type&gt;*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curr_tree,Node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&lt;type&gt;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dup_tree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set the value from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curr_tree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dup_tree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curr_tree→data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Duplicate(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curr_tree→left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dup_tree→left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Duplicate(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curr_tree→right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dup_tree→right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0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1B73-CD7C-4976-B41F-ECA3BAA2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4117"/>
            <a:ext cx="8458200" cy="79408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first initializing root to </a:t>
            </a:r>
            <a:r>
              <a:rPr lang="en-US" sz="2000" dirty="0" err="1"/>
              <a:t>nullptr</a:t>
            </a:r>
            <a:r>
              <a:rPr lang="en-US" sz="2000" dirty="0"/>
              <a:t> and then </a:t>
            </a:r>
            <a:r>
              <a:rPr lang="en-US" sz="2000"/>
              <a:t>making a </a:t>
            </a:r>
            <a:r>
              <a:rPr lang="en-US" sz="2000" dirty="0"/>
              <a:t>copy of </a:t>
            </a:r>
            <a:r>
              <a:rPr lang="en-US" sz="2000" dirty="0" err="1"/>
              <a:t>rhs</a:t>
            </a:r>
            <a:r>
              <a:rPr lang="en-US" sz="2000" dirty="0"/>
              <a:t>. We </a:t>
            </a:r>
            <a:r>
              <a:rPr lang="en-US" sz="2000"/>
              <a:t>use a </a:t>
            </a:r>
            <a:r>
              <a:rPr lang="en-US" sz="2000" dirty="0"/>
              <a:t>very slick recursive function named clone to </a:t>
            </a:r>
            <a:r>
              <a:rPr lang="en-US" sz="2000"/>
              <a:t>do all </a:t>
            </a:r>
            <a:r>
              <a:rPr lang="en-US" sz="2000" dirty="0"/>
              <a:t>the dirty work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F7C3D-0025-47DE-A10D-6A10E5CA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19778"/>
            <a:ext cx="8801100" cy="5994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BCBF3B-187A-4413-A6CE-61671D28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2667000"/>
            <a:ext cx="3710739" cy="1371600"/>
          </a:xfrm>
        </p:spPr>
        <p:txBody>
          <a:bodyPr/>
          <a:lstStyle/>
          <a:p>
            <a:r>
              <a:rPr lang="en-US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12651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B96C-89CC-4340-9D09-66981D11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70C3-A15F-46E4-B67E-220F8920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</a:t>
            </a:r>
          </a:p>
          <a:p>
            <a:pPr lvl="1"/>
            <a:r>
              <a:rPr lang="en-US" dirty="0"/>
              <a:t>Sorted data printing</a:t>
            </a:r>
          </a:p>
          <a:p>
            <a:r>
              <a:rPr lang="en-US" dirty="0"/>
              <a:t>Post Order</a:t>
            </a:r>
          </a:p>
          <a:p>
            <a:pPr lvl="1"/>
            <a:r>
              <a:rPr lang="en-US" dirty="0"/>
              <a:t>Destructor</a:t>
            </a:r>
          </a:p>
          <a:p>
            <a:r>
              <a:rPr lang="en-US" dirty="0"/>
              <a:t>Pre Order</a:t>
            </a:r>
          </a:p>
          <a:p>
            <a:pPr lvl="1"/>
            <a:r>
              <a:rPr lang="en-US" dirty="0"/>
              <a:t>Create a Tree copy (duplicate the current tree)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CDB862-B810-491B-96AB-AF9D1C2828AA}"/>
              </a:ext>
            </a:extLst>
          </p:cNvPr>
          <p:cNvSpPr/>
          <p:nvPr/>
        </p:nvSpPr>
        <p:spPr>
          <a:xfrm>
            <a:off x="838200" y="4038600"/>
            <a:ext cx="7239000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HW </a:t>
            </a:r>
          </a:p>
          <a:p>
            <a:pPr algn="ctr"/>
            <a:r>
              <a:rPr lang="en-US" sz="4400" b="1" dirty="0"/>
              <a:t>Do Iterative versions of the traversals</a:t>
            </a:r>
          </a:p>
        </p:txBody>
      </p:sp>
    </p:spTree>
    <p:extLst>
      <p:ext uri="{BB962C8B-B14F-4D97-AF65-F5344CB8AC3E}">
        <p14:creationId xmlns:p14="http://schemas.microsoft.com/office/powerpoint/2010/main" val="19193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CF476-1486-47F8-99B0-14BA0533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BST DELETION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00FB0E-A4FC-456E-ABF1-82380B785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191000" y="1600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048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5146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9530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4290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6482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57150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52578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819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4290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62484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3886200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3733800" y="4724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40386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6019800" y="3429000"/>
            <a:ext cx="990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600" dirty="0">
                <a:solidFill>
                  <a:srgbClr val="FF6600"/>
                </a:solidFill>
                <a:cs typeface="Times New Roman" pitchFamily="18" charset="0"/>
                <a:sym typeface="Wingdings" pitchFamily="2" charset="2"/>
              </a:rPr>
              <a:t>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63246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81800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1828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Z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</a:t>
            </a:r>
            <a:r>
              <a:rPr lang="en-US" dirty="0"/>
              <a:t>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95" grpId="0" animBg="1"/>
      <p:bldP spid="30" grpId="0" autoUpdateAnimBg="0"/>
      <p:bldP spid="30" grpId="1"/>
      <p:bldP spid="31" grpId="0" animBg="1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191000" y="1600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048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5146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9530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4290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6482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57150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52578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819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4290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62484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3886200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3733800" y="4724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40386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5638800" y="2514600"/>
            <a:ext cx="99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6600"/>
                </a:solidFill>
                <a:cs typeface="Times New Roman" pitchFamily="18" charset="0"/>
                <a:sym typeface="Wingdings" pitchFamily="2" charset="2"/>
              </a:rPr>
              <a:t>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1828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</a:t>
            </a:r>
            <a:r>
              <a:rPr lang="en-US" dirty="0"/>
              <a:t>node with only one child</a:t>
            </a:r>
          </a:p>
        </p:txBody>
      </p:sp>
      <p:cxnSp>
        <p:nvCxnSpPr>
          <p:cNvPr id="29" name="Curved Connector 28"/>
          <p:cNvCxnSpPr>
            <a:stCxn id="50180" idx="6"/>
            <a:endCxn id="50186" idx="7"/>
          </p:cNvCxnSpPr>
          <p:nvPr/>
        </p:nvCxnSpPr>
        <p:spPr>
          <a:xfrm>
            <a:off x="5791200" y="2590800"/>
            <a:ext cx="923645" cy="143855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00800" y="21452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F</a:t>
            </a:r>
          </a:p>
        </p:txBody>
      </p:sp>
      <p:cxnSp>
        <p:nvCxnSpPr>
          <p:cNvPr id="38" name="Curved Connector 37"/>
          <p:cNvCxnSpPr>
            <a:stCxn id="50183" idx="5"/>
            <a:endCxn id="50205" idx="0"/>
          </p:cNvCxnSpPr>
          <p:nvPr/>
        </p:nvCxnSpPr>
        <p:spPr>
          <a:xfrm rot="16200000" flipH="1">
            <a:off x="3323945" y="4085944"/>
            <a:ext cx="1209955" cy="669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810000" y="3352800"/>
            <a:ext cx="99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6600"/>
                </a:solidFill>
                <a:cs typeface="Times New Roman" pitchFamily="18" charset="0"/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nimBg="1"/>
      <p:bldP spid="50187" grpId="0" animBg="1"/>
      <p:bldP spid="50191" grpId="0" animBg="1"/>
      <p:bldP spid="50195" grpId="0" animBg="1"/>
      <p:bldP spid="50197" grpId="0" animBg="1"/>
      <p:bldP spid="50211" grpId="0" animBg="1"/>
      <p:bldP spid="30" grpId="0" autoUpdateAnimBg="0"/>
      <p:bldP spid="30" grpId="1"/>
      <p:bldP spid="34" grpId="0"/>
      <p:bldP spid="35" grpId="0"/>
      <p:bldP spid="40" grpId="0" autoUpdateAnimBg="0"/>
      <p:bldP spid="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191000" y="1600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048000" y="2362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5146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A</a:t>
            </a: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41148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4290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6482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57150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49530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8194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4290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4495800" y="3505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50292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0800" y="1828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Q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07532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 with 2 children </a:t>
            </a:r>
            <a:br>
              <a:rPr lang="en-US" dirty="0"/>
            </a:br>
            <a:r>
              <a:rPr lang="en-US" sz="3600" dirty="0"/>
              <a:t>(without duplication)</a:t>
            </a:r>
            <a:endParaRPr lang="en-US" dirty="0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5105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943600" y="45720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638800" y="4267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6019800" y="38100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64008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69342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6477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53" name="Freeform 52"/>
          <p:cNvSpPr/>
          <p:nvPr/>
        </p:nvSpPr>
        <p:spPr>
          <a:xfrm>
            <a:off x="3984522" y="2880852"/>
            <a:ext cx="2573594" cy="2477728"/>
          </a:xfrm>
          <a:custGeom>
            <a:avLst/>
            <a:gdLst>
              <a:gd name="connsiteX0" fmla="*/ 1221659 w 2573594"/>
              <a:gd name="connsiteY0" fmla="*/ 54077 h 2477728"/>
              <a:gd name="connsiteX1" fmla="*/ 1457633 w 2573594"/>
              <a:gd name="connsiteY1" fmla="*/ 555522 h 2477728"/>
              <a:gd name="connsiteX2" fmla="*/ 1855839 w 2573594"/>
              <a:gd name="connsiteY2" fmla="*/ 1292942 h 2477728"/>
              <a:gd name="connsiteX3" fmla="*/ 1855839 w 2573594"/>
              <a:gd name="connsiteY3" fmla="*/ 1292942 h 2477728"/>
              <a:gd name="connsiteX4" fmla="*/ 2504768 w 2573594"/>
              <a:gd name="connsiteY4" fmla="*/ 1809135 h 2477728"/>
              <a:gd name="connsiteX5" fmla="*/ 2268794 w 2573594"/>
              <a:gd name="connsiteY5" fmla="*/ 2266335 h 2477728"/>
              <a:gd name="connsiteX6" fmla="*/ 793955 w 2573594"/>
              <a:gd name="connsiteY6" fmla="*/ 2310580 h 2477728"/>
              <a:gd name="connsiteX7" fmla="*/ 27039 w 2573594"/>
              <a:gd name="connsiteY7" fmla="*/ 1263445 h 2477728"/>
              <a:gd name="connsiteX8" fmla="*/ 631723 w 2573594"/>
              <a:gd name="connsiteY8" fmla="*/ 231058 h 2477728"/>
              <a:gd name="connsiteX9" fmla="*/ 1221659 w 2573594"/>
              <a:gd name="connsiteY9" fmla="*/ 54077 h 247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3594" h="2477728">
                <a:moveTo>
                  <a:pt x="1221659" y="54077"/>
                </a:moveTo>
                <a:cubicBezTo>
                  <a:pt x="1359311" y="108154"/>
                  <a:pt x="1351936" y="349045"/>
                  <a:pt x="1457633" y="555522"/>
                </a:cubicBezTo>
                <a:cubicBezTo>
                  <a:pt x="1563330" y="762000"/>
                  <a:pt x="1855839" y="1292942"/>
                  <a:pt x="1855839" y="1292942"/>
                </a:cubicBezTo>
                <a:lnTo>
                  <a:pt x="1855839" y="1292942"/>
                </a:lnTo>
                <a:cubicBezTo>
                  <a:pt x="1963994" y="1378974"/>
                  <a:pt x="2435942" y="1646903"/>
                  <a:pt x="2504768" y="1809135"/>
                </a:cubicBezTo>
                <a:cubicBezTo>
                  <a:pt x="2573594" y="1971367"/>
                  <a:pt x="2553930" y="2182761"/>
                  <a:pt x="2268794" y="2266335"/>
                </a:cubicBezTo>
                <a:cubicBezTo>
                  <a:pt x="1983659" y="2349909"/>
                  <a:pt x="1167581" y="2477728"/>
                  <a:pt x="793955" y="2310580"/>
                </a:cubicBezTo>
                <a:cubicBezTo>
                  <a:pt x="420329" y="2143432"/>
                  <a:pt x="54078" y="1610032"/>
                  <a:pt x="27039" y="1263445"/>
                </a:cubicBezTo>
                <a:cubicBezTo>
                  <a:pt x="0" y="916858"/>
                  <a:pt x="437536" y="435077"/>
                  <a:pt x="631723" y="231058"/>
                </a:cubicBezTo>
                <a:cubicBezTo>
                  <a:pt x="825910" y="27039"/>
                  <a:pt x="1084007" y="0"/>
                  <a:pt x="1221659" y="5407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995219" y="2819400"/>
            <a:ext cx="2005781" cy="2209800"/>
          </a:xfrm>
          <a:custGeom>
            <a:avLst/>
            <a:gdLst>
              <a:gd name="connsiteX0" fmla="*/ 302342 w 2005781"/>
              <a:gd name="connsiteY0" fmla="*/ 186813 h 2209800"/>
              <a:gd name="connsiteX1" fmla="*/ 1452716 w 2005781"/>
              <a:gd name="connsiteY1" fmla="*/ 216310 h 2209800"/>
              <a:gd name="connsiteX2" fmla="*/ 1939413 w 2005781"/>
              <a:gd name="connsiteY2" fmla="*/ 1484671 h 2209800"/>
              <a:gd name="connsiteX3" fmla="*/ 1054509 w 2005781"/>
              <a:gd name="connsiteY3" fmla="*/ 2192594 h 2209800"/>
              <a:gd name="connsiteX4" fmla="*/ 567813 w 2005781"/>
              <a:gd name="connsiteY4" fmla="*/ 1587910 h 2209800"/>
              <a:gd name="connsiteX5" fmla="*/ 331838 w 2005781"/>
              <a:gd name="connsiteY5" fmla="*/ 1528916 h 2209800"/>
              <a:gd name="connsiteX6" fmla="*/ 7374 w 2005781"/>
              <a:gd name="connsiteY6" fmla="*/ 1322439 h 2209800"/>
              <a:gd name="connsiteX7" fmla="*/ 302342 w 2005781"/>
              <a:gd name="connsiteY7" fmla="*/ 186813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5781" h="2209800">
                <a:moveTo>
                  <a:pt x="302342" y="186813"/>
                </a:moveTo>
                <a:cubicBezTo>
                  <a:pt x="543232" y="2458"/>
                  <a:pt x="1179871" y="0"/>
                  <a:pt x="1452716" y="216310"/>
                </a:cubicBezTo>
                <a:cubicBezTo>
                  <a:pt x="1725561" y="432620"/>
                  <a:pt x="2005781" y="1155290"/>
                  <a:pt x="1939413" y="1484671"/>
                </a:cubicBezTo>
                <a:cubicBezTo>
                  <a:pt x="1873045" y="1814052"/>
                  <a:pt x="1283109" y="2175388"/>
                  <a:pt x="1054509" y="2192594"/>
                </a:cubicBezTo>
                <a:cubicBezTo>
                  <a:pt x="825909" y="2209800"/>
                  <a:pt x="688258" y="1698523"/>
                  <a:pt x="567813" y="1587910"/>
                </a:cubicBezTo>
                <a:cubicBezTo>
                  <a:pt x="447368" y="1477297"/>
                  <a:pt x="425245" y="1573161"/>
                  <a:pt x="331838" y="1528916"/>
                </a:cubicBezTo>
                <a:cubicBezTo>
                  <a:pt x="238432" y="1484671"/>
                  <a:pt x="14748" y="1543665"/>
                  <a:pt x="7374" y="1322439"/>
                </a:cubicBezTo>
                <a:cubicBezTo>
                  <a:pt x="0" y="1101213"/>
                  <a:pt x="61452" y="371168"/>
                  <a:pt x="302342" y="18681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286000" y="5181600"/>
            <a:ext cx="2685351" cy="874931"/>
            <a:chOff x="2286000" y="5181600"/>
            <a:chExt cx="2685351" cy="874931"/>
          </a:xfrm>
        </p:grpSpPr>
        <p:sp>
          <p:nvSpPr>
            <p:cNvPr id="55" name="TextBox 54"/>
            <p:cNvSpPr txBox="1"/>
            <p:nvPr/>
          </p:nvSpPr>
          <p:spPr>
            <a:xfrm>
              <a:off x="2286000" y="5410200"/>
              <a:ext cx="2685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Largest from left </a:t>
              </a:r>
              <a:r>
                <a:rPr lang="en-US" dirty="0" err="1"/>
                <a:t>subtree</a:t>
              </a:r>
              <a:endParaRPr lang="en-US" dirty="0"/>
            </a:p>
            <a:p>
              <a:r>
                <a:rPr lang="en-US" dirty="0"/>
                <a:t>       (Predecessor)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4495800" y="5181600"/>
              <a:ext cx="1524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153849" y="4800600"/>
            <a:ext cx="2990151" cy="1255931"/>
            <a:chOff x="6153849" y="4800600"/>
            <a:chExt cx="2990151" cy="1255931"/>
          </a:xfrm>
        </p:grpSpPr>
        <p:sp>
          <p:nvSpPr>
            <p:cNvPr id="58" name="TextBox 57"/>
            <p:cNvSpPr txBox="1"/>
            <p:nvPr/>
          </p:nvSpPr>
          <p:spPr>
            <a:xfrm>
              <a:off x="6153849" y="5410200"/>
              <a:ext cx="2990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smallest from right </a:t>
              </a:r>
              <a:r>
                <a:rPr lang="en-US" dirty="0" err="1"/>
                <a:t>subtree</a:t>
              </a:r>
              <a:endParaRPr lang="en-US" dirty="0"/>
            </a:p>
            <a:p>
              <a:r>
                <a:rPr lang="en-US" dirty="0"/>
                <a:t>	(Successor)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7696200" y="4800600"/>
              <a:ext cx="667449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715000" y="4069140"/>
            <a:ext cx="99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6600"/>
                </a:solidFill>
                <a:cs typeface="Times New Roman" pitchFamily="18" charset="0"/>
                <a:sym typeface="Wingdings" pitchFamily="2" charset="2"/>
              </a:rPr>
              <a:t></a:t>
            </a:r>
          </a:p>
        </p:txBody>
      </p:sp>
      <p:sp>
        <p:nvSpPr>
          <p:cNvPr id="64" name="Oval 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6019800" y="38100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5791200" y="3230940"/>
            <a:ext cx="99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6600"/>
                </a:solidFill>
                <a:cs typeface="Times New Roman" pitchFamily="18" charset="0"/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3" grpId="1" animBg="1"/>
      <p:bldP spid="37" grpId="0" animBg="1"/>
      <p:bldP spid="37" grpId="1" animBg="1"/>
      <p:bldP spid="45" grpId="0" animBg="1"/>
      <p:bldP spid="46" grpId="0" animBg="1"/>
      <p:bldP spid="47" grpId="0" animBg="1"/>
      <p:bldP spid="53" grpId="0" animBg="1"/>
      <p:bldP spid="54" grpId="0" animBg="1"/>
      <p:bldP spid="63" grpId="0" animBg="1"/>
      <p:bldP spid="63" grpId="1" animBg="1"/>
      <p:bldP spid="40" grpId="0"/>
      <p:bldP spid="40" grpId="1"/>
      <p:bldP spid="64" grpId="0" animBg="1"/>
      <p:bldP spid="66" grpId="0" animBg="1"/>
      <p:bldP spid="30" grpId="0"/>
      <p:bldP spid="3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295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itchFamily="34" charset="0"/>
              </a:rPr>
              <a:t>Delete a node from a BST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 (without duplication)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7622"/>
            <a:ext cx="8686800" cy="51355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the node to be deleted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call it 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marL="609600" indent="-6096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is a leaf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009650" lvl="1" indent="-609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disconnect it from its parent and set the parent pointer to NULL</a:t>
            </a:r>
          </a:p>
          <a:p>
            <a:pPr marL="609600" indent="-6096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has </a:t>
            </a:r>
            <a:r>
              <a:rPr lang="en-US" b="1" dirty="0">
                <a:solidFill>
                  <a:srgbClr val="FF00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child,</a:t>
            </a:r>
          </a:p>
          <a:p>
            <a:pPr marL="1009650" lvl="1" indent="-609600"/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t from the tree by making 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t’s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parent point to its child.</a:t>
            </a:r>
          </a:p>
          <a:p>
            <a:pPr marL="609600" indent="-609600">
              <a:buFontTx/>
              <a:buAutoNum type="arabicPeriod"/>
            </a:pPr>
            <a:r>
              <a:rPr lang="en-US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has </a:t>
            </a:r>
            <a:r>
              <a:rPr lang="en-US" b="1" dirty="0">
                <a:solidFill>
                  <a:srgbClr val="FF0000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children</a:t>
            </a:r>
          </a:p>
          <a:p>
            <a:pPr marL="1009650" lvl="1" indent="-6096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largest/smallest among 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t’s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LST/RST; call it 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1009650" lvl="1" indent="-6096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p’s</a:t>
            </a: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information into t. </a:t>
            </a:r>
          </a:p>
          <a:p>
            <a:pPr marL="1009650" lvl="1" indent="-6096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en-US" b="1" dirty="0">
                <a:solidFill>
                  <a:schemeClr val="tx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p.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</a:rPr>
              <a:t>Delete(without duplication)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600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114800" y="3962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34290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6482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7150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525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1981200" y="2743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4290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63246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28956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38862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>
            <a:off x="5867400" y="3657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2438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0480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8288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22098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819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5257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86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78486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76200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953000" y="4724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4343400" y="548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>
            <a:off x="4724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H="1">
            <a:off x="3810000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914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1295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91400" y="1295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2</a:t>
            </a:r>
          </a:p>
        </p:txBody>
      </p:sp>
      <p:cxnSp>
        <p:nvCxnSpPr>
          <p:cNvPr id="62" name="Curved Connector 61"/>
          <p:cNvCxnSpPr>
            <a:stCxn id="53254" idx="1"/>
            <a:endCxn id="58" idx="0"/>
          </p:cNvCxnSpPr>
          <p:nvPr/>
        </p:nvCxnSpPr>
        <p:spPr>
          <a:xfrm rot="16200000" flipH="1" flipV="1">
            <a:off x="1362355" y="2285999"/>
            <a:ext cx="1533245" cy="1971955"/>
          </a:xfrm>
          <a:prstGeom prst="curvedConnector3">
            <a:avLst>
              <a:gd name="adj1" fmla="val -1927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91400" y="16118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7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2438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1400" y="1916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1400" y="22214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40</a:t>
            </a:r>
          </a:p>
        </p:txBody>
      </p:sp>
      <p:cxnSp>
        <p:nvCxnSpPr>
          <p:cNvPr id="52" name="Shape 51"/>
          <p:cNvCxnSpPr>
            <a:stCxn id="53258" idx="6"/>
            <a:endCxn id="39" idx="7"/>
          </p:cNvCxnSpPr>
          <p:nvPr/>
        </p:nvCxnSpPr>
        <p:spPr>
          <a:xfrm>
            <a:off x="6400800" y="3429000"/>
            <a:ext cx="1838045" cy="128615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91400" y="2514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35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1400" y="2831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15</a:t>
            </a:r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  <p:cxnSp>
        <p:nvCxnSpPr>
          <p:cNvPr id="66" name="Curved Connector 65"/>
          <p:cNvCxnSpPr>
            <a:stCxn id="49" idx="4"/>
            <a:endCxn id="44" idx="0"/>
          </p:cNvCxnSpPr>
          <p:nvPr/>
        </p:nvCxnSpPr>
        <p:spPr>
          <a:xfrm rot="16200000" flipH="1">
            <a:off x="3200400" y="4191000"/>
            <a:ext cx="11430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60" grpId="0" animBg="1"/>
      <p:bldP spid="53266" grpId="0" animBg="1"/>
      <p:bldP spid="53268" grpId="0" animBg="1"/>
      <p:bldP spid="5327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7" grpId="0" animBg="1"/>
      <p:bldP spid="38" grpId="0" animBg="1"/>
      <p:bldP spid="42" grpId="0" animBg="1"/>
      <p:bldP spid="47" grpId="0" animBg="1"/>
      <p:bldP spid="59" grpId="0" animBg="1"/>
      <p:bldP spid="60" grpId="0"/>
      <p:bldP spid="63" grpId="0"/>
      <p:bldP spid="64" grpId="0" animBg="1"/>
      <p:bldP spid="48" grpId="0"/>
      <p:bldP spid="49" grpId="0" animBg="1"/>
      <p:bldP spid="50" grpId="0"/>
      <p:bldP spid="53" grpId="0"/>
      <p:bldP spid="55" grpId="0" animBg="1"/>
      <p:bldP spid="56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11BF2-84F5-4524-A14C-07B04623DFC8}"/>
              </a:ext>
            </a:extLst>
          </p:cNvPr>
          <p:cNvSpPr/>
          <p:nvPr/>
        </p:nvSpPr>
        <p:spPr>
          <a:xfrm>
            <a:off x="114300" y="2571565"/>
            <a:ext cx="5600700" cy="2686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8333-B2E2-492B-B531-9A72B854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Print (</a:t>
            </a:r>
            <a:r>
              <a:rPr lang="en-US" dirty="0" err="1"/>
              <a:t>Inorder</a:t>
            </a:r>
            <a:r>
              <a:rPr lang="en-US" dirty="0"/>
              <a:t> traversal)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874C-91DD-4E6B-B519-869A5801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+mj-lt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0EBA9-6940-4D11-9D58-B70C9FDD0B6E}"/>
              </a:ext>
            </a:extLst>
          </p:cNvPr>
          <p:cNvSpPr txBox="1"/>
          <p:nvPr/>
        </p:nvSpPr>
        <p:spPr>
          <a:xfrm>
            <a:off x="406544" y="1104718"/>
            <a:ext cx="4577194" cy="1200329"/>
          </a:xfrm>
          <a:custGeom>
            <a:avLst/>
            <a:gdLst>
              <a:gd name="connsiteX0" fmla="*/ 0 w 4577194"/>
              <a:gd name="connsiteY0" fmla="*/ 0 h 1200329"/>
              <a:gd name="connsiteX1" fmla="*/ 608113 w 4577194"/>
              <a:gd name="connsiteY1" fmla="*/ 0 h 1200329"/>
              <a:gd name="connsiteX2" fmla="*/ 1307770 w 4577194"/>
              <a:gd name="connsiteY2" fmla="*/ 0 h 1200329"/>
              <a:gd name="connsiteX3" fmla="*/ 1961655 w 4577194"/>
              <a:gd name="connsiteY3" fmla="*/ 0 h 1200329"/>
              <a:gd name="connsiteX4" fmla="*/ 2523996 w 4577194"/>
              <a:gd name="connsiteY4" fmla="*/ 0 h 1200329"/>
              <a:gd name="connsiteX5" fmla="*/ 3223652 w 4577194"/>
              <a:gd name="connsiteY5" fmla="*/ 0 h 1200329"/>
              <a:gd name="connsiteX6" fmla="*/ 3969081 w 4577194"/>
              <a:gd name="connsiteY6" fmla="*/ 0 h 1200329"/>
              <a:gd name="connsiteX7" fmla="*/ 4577194 w 4577194"/>
              <a:gd name="connsiteY7" fmla="*/ 0 h 1200329"/>
              <a:gd name="connsiteX8" fmla="*/ 4577194 w 4577194"/>
              <a:gd name="connsiteY8" fmla="*/ 600165 h 1200329"/>
              <a:gd name="connsiteX9" fmla="*/ 4577194 w 4577194"/>
              <a:gd name="connsiteY9" fmla="*/ 1200329 h 1200329"/>
              <a:gd name="connsiteX10" fmla="*/ 3877537 w 4577194"/>
              <a:gd name="connsiteY10" fmla="*/ 1200329 h 1200329"/>
              <a:gd name="connsiteX11" fmla="*/ 3132108 w 4577194"/>
              <a:gd name="connsiteY11" fmla="*/ 1200329 h 1200329"/>
              <a:gd name="connsiteX12" fmla="*/ 2523996 w 4577194"/>
              <a:gd name="connsiteY12" fmla="*/ 1200329 h 1200329"/>
              <a:gd name="connsiteX13" fmla="*/ 1915883 w 4577194"/>
              <a:gd name="connsiteY13" fmla="*/ 1200329 h 1200329"/>
              <a:gd name="connsiteX14" fmla="*/ 1307770 w 4577194"/>
              <a:gd name="connsiteY14" fmla="*/ 1200329 h 1200329"/>
              <a:gd name="connsiteX15" fmla="*/ 791201 w 4577194"/>
              <a:gd name="connsiteY15" fmla="*/ 1200329 h 1200329"/>
              <a:gd name="connsiteX16" fmla="*/ 0 w 4577194"/>
              <a:gd name="connsiteY16" fmla="*/ 1200329 h 1200329"/>
              <a:gd name="connsiteX17" fmla="*/ 0 w 4577194"/>
              <a:gd name="connsiteY17" fmla="*/ 600165 h 1200329"/>
              <a:gd name="connsiteX18" fmla="*/ 0 w 4577194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77194" h="1200329" extrusionOk="0">
                <a:moveTo>
                  <a:pt x="0" y="0"/>
                </a:moveTo>
                <a:cubicBezTo>
                  <a:pt x="179546" y="-13291"/>
                  <a:pt x="317541" y="29217"/>
                  <a:pt x="608113" y="0"/>
                </a:cubicBezTo>
                <a:cubicBezTo>
                  <a:pt x="898685" y="-29217"/>
                  <a:pt x="1049571" y="11852"/>
                  <a:pt x="1307770" y="0"/>
                </a:cubicBezTo>
                <a:cubicBezTo>
                  <a:pt x="1565969" y="-11852"/>
                  <a:pt x="1757275" y="-20310"/>
                  <a:pt x="1961655" y="0"/>
                </a:cubicBezTo>
                <a:cubicBezTo>
                  <a:pt x="2166036" y="20310"/>
                  <a:pt x="2373592" y="15164"/>
                  <a:pt x="2523996" y="0"/>
                </a:cubicBezTo>
                <a:cubicBezTo>
                  <a:pt x="2674400" y="-15164"/>
                  <a:pt x="2881359" y="-29664"/>
                  <a:pt x="3223652" y="0"/>
                </a:cubicBezTo>
                <a:cubicBezTo>
                  <a:pt x="3565945" y="29664"/>
                  <a:pt x="3632675" y="26586"/>
                  <a:pt x="3969081" y="0"/>
                </a:cubicBezTo>
                <a:cubicBezTo>
                  <a:pt x="4305487" y="-26586"/>
                  <a:pt x="4313911" y="-9467"/>
                  <a:pt x="4577194" y="0"/>
                </a:cubicBezTo>
                <a:cubicBezTo>
                  <a:pt x="4567469" y="228555"/>
                  <a:pt x="4560754" y="406066"/>
                  <a:pt x="4577194" y="600165"/>
                </a:cubicBezTo>
                <a:cubicBezTo>
                  <a:pt x="4593634" y="794264"/>
                  <a:pt x="4557829" y="1046884"/>
                  <a:pt x="4577194" y="1200329"/>
                </a:cubicBezTo>
                <a:cubicBezTo>
                  <a:pt x="4432921" y="1191756"/>
                  <a:pt x="4065904" y="1183277"/>
                  <a:pt x="3877537" y="1200329"/>
                </a:cubicBezTo>
                <a:cubicBezTo>
                  <a:pt x="3689170" y="1217381"/>
                  <a:pt x="3328122" y="1202926"/>
                  <a:pt x="3132108" y="1200329"/>
                </a:cubicBezTo>
                <a:cubicBezTo>
                  <a:pt x="2936094" y="1197732"/>
                  <a:pt x="2655301" y="1185740"/>
                  <a:pt x="2523996" y="1200329"/>
                </a:cubicBezTo>
                <a:cubicBezTo>
                  <a:pt x="2392691" y="1214918"/>
                  <a:pt x="2186173" y="1220115"/>
                  <a:pt x="1915883" y="1200329"/>
                </a:cubicBezTo>
                <a:cubicBezTo>
                  <a:pt x="1645593" y="1180543"/>
                  <a:pt x="1571135" y="1192846"/>
                  <a:pt x="1307770" y="1200329"/>
                </a:cubicBezTo>
                <a:cubicBezTo>
                  <a:pt x="1044405" y="1207812"/>
                  <a:pt x="907525" y="1186913"/>
                  <a:pt x="791201" y="1200329"/>
                </a:cubicBezTo>
                <a:cubicBezTo>
                  <a:pt x="674877" y="1213745"/>
                  <a:pt x="233971" y="1184836"/>
                  <a:pt x="0" y="1200329"/>
                </a:cubicBezTo>
                <a:cubicBezTo>
                  <a:pt x="-22034" y="1068618"/>
                  <a:pt x="-8244" y="722849"/>
                  <a:pt x="0" y="600165"/>
                </a:cubicBezTo>
                <a:cubicBezTo>
                  <a:pt x="8244" y="477481"/>
                  <a:pt x="22819" y="18236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5156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&gt;::Print()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BA779-CA97-4942-B74E-D9EDE838DE14}"/>
              </a:ext>
            </a:extLst>
          </p:cNvPr>
          <p:cNvSpPr txBox="1"/>
          <p:nvPr/>
        </p:nvSpPr>
        <p:spPr>
          <a:xfrm>
            <a:off x="406544" y="2648509"/>
            <a:ext cx="58492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(Node&lt;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*t)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visit(t);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 ::visit(Node&lt;type&gt; *t){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b="1" dirty="0">
                <a:latin typeface="Tahoma" pitchFamily="34" charset="0"/>
              </a:rPr>
              <a:t>Delete (with Duplication)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600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114800" y="3962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34290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6482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7150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525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1981200" y="2743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4290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63246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28956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38862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>
            <a:off x="5867400" y="3657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2438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0480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8288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22098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819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5257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86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78486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76200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953000" y="4724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4343400" y="548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>
            <a:off x="4724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H="1">
            <a:off x="3810000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914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1295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91400" y="1916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980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4000" y="6172200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:Use Successor instead of Predecessor </a:t>
            </a:r>
          </a:p>
        </p:txBody>
      </p:sp>
      <p:sp>
        <p:nvSpPr>
          <p:cNvPr id="65" name="Oval 64"/>
          <p:cNvSpPr/>
          <p:nvPr/>
        </p:nvSpPr>
        <p:spPr>
          <a:xfrm>
            <a:off x="2133600" y="3429000"/>
            <a:ext cx="1143000" cy="1447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48" grpId="0"/>
      <p:bldP spid="49" grpId="0" animBg="1"/>
      <p:bldP spid="61" grpId="0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b="1" dirty="0">
                <a:latin typeface="Tahoma" pitchFamily="34" charset="0"/>
              </a:rPr>
              <a:t>Delete (with Duplication)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048000" y="2438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600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114800" y="3962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34290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6482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7150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525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1981200" y="2743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4290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63246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28956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38862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>
            <a:off x="5867400" y="3657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2438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0480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18288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22098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819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5257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86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7848600" y="46482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76200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953000" y="4724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4343400" y="548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>
            <a:off x="4724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H="1">
            <a:off x="3810000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914400" y="4038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12954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91400" y="1916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10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3505200" y="3200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4191000" y="16764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8" grpId="0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Recursive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423705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tree&lt;type&gt;::deleteR(type 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(d, root);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812" y="2819400"/>
            <a:ext cx="6781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nb-NO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&gt;::deleteR(</a:t>
            </a:r>
            <a:r>
              <a:rPr lang="nb-NO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d, Node&lt;</a:t>
            </a:r>
            <a:r>
              <a:rPr lang="nb-NO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*&amp; node)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(node)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35" y="990600"/>
            <a:ext cx="666079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(Node 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&lt;type&gt; * temp = node;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node→right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d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getPredecessor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d;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6F49-4BDF-4AFA-995F-9EF04617F59A}"/>
              </a:ext>
            </a:extLst>
          </p:cNvPr>
          <p:cNvSpPr txBox="1"/>
          <p:nvPr/>
        </p:nvSpPr>
        <p:spPr>
          <a:xfrm>
            <a:off x="4835966" y="1905000"/>
            <a:ext cx="4190999" cy="18466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getPredecessor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&gt;*n)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n→right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NULL)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n→right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n→data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5334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tree&lt;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&lt;type&gt; * parent = root;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 &lt;type&gt; * child = root;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(child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d)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parent = child;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d)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child = child →left;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parent→data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d)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child = child →right;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(child)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//if data is found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(child == root)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child)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CDE977-C5FC-4459-9D43-6055D859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4648200" cy="19812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53162D-37EE-4422-8833-5DA467C5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91" y="1752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63391F-6F7E-44E5-A8A5-CFCDE963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91" y="2514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BE16D-D092-4205-8681-60525B1E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391" y="2514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CBD0A8AF-A58B-4A24-AAA2-4B73734C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991" y="3276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34F41443-F201-4D85-8D4B-75BAA767B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7391" y="2057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D86A3BE-4E5F-46FD-8D72-1F82C6144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191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9EC8A764-CFD4-4B61-9A47-ACB2D2601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1791" y="2819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A3DE0317-17C7-4488-9727-18D7CE6F4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2391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A425B7A1-5064-4A09-8F13-2FDB1395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591" y="3352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7614CCE3-98B7-4940-BFB2-81EC0EEE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91" y="4114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5CF3623C-8B4B-40CC-BE2C-EB9FD1D0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991" y="4114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F1273CA1-EEFF-49D3-B1F7-F167E9401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991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6AA4B42D-3B7C-4CBB-81DC-1BA861128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5591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31BFFD13-49ED-44B3-A580-252A2100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591" y="4114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A35E455-98DC-4FB5-92EF-2A52B03BD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191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39F1553F-E92A-4E25-A456-AF3458F3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591" y="3352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18B573E0-7BB0-497F-BDAC-703B64D4C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1591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731AA136-3C59-4BBD-B5FB-3BEDF785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591" y="3352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F67E3F9A-5F6A-46F4-9C99-C6175D26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391" y="25146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 dirty="0"/>
            </a:p>
          </p:txBody>
        </p:sp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98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8" name="Oval 48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3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4" name="Oval 54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5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6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7" name="Oval 57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019800" y="1905000"/>
            <a:ext cx="2972377" cy="2148542"/>
            <a:chOff x="3360" y="672"/>
            <a:chExt cx="2168" cy="1438"/>
          </a:xfrm>
        </p:grpSpPr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120" cy="1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t→left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t→right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rgbClr val="00B050"/>
          </a:solidFill>
          <a:ln/>
        </p:spPr>
        <p:txBody>
          <a:bodyPr>
            <a:normAutofit fontScale="90000"/>
          </a:bodyPr>
          <a:lstStyle/>
          <a:p>
            <a:r>
              <a:rPr lang="en-US" sz="4000" b="1" dirty="0"/>
              <a:t>Binary Tree</a:t>
            </a:r>
            <a:r>
              <a:rPr lang="en-US" sz="4000" dirty="0"/>
              <a:t> Traversal</a:t>
            </a:r>
            <a:br>
              <a:rPr lang="en-US" sz="4000" dirty="0"/>
            </a:br>
            <a:r>
              <a:rPr lang="en-US" sz="3200" dirty="0"/>
              <a:t>In Order Traversal (LNR)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 autoUpdateAnimBg="0"/>
      <p:bldP spid="40983" grpId="0" animBg="1" autoUpdateAnimBg="0"/>
      <p:bldP spid="40984" grpId="0" animBg="1" autoUpdateAnimBg="0"/>
      <p:bldP spid="40985" grpId="0" animBg="1" autoUpdateAnimBg="0"/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0998" grpId="0" animBg="1" autoUpdateAnimBg="0"/>
      <p:bldP spid="40999" grpId="0" animBg="1" autoUpdateAnimBg="0"/>
      <p:bldP spid="41000" grpId="0" animBg="1" autoUpdateAnimBg="0"/>
      <p:bldP spid="41001" grpId="0" animBg="1" autoUpdateAnimBg="0"/>
      <p:bldP spid="41002" grpId="0" animBg="1" autoUpdateAnimBg="0"/>
      <p:bldP spid="41003" grpId="0" animBg="1" autoUpdateAnimBg="0"/>
      <p:bldP spid="41004" grpId="0" animBg="1" autoUpdateAnimBg="0"/>
      <p:bldP spid="41005" grpId="0" animBg="1" autoUpdateAnimBg="0"/>
      <p:bldP spid="41006" grpId="0" animBg="1" autoUpdateAnimBg="0"/>
      <p:bldP spid="41007" grpId="0" animBg="1" autoUpdateAnimBg="0"/>
      <p:bldP spid="41008" grpId="0" animBg="1" autoUpdateAnimBg="0"/>
      <p:bldP spid="41009" grpId="0" animBg="1" autoUpdateAnimBg="0"/>
      <p:bldP spid="41010" grpId="0" animBg="1" autoUpdateAnimBg="0"/>
      <p:bldP spid="41011" grpId="0" animBg="1" autoUpdateAnimBg="0"/>
      <p:bldP spid="41012" grpId="0" animBg="1" autoUpdateAnimBg="0"/>
      <p:bldP spid="41013" grpId="0" animBg="1" autoUpdateAnimBg="0"/>
      <p:bldP spid="41014" grpId="0" animBg="1" autoUpdateAnimBg="0"/>
      <p:bldP spid="41015" grpId="0" animBg="1" autoUpdateAnimBg="0"/>
      <p:bldP spid="41016" grpId="0" animBg="1" autoUpdateAnimBg="0"/>
      <p:bldP spid="41017" grpId="0" animBg="1" autoUpdateAnimBg="0"/>
      <p:bldP spid="41018" grpId="0" animBg="1" autoUpdateAnimBg="0"/>
      <p:bldP spid="41019" grpId="0" animBg="1" autoUpdateAnimBg="0"/>
      <p:bldP spid="41020" grpId="0" animBg="1" autoUpdateAnimBg="0"/>
      <p:bldP spid="410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3011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 dirty="0"/>
            </a:p>
          </p:txBody>
        </p:sp>
        <p:sp>
          <p:nvSpPr>
            <p:cNvPr id="43012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3013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3018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3020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48" name="Oval 40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49" name="Oval 41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Rectangle 5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PreOrder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t→left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PreOrder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t→right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3067" name="Rectangle 5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2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Binary Tree Traversal</a:t>
            </a:r>
            <a:br>
              <a:rPr lang="en-US" sz="4000"/>
            </a:br>
            <a:r>
              <a:rPr lang="en-US" sz="3200"/>
              <a:t>Pre Order Traversal (NLR)</a:t>
            </a:r>
          </a:p>
        </p:txBody>
      </p:sp>
      <p:sp>
        <p:nvSpPr>
          <p:cNvPr id="43068" name="Oval 60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77" name="Oval 69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4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2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6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8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4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6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0" grpId="0" animBg="1" autoUpdateAnimBg="0"/>
      <p:bldP spid="43031" grpId="0" animBg="1" autoUpdateAnimBg="0"/>
      <p:bldP spid="43032" grpId="0" animBg="1" autoUpdateAnimBg="0"/>
      <p:bldP spid="43033" grpId="0" animBg="1" autoUpdateAnimBg="0"/>
      <p:bldP spid="43034" grpId="0" animBg="1" autoUpdateAnimBg="0"/>
      <p:bldP spid="43035" grpId="0" animBg="1" autoUpdateAnimBg="0"/>
      <p:bldP spid="43036" grpId="0" animBg="1" autoUpdateAnimBg="0"/>
      <p:bldP spid="43037" grpId="0" animBg="1" autoUpdateAnimBg="0"/>
      <p:bldP spid="43038" grpId="0" animBg="1" autoUpdateAnimBg="0"/>
      <p:bldP spid="43039" grpId="0" animBg="1" autoUpdateAnimBg="0"/>
      <p:bldP spid="43040" grpId="0" animBg="1" autoUpdateAnimBg="0"/>
      <p:bldP spid="43041" grpId="0" animBg="1" autoUpdateAnimBg="0"/>
      <p:bldP spid="43042" grpId="0" animBg="1" autoUpdateAnimBg="0"/>
      <p:bldP spid="43043" grpId="0" animBg="1" autoUpdateAnimBg="0"/>
      <p:bldP spid="43044" grpId="0" animBg="1" autoUpdateAnimBg="0"/>
      <p:bldP spid="43045" grpId="0" animBg="1" autoUpdateAnimBg="0"/>
      <p:bldP spid="43046" grpId="0" animBg="1" autoUpdateAnimBg="0"/>
      <p:bldP spid="43047" grpId="0" animBg="1" autoUpdateAnimBg="0"/>
      <p:bldP spid="43048" grpId="0" animBg="1" autoUpdateAnimBg="0"/>
      <p:bldP spid="43049" grpId="0" animBg="1" autoUpdateAnimBg="0"/>
      <p:bldP spid="43050" grpId="0" animBg="1" autoUpdateAnimBg="0"/>
      <p:bldP spid="43051" grpId="0" animBg="1" autoUpdateAnimBg="0"/>
      <p:bldP spid="43052" grpId="0" animBg="1" autoUpdateAnimBg="0"/>
      <p:bldP spid="43053" grpId="0" animBg="1" autoUpdateAnimBg="0"/>
      <p:bldP spid="43054" grpId="0" animBg="1" autoUpdateAnimBg="0"/>
      <p:bldP spid="43055" grpId="0" animBg="1" autoUpdateAnimBg="0"/>
      <p:bldP spid="43056" grpId="0" animBg="1" autoUpdateAnimBg="0"/>
      <p:bldP spid="43057" grpId="0" animBg="1" autoUpdateAnimBg="0"/>
      <p:bldP spid="43058" grpId="0" animBg="1" autoUpdateAnimBg="0"/>
      <p:bldP spid="43059" grpId="0" animBg="1" autoUpdateAnimBg="0"/>
      <p:bldP spid="43068" grpId="0" animBg="1" autoUpdateAnimBg="0"/>
      <p:bldP spid="43069" grpId="0" animBg="1" autoUpdateAnimBg="0"/>
      <p:bldP spid="43070" grpId="0" animBg="1" autoUpdateAnimBg="0"/>
      <p:bldP spid="43071" grpId="0" animBg="1" autoUpdateAnimBg="0"/>
      <p:bldP spid="43072" grpId="0" animBg="1" autoUpdateAnimBg="0"/>
      <p:bldP spid="43073" grpId="0" animBg="1" autoUpdateAnimBg="0"/>
      <p:bldP spid="43074" grpId="0" animBg="1" autoUpdateAnimBg="0"/>
      <p:bldP spid="43075" grpId="0" animBg="1" autoUpdateAnimBg="0"/>
      <p:bldP spid="43076" grpId="0" animBg="1" autoUpdateAnimBg="0"/>
      <p:bldP spid="4307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2819400"/>
            <a:ext cx="80772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/>
              <a:t>Binary Tree Traversal</a:t>
            </a:r>
            <a:br>
              <a:rPr lang="en-US" sz="3600"/>
            </a:br>
            <a:r>
              <a:rPr lang="en-US" sz="2800"/>
              <a:t>Pre Order Traversal (NLR)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2A6C-D7F5-451E-BB05-29D41D2BE455}"/>
              </a:ext>
            </a:extLst>
          </p:cNvPr>
          <p:cNvSpPr txBox="1"/>
          <p:nvPr/>
        </p:nvSpPr>
        <p:spPr>
          <a:xfrm>
            <a:off x="609600" y="1524000"/>
            <a:ext cx="7391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visit(t);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::visit(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*t)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t→data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5059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en-US" dirty="0"/>
            </a:p>
          </p:txBody>
        </p:sp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09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1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    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PostOrder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t→left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    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PostOrder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sz="2000" b="1" dirty="0" err="1">
                  <a:solidFill>
                    <a:schemeClr val="bg1"/>
                  </a:solidFill>
                  <a:latin typeface="Arial" charset="0"/>
                </a:rPr>
                <a:t>t→right</a:t>
              </a: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    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5125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2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Binary Tree Traversal</a:t>
            </a:r>
            <a:br>
              <a:rPr lang="en-US" sz="4000"/>
            </a:br>
            <a:r>
              <a:rPr lang="en-US" sz="3200"/>
              <a:t>Post Order Traversal (LRN)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8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 animBg="1" autoUpdateAnimBg="0"/>
      <p:bldP spid="45079" grpId="0" animBg="1" autoUpdateAnimBg="0"/>
      <p:bldP spid="45080" grpId="0" animBg="1" autoUpdateAnimBg="0"/>
      <p:bldP spid="45081" grpId="0" animBg="1" autoUpdateAnimBg="0"/>
      <p:bldP spid="45082" grpId="0" animBg="1" autoUpdateAnimBg="0"/>
      <p:bldP spid="45083" grpId="0" animBg="1" autoUpdateAnimBg="0"/>
      <p:bldP spid="45084" grpId="0" animBg="1" autoUpdateAnimBg="0"/>
      <p:bldP spid="45085" grpId="0" animBg="1" autoUpdateAnimBg="0"/>
      <p:bldP spid="45086" grpId="0" animBg="1" autoUpdateAnimBg="0"/>
      <p:bldP spid="45087" grpId="0" animBg="1" autoUpdateAnimBg="0"/>
      <p:bldP spid="45088" grpId="0" animBg="1" autoUpdateAnimBg="0"/>
      <p:bldP spid="45089" grpId="0" animBg="1" autoUpdateAnimBg="0"/>
      <p:bldP spid="45090" grpId="0" animBg="1" autoUpdateAnimBg="0"/>
      <p:bldP spid="45091" grpId="0" animBg="1" autoUpdateAnimBg="0"/>
      <p:bldP spid="45092" grpId="0" animBg="1" autoUpdateAnimBg="0"/>
      <p:bldP spid="45093" grpId="0" animBg="1" autoUpdateAnimBg="0"/>
      <p:bldP spid="45094" grpId="0" animBg="1" autoUpdateAnimBg="0"/>
      <p:bldP spid="45095" grpId="0" animBg="1" autoUpdateAnimBg="0"/>
      <p:bldP spid="45096" grpId="0" animBg="1" autoUpdateAnimBg="0"/>
      <p:bldP spid="45097" grpId="0" animBg="1" autoUpdateAnimBg="0"/>
      <p:bldP spid="45098" grpId="0" animBg="1" autoUpdateAnimBg="0"/>
      <p:bldP spid="45099" grpId="0" animBg="1" autoUpdateAnimBg="0"/>
      <p:bldP spid="45100" grpId="0" animBg="1" autoUpdateAnimBg="0"/>
      <p:bldP spid="45101" grpId="0" animBg="1" autoUpdateAnimBg="0"/>
      <p:bldP spid="45102" grpId="0" animBg="1" autoUpdateAnimBg="0"/>
      <p:bldP spid="45103" grpId="0" animBg="1" autoUpdateAnimBg="0"/>
      <p:bldP spid="45104" grpId="0" animBg="1" autoUpdateAnimBg="0"/>
      <p:bldP spid="45105" grpId="0" animBg="1" autoUpdateAnimBg="0"/>
      <p:bldP spid="45106" grpId="0" animBg="1" autoUpdateAnimBg="0"/>
      <p:bldP spid="45107" grpId="0" animBg="1" autoUpdateAnimBg="0"/>
      <p:bldP spid="45108" grpId="0" animBg="1" autoUpdateAnimBg="0"/>
      <p:bldP spid="45109" grpId="0" animBg="1" autoUpdateAnimBg="0"/>
      <p:bldP spid="45110" grpId="0" animBg="1" autoUpdateAnimBg="0"/>
      <p:bldP spid="45111" grpId="0" animBg="1" autoUpdateAnimBg="0"/>
      <p:bldP spid="45112" grpId="0" animBg="1" autoUpdateAnimBg="0"/>
      <p:bldP spid="45113" grpId="0" animBg="1" autoUpdateAnimBg="0"/>
      <p:bldP spid="45114" grpId="0" animBg="1" autoUpdateAnimBg="0"/>
      <p:bldP spid="45115" grpId="0" animBg="1" autoUpdateAnimBg="0"/>
      <p:bldP spid="45116" grpId="0" animBg="1" autoUpdateAnimBg="0"/>
      <p:bldP spid="4511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2819400"/>
            <a:ext cx="80772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/>
              <a:t>Binary Tree Traversal</a:t>
            </a:r>
            <a:br>
              <a:rPr lang="en-US" sz="3600" dirty="0"/>
            </a:br>
            <a:r>
              <a:rPr lang="en-US" sz="2800" dirty="0"/>
              <a:t>Post Order Traversal (NLR)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2A6C-D7F5-451E-BB05-29D41D2BE455}"/>
              </a:ext>
            </a:extLst>
          </p:cNvPr>
          <p:cNvSpPr txBox="1"/>
          <p:nvPr/>
        </p:nvSpPr>
        <p:spPr>
          <a:xfrm>
            <a:off x="609600" y="1524000"/>
            <a:ext cx="7391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(root);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t→right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visit(t);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::visit(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*t)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t→data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rgbClr val="0070C0"/>
          </a:solidFill>
          <a:ln/>
        </p:spPr>
        <p:txBody>
          <a:bodyPr/>
          <a:lstStyle/>
          <a:p>
            <a:r>
              <a:rPr lang="en-US" sz="4000" dirty="0"/>
              <a:t>Binary Tree Traversal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600200"/>
            <a:ext cx="5029200" cy="2743200"/>
            <a:chOff x="1296" y="1392"/>
            <a:chExt cx="3168" cy="172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3" name="Freeform 23"/>
          <p:cNvSpPr>
            <a:spLocks/>
          </p:cNvSpPr>
          <p:nvPr/>
        </p:nvSpPr>
        <p:spPr bwMode="auto">
          <a:xfrm>
            <a:off x="2054225" y="1579563"/>
            <a:ext cx="5521325" cy="3068637"/>
          </a:xfrm>
          <a:custGeom>
            <a:avLst/>
            <a:gdLst/>
            <a:ahLst/>
            <a:cxnLst>
              <a:cxn ang="0">
                <a:pos x="1272" y="250"/>
              </a:cxn>
              <a:cxn ang="0">
                <a:pos x="1107" y="317"/>
              </a:cxn>
              <a:cxn ang="0">
                <a:pos x="845" y="497"/>
              </a:cxn>
              <a:cxn ang="0">
                <a:pos x="711" y="699"/>
              </a:cxn>
              <a:cxn ang="0">
                <a:pos x="516" y="968"/>
              </a:cxn>
              <a:cxn ang="0">
                <a:pos x="389" y="1162"/>
              </a:cxn>
              <a:cxn ang="0">
                <a:pos x="142" y="1477"/>
              </a:cxn>
              <a:cxn ang="0">
                <a:pos x="45" y="1596"/>
              </a:cxn>
              <a:cxn ang="0">
                <a:pos x="8" y="1746"/>
              </a:cxn>
              <a:cxn ang="0">
                <a:pos x="232" y="1910"/>
              </a:cxn>
              <a:cxn ang="0">
                <a:pos x="539" y="1641"/>
              </a:cxn>
              <a:cxn ang="0">
                <a:pos x="688" y="1297"/>
              </a:cxn>
              <a:cxn ang="0">
                <a:pos x="905" y="1776"/>
              </a:cxn>
              <a:cxn ang="0">
                <a:pos x="1047" y="1896"/>
              </a:cxn>
              <a:cxn ang="0">
                <a:pos x="1264" y="1806"/>
              </a:cxn>
              <a:cxn ang="0">
                <a:pos x="1257" y="1514"/>
              </a:cxn>
              <a:cxn ang="0">
                <a:pos x="1055" y="1379"/>
              </a:cxn>
              <a:cxn ang="0">
                <a:pos x="905" y="1282"/>
              </a:cxn>
              <a:cxn ang="0">
                <a:pos x="1017" y="871"/>
              </a:cxn>
              <a:cxn ang="0">
                <a:pos x="1145" y="1267"/>
              </a:cxn>
              <a:cxn ang="0">
                <a:pos x="1504" y="1402"/>
              </a:cxn>
              <a:cxn ang="0">
                <a:pos x="1534" y="1065"/>
              </a:cxn>
              <a:cxn ang="0">
                <a:pos x="1264" y="714"/>
              </a:cxn>
              <a:cxn ang="0">
                <a:pos x="1481" y="437"/>
              </a:cxn>
              <a:cxn ang="0">
                <a:pos x="1975" y="467"/>
              </a:cxn>
              <a:cxn ang="0">
                <a:pos x="2147" y="601"/>
              </a:cxn>
              <a:cxn ang="0">
                <a:pos x="2125" y="893"/>
              </a:cxn>
              <a:cxn ang="0">
                <a:pos x="2027" y="1013"/>
              </a:cxn>
              <a:cxn ang="0">
                <a:pos x="1945" y="1118"/>
              </a:cxn>
              <a:cxn ang="0">
                <a:pos x="1982" y="1275"/>
              </a:cxn>
              <a:cxn ang="0">
                <a:pos x="2117" y="1349"/>
              </a:cxn>
              <a:cxn ang="0">
                <a:pos x="2364" y="1387"/>
              </a:cxn>
              <a:cxn ang="0">
                <a:pos x="2499" y="901"/>
              </a:cxn>
              <a:cxn ang="0">
                <a:pos x="2716" y="1409"/>
              </a:cxn>
              <a:cxn ang="0">
                <a:pos x="2985" y="1484"/>
              </a:cxn>
              <a:cxn ang="0">
                <a:pos x="3142" y="1873"/>
              </a:cxn>
              <a:cxn ang="0">
                <a:pos x="3456" y="1589"/>
              </a:cxn>
              <a:cxn ang="0">
                <a:pos x="3202" y="1312"/>
              </a:cxn>
              <a:cxn ang="0">
                <a:pos x="3045" y="1088"/>
              </a:cxn>
              <a:cxn ang="0">
                <a:pos x="2947" y="916"/>
              </a:cxn>
              <a:cxn ang="0">
                <a:pos x="2760" y="744"/>
              </a:cxn>
              <a:cxn ang="0">
                <a:pos x="2641" y="519"/>
              </a:cxn>
              <a:cxn ang="0">
                <a:pos x="2334" y="280"/>
              </a:cxn>
              <a:cxn ang="0">
                <a:pos x="2102" y="197"/>
              </a:cxn>
              <a:cxn ang="0">
                <a:pos x="1975" y="3"/>
              </a:cxn>
            </a:cxnLst>
            <a:rect l="0" t="0" r="r" b="b"/>
            <a:pathLst>
              <a:path w="3478" h="1933">
                <a:moveTo>
                  <a:pt x="1451" y="40"/>
                </a:moveTo>
                <a:cubicBezTo>
                  <a:pt x="1447" y="94"/>
                  <a:pt x="1459" y="144"/>
                  <a:pt x="1414" y="175"/>
                </a:cubicBezTo>
                <a:cubicBezTo>
                  <a:pt x="1393" y="206"/>
                  <a:pt x="1311" y="240"/>
                  <a:pt x="1272" y="250"/>
                </a:cubicBezTo>
                <a:cubicBezTo>
                  <a:pt x="1259" y="257"/>
                  <a:pt x="1248" y="267"/>
                  <a:pt x="1234" y="272"/>
                </a:cubicBezTo>
                <a:cubicBezTo>
                  <a:pt x="1215" y="279"/>
                  <a:pt x="1175" y="287"/>
                  <a:pt x="1175" y="287"/>
                </a:cubicBezTo>
                <a:cubicBezTo>
                  <a:pt x="1152" y="302"/>
                  <a:pt x="1133" y="309"/>
                  <a:pt x="1107" y="317"/>
                </a:cubicBezTo>
                <a:cubicBezTo>
                  <a:pt x="1083" y="341"/>
                  <a:pt x="1056" y="360"/>
                  <a:pt x="1032" y="384"/>
                </a:cubicBezTo>
                <a:cubicBezTo>
                  <a:pt x="984" y="432"/>
                  <a:pt x="1036" y="397"/>
                  <a:pt x="988" y="437"/>
                </a:cubicBezTo>
                <a:cubicBezTo>
                  <a:pt x="947" y="472"/>
                  <a:pt x="894" y="480"/>
                  <a:pt x="845" y="497"/>
                </a:cubicBezTo>
                <a:cubicBezTo>
                  <a:pt x="794" y="600"/>
                  <a:pt x="872" y="453"/>
                  <a:pt x="801" y="549"/>
                </a:cubicBezTo>
                <a:cubicBezTo>
                  <a:pt x="779" y="579"/>
                  <a:pt x="774" y="622"/>
                  <a:pt x="756" y="654"/>
                </a:cubicBezTo>
                <a:cubicBezTo>
                  <a:pt x="733" y="695"/>
                  <a:pt x="740" y="674"/>
                  <a:pt x="711" y="699"/>
                </a:cubicBezTo>
                <a:cubicBezTo>
                  <a:pt x="667" y="737"/>
                  <a:pt x="699" y="723"/>
                  <a:pt x="658" y="736"/>
                </a:cubicBezTo>
                <a:cubicBezTo>
                  <a:pt x="632" y="774"/>
                  <a:pt x="589" y="804"/>
                  <a:pt x="569" y="848"/>
                </a:cubicBezTo>
                <a:cubicBezTo>
                  <a:pt x="551" y="888"/>
                  <a:pt x="540" y="932"/>
                  <a:pt x="516" y="968"/>
                </a:cubicBezTo>
                <a:cubicBezTo>
                  <a:pt x="499" y="993"/>
                  <a:pt x="477" y="1014"/>
                  <a:pt x="464" y="1043"/>
                </a:cubicBezTo>
                <a:cubicBezTo>
                  <a:pt x="458" y="1057"/>
                  <a:pt x="456" y="1074"/>
                  <a:pt x="449" y="1088"/>
                </a:cubicBezTo>
                <a:cubicBezTo>
                  <a:pt x="423" y="1140"/>
                  <a:pt x="423" y="1124"/>
                  <a:pt x="389" y="1162"/>
                </a:cubicBezTo>
                <a:cubicBezTo>
                  <a:pt x="355" y="1200"/>
                  <a:pt x="327" y="1239"/>
                  <a:pt x="284" y="1267"/>
                </a:cubicBezTo>
                <a:cubicBezTo>
                  <a:pt x="266" y="1298"/>
                  <a:pt x="241" y="1325"/>
                  <a:pt x="225" y="1357"/>
                </a:cubicBezTo>
                <a:cubicBezTo>
                  <a:pt x="201" y="1405"/>
                  <a:pt x="185" y="1444"/>
                  <a:pt x="142" y="1477"/>
                </a:cubicBezTo>
                <a:cubicBezTo>
                  <a:pt x="105" y="1550"/>
                  <a:pt x="150" y="1479"/>
                  <a:pt x="105" y="1514"/>
                </a:cubicBezTo>
                <a:cubicBezTo>
                  <a:pt x="86" y="1529"/>
                  <a:pt x="81" y="1555"/>
                  <a:pt x="67" y="1574"/>
                </a:cubicBezTo>
                <a:cubicBezTo>
                  <a:pt x="61" y="1582"/>
                  <a:pt x="52" y="1588"/>
                  <a:pt x="45" y="1596"/>
                </a:cubicBezTo>
                <a:cubicBezTo>
                  <a:pt x="39" y="1603"/>
                  <a:pt x="35" y="1611"/>
                  <a:pt x="30" y="1619"/>
                </a:cubicBezTo>
                <a:cubicBezTo>
                  <a:pt x="22" y="1643"/>
                  <a:pt x="9" y="1662"/>
                  <a:pt x="0" y="1686"/>
                </a:cubicBezTo>
                <a:cubicBezTo>
                  <a:pt x="3" y="1706"/>
                  <a:pt x="1" y="1727"/>
                  <a:pt x="8" y="1746"/>
                </a:cubicBezTo>
                <a:cubicBezTo>
                  <a:pt x="11" y="1754"/>
                  <a:pt x="22" y="1757"/>
                  <a:pt x="30" y="1761"/>
                </a:cubicBezTo>
                <a:cubicBezTo>
                  <a:pt x="65" y="1781"/>
                  <a:pt x="101" y="1784"/>
                  <a:pt x="135" y="1806"/>
                </a:cubicBezTo>
                <a:cubicBezTo>
                  <a:pt x="165" y="1848"/>
                  <a:pt x="181" y="1894"/>
                  <a:pt x="232" y="1910"/>
                </a:cubicBezTo>
                <a:cubicBezTo>
                  <a:pt x="414" y="1903"/>
                  <a:pt x="400" y="1933"/>
                  <a:pt x="486" y="1843"/>
                </a:cubicBezTo>
                <a:cubicBezTo>
                  <a:pt x="508" y="1782"/>
                  <a:pt x="474" y="1881"/>
                  <a:pt x="501" y="1761"/>
                </a:cubicBezTo>
                <a:cubicBezTo>
                  <a:pt x="510" y="1721"/>
                  <a:pt x="528" y="1681"/>
                  <a:pt x="539" y="1641"/>
                </a:cubicBezTo>
                <a:cubicBezTo>
                  <a:pt x="543" y="1595"/>
                  <a:pt x="541" y="1520"/>
                  <a:pt x="569" y="1477"/>
                </a:cubicBezTo>
                <a:cubicBezTo>
                  <a:pt x="583" y="1456"/>
                  <a:pt x="614" y="1417"/>
                  <a:pt x="614" y="1417"/>
                </a:cubicBezTo>
                <a:cubicBezTo>
                  <a:pt x="632" y="1360"/>
                  <a:pt x="636" y="1333"/>
                  <a:pt x="688" y="1297"/>
                </a:cubicBezTo>
                <a:cubicBezTo>
                  <a:pt x="710" y="1364"/>
                  <a:pt x="725" y="1437"/>
                  <a:pt x="786" y="1477"/>
                </a:cubicBezTo>
                <a:cubicBezTo>
                  <a:pt x="800" y="1539"/>
                  <a:pt x="807" y="1631"/>
                  <a:pt x="838" y="1686"/>
                </a:cubicBezTo>
                <a:cubicBezTo>
                  <a:pt x="857" y="1719"/>
                  <a:pt x="888" y="1743"/>
                  <a:pt x="905" y="1776"/>
                </a:cubicBezTo>
                <a:cubicBezTo>
                  <a:pt x="917" y="1799"/>
                  <a:pt x="916" y="1832"/>
                  <a:pt x="935" y="1851"/>
                </a:cubicBezTo>
                <a:cubicBezTo>
                  <a:pt x="948" y="1864"/>
                  <a:pt x="962" y="1877"/>
                  <a:pt x="980" y="1881"/>
                </a:cubicBezTo>
                <a:cubicBezTo>
                  <a:pt x="1002" y="1886"/>
                  <a:pt x="1047" y="1896"/>
                  <a:pt x="1047" y="1896"/>
                </a:cubicBezTo>
                <a:cubicBezTo>
                  <a:pt x="1090" y="1893"/>
                  <a:pt x="1133" y="1896"/>
                  <a:pt x="1175" y="1888"/>
                </a:cubicBezTo>
                <a:cubicBezTo>
                  <a:pt x="1186" y="1886"/>
                  <a:pt x="1214" y="1840"/>
                  <a:pt x="1219" y="1836"/>
                </a:cubicBezTo>
                <a:cubicBezTo>
                  <a:pt x="1232" y="1824"/>
                  <a:pt x="1264" y="1806"/>
                  <a:pt x="1264" y="1806"/>
                </a:cubicBezTo>
                <a:cubicBezTo>
                  <a:pt x="1283" y="1751"/>
                  <a:pt x="1262" y="1817"/>
                  <a:pt x="1279" y="1709"/>
                </a:cubicBezTo>
                <a:cubicBezTo>
                  <a:pt x="1283" y="1683"/>
                  <a:pt x="1301" y="1659"/>
                  <a:pt x="1309" y="1634"/>
                </a:cubicBezTo>
                <a:cubicBezTo>
                  <a:pt x="1304" y="1566"/>
                  <a:pt x="1319" y="1534"/>
                  <a:pt x="1257" y="1514"/>
                </a:cubicBezTo>
                <a:cubicBezTo>
                  <a:pt x="1245" y="1506"/>
                  <a:pt x="1212" y="1485"/>
                  <a:pt x="1204" y="1477"/>
                </a:cubicBezTo>
                <a:cubicBezTo>
                  <a:pt x="1198" y="1471"/>
                  <a:pt x="1197" y="1460"/>
                  <a:pt x="1190" y="1454"/>
                </a:cubicBezTo>
                <a:cubicBezTo>
                  <a:pt x="1148" y="1416"/>
                  <a:pt x="1099" y="1409"/>
                  <a:pt x="1055" y="1379"/>
                </a:cubicBezTo>
                <a:cubicBezTo>
                  <a:pt x="1046" y="1365"/>
                  <a:pt x="1032" y="1342"/>
                  <a:pt x="1017" y="1334"/>
                </a:cubicBezTo>
                <a:cubicBezTo>
                  <a:pt x="1004" y="1327"/>
                  <a:pt x="986" y="1328"/>
                  <a:pt x="973" y="1320"/>
                </a:cubicBezTo>
                <a:cubicBezTo>
                  <a:pt x="925" y="1291"/>
                  <a:pt x="948" y="1304"/>
                  <a:pt x="905" y="1282"/>
                </a:cubicBezTo>
                <a:cubicBezTo>
                  <a:pt x="882" y="1248"/>
                  <a:pt x="881" y="1227"/>
                  <a:pt x="875" y="1185"/>
                </a:cubicBezTo>
                <a:cubicBezTo>
                  <a:pt x="882" y="1055"/>
                  <a:pt x="867" y="1006"/>
                  <a:pt x="950" y="923"/>
                </a:cubicBezTo>
                <a:cubicBezTo>
                  <a:pt x="977" y="896"/>
                  <a:pt x="981" y="883"/>
                  <a:pt x="1017" y="871"/>
                </a:cubicBezTo>
                <a:cubicBezTo>
                  <a:pt x="1070" y="883"/>
                  <a:pt x="1062" y="906"/>
                  <a:pt x="1077" y="953"/>
                </a:cubicBezTo>
                <a:cubicBezTo>
                  <a:pt x="1081" y="1036"/>
                  <a:pt x="1074" y="1109"/>
                  <a:pt x="1100" y="1185"/>
                </a:cubicBezTo>
                <a:cubicBezTo>
                  <a:pt x="1106" y="1230"/>
                  <a:pt x="1101" y="1254"/>
                  <a:pt x="1145" y="1267"/>
                </a:cubicBezTo>
                <a:cubicBezTo>
                  <a:pt x="1180" y="1291"/>
                  <a:pt x="1200" y="1326"/>
                  <a:pt x="1234" y="1349"/>
                </a:cubicBezTo>
                <a:cubicBezTo>
                  <a:pt x="1266" y="1398"/>
                  <a:pt x="1322" y="1402"/>
                  <a:pt x="1377" y="1409"/>
                </a:cubicBezTo>
                <a:cubicBezTo>
                  <a:pt x="1419" y="1407"/>
                  <a:pt x="1463" y="1411"/>
                  <a:pt x="1504" y="1402"/>
                </a:cubicBezTo>
                <a:cubicBezTo>
                  <a:pt x="1512" y="1400"/>
                  <a:pt x="1506" y="1385"/>
                  <a:pt x="1511" y="1379"/>
                </a:cubicBezTo>
                <a:cubicBezTo>
                  <a:pt x="1528" y="1358"/>
                  <a:pt x="1563" y="1335"/>
                  <a:pt x="1586" y="1320"/>
                </a:cubicBezTo>
                <a:cubicBezTo>
                  <a:pt x="1581" y="1150"/>
                  <a:pt x="1629" y="1130"/>
                  <a:pt x="1534" y="1065"/>
                </a:cubicBezTo>
                <a:cubicBezTo>
                  <a:pt x="1491" y="1000"/>
                  <a:pt x="1464" y="965"/>
                  <a:pt x="1406" y="916"/>
                </a:cubicBezTo>
                <a:cubicBezTo>
                  <a:pt x="1375" y="890"/>
                  <a:pt x="1359" y="856"/>
                  <a:pt x="1324" y="833"/>
                </a:cubicBezTo>
                <a:cubicBezTo>
                  <a:pt x="1299" y="796"/>
                  <a:pt x="1287" y="753"/>
                  <a:pt x="1264" y="714"/>
                </a:cubicBezTo>
                <a:cubicBezTo>
                  <a:pt x="1255" y="699"/>
                  <a:pt x="1234" y="669"/>
                  <a:pt x="1234" y="669"/>
                </a:cubicBezTo>
                <a:cubicBezTo>
                  <a:pt x="1240" y="617"/>
                  <a:pt x="1228" y="580"/>
                  <a:pt x="1279" y="564"/>
                </a:cubicBezTo>
                <a:cubicBezTo>
                  <a:pt x="1330" y="513"/>
                  <a:pt x="1412" y="459"/>
                  <a:pt x="1481" y="437"/>
                </a:cubicBezTo>
                <a:cubicBezTo>
                  <a:pt x="1553" y="365"/>
                  <a:pt x="1674" y="388"/>
                  <a:pt x="1766" y="384"/>
                </a:cubicBezTo>
                <a:cubicBezTo>
                  <a:pt x="1828" y="387"/>
                  <a:pt x="1891" y="382"/>
                  <a:pt x="1953" y="392"/>
                </a:cubicBezTo>
                <a:cubicBezTo>
                  <a:pt x="1958" y="393"/>
                  <a:pt x="1967" y="459"/>
                  <a:pt x="1975" y="467"/>
                </a:cubicBezTo>
                <a:cubicBezTo>
                  <a:pt x="1990" y="482"/>
                  <a:pt x="2027" y="504"/>
                  <a:pt x="2027" y="504"/>
                </a:cubicBezTo>
                <a:cubicBezTo>
                  <a:pt x="2062" y="556"/>
                  <a:pt x="2040" y="543"/>
                  <a:pt x="2080" y="557"/>
                </a:cubicBezTo>
                <a:cubicBezTo>
                  <a:pt x="2103" y="580"/>
                  <a:pt x="2121" y="583"/>
                  <a:pt x="2147" y="601"/>
                </a:cubicBezTo>
                <a:cubicBezTo>
                  <a:pt x="2157" y="616"/>
                  <a:pt x="2167" y="631"/>
                  <a:pt x="2177" y="646"/>
                </a:cubicBezTo>
                <a:cubicBezTo>
                  <a:pt x="2182" y="654"/>
                  <a:pt x="2192" y="669"/>
                  <a:pt x="2192" y="669"/>
                </a:cubicBezTo>
                <a:cubicBezTo>
                  <a:pt x="2190" y="713"/>
                  <a:pt x="2199" y="869"/>
                  <a:pt x="2125" y="893"/>
                </a:cubicBezTo>
                <a:cubicBezTo>
                  <a:pt x="2124" y="896"/>
                  <a:pt x="2098" y="950"/>
                  <a:pt x="2087" y="960"/>
                </a:cubicBezTo>
                <a:cubicBezTo>
                  <a:pt x="2073" y="972"/>
                  <a:pt x="2042" y="990"/>
                  <a:pt x="2042" y="990"/>
                </a:cubicBezTo>
                <a:cubicBezTo>
                  <a:pt x="2037" y="998"/>
                  <a:pt x="2033" y="1006"/>
                  <a:pt x="2027" y="1013"/>
                </a:cubicBezTo>
                <a:cubicBezTo>
                  <a:pt x="2021" y="1019"/>
                  <a:pt x="2011" y="1021"/>
                  <a:pt x="2005" y="1028"/>
                </a:cubicBezTo>
                <a:cubicBezTo>
                  <a:pt x="1993" y="1042"/>
                  <a:pt x="1985" y="1058"/>
                  <a:pt x="1975" y="1073"/>
                </a:cubicBezTo>
                <a:cubicBezTo>
                  <a:pt x="1965" y="1088"/>
                  <a:pt x="1945" y="1118"/>
                  <a:pt x="1945" y="1118"/>
                </a:cubicBezTo>
                <a:cubicBezTo>
                  <a:pt x="1943" y="1125"/>
                  <a:pt x="1938" y="1132"/>
                  <a:pt x="1938" y="1140"/>
                </a:cubicBezTo>
                <a:cubicBezTo>
                  <a:pt x="1938" y="1175"/>
                  <a:pt x="1939" y="1210"/>
                  <a:pt x="1945" y="1245"/>
                </a:cubicBezTo>
                <a:cubicBezTo>
                  <a:pt x="1950" y="1272"/>
                  <a:pt x="1965" y="1265"/>
                  <a:pt x="1982" y="1275"/>
                </a:cubicBezTo>
                <a:cubicBezTo>
                  <a:pt x="2021" y="1297"/>
                  <a:pt x="2032" y="1306"/>
                  <a:pt x="2072" y="1320"/>
                </a:cubicBezTo>
                <a:cubicBezTo>
                  <a:pt x="2080" y="1327"/>
                  <a:pt x="2086" y="1336"/>
                  <a:pt x="2095" y="1342"/>
                </a:cubicBezTo>
                <a:cubicBezTo>
                  <a:pt x="2101" y="1346"/>
                  <a:pt x="2111" y="1344"/>
                  <a:pt x="2117" y="1349"/>
                </a:cubicBezTo>
                <a:cubicBezTo>
                  <a:pt x="2124" y="1355"/>
                  <a:pt x="2125" y="1366"/>
                  <a:pt x="2132" y="1372"/>
                </a:cubicBezTo>
                <a:cubicBezTo>
                  <a:pt x="2147" y="1384"/>
                  <a:pt x="2189" y="1390"/>
                  <a:pt x="2207" y="1394"/>
                </a:cubicBezTo>
                <a:cubicBezTo>
                  <a:pt x="2259" y="1392"/>
                  <a:pt x="2312" y="1396"/>
                  <a:pt x="2364" y="1387"/>
                </a:cubicBezTo>
                <a:cubicBezTo>
                  <a:pt x="2380" y="1384"/>
                  <a:pt x="2385" y="1331"/>
                  <a:pt x="2386" y="1327"/>
                </a:cubicBezTo>
                <a:cubicBezTo>
                  <a:pt x="2408" y="1239"/>
                  <a:pt x="2387" y="1260"/>
                  <a:pt x="2431" y="1230"/>
                </a:cubicBezTo>
                <a:cubicBezTo>
                  <a:pt x="2469" y="1120"/>
                  <a:pt x="2389" y="973"/>
                  <a:pt x="2499" y="901"/>
                </a:cubicBezTo>
                <a:cubicBezTo>
                  <a:pt x="2574" y="913"/>
                  <a:pt x="2579" y="938"/>
                  <a:pt x="2633" y="975"/>
                </a:cubicBezTo>
                <a:cubicBezTo>
                  <a:pt x="2661" y="1056"/>
                  <a:pt x="2630" y="1142"/>
                  <a:pt x="2611" y="1222"/>
                </a:cubicBezTo>
                <a:cubicBezTo>
                  <a:pt x="2619" y="1346"/>
                  <a:pt x="2597" y="1387"/>
                  <a:pt x="2716" y="1409"/>
                </a:cubicBezTo>
                <a:cubicBezTo>
                  <a:pt x="2826" y="1404"/>
                  <a:pt x="2833" y="1405"/>
                  <a:pt x="2910" y="1387"/>
                </a:cubicBezTo>
                <a:cubicBezTo>
                  <a:pt x="2917" y="1382"/>
                  <a:pt x="2923" y="1371"/>
                  <a:pt x="2932" y="1372"/>
                </a:cubicBezTo>
                <a:cubicBezTo>
                  <a:pt x="2957" y="1376"/>
                  <a:pt x="2977" y="1462"/>
                  <a:pt x="2985" y="1484"/>
                </a:cubicBezTo>
                <a:cubicBezTo>
                  <a:pt x="2979" y="1547"/>
                  <a:pt x="2973" y="1604"/>
                  <a:pt x="2918" y="1641"/>
                </a:cubicBezTo>
                <a:cubicBezTo>
                  <a:pt x="2927" y="1724"/>
                  <a:pt x="2923" y="1815"/>
                  <a:pt x="3015" y="1843"/>
                </a:cubicBezTo>
                <a:cubicBezTo>
                  <a:pt x="3052" y="1869"/>
                  <a:pt x="3098" y="1867"/>
                  <a:pt x="3142" y="1873"/>
                </a:cubicBezTo>
                <a:cubicBezTo>
                  <a:pt x="3269" y="1869"/>
                  <a:pt x="3329" y="1909"/>
                  <a:pt x="3389" y="1821"/>
                </a:cubicBezTo>
                <a:cubicBezTo>
                  <a:pt x="3398" y="1774"/>
                  <a:pt x="3399" y="1725"/>
                  <a:pt x="3411" y="1679"/>
                </a:cubicBezTo>
                <a:cubicBezTo>
                  <a:pt x="3419" y="1649"/>
                  <a:pt x="3446" y="1620"/>
                  <a:pt x="3456" y="1589"/>
                </a:cubicBezTo>
                <a:cubicBezTo>
                  <a:pt x="3452" y="1524"/>
                  <a:pt x="3478" y="1452"/>
                  <a:pt x="3411" y="1432"/>
                </a:cubicBezTo>
                <a:cubicBezTo>
                  <a:pt x="3353" y="1372"/>
                  <a:pt x="3311" y="1374"/>
                  <a:pt x="3239" y="1349"/>
                </a:cubicBezTo>
                <a:cubicBezTo>
                  <a:pt x="3199" y="1290"/>
                  <a:pt x="3251" y="1361"/>
                  <a:pt x="3202" y="1312"/>
                </a:cubicBezTo>
                <a:cubicBezTo>
                  <a:pt x="3166" y="1276"/>
                  <a:pt x="3148" y="1225"/>
                  <a:pt x="3120" y="1185"/>
                </a:cubicBezTo>
                <a:cubicBezTo>
                  <a:pt x="3072" y="1116"/>
                  <a:pt x="3119" y="1204"/>
                  <a:pt x="3082" y="1140"/>
                </a:cubicBezTo>
                <a:cubicBezTo>
                  <a:pt x="3030" y="1049"/>
                  <a:pt x="3105" y="1166"/>
                  <a:pt x="3045" y="1088"/>
                </a:cubicBezTo>
                <a:cubicBezTo>
                  <a:pt x="3034" y="1074"/>
                  <a:pt x="3015" y="1043"/>
                  <a:pt x="3015" y="1043"/>
                </a:cubicBezTo>
                <a:cubicBezTo>
                  <a:pt x="3009" y="1020"/>
                  <a:pt x="3004" y="989"/>
                  <a:pt x="2992" y="968"/>
                </a:cubicBezTo>
                <a:cubicBezTo>
                  <a:pt x="2967" y="925"/>
                  <a:pt x="2976" y="950"/>
                  <a:pt x="2947" y="916"/>
                </a:cubicBezTo>
                <a:cubicBezTo>
                  <a:pt x="2909" y="871"/>
                  <a:pt x="2879" y="829"/>
                  <a:pt x="2820" y="811"/>
                </a:cubicBezTo>
                <a:cubicBezTo>
                  <a:pt x="2810" y="803"/>
                  <a:pt x="2798" y="797"/>
                  <a:pt x="2790" y="788"/>
                </a:cubicBezTo>
                <a:cubicBezTo>
                  <a:pt x="2778" y="775"/>
                  <a:pt x="2760" y="744"/>
                  <a:pt x="2760" y="744"/>
                </a:cubicBezTo>
                <a:cubicBezTo>
                  <a:pt x="2752" y="709"/>
                  <a:pt x="2746" y="696"/>
                  <a:pt x="2716" y="676"/>
                </a:cubicBezTo>
                <a:cubicBezTo>
                  <a:pt x="2699" y="651"/>
                  <a:pt x="2680" y="627"/>
                  <a:pt x="2663" y="601"/>
                </a:cubicBezTo>
                <a:cubicBezTo>
                  <a:pt x="2657" y="576"/>
                  <a:pt x="2651" y="543"/>
                  <a:pt x="2641" y="519"/>
                </a:cubicBezTo>
                <a:cubicBezTo>
                  <a:pt x="2614" y="455"/>
                  <a:pt x="2535" y="442"/>
                  <a:pt x="2484" y="407"/>
                </a:cubicBezTo>
                <a:cubicBezTo>
                  <a:pt x="2465" y="378"/>
                  <a:pt x="2445" y="359"/>
                  <a:pt x="2416" y="340"/>
                </a:cubicBezTo>
                <a:cubicBezTo>
                  <a:pt x="2393" y="308"/>
                  <a:pt x="2372" y="292"/>
                  <a:pt x="2334" y="280"/>
                </a:cubicBezTo>
                <a:cubicBezTo>
                  <a:pt x="2292" y="236"/>
                  <a:pt x="2335" y="273"/>
                  <a:pt x="2274" y="250"/>
                </a:cubicBezTo>
                <a:cubicBezTo>
                  <a:pt x="2266" y="247"/>
                  <a:pt x="2260" y="238"/>
                  <a:pt x="2252" y="235"/>
                </a:cubicBezTo>
                <a:cubicBezTo>
                  <a:pt x="2204" y="218"/>
                  <a:pt x="2151" y="214"/>
                  <a:pt x="2102" y="197"/>
                </a:cubicBezTo>
                <a:cubicBezTo>
                  <a:pt x="2068" y="147"/>
                  <a:pt x="2089" y="159"/>
                  <a:pt x="2050" y="145"/>
                </a:cubicBezTo>
                <a:cubicBezTo>
                  <a:pt x="2032" y="119"/>
                  <a:pt x="2015" y="119"/>
                  <a:pt x="1997" y="93"/>
                </a:cubicBezTo>
                <a:cubicBezTo>
                  <a:pt x="1989" y="65"/>
                  <a:pt x="1985" y="29"/>
                  <a:pt x="1975" y="3"/>
                </a:cubicBezTo>
                <a:cubicBezTo>
                  <a:pt x="1974" y="0"/>
                  <a:pt x="1970" y="8"/>
                  <a:pt x="1968" y="1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52400" y="4953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NLR – visit when at the left of the Node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43600" y="4953000"/>
            <a:ext cx="2362200" cy="457200"/>
            <a:chOff x="3744" y="3120"/>
            <a:chExt cx="1488" cy="288"/>
          </a:xfrm>
        </p:grpSpPr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3744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4176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320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464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608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75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4848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499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52400" y="5410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LNR – visit when under the Node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943600" y="5410200"/>
            <a:ext cx="2438400" cy="457200"/>
            <a:chOff x="3744" y="3408"/>
            <a:chExt cx="1536" cy="288"/>
          </a:xfrm>
        </p:grpSpPr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3744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3888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4032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21" name="Text Box 41"/>
            <p:cNvSpPr txBox="1">
              <a:spLocks noChangeArrowheads="1"/>
            </p:cNvSpPr>
            <p:nvPr/>
          </p:nvSpPr>
          <p:spPr bwMode="auto">
            <a:xfrm>
              <a:off x="4224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4512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4800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4896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5040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152400" y="5867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LRN – visit when at the right of the Node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943600" y="5867400"/>
            <a:ext cx="2438400" cy="457200"/>
            <a:chOff x="3744" y="3696"/>
            <a:chExt cx="1536" cy="288"/>
          </a:xfrm>
        </p:grpSpPr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32" name="Text Box 52"/>
            <p:cNvSpPr txBox="1">
              <a:spLocks noChangeArrowheads="1"/>
            </p:cNvSpPr>
            <p:nvPr/>
          </p:nvSpPr>
          <p:spPr bwMode="auto">
            <a:xfrm>
              <a:off x="4032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33" name="Text Box 53"/>
            <p:cNvSpPr txBox="1">
              <a:spLocks noChangeArrowheads="1"/>
            </p:cNvSpPr>
            <p:nvPr/>
          </p:nvSpPr>
          <p:spPr bwMode="auto">
            <a:xfrm>
              <a:off x="4224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34" name="Text Box 54"/>
            <p:cNvSpPr txBox="1">
              <a:spLocks noChangeArrowheads="1"/>
            </p:cNvSpPr>
            <p:nvPr/>
          </p:nvSpPr>
          <p:spPr bwMode="auto">
            <a:xfrm>
              <a:off x="4368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35" name="Text Box 55"/>
            <p:cNvSpPr txBox="1"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36" name="Text Box 56"/>
            <p:cNvSpPr txBox="1">
              <a:spLocks noChangeArrowheads="1"/>
            </p:cNvSpPr>
            <p:nvPr/>
          </p:nvSpPr>
          <p:spPr bwMode="auto">
            <a:xfrm>
              <a:off x="4656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46137" name="Text Box 57"/>
            <p:cNvSpPr txBox="1">
              <a:spLocks noChangeArrowheads="1"/>
            </p:cNvSpPr>
            <p:nvPr/>
          </p:nvSpPr>
          <p:spPr bwMode="auto">
            <a:xfrm>
              <a:off x="4800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38" name="Text Box 58"/>
            <p:cNvSpPr txBox="1">
              <a:spLocks noChangeArrowheads="1"/>
            </p:cNvSpPr>
            <p:nvPr/>
          </p:nvSpPr>
          <p:spPr bwMode="auto">
            <a:xfrm>
              <a:off x="4896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5040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  <a:endParaRPr lang="en-US" b="1" dirty="0">
                <a:latin typeface="Courier New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E70C62-10B8-4F7C-B1CF-59035467A1DC}"/>
              </a:ext>
            </a:extLst>
          </p:cNvPr>
          <p:cNvSpPr txBox="1"/>
          <p:nvPr/>
        </p:nvSpPr>
        <p:spPr>
          <a:xfrm>
            <a:off x="6473536" y="1540362"/>
            <a:ext cx="257474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  <a:ea typeface="STXihei" panose="020B0503020204020204" pitchFamily="2" charset="-122"/>
              </a:rPr>
              <a:t>Time for Traversal </a:t>
            </a:r>
          </a:p>
          <a:p>
            <a:r>
              <a:rPr lang="en-US" sz="2400" b="1" dirty="0">
                <a:latin typeface="Abadi" panose="020B0604020104020204" pitchFamily="34" charset="0"/>
                <a:ea typeface="STXihei" panose="020B0503020204020204" pitchFamily="2" charset="-122"/>
              </a:rPr>
              <a:t>	Best case</a:t>
            </a:r>
          </a:p>
          <a:p>
            <a:r>
              <a:rPr lang="en-US" sz="2400" b="1" dirty="0">
                <a:latin typeface="Abadi" panose="020B0604020104020204" pitchFamily="34" charset="0"/>
                <a:ea typeface="STXihei" panose="020B0503020204020204" pitchFamily="2" charset="-122"/>
              </a:rPr>
              <a:t>	Worst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 animBg="1"/>
      <p:bldP spid="46104" grpId="0" autoUpdateAnimBg="0"/>
      <p:bldP spid="46116" grpId="0" autoUpdateAnimBg="0"/>
      <p:bldP spid="46128" grpId="0" autoUpdateAnimBg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b="1" dirty="0">
                <a:latin typeface="Arial" charset="0"/>
              </a:rPr>
              <a:t>Binary Tree Destructor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38200" y="2895600"/>
            <a:ext cx="7620000" cy="11430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</a:rPr>
              <a:t>Delete both the left child and right child before deleting itself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38200" y="4191000"/>
            <a:ext cx="7620000" cy="1295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7200" dirty="0">
                <a:solidFill>
                  <a:schemeClr val="bg1"/>
                </a:solidFill>
              </a:rPr>
              <a:t>LRN (post order)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38200" y="1905000"/>
            <a:ext cx="7620000" cy="6858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Which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  <p:bldP spid="48132" grpId="0" animBg="1" autoUpdateAnimBg="0"/>
      <p:bldP spid="48133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Custom 9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FB2D3"/>
      </a:accent1>
      <a:accent2>
        <a:srgbClr val="0070C0"/>
      </a:accent2>
      <a:accent3>
        <a:srgbClr val="FFC00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FF6D6D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14405</TotalTime>
  <Words>1681</Words>
  <Application>Microsoft Office PowerPoint</Application>
  <PresentationFormat>On-screen Show (4:3)</PresentationFormat>
  <Paragraphs>597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Abadi</vt:lpstr>
      <vt:lpstr>Arial</vt:lpstr>
      <vt:lpstr>Arial Nova</vt:lpstr>
      <vt:lpstr>Arial Nova Cond</vt:lpstr>
      <vt:lpstr>Consolas</vt:lpstr>
      <vt:lpstr>Courier New</vt:lpstr>
      <vt:lpstr>Tahoma</vt:lpstr>
      <vt:lpstr>Times New Roman</vt:lpstr>
      <vt:lpstr>Wingdings</vt:lpstr>
      <vt:lpstr>Default Design</vt:lpstr>
      <vt:lpstr>Binary Search Tree Traversal In Order Traversal (LNR)</vt:lpstr>
      <vt:lpstr>BST Print (Inorder traversal)</vt:lpstr>
      <vt:lpstr>Binary Tree Traversal In Order Traversal (LNR)</vt:lpstr>
      <vt:lpstr>Binary Tree Traversal Pre Order Traversal (NLR)</vt:lpstr>
      <vt:lpstr>Binary Tree Traversal Pre Order Traversal (NLR)</vt:lpstr>
      <vt:lpstr>Binary Tree Traversal Post Order Traversal (LRN)</vt:lpstr>
      <vt:lpstr>Binary Tree Traversal Post Order Traversal (NLR)</vt:lpstr>
      <vt:lpstr>Binary Tree Traversal</vt:lpstr>
      <vt:lpstr>Binary Tree Destructor</vt:lpstr>
      <vt:lpstr>Destructor</vt:lpstr>
      <vt:lpstr>Duplicate Tree –Copy constructor</vt:lpstr>
      <vt:lpstr>copy constructor</vt:lpstr>
      <vt:lpstr>Tree traversal</vt:lpstr>
      <vt:lpstr>BST DELETION</vt:lpstr>
      <vt:lpstr>Deleting a leaf node</vt:lpstr>
      <vt:lpstr>Deleting a node with only one child</vt:lpstr>
      <vt:lpstr>Deleting a node with 2 children  (without duplication)</vt:lpstr>
      <vt:lpstr>Delete a node from a BST  (without duplication)</vt:lpstr>
      <vt:lpstr>Delete(without duplication)</vt:lpstr>
      <vt:lpstr>Delete (with Duplication)</vt:lpstr>
      <vt:lpstr>Delete (with Duplication)</vt:lpstr>
      <vt:lpstr>Recursive Delete</vt:lpstr>
      <vt:lpstr>Recursive Delete</vt:lpstr>
      <vt:lpstr>Iterative delete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mehreen</dc:creator>
  <cp:lastModifiedBy>Zareen Alamgir</cp:lastModifiedBy>
  <cp:revision>280</cp:revision>
  <dcterms:created xsi:type="dcterms:W3CDTF">2005-08-30T06:43:13Z</dcterms:created>
  <dcterms:modified xsi:type="dcterms:W3CDTF">2020-11-04T07:55:09Z</dcterms:modified>
</cp:coreProperties>
</file>