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2000"/>
                </a:moveTo>
                <a:lnTo>
                  <a:pt x="9144000" y="762000"/>
                </a:lnTo>
                <a:lnTo>
                  <a:pt x="914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1140" y="2731766"/>
            <a:ext cx="409829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620" y="89662"/>
            <a:ext cx="403275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2803" y="1375663"/>
            <a:ext cx="3981450" cy="223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885938" y="6471062"/>
            <a:ext cx="1205229" cy="318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90600"/>
            <a:ext cx="7772400" cy="147066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380365" rIns="0" bIns="0" rtlCol="0" vert="horz">
            <a:spAutoFit/>
          </a:bodyPr>
          <a:lstStyle/>
          <a:p>
            <a:pPr marL="270510">
              <a:lnSpc>
                <a:spcPct val="100000"/>
              </a:lnSpc>
              <a:spcBef>
                <a:spcPts val="2995"/>
              </a:spcBef>
            </a:pPr>
            <a:r>
              <a:rPr dirty="0"/>
              <a:t>Quick</a:t>
            </a:r>
            <a:r>
              <a:rPr dirty="0" spc="-40"/>
              <a:t> </a:t>
            </a:r>
            <a:r>
              <a:rPr dirty="0"/>
              <a:t>REVIEW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Last</a:t>
            </a:r>
            <a:r>
              <a:rPr dirty="0" spc="-25"/>
              <a:t> </a:t>
            </a:r>
            <a:r>
              <a:rPr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8742" y="2785618"/>
            <a:ext cx="290766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Time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Complexity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3505200"/>
            <a:ext cx="3538728" cy="27878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85938" y="6471062"/>
            <a:ext cx="120396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2794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fld id="{81D60167-4931-47E6-BA6A-407CBD079E47}" type="slidenum">
              <a:rPr dirty="0" sz="1000" spc="-5">
                <a:latin typeface="Times New Roman"/>
                <a:cs typeface="Times New Roman"/>
              </a:rPr>
              <a:t>1 </a:t>
            </a:fld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5004" y="89662"/>
            <a:ext cx="52539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choose</a:t>
            </a:r>
            <a:r>
              <a:rPr dirty="0" spc="-40"/>
              <a:t> </a:t>
            </a:r>
            <a:r>
              <a:rPr dirty="0"/>
              <a:t>c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015" y="1757646"/>
            <a:ext cx="5668179" cy="157446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810000"/>
            <a:ext cx="8610600" cy="2216150"/>
          </a:xfrm>
          <a:custGeom>
            <a:avLst/>
            <a:gdLst/>
            <a:ahLst/>
            <a:cxnLst/>
            <a:rect l="l" t="t" r="r" b="b"/>
            <a:pathLst>
              <a:path w="8610600" h="2216150">
                <a:moveTo>
                  <a:pt x="8610600" y="0"/>
                </a:moveTo>
                <a:lnTo>
                  <a:pt x="0" y="0"/>
                </a:lnTo>
                <a:lnTo>
                  <a:pt x="0" y="2215896"/>
                </a:lnTo>
                <a:lnTo>
                  <a:pt x="8610600" y="2215896"/>
                </a:lnTo>
                <a:lnTo>
                  <a:pt x="8610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5440" y="4098797"/>
            <a:ext cx="8342630" cy="186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Calibri"/>
                <a:cs typeface="Calibri"/>
              </a:rPr>
              <a:t>Because </a:t>
            </a:r>
            <a:r>
              <a:rPr dirty="0" sz="2400" b="1" i="1">
                <a:latin typeface="Calibri"/>
                <a:cs typeface="Calibri"/>
              </a:rPr>
              <a:t>it is </a:t>
            </a:r>
            <a:r>
              <a:rPr dirty="0" sz="2400" spc="-5" b="1" i="1">
                <a:latin typeface="Calibri"/>
                <a:cs typeface="Calibri"/>
              </a:rPr>
              <a:t>one inequality with </a:t>
            </a:r>
            <a:r>
              <a:rPr dirty="0" sz="2400" b="1" i="1">
                <a:latin typeface="Calibri"/>
                <a:cs typeface="Calibri"/>
              </a:rPr>
              <a:t>two </a:t>
            </a:r>
            <a:r>
              <a:rPr dirty="0" sz="2400" spc="-10" b="1" i="1">
                <a:latin typeface="Calibri"/>
                <a:cs typeface="Calibri"/>
              </a:rPr>
              <a:t>unknowns, different </a:t>
            </a:r>
            <a:r>
              <a:rPr dirty="0" sz="2400" spc="-5" b="1" i="1">
                <a:latin typeface="Calibri"/>
                <a:cs typeface="Calibri"/>
              </a:rPr>
              <a:t>pairs of </a:t>
            </a:r>
            <a:r>
              <a:rPr dirty="0" sz="2400" spc="-530" b="1" i="1">
                <a:latin typeface="Calibri"/>
                <a:cs typeface="Calibri"/>
              </a:rPr>
              <a:t> </a:t>
            </a:r>
            <a:r>
              <a:rPr dirty="0" sz="2400" spc="-15" b="1" i="1">
                <a:latin typeface="Calibri"/>
                <a:cs typeface="Calibri"/>
              </a:rPr>
              <a:t>constants</a:t>
            </a:r>
            <a:r>
              <a:rPr dirty="0" sz="2400" spc="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c</a:t>
            </a:r>
            <a:r>
              <a:rPr dirty="0" sz="2400" spc="-1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and</a:t>
            </a:r>
            <a:r>
              <a:rPr dirty="0" sz="2400" spc="-1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n</a:t>
            </a:r>
            <a:r>
              <a:rPr dirty="0" sz="2400" spc="-15" b="1" i="1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for</a:t>
            </a:r>
            <a:r>
              <a:rPr dirty="0" sz="2400" b="1" i="1">
                <a:latin typeface="Calibri"/>
                <a:cs typeface="Calibri"/>
              </a:rPr>
              <a:t> </a:t>
            </a:r>
            <a:r>
              <a:rPr dirty="0" sz="2400" spc="-5" b="1" i="1">
                <a:latin typeface="Calibri"/>
                <a:cs typeface="Calibri"/>
              </a:rPr>
              <a:t>the </a:t>
            </a:r>
            <a:r>
              <a:rPr dirty="0" sz="2400" b="1" i="1">
                <a:latin typeface="Calibri"/>
                <a:cs typeface="Calibri"/>
              </a:rPr>
              <a:t>same</a:t>
            </a:r>
            <a:r>
              <a:rPr dirty="0" sz="2400" spc="-30" b="1" i="1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function</a:t>
            </a:r>
            <a:r>
              <a:rPr dirty="0" sz="2400" spc="2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g(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baseline="25641" sz="1950">
                <a:latin typeface="Calibri"/>
                <a:cs typeface="Calibri"/>
              </a:rPr>
              <a:t>2</a:t>
            </a:r>
            <a:r>
              <a:rPr dirty="0" sz="2400" b="1" i="1">
                <a:latin typeface="Calibri"/>
                <a:cs typeface="Calibri"/>
              </a:rPr>
              <a:t>)</a:t>
            </a:r>
            <a:r>
              <a:rPr dirty="0" sz="2400" spc="5" b="1" i="1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can</a:t>
            </a:r>
            <a:r>
              <a:rPr dirty="0" sz="2400" b="1" i="1">
                <a:latin typeface="Calibri"/>
                <a:cs typeface="Calibri"/>
              </a:rPr>
              <a:t> be</a:t>
            </a:r>
            <a:r>
              <a:rPr dirty="0" sz="2400" spc="-30" b="1" i="1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determined.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400" spc="-5" b="1" i="1">
                <a:latin typeface="Times New Roman"/>
                <a:cs typeface="Times New Roman"/>
              </a:rPr>
              <a:t>For</a:t>
            </a:r>
            <a:r>
              <a:rPr dirty="0" sz="2400" b="1" i="1">
                <a:latin typeface="Times New Roman"/>
                <a:cs typeface="Times New Roman"/>
              </a:rPr>
              <a:t> a fixed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g, an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infinite</a:t>
            </a:r>
            <a:r>
              <a:rPr dirty="0" sz="2400" spc="-3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of pairs</a:t>
            </a:r>
            <a:r>
              <a:rPr dirty="0" sz="2400" spc="-1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dirty="0" sz="2400" spc="-60" b="1" i="1">
                <a:solidFill>
                  <a:srgbClr val="FF0000"/>
                </a:solidFill>
                <a:latin typeface="Times New Roman"/>
                <a:cs typeface="Times New Roman"/>
              </a:rPr>
              <a:t>c’s</a:t>
            </a:r>
            <a:r>
              <a:rPr dirty="0" sz="2400" spc="-1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dirty="0" sz="2400" spc="-65" b="1" i="1">
                <a:solidFill>
                  <a:srgbClr val="FF0000"/>
                </a:solidFill>
                <a:latin typeface="Times New Roman"/>
                <a:cs typeface="Times New Roman"/>
              </a:rPr>
              <a:t>n’s</a:t>
            </a:r>
            <a:r>
              <a:rPr dirty="0" sz="2400" spc="2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can be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400" b="1" i="1">
                <a:latin typeface="Times New Roman"/>
                <a:cs typeface="Times New Roman"/>
              </a:rPr>
              <a:t>identified.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10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16623" y="2514600"/>
            <a:ext cx="2475230" cy="101536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37465" rIns="0" bIns="0" rtlCol="0" vert="horz">
            <a:spAutoFit/>
          </a:bodyPr>
          <a:lstStyle/>
          <a:p>
            <a:pPr algn="just" marL="92075" marR="17653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Put value of n=1,2,3,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equation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1221994"/>
            <a:ext cx="5296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obtain</a:t>
            </a:r>
            <a:r>
              <a:rPr dirty="0" sz="18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value of</a:t>
            </a:r>
            <a:r>
              <a:rPr dirty="0" sz="1800" spc="45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8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n</a:t>
            </a:r>
            <a:r>
              <a:rPr dirty="0" sz="18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solving the</a:t>
            </a:r>
            <a:r>
              <a:rPr dirty="0" sz="1800" spc="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inequality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847725"/>
            <a:chOff x="-4762" y="0"/>
            <a:chExt cx="9153525" cy="8477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653" y="85090"/>
            <a:ext cx="86893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Constants</a:t>
            </a:r>
            <a:r>
              <a:rPr dirty="0" sz="4000"/>
              <a:t> </a:t>
            </a:r>
            <a:r>
              <a:rPr dirty="0" sz="4000" spc="-5"/>
              <a:t>&amp;</a:t>
            </a:r>
            <a:r>
              <a:rPr dirty="0" sz="4000" spc="5"/>
              <a:t> </a:t>
            </a:r>
            <a:r>
              <a:rPr dirty="0" sz="4000" spc="-5"/>
              <a:t>Low</a:t>
            </a:r>
            <a:r>
              <a:rPr dirty="0" sz="4000"/>
              <a:t> </a:t>
            </a:r>
            <a:r>
              <a:rPr dirty="0" sz="4000" spc="-5"/>
              <a:t>order</a:t>
            </a:r>
            <a:r>
              <a:rPr dirty="0" sz="4000" spc="10"/>
              <a:t> </a:t>
            </a:r>
            <a:r>
              <a:rPr dirty="0" sz="4000"/>
              <a:t>terms</a:t>
            </a:r>
            <a:r>
              <a:rPr dirty="0" sz="4000" spc="10"/>
              <a:t> </a:t>
            </a:r>
            <a:r>
              <a:rPr dirty="0" sz="4000" spc="-5"/>
              <a:t>don’t matter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10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6540" y="940431"/>
            <a:ext cx="8404225" cy="467487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05765" algn="l"/>
                <a:tab pos="406400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“constants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don’t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matter”,</a:t>
            </a:r>
            <a:endParaRPr sz="24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580"/>
              </a:spcBef>
              <a:tabLst>
                <a:tab pos="807085" algn="l"/>
              </a:tabLst>
            </a:pPr>
            <a:r>
              <a:rPr dirty="0" sz="2400">
                <a:latin typeface="Times New Roman"/>
                <a:cs typeface="Times New Roman"/>
              </a:rPr>
              <a:t>–	</a:t>
            </a:r>
            <a:r>
              <a:rPr dirty="0" sz="2400" spc="-5">
                <a:latin typeface="Times New Roman"/>
                <a:cs typeface="Times New Roman"/>
              </a:rPr>
              <a:t>2n</a:t>
            </a:r>
            <a:r>
              <a:rPr dirty="0" baseline="24305" sz="2400" spc="-7">
                <a:latin typeface="Times New Roman"/>
                <a:cs typeface="Times New Roman"/>
              </a:rPr>
              <a:t>3</a:t>
            </a:r>
            <a:r>
              <a:rPr dirty="0" baseline="24305" sz="2400" spc="27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O(.001n</a:t>
            </a:r>
            <a:r>
              <a:rPr dirty="0" baseline="24305" sz="2400" spc="-7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lvl="1" marL="1206500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1206500" algn="l"/>
                <a:tab pos="1207135" algn="l"/>
              </a:tabLst>
            </a:pPr>
            <a:r>
              <a:rPr dirty="0" sz="2000">
                <a:latin typeface="Times New Roman"/>
                <a:cs typeface="Times New Roman"/>
              </a:rPr>
              <a:t>Let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baseline="-21367" sz="1950" spc="15">
                <a:latin typeface="Times New Roman"/>
                <a:cs typeface="Times New Roman"/>
              </a:rPr>
              <a:t>0</a:t>
            </a:r>
            <a:r>
              <a:rPr dirty="0" baseline="-21367" sz="1950" spc="232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 =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2/.001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2000.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clearly</a:t>
            </a:r>
            <a:endParaRPr sz="2000">
              <a:latin typeface="Times New Roman"/>
              <a:cs typeface="Times New Roman"/>
            </a:endParaRPr>
          </a:p>
          <a:p>
            <a:pPr lvl="1" marL="12065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206500" algn="l"/>
                <a:tab pos="1207135" algn="l"/>
              </a:tabLst>
            </a:pPr>
            <a:r>
              <a:rPr dirty="0" sz="2000" spc="10">
                <a:latin typeface="Times New Roman"/>
                <a:cs typeface="Times New Roman"/>
              </a:rPr>
              <a:t>2n</a:t>
            </a:r>
            <a:r>
              <a:rPr dirty="0" baseline="25641" sz="1950" spc="15">
                <a:latin typeface="Times New Roman"/>
                <a:cs typeface="Times New Roman"/>
              </a:rPr>
              <a:t>3</a:t>
            </a:r>
            <a:r>
              <a:rPr dirty="0" baseline="25641" sz="1950" spc="502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2000(.001n</a:t>
            </a:r>
            <a:r>
              <a:rPr dirty="0" baseline="25641" sz="1950">
                <a:latin typeface="Times New Roman"/>
                <a:cs typeface="Times New Roman"/>
              </a:rPr>
              <a:t>3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2n</a:t>
            </a:r>
            <a:r>
              <a:rPr dirty="0" baseline="25641" sz="1950" spc="7">
                <a:latin typeface="Times New Roman"/>
                <a:cs typeface="Times New Roman"/>
              </a:rPr>
              <a:t>3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 &gt;=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Font typeface="Times New Roman"/>
              <a:buChar char="•"/>
              <a:tabLst>
                <a:tab pos="405765" algn="l"/>
                <a:tab pos="406400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“low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order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terms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don’t</a:t>
            </a:r>
            <a:r>
              <a:rPr dirty="0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matter”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405765" algn="l"/>
                <a:tab pos="406400" algn="l"/>
              </a:tabLst>
            </a:pP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3n</a:t>
            </a:r>
            <a:r>
              <a:rPr dirty="0" baseline="25641" sz="1950" spc="15">
                <a:latin typeface="Times New Roman"/>
                <a:cs typeface="Times New Roman"/>
              </a:rPr>
              <a:t>5</a:t>
            </a:r>
            <a:r>
              <a:rPr dirty="0" baseline="25641" sz="1950" spc="2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10n</a:t>
            </a:r>
            <a:r>
              <a:rPr dirty="0" baseline="25641" sz="1950" spc="7">
                <a:latin typeface="Times New Roman"/>
                <a:cs typeface="Times New Roman"/>
              </a:rPr>
              <a:t>4</a:t>
            </a:r>
            <a:r>
              <a:rPr dirty="0" baseline="25641" sz="195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−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4n</a:t>
            </a:r>
            <a:r>
              <a:rPr dirty="0" baseline="25641" sz="1950" spc="15">
                <a:latin typeface="Times New Roman"/>
                <a:cs typeface="Times New Roman"/>
              </a:rPr>
              <a:t>3</a:t>
            </a:r>
            <a:r>
              <a:rPr dirty="0" baseline="25641" sz="1950" spc="2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lvl="1" marL="1206500" indent="-229235">
              <a:lnSpc>
                <a:spcPct val="100000"/>
              </a:lnSpc>
              <a:spcBef>
                <a:spcPts val="440"/>
              </a:spcBef>
              <a:buChar char="•"/>
              <a:tabLst>
                <a:tab pos="1206500" algn="l"/>
                <a:tab pos="1207135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highest-order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term</a:t>
            </a:r>
            <a:r>
              <a:rPr dirty="0" sz="1800" spc="-5">
                <a:latin typeface="Times New Roman"/>
                <a:cs typeface="Times New Roman"/>
              </a:rPr>
              <a:t> 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baseline="25462" sz="1800">
                <a:latin typeface="Times New Roman"/>
                <a:cs typeface="Times New Roman"/>
              </a:rPr>
              <a:t>5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>
                <a:latin typeface="Times New Roman"/>
                <a:cs typeface="Times New Roman"/>
              </a:rPr>
              <a:t> claim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 (n)</a:t>
            </a:r>
            <a:r>
              <a:rPr dirty="0" sz="1800" spc="-5">
                <a:latin typeface="Times New Roman"/>
                <a:cs typeface="Times New Roman"/>
              </a:rPr>
              <a:t> is </a:t>
            </a:r>
            <a:r>
              <a:rPr dirty="0" sz="1800">
                <a:latin typeface="Times New Roman"/>
                <a:cs typeface="Times New Roman"/>
              </a:rPr>
              <a:t>O(n</a:t>
            </a:r>
            <a:r>
              <a:rPr dirty="0" baseline="25462" sz="1800">
                <a:latin typeface="Times New Roman"/>
                <a:cs typeface="Times New Roman"/>
              </a:rPr>
              <a:t>5</a:t>
            </a:r>
            <a:r>
              <a:rPr dirty="0" sz="180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  <a:p>
            <a:pPr lvl="1" marL="1206500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206500" algn="l"/>
                <a:tab pos="1207135" algn="l"/>
              </a:tabLst>
            </a:pP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check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claim,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n</a:t>
            </a:r>
            <a:r>
              <a:rPr dirty="0" baseline="-20833" sz="1800" spc="7">
                <a:latin typeface="Times New Roman"/>
                <a:cs typeface="Times New Roman"/>
              </a:rPr>
              <a:t>0</a:t>
            </a:r>
            <a:r>
              <a:rPr dirty="0" baseline="-20833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1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let c 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sum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positive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coefficients.</a:t>
            </a:r>
            <a:endParaRPr sz="1800">
              <a:latin typeface="Times New Roman"/>
              <a:cs typeface="Times New Roman"/>
            </a:endParaRPr>
          </a:p>
          <a:p>
            <a:pPr lvl="1" marL="1206500" marR="175260" indent="-228600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1206500" algn="l"/>
                <a:tab pos="1207135" algn="l"/>
              </a:tabLst>
            </a:pP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terms with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positive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coefficients are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those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exponents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5, 4, 1,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dirty="0" sz="1800" spc="-43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0,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whose</a:t>
            </a:r>
            <a:r>
              <a:rPr dirty="0" sz="1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coefficients</a:t>
            </a:r>
            <a:r>
              <a:rPr dirty="0" sz="1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are,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respectively,</a:t>
            </a:r>
            <a:r>
              <a:rPr dirty="0" sz="18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3,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10,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1,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and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lvl="1" marL="1206500" marR="340995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206500" algn="l"/>
                <a:tab pos="1207135" algn="l"/>
              </a:tabLst>
            </a:pPr>
            <a:r>
              <a:rPr dirty="0" sz="1800">
                <a:latin typeface="Times New Roman"/>
                <a:cs typeface="Times New Roman"/>
              </a:rPr>
              <a:t>Thus,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 </a:t>
            </a:r>
            <a:r>
              <a:rPr dirty="0" sz="1800">
                <a:latin typeface="Times New Roman"/>
                <a:cs typeface="Times New Roman"/>
              </a:rPr>
              <a:t>let 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15.</a:t>
            </a:r>
            <a:r>
              <a:rPr dirty="0" sz="1800" spc="-5">
                <a:latin typeface="Times New Roman"/>
                <a:cs typeface="Times New Roman"/>
              </a:rPr>
              <a:t> We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claim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&gt;=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3n</a:t>
            </a:r>
            <a:r>
              <a:rPr dirty="0" baseline="25462" sz="1800">
                <a:latin typeface="Times New Roman"/>
                <a:cs typeface="Times New Roman"/>
              </a:rPr>
              <a:t>5</a:t>
            </a:r>
            <a:r>
              <a:rPr dirty="0" baseline="25462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</a:t>
            </a:r>
            <a:r>
              <a:rPr dirty="0" sz="1800" spc="-5">
                <a:latin typeface="Times New Roman"/>
                <a:cs typeface="Times New Roman"/>
              </a:rPr>
              <a:t>10n</a:t>
            </a:r>
            <a:r>
              <a:rPr dirty="0" baseline="25462" sz="1800" spc="-7">
                <a:latin typeface="Times New Roman"/>
                <a:cs typeface="Times New Roman"/>
              </a:rPr>
              <a:t>4</a:t>
            </a:r>
            <a:r>
              <a:rPr dirty="0" baseline="25462" sz="1800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− 4n</a:t>
            </a:r>
            <a:r>
              <a:rPr dirty="0" baseline="25462" sz="1800">
                <a:latin typeface="Times New Roman"/>
                <a:cs typeface="Times New Roman"/>
              </a:rPr>
              <a:t>3</a:t>
            </a:r>
            <a:r>
              <a:rPr dirty="0" baseline="25462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+ 1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&lt;=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3n</a:t>
            </a:r>
            <a:r>
              <a:rPr dirty="0" baseline="25462" sz="1800">
                <a:latin typeface="Times New Roman"/>
                <a:cs typeface="Times New Roman"/>
              </a:rPr>
              <a:t>5</a:t>
            </a:r>
            <a:r>
              <a:rPr dirty="0" baseline="25462" sz="1800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</a:t>
            </a:r>
            <a:r>
              <a:rPr dirty="0" sz="1800" spc="-5">
                <a:latin typeface="Times New Roman"/>
                <a:cs typeface="Times New Roman"/>
              </a:rPr>
              <a:t>10n</a:t>
            </a:r>
            <a:r>
              <a:rPr dirty="0" baseline="25462" sz="1800" spc="-7">
                <a:latin typeface="Times New Roman"/>
                <a:cs typeface="Times New Roman"/>
              </a:rPr>
              <a:t>5</a:t>
            </a:r>
            <a:r>
              <a:rPr dirty="0" baseline="25462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</a:t>
            </a:r>
            <a:r>
              <a:rPr dirty="0" sz="1800" spc="-5">
                <a:latin typeface="Times New Roman"/>
                <a:cs typeface="Times New Roman"/>
              </a:rPr>
              <a:t>n</a:t>
            </a:r>
            <a:r>
              <a:rPr dirty="0" baseline="25462" sz="1800" spc="-7">
                <a:latin typeface="Times New Roman"/>
                <a:cs typeface="Times New Roman"/>
              </a:rPr>
              <a:t>5</a:t>
            </a:r>
            <a:r>
              <a:rPr dirty="0" baseline="25462" sz="1800" spc="21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</a:t>
            </a:r>
            <a:r>
              <a:rPr dirty="0" sz="1800" spc="-5">
                <a:latin typeface="Times New Roman"/>
                <a:cs typeface="Times New Roman"/>
              </a:rPr>
              <a:t>n</a:t>
            </a:r>
            <a:r>
              <a:rPr dirty="0" baseline="25462" sz="1800" spc="-7">
                <a:latin typeface="Times New Roman"/>
                <a:cs typeface="Times New Roman"/>
              </a:rPr>
              <a:t>5</a:t>
            </a:r>
            <a:r>
              <a:rPr dirty="0" baseline="25462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15n</a:t>
            </a:r>
            <a:r>
              <a:rPr dirty="0" baseline="25462" sz="1800" spc="-7">
                <a:latin typeface="Times New Roman"/>
                <a:cs typeface="Times New Roman"/>
              </a:rPr>
              <a:t>5</a:t>
            </a:r>
            <a:endParaRPr baseline="25462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6"/>
                </a:lnTo>
                <a:lnTo>
                  <a:pt x="9144000" y="6857996"/>
                </a:lnTo>
                <a:lnTo>
                  <a:pt x="9144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036559" cy="6858000"/>
            <a:chOff x="0" y="0"/>
            <a:chExt cx="8036559" cy="6858000"/>
          </a:xfrm>
        </p:grpSpPr>
        <p:sp>
          <p:nvSpPr>
            <p:cNvPr id="4" name="object 4"/>
            <p:cNvSpPr/>
            <p:nvPr/>
          </p:nvSpPr>
          <p:spPr>
            <a:xfrm>
              <a:off x="935736" y="0"/>
              <a:ext cx="7100570" cy="6858000"/>
            </a:xfrm>
            <a:custGeom>
              <a:avLst/>
              <a:gdLst/>
              <a:ahLst/>
              <a:cxnLst/>
              <a:rect l="l" t="t" r="r" b="b"/>
              <a:pathLst>
                <a:path w="7100570" h="6858000">
                  <a:moveTo>
                    <a:pt x="4718431" y="0"/>
                  </a:moveTo>
                  <a:lnTo>
                    <a:pt x="0" y="0"/>
                  </a:lnTo>
                  <a:lnTo>
                    <a:pt x="0" y="6857437"/>
                  </a:lnTo>
                  <a:lnTo>
                    <a:pt x="1533016" y="6857437"/>
                  </a:lnTo>
                  <a:lnTo>
                    <a:pt x="1532889" y="6857999"/>
                  </a:lnTo>
                  <a:lnTo>
                    <a:pt x="7100315" y="6857999"/>
                  </a:lnTo>
                  <a:lnTo>
                    <a:pt x="4718431" y="0"/>
                  </a:lnTo>
                  <a:close/>
                </a:path>
              </a:pathLst>
            </a:custGeom>
            <a:solidFill>
              <a:srgbClr val="25252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93890" cy="6858000"/>
            </a:xfrm>
            <a:custGeom>
              <a:avLst/>
              <a:gdLst/>
              <a:ahLst/>
              <a:cxnLst/>
              <a:rect l="l" t="t" r="r" b="b"/>
              <a:pathLst>
                <a:path w="6993890" h="6858000">
                  <a:moveTo>
                    <a:pt x="4611370" y="0"/>
                  </a:moveTo>
                  <a:lnTo>
                    <a:pt x="935177" y="0"/>
                  </a:lnTo>
                  <a:lnTo>
                    <a:pt x="935177" y="507"/>
                  </a:lnTo>
                  <a:lnTo>
                    <a:pt x="0" y="507"/>
                  </a:lnTo>
                  <a:lnTo>
                    <a:pt x="0" y="6857999"/>
                  </a:lnTo>
                  <a:lnTo>
                    <a:pt x="6993635" y="6857998"/>
                  </a:lnTo>
                  <a:lnTo>
                    <a:pt x="4611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3504" y="2599944"/>
            <a:ext cx="4803775" cy="3278504"/>
          </a:xfrm>
          <a:prstGeom prst="rect">
            <a:avLst/>
          </a:prstGeom>
          <a:solidFill>
            <a:srgbClr val="2C2C89"/>
          </a:solidFill>
          <a:ln w="9525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4700" b="1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4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700" b="1">
                <a:solidFill>
                  <a:srgbClr val="FFFFFF"/>
                </a:solidFill>
                <a:latin typeface="Times New Roman"/>
                <a:cs typeface="Times New Roman"/>
              </a:rPr>
              <a:t>#3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13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85800" y="2130551"/>
            <a:ext cx="7772400" cy="1470660"/>
          </a:xfrm>
          <a:prstGeom prst="rect">
            <a:avLst/>
          </a:prstGeom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59"/>
              </a:spcBef>
            </a:pP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dirty="0" sz="4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dirty="0" sz="4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4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dirty="0" sz="4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CODEs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Loops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13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1089405"/>
            <a:ext cx="7773670" cy="242125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55600" marR="5080" indent="-343535">
              <a:lnSpc>
                <a:spcPts val="2740"/>
              </a:lnSpc>
              <a:spcBef>
                <a:spcPts val="30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Loop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confusing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three</a:t>
            </a:r>
            <a:r>
              <a:rPr dirty="0" sz="2400" spc="-1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statements</a:t>
            </a:r>
            <a:r>
              <a:rPr dirty="0" sz="2400" spc="-4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 embedded</a:t>
            </a:r>
            <a:r>
              <a:rPr dirty="0" sz="2400" spc="-2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dirty="0" sz="2400" spc="-58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25"/>
              </a:spcBef>
            </a:pPr>
            <a:r>
              <a:rPr dirty="0" sz="2000" spc="-5" b="1">
                <a:latin typeface="Courier New"/>
                <a:cs typeface="Courier New"/>
              </a:rPr>
              <a:t>sum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812800" marR="4208780" indent="-457200">
              <a:lnSpc>
                <a:spcPct val="120100"/>
              </a:lnSpc>
              <a:spcBef>
                <a:spcPts val="105"/>
              </a:spcBef>
            </a:pPr>
            <a:r>
              <a:rPr dirty="0" sz="2000" spc="-5" b="1">
                <a:latin typeface="Courier New"/>
                <a:cs typeface="Courier New"/>
              </a:rPr>
              <a:t>for(i=0; i&lt;N; i++) 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for(j=0;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j&lt;N;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j++)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ourier New"/>
                <a:cs typeface="Courier New"/>
              </a:rPr>
              <a:t>sum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+=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arr[i][j];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Loops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13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2140" y="1071117"/>
            <a:ext cx="7586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confusing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three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 statements</a:t>
            </a:r>
            <a:r>
              <a:rPr dirty="0" sz="2400" spc="-3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embedded</a:t>
            </a:r>
            <a:r>
              <a:rPr dirty="0" sz="2400" spc="-2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344" y="1628368"/>
            <a:ext cx="3645535" cy="151638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000" spc="-5" b="1">
                <a:latin typeface="Courier New"/>
                <a:cs typeface="Courier New"/>
              </a:rPr>
              <a:t>sum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469265" marR="423545" indent="-457200">
              <a:lnSpc>
                <a:spcPct val="120000"/>
              </a:lnSpc>
              <a:spcBef>
                <a:spcPts val="110"/>
              </a:spcBef>
            </a:pPr>
            <a:r>
              <a:rPr dirty="0" sz="2000" spc="-5" b="1">
                <a:latin typeface="Courier New"/>
                <a:cs typeface="Courier New"/>
              </a:rPr>
              <a:t>for(i=0; i&lt;N; i++) 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for(j=0;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j&lt;N;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j++)</a:t>
            </a:r>
            <a:endParaRPr sz="2000">
              <a:latin typeface="Courier New"/>
              <a:cs typeface="Courier New"/>
            </a:endParaRPr>
          </a:p>
          <a:p>
            <a:pPr marL="1040765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ourier New"/>
                <a:cs typeface="Courier New"/>
              </a:rPr>
              <a:t>sum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+=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arr[i][j];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6409" y="1628368"/>
            <a:ext cx="1130935" cy="151638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685"/>
              </a:spcBef>
            </a:pPr>
            <a:r>
              <a:rPr dirty="0" sz="2000" b="1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38100" marR="30480" indent="36830">
              <a:lnSpc>
                <a:spcPct val="120000"/>
              </a:lnSpc>
              <a:spcBef>
                <a:spcPts val="110"/>
              </a:spcBef>
            </a:pPr>
            <a:r>
              <a:rPr dirty="0" sz="2000" spc="5" b="1">
                <a:latin typeface="Courier New"/>
                <a:cs typeface="Courier New"/>
              </a:rPr>
              <a:t>c</a:t>
            </a:r>
            <a:r>
              <a:rPr dirty="0" baseline="-21367" sz="1950" spc="7" b="1">
                <a:latin typeface="Courier New"/>
                <a:cs typeface="Courier New"/>
              </a:rPr>
              <a:t>1</a:t>
            </a:r>
            <a:r>
              <a:rPr dirty="0" sz="2000" spc="5" b="1">
                <a:solidFill>
                  <a:srgbClr val="DD0011"/>
                </a:solidFill>
                <a:latin typeface="Courier New"/>
                <a:cs typeface="Courier New"/>
              </a:rPr>
              <a:t>N </a:t>
            </a:r>
            <a:r>
              <a:rPr dirty="0" sz="2000" spc="10" b="1">
                <a:solidFill>
                  <a:srgbClr val="DD0011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c</a:t>
            </a:r>
            <a:r>
              <a:rPr dirty="0" baseline="-21367" sz="1950" b="1">
                <a:latin typeface="Courier New"/>
                <a:cs typeface="Courier New"/>
              </a:rPr>
              <a:t>2</a:t>
            </a:r>
            <a:r>
              <a:rPr dirty="0" sz="2000" b="1">
                <a:latin typeface="Courier New"/>
                <a:cs typeface="Courier New"/>
              </a:rPr>
              <a:t>(N*N)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5" b="1">
                <a:latin typeface="Courier New"/>
                <a:cs typeface="Courier New"/>
              </a:rPr>
              <a:t>c</a:t>
            </a:r>
            <a:r>
              <a:rPr dirty="0" baseline="-21367" sz="1950" spc="7" b="1">
                <a:latin typeface="Courier New"/>
                <a:cs typeface="Courier New"/>
              </a:rPr>
              <a:t>3</a:t>
            </a:r>
            <a:r>
              <a:rPr dirty="0" sz="2000" spc="5" b="1" i="1">
                <a:solidFill>
                  <a:srgbClr val="DD0011"/>
                </a:solidFill>
                <a:latin typeface="Courier New"/>
                <a:cs typeface="Courier New"/>
              </a:rPr>
              <a:t>N</a:t>
            </a:r>
            <a:r>
              <a:rPr dirty="0" baseline="25641" sz="1950" spc="7" b="1" i="1">
                <a:solidFill>
                  <a:srgbClr val="DD0011"/>
                </a:solidFill>
                <a:latin typeface="Courier New"/>
                <a:cs typeface="Courier New"/>
              </a:rPr>
              <a:t>2</a:t>
            </a:r>
            <a:endParaRPr baseline="25641"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0" y="3910660"/>
            <a:ext cx="43967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DD0011"/>
                </a:solidFill>
                <a:latin typeface="Courier New"/>
                <a:cs typeface="Courier New"/>
              </a:rPr>
              <a:t>T(N)</a:t>
            </a:r>
            <a:r>
              <a:rPr dirty="0" sz="2000" spc="-15" b="1" i="1">
                <a:solidFill>
                  <a:srgbClr val="DD0011"/>
                </a:solidFill>
                <a:latin typeface="Courier New"/>
                <a:cs typeface="Courier New"/>
              </a:rPr>
              <a:t> </a:t>
            </a:r>
            <a:r>
              <a:rPr dirty="0" sz="2000" b="1" i="1">
                <a:solidFill>
                  <a:srgbClr val="DD0011"/>
                </a:solidFill>
                <a:latin typeface="Courier New"/>
                <a:cs typeface="Courier New"/>
              </a:rPr>
              <a:t>=</a:t>
            </a:r>
            <a:r>
              <a:rPr dirty="0" sz="2000" spc="-10" b="1" i="1">
                <a:solidFill>
                  <a:srgbClr val="DD0011"/>
                </a:solidFill>
                <a:latin typeface="Courier New"/>
                <a:cs typeface="Courier New"/>
              </a:rPr>
              <a:t> </a:t>
            </a:r>
            <a:r>
              <a:rPr dirty="0" sz="2000" b="1" i="1">
                <a:solidFill>
                  <a:srgbClr val="DD0011"/>
                </a:solidFill>
                <a:latin typeface="Courier New"/>
                <a:cs typeface="Courier New"/>
              </a:rPr>
              <a:t>1+</a:t>
            </a:r>
            <a:r>
              <a:rPr dirty="0" sz="2000" spc="-10" b="1" i="1">
                <a:solidFill>
                  <a:srgbClr val="DD0011"/>
                </a:solidFill>
                <a:latin typeface="Courier New"/>
                <a:cs typeface="Courier New"/>
              </a:rPr>
              <a:t> </a:t>
            </a:r>
            <a:r>
              <a:rPr dirty="0" sz="2000" spc="5" b="1">
                <a:latin typeface="Courier New"/>
                <a:cs typeface="Courier New"/>
              </a:rPr>
              <a:t>c</a:t>
            </a:r>
            <a:r>
              <a:rPr dirty="0" baseline="-21367" sz="1950" spc="7" b="1">
                <a:latin typeface="Courier New"/>
                <a:cs typeface="Courier New"/>
              </a:rPr>
              <a:t>1</a:t>
            </a:r>
            <a:r>
              <a:rPr dirty="0" sz="2000" spc="5" b="1">
                <a:solidFill>
                  <a:srgbClr val="DD0011"/>
                </a:solidFill>
                <a:latin typeface="Courier New"/>
                <a:cs typeface="Courier New"/>
              </a:rPr>
              <a:t>N+</a:t>
            </a:r>
            <a:r>
              <a:rPr dirty="0" sz="2000" spc="-10" b="1">
                <a:solidFill>
                  <a:srgbClr val="DD0011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</a:t>
            </a:r>
            <a:r>
              <a:rPr dirty="0" baseline="-21367" sz="1950" spc="-7" b="1">
                <a:latin typeface="Courier New"/>
                <a:cs typeface="Courier New"/>
              </a:rPr>
              <a:t>2</a:t>
            </a:r>
            <a:r>
              <a:rPr dirty="0" sz="2000" spc="-5" b="1">
                <a:latin typeface="Courier New"/>
                <a:cs typeface="Courier New"/>
              </a:rPr>
              <a:t>(N*N)+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5" b="1">
                <a:latin typeface="Courier New"/>
                <a:cs typeface="Courier New"/>
              </a:rPr>
              <a:t>c</a:t>
            </a:r>
            <a:r>
              <a:rPr dirty="0" baseline="-21367" sz="1950" spc="7" b="1">
                <a:latin typeface="Courier New"/>
                <a:cs typeface="Courier New"/>
              </a:rPr>
              <a:t>3</a:t>
            </a:r>
            <a:r>
              <a:rPr dirty="0" sz="2000" spc="5" b="1" i="1">
                <a:solidFill>
                  <a:srgbClr val="DD0011"/>
                </a:solidFill>
                <a:latin typeface="Courier New"/>
                <a:cs typeface="Courier New"/>
              </a:rPr>
              <a:t>N</a:t>
            </a:r>
            <a:r>
              <a:rPr dirty="0" baseline="25641" sz="1950" spc="7" b="1" i="1">
                <a:solidFill>
                  <a:srgbClr val="DD0011"/>
                </a:solidFill>
                <a:latin typeface="Courier New"/>
                <a:cs typeface="Courier New"/>
              </a:rPr>
              <a:t>2</a:t>
            </a:r>
            <a:r>
              <a:rPr dirty="0" baseline="25641" sz="1950" spc="30" b="1" i="1">
                <a:solidFill>
                  <a:srgbClr val="DD0011"/>
                </a:solidFill>
                <a:latin typeface="Courier New"/>
                <a:cs typeface="Courier New"/>
              </a:rPr>
              <a:t> </a:t>
            </a:r>
            <a:r>
              <a:rPr dirty="0" sz="2000" b="1" i="1">
                <a:solidFill>
                  <a:srgbClr val="DD0011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9921" y="3910660"/>
            <a:ext cx="788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O(</a:t>
            </a:r>
            <a:r>
              <a:rPr dirty="0" sz="2000" b="1" i="1">
                <a:solidFill>
                  <a:srgbClr val="DD0011"/>
                </a:solidFill>
                <a:latin typeface="Courier New"/>
                <a:cs typeface="Courier New"/>
              </a:rPr>
              <a:t>N</a:t>
            </a:r>
            <a:r>
              <a:rPr dirty="0" baseline="25641" sz="1950" b="1" i="1">
                <a:solidFill>
                  <a:srgbClr val="DD0011"/>
                </a:solidFill>
                <a:latin typeface="Courier New"/>
                <a:cs typeface="Courier New"/>
              </a:rPr>
              <a:t>2</a:t>
            </a:r>
            <a:r>
              <a:rPr dirty="0" sz="2000" b="1" i="1">
                <a:solidFill>
                  <a:srgbClr val="DD0011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0" y="5487923"/>
            <a:ext cx="7620000" cy="701040"/>
          </a:xfrm>
          <a:prstGeom prst="rect">
            <a:avLst/>
          </a:prstGeom>
          <a:solidFill>
            <a:srgbClr val="F6F6A8"/>
          </a:solidFill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total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number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of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times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a statement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executes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00" i="1">
                <a:latin typeface="Times New Roman"/>
                <a:cs typeface="Times New Roman"/>
              </a:rPr>
              <a:t>outer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loop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times</a:t>
            </a:r>
            <a:r>
              <a:rPr dirty="0" sz="2000" i="1">
                <a:latin typeface="Times New Roman"/>
                <a:cs typeface="Times New Roman"/>
              </a:rPr>
              <a:t> *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inner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loop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times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Loops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13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740" y="1374305"/>
            <a:ext cx="3836035" cy="222186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 spc="-5" b="1">
                <a:latin typeface="Courier New"/>
                <a:cs typeface="Courier New"/>
              </a:rPr>
              <a:t>for(i=0;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i&lt;N;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i++)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ourier New"/>
                <a:cs typeface="Courier New"/>
              </a:rPr>
              <a:t>arr[i][i]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=0;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Courier New"/>
                <a:cs typeface="Courier New"/>
              </a:rPr>
              <a:t>sum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508000" marR="575945" indent="-495934">
              <a:lnSpc>
                <a:spcPts val="2880"/>
              </a:lnSpc>
              <a:spcBef>
                <a:spcPts val="175"/>
              </a:spcBef>
            </a:pPr>
            <a:r>
              <a:rPr dirty="0" sz="2000" spc="-5" b="1">
                <a:latin typeface="Courier New"/>
                <a:cs typeface="Courier New"/>
              </a:rPr>
              <a:t>for(i=0; i&lt;N; i++) 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for(j=0;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j&lt;N;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j++)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309"/>
              </a:spcBef>
            </a:pPr>
            <a:r>
              <a:rPr dirty="0" sz="2000" spc="-5" b="1">
                <a:latin typeface="Courier New"/>
                <a:cs typeface="Courier New"/>
              </a:rPr>
              <a:t>sum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+=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arr[i][j];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828" y="1374305"/>
            <a:ext cx="1028700" cy="214566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585"/>
              </a:spcBef>
            </a:pPr>
            <a:r>
              <a:rPr dirty="0" sz="2000" spc="-5" b="1">
                <a:latin typeface="Courier New"/>
                <a:cs typeface="Courier New"/>
              </a:rPr>
              <a:t>N+1</a:t>
            </a:r>
            <a:endParaRPr sz="2000">
              <a:latin typeface="Courier New"/>
              <a:cs typeface="Courier New"/>
            </a:endParaRPr>
          </a:p>
          <a:p>
            <a:pPr marL="38100" marR="525145">
              <a:lnSpc>
                <a:spcPct val="120000"/>
              </a:lnSpc>
            </a:pPr>
            <a:r>
              <a:rPr dirty="0" sz="2000" b="1">
                <a:latin typeface="Courier New"/>
                <a:cs typeface="Courier New"/>
              </a:rPr>
              <a:t>N </a:t>
            </a:r>
            <a:r>
              <a:rPr dirty="0" sz="2000" spc="15" b="1"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DD0011"/>
                </a:solidFill>
                <a:latin typeface="Courier New"/>
                <a:cs typeface="Courier New"/>
              </a:rPr>
              <a:t>1 </a:t>
            </a:r>
            <a:r>
              <a:rPr dirty="0" sz="2000" spc="5" b="1">
                <a:solidFill>
                  <a:srgbClr val="DD0011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DD0011"/>
                </a:solidFill>
                <a:latin typeface="Courier New"/>
                <a:cs typeface="Courier New"/>
              </a:rPr>
              <a:t>N+1</a:t>
            </a:r>
            <a:endParaRPr sz="2000">
              <a:latin typeface="Courier New"/>
              <a:cs typeface="Courier New"/>
            </a:endParaRPr>
          </a:p>
          <a:p>
            <a:pPr marL="75565">
              <a:lnSpc>
                <a:spcPts val="2340"/>
              </a:lnSpc>
              <a:spcBef>
                <a:spcPts val="484"/>
              </a:spcBef>
            </a:pPr>
            <a:r>
              <a:rPr dirty="0" sz="2000" spc="-5" b="1">
                <a:latin typeface="Courier New"/>
                <a:cs typeface="Courier New"/>
              </a:rPr>
              <a:t>N(N+1)</a:t>
            </a:r>
            <a:endParaRPr sz="2000">
              <a:latin typeface="Courier New"/>
              <a:cs typeface="Courier New"/>
            </a:endParaRPr>
          </a:p>
          <a:p>
            <a:pPr marL="38100">
              <a:lnSpc>
                <a:spcPts val="2340"/>
              </a:lnSpc>
            </a:pPr>
            <a:r>
              <a:rPr dirty="0" baseline="-16666" sz="3000" spc="7" b="1" i="1">
                <a:solidFill>
                  <a:srgbClr val="DD0011"/>
                </a:solidFill>
                <a:latin typeface="Courier New"/>
                <a:cs typeface="Courier New"/>
              </a:rPr>
              <a:t>N</a:t>
            </a:r>
            <a:r>
              <a:rPr dirty="0" sz="1300" spc="5" b="1" i="1">
                <a:solidFill>
                  <a:srgbClr val="DD0011"/>
                </a:solidFill>
                <a:latin typeface="Courier New"/>
                <a:cs typeface="Courier New"/>
              </a:rPr>
              <a:t>2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" y="4362450"/>
            <a:ext cx="18554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5" b="1" i="1">
                <a:latin typeface="Courier New"/>
                <a:cs typeface="Courier New"/>
              </a:rPr>
              <a:t>T(n)</a:t>
            </a:r>
            <a:r>
              <a:rPr dirty="0" sz="2000" spc="-35" b="1" i="1">
                <a:latin typeface="Courier New"/>
                <a:cs typeface="Courier New"/>
              </a:rPr>
              <a:t> </a:t>
            </a:r>
            <a:r>
              <a:rPr dirty="0" sz="2000" b="1" i="1">
                <a:latin typeface="Courier New"/>
                <a:cs typeface="Courier New"/>
              </a:rPr>
              <a:t>=</a:t>
            </a:r>
            <a:r>
              <a:rPr dirty="0" sz="2000" spc="-35" b="1" i="1">
                <a:latin typeface="Courier New"/>
                <a:cs typeface="Courier New"/>
              </a:rPr>
              <a:t> </a:t>
            </a:r>
            <a:r>
              <a:rPr dirty="0" sz="2000" b="1" i="1">
                <a:latin typeface="Courier New"/>
                <a:cs typeface="Courier New"/>
              </a:rPr>
              <a:t>O(</a:t>
            </a:r>
            <a:r>
              <a:rPr dirty="0" sz="2000" b="1" i="1">
                <a:solidFill>
                  <a:srgbClr val="DD0011"/>
                </a:solidFill>
                <a:latin typeface="Courier New"/>
                <a:cs typeface="Courier New"/>
              </a:rPr>
              <a:t>N</a:t>
            </a:r>
            <a:r>
              <a:rPr dirty="0" baseline="25641" sz="1950" b="1" i="1">
                <a:solidFill>
                  <a:srgbClr val="DD0011"/>
                </a:solidFill>
                <a:latin typeface="Courier New"/>
                <a:cs typeface="Courier New"/>
              </a:rPr>
              <a:t>2</a:t>
            </a:r>
            <a:r>
              <a:rPr dirty="0" sz="2000" b="1" i="1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0728" y="89662"/>
            <a:ext cx="662050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40"/>
              <a:t> </a:t>
            </a:r>
            <a:r>
              <a:rPr dirty="0"/>
              <a:t>1</a:t>
            </a:r>
            <a:r>
              <a:rPr dirty="0" spc="-20"/>
              <a:t> </a:t>
            </a:r>
            <a:r>
              <a:rPr dirty="0"/>
              <a:t>(arithmetic</a:t>
            </a:r>
            <a:r>
              <a:rPr dirty="0" spc="-50"/>
              <a:t> </a:t>
            </a:r>
            <a:r>
              <a:rPr dirty="0"/>
              <a:t>series)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13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975487"/>
            <a:ext cx="285813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Courier New"/>
                <a:cs typeface="Courier New"/>
              </a:rPr>
              <a:t>i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urier New"/>
                <a:cs typeface="Courier New"/>
              </a:rPr>
              <a:t>while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(i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n){</a:t>
            </a:r>
            <a:endParaRPr sz="2400">
              <a:latin typeface="Courier New"/>
              <a:cs typeface="Courier New"/>
            </a:endParaRPr>
          </a:p>
          <a:p>
            <a:pPr marL="83566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urier New"/>
                <a:cs typeface="Courier New"/>
              </a:rPr>
              <a:t>sum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a[0];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4404" y="2365628"/>
            <a:ext cx="1121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j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1;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3287" y="4669447"/>
            <a:ext cx="121920" cy="230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50"/>
              </a:lnSpc>
            </a:pPr>
            <a:r>
              <a:rPr dirty="0" sz="1600" spc="-10"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731766"/>
            <a:ext cx="4115435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09980" marR="350520" indent="-274320">
              <a:lnSpc>
                <a:spcPct val="120100"/>
              </a:lnSpc>
              <a:spcBef>
                <a:spcPts val="95"/>
              </a:spcBef>
            </a:pPr>
            <a:r>
              <a:rPr dirty="0" sz="2400" spc="-5" b="1">
                <a:latin typeface="Courier New"/>
                <a:cs typeface="Courier New"/>
              </a:rPr>
              <a:t>while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(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&lt;=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i){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sum += a[j]; </a:t>
            </a:r>
            <a:r>
              <a:rPr dirty="0" sz="240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j++</a:t>
            </a:r>
            <a:endParaRPr sz="24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630"/>
              </a:spcBef>
            </a:pPr>
            <a:r>
              <a:rPr dirty="0" sz="2800" spc="-5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dirty="0" sz="1600" spc="-5">
                <a:latin typeface="Courier New"/>
                <a:cs typeface="Courier New"/>
              </a:rPr>
              <a:t>cout&lt;&lt;”sum</a:t>
            </a:r>
            <a:r>
              <a:rPr dirty="0" sz="1600" spc="-20">
                <a:latin typeface="Courier New"/>
                <a:cs typeface="Courier New"/>
              </a:rPr>
              <a:t> </a:t>
            </a:r>
            <a:r>
              <a:rPr dirty="0" sz="1600" spc="5">
                <a:latin typeface="Courier New"/>
                <a:cs typeface="Courier New"/>
              </a:rPr>
              <a:t>of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subarray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0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urier New"/>
                <a:cs typeface="Courier New"/>
              </a:rPr>
              <a:t>“&lt;&lt;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&lt;&lt;”</a:t>
            </a:r>
            <a:r>
              <a:rPr dirty="0" sz="1600" spc="-1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is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“&lt;&lt;sum&lt;&lt;end1;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dirty="0" sz="2000" spc="-5">
                <a:latin typeface="Courier New"/>
                <a:cs typeface="Courier New"/>
              </a:rPr>
              <a:t>i++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15535" y="1082675"/>
          <a:ext cx="626745" cy="528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</a:tblGrid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2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162803" y="1375663"/>
          <a:ext cx="398145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/>
                <a:gridCol w="1066799"/>
                <a:gridCol w="2292985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6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loop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284470" y="950467"/>
            <a:ext cx="310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j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runs 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times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each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outer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6988" y="1888597"/>
            <a:ext cx="612775" cy="57213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800" spc="25">
                <a:latin typeface="Cambria Math"/>
                <a:cs typeface="Cambria Math"/>
              </a:rPr>
              <a:t>𝑛−1</a:t>
            </a:r>
            <a:endParaRPr sz="800">
              <a:latin typeface="Cambria Math"/>
              <a:cs typeface="Cambria Math"/>
            </a:endParaRPr>
          </a:p>
          <a:p>
            <a:pPr marL="20320">
              <a:lnSpc>
                <a:spcPct val="100000"/>
              </a:lnSpc>
              <a:spcBef>
                <a:spcPts val="384"/>
              </a:spcBef>
            </a:pPr>
            <a:r>
              <a:rPr dirty="0" sz="1100" spc="360">
                <a:latin typeface="Cambria Math"/>
                <a:cs typeface="Cambria Math"/>
              </a:rPr>
              <a:t>෍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1</a:t>
            </a:r>
            <a:r>
              <a:rPr dirty="0" sz="1100" spc="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=</a:t>
            </a:r>
            <a:r>
              <a:rPr dirty="0" sz="1100" spc="3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𝑁</a:t>
            </a:r>
            <a:endParaRPr sz="1100">
              <a:latin typeface="Cambria Math"/>
              <a:cs typeface="Cambria Math"/>
            </a:endParaRPr>
          </a:p>
          <a:p>
            <a:pPr marL="26034">
              <a:lnSpc>
                <a:spcPct val="100000"/>
              </a:lnSpc>
              <a:spcBef>
                <a:spcPts val="395"/>
              </a:spcBef>
            </a:pPr>
            <a:r>
              <a:rPr dirty="0" sz="800" spc="25">
                <a:latin typeface="Cambria Math"/>
                <a:cs typeface="Cambria Math"/>
              </a:rPr>
              <a:t>𝑖=1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4632" y="2433954"/>
            <a:ext cx="14090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mbria Math"/>
                <a:cs typeface="Cambria Math"/>
              </a:rPr>
              <a:t>𝑎𝑠 𝑐𝑜𝑠𝑡</a:t>
            </a:r>
            <a:r>
              <a:rPr dirty="0" sz="1050" spc="1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𝑜𝑓</a:t>
            </a:r>
            <a:r>
              <a:rPr dirty="0" sz="1050" spc="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𝑡ℎ𝑖𝑠</a:t>
            </a:r>
            <a:r>
              <a:rPr dirty="0" sz="1050" spc="-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𝑠𝑡𝑒𝑝</a:t>
            </a:r>
            <a:r>
              <a:rPr dirty="0" sz="1050" spc="-1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𝑖𝑠 1</a:t>
            </a:r>
            <a:endParaRPr sz="1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0728" y="89662"/>
            <a:ext cx="662050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40"/>
              <a:t> </a:t>
            </a:r>
            <a:r>
              <a:rPr dirty="0"/>
              <a:t>1</a:t>
            </a:r>
            <a:r>
              <a:rPr dirty="0" spc="-20"/>
              <a:t> </a:t>
            </a:r>
            <a:r>
              <a:rPr dirty="0"/>
              <a:t>(arithmetic</a:t>
            </a:r>
            <a:r>
              <a:rPr dirty="0" spc="-50"/>
              <a:t> </a:t>
            </a:r>
            <a:r>
              <a:rPr dirty="0"/>
              <a:t>series)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13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975487"/>
            <a:ext cx="292544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Courier New"/>
                <a:cs typeface="Courier New"/>
              </a:rPr>
              <a:t>i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Courier New"/>
                <a:cs typeface="Courier New"/>
              </a:rPr>
              <a:t>while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(i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n){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urier New"/>
                <a:cs typeface="Courier New"/>
              </a:rPr>
              <a:t>–</a:t>
            </a:r>
            <a:r>
              <a:rPr dirty="0" sz="2400" spc="-6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su</a:t>
            </a:r>
            <a:r>
              <a:rPr dirty="0" sz="2400">
                <a:latin typeface="Courier New"/>
                <a:cs typeface="Courier New"/>
              </a:rPr>
              <a:t>m</a:t>
            </a:r>
            <a:r>
              <a:rPr dirty="0" sz="24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a[</a:t>
            </a:r>
            <a:r>
              <a:rPr dirty="0" sz="2400" spc="-5">
                <a:latin typeface="Courier New"/>
                <a:cs typeface="Courier New"/>
              </a:rPr>
              <a:t>0];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2365628"/>
            <a:ext cx="1409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–</a:t>
            </a:r>
            <a:r>
              <a:rPr dirty="0" sz="2400" spc="-6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j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5">
                <a:latin typeface="Courier New"/>
                <a:cs typeface="Courier New"/>
              </a:rPr>
              <a:t> 1;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2731766"/>
            <a:ext cx="4098290" cy="343979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Courier New"/>
              <a:buChar char="–"/>
              <a:tabLst>
                <a:tab pos="756920" algn="l"/>
              </a:tabLst>
            </a:pPr>
            <a:r>
              <a:rPr dirty="0" sz="2400" spc="-5" b="1">
                <a:latin typeface="Courier New"/>
                <a:cs typeface="Courier New"/>
              </a:rPr>
              <a:t>while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(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&lt;=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15" b="1">
                <a:latin typeface="Courier New"/>
                <a:cs typeface="Courier New"/>
              </a:rPr>
              <a:t>i){</a:t>
            </a:r>
            <a:endParaRPr sz="2400">
              <a:latin typeface="Courier New"/>
              <a:cs typeface="Courier New"/>
            </a:endParaRPr>
          </a:p>
          <a:p>
            <a:pPr lvl="1" marL="1155700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Courier New"/>
                <a:cs typeface="Courier New"/>
              </a:rPr>
              <a:t>sum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+=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a[j];</a:t>
            </a:r>
            <a:endParaRPr sz="2400">
              <a:latin typeface="Courier New"/>
              <a:cs typeface="Courier New"/>
            </a:endParaRPr>
          </a:p>
          <a:p>
            <a:pPr lvl="1" marL="1155700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Courier New"/>
                <a:cs typeface="Courier New"/>
              </a:rPr>
              <a:t>j++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2800" spc="-5">
                <a:latin typeface="Courier New"/>
                <a:cs typeface="Courier New"/>
              </a:rPr>
              <a:t>–</a:t>
            </a:r>
            <a:r>
              <a:rPr dirty="0" sz="2800" spc="-1100">
                <a:latin typeface="Courier New"/>
                <a:cs typeface="Courier New"/>
              </a:rPr>
              <a:t> </a:t>
            </a:r>
            <a:r>
              <a:rPr dirty="0" sz="2800" spc="-5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lvl="1" marL="1155700" marR="508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6335" algn="l"/>
              </a:tabLst>
            </a:pPr>
            <a:r>
              <a:rPr dirty="0" sz="1600" spc="-5">
                <a:latin typeface="Courier New"/>
                <a:cs typeface="Courier New"/>
              </a:rPr>
              <a:t>cout&lt;&lt;”sum </a:t>
            </a:r>
            <a:r>
              <a:rPr dirty="0" sz="1600" spc="5">
                <a:latin typeface="Courier New"/>
                <a:cs typeface="Courier New"/>
              </a:rPr>
              <a:t>of </a:t>
            </a:r>
            <a:r>
              <a:rPr dirty="0" sz="1600" spc="-5">
                <a:latin typeface="Courier New"/>
                <a:cs typeface="Courier New"/>
              </a:rPr>
              <a:t>subarray 0 </a:t>
            </a:r>
            <a:r>
              <a:rPr dirty="0" sz="1600" spc="-9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to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“&lt;&lt;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 &lt;&lt;”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is 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“&lt;&lt;sum&lt;&lt;end1;</a:t>
            </a:r>
            <a:endParaRPr sz="1600">
              <a:latin typeface="Courier New"/>
              <a:cs typeface="Courier New"/>
            </a:endParaRPr>
          </a:p>
          <a:p>
            <a:pPr lvl="1" marL="11557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6335" algn="l"/>
              </a:tabLst>
            </a:pPr>
            <a:r>
              <a:rPr dirty="0" sz="2000" spc="-5">
                <a:latin typeface="Courier New"/>
                <a:cs typeface="Courier New"/>
              </a:rPr>
              <a:t>i++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15535" y="1082675"/>
          <a:ext cx="626745" cy="528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</a:tblGrid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2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2803" y="1375663"/>
          <a:ext cx="398145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/>
                <a:gridCol w="1066799"/>
                <a:gridCol w="2292985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6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loop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1,2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284470" y="950467"/>
            <a:ext cx="2527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j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runs</a:t>
            </a:r>
            <a:r>
              <a:rPr dirty="0" sz="1800" b="1">
                <a:latin typeface="Times New Roman"/>
                <a:cs typeface="Times New Roman"/>
              </a:rPr>
              <a:t> i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times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each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6988" y="1888597"/>
            <a:ext cx="612775" cy="57213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800" spc="25">
                <a:latin typeface="Cambria Math"/>
                <a:cs typeface="Cambria Math"/>
              </a:rPr>
              <a:t>𝑛−1</a:t>
            </a:r>
            <a:endParaRPr sz="800">
              <a:latin typeface="Cambria Math"/>
              <a:cs typeface="Cambria Math"/>
            </a:endParaRPr>
          </a:p>
          <a:p>
            <a:pPr marL="20320">
              <a:lnSpc>
                <a:spcPct val="100000"/>
              </a:lnSpc>
              <a:spcBef>
                <a:spcPts val="384"/>
              </a:spcBef>
            </a:pPr>
            <a:r>
              <a:rPr dirty="0" sz="1100" spc="360">
                <a:latin typeface="Cambria Math"/>
                <a:cs typeface="Cambria Math"/>
              </a:rPr>
              <a:t>෍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1</a:t>
            </a:r>
            <a:r>
              <a:rPr dirty="0" sz="1100" spc="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=</a:t>
            </a:r>
            <a:r>
              <a:rPr dirty="0" sz="1100" spc="3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𝑁</a:t>
            </a:r>
            <a:endParaRPr sz="1100">
              <a:latin typeface="Cambria Math"/>
              <a:cs typeface="Cambria Math"/>
            </a:endParaRPr>
          </a:p>
          <a:p>
            <a:pPr marL="26034">
              <a:lnSpc>
                <a:spcPct val="100000"/>
              </a:lnSpc>
              <a:spcBef>
                <a:spcPts val="395"/>
              </a:spcBef>
            </a:pPr>
            <a:r>
              <a:rPr dirty="0" sz="800" spc="25">
                <a:latin typeface="Cambria Math"/>
                <a:cs typeface="Cambria Math"/>
              </a:rPr>
              <a:t>𝑖=1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4632" y="2433954"/>
            <a:ext cx="14090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mbria Math"/>
                <a:cs typeface="Cambria Math"/>
              </a:rPr>
              <a:t>𝑎𝑠 𝑐𝑜𝑠𝑡</a:t>
            </a:r>
            <a:r>
              <a:rPr dirty="0" sz="1050" spc="1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𝑜𝑓</a:t>
            </a:r>
            <a:r>
              <a:rPr dirty="0" sz="1050" spc="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𝑡ℎ𝑖𝑠</a:t>
            </a:r>
            <a:r>
              <a:rPr dirty="0" sz="1050" spc="-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𝑠𝑡𝑒𝑝</a:t>
            </a:r>
            <a:r>
              <a:rPr dirty="0" sz="1050" spc="-1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𝑖𝑠 1</a:t>
            </a:r>
            <a:endParaRPr sz="1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0728" y="89662"/>
            <a:ext cx="662050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40"/>
              <a:t> </a:t>
            </a:r>
            <a:r>
              <a:rPr dirty="0"/>
              <a:t>1</a:t>
            </a:r>
            <a:r>
              <a:rPr dirty="0" spc="-20"/>
              <a:t> </a:t>
            </a:r>
            <a:r>
              <a:rPr dirty="0"/>
              <a:t>(arithmetic</a:t>
            </a:r>
            <a:r>
              <a:rPr dirty="0" spc="-50"/>
              <a:t> </a:t>
            </a:r>
            <a:r>
              <a:rPr dirty="0"/>
              <a:t>series)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13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140" y="975487"/>
            <a:ext cx="292544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Courier New"/>
                <a:cs typeface="Courier New"/>
              </a:rPr>
              <a:t>i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Courier New"/>
                <a:cs typeface="Courier New"/>
              </a:rPr>
              <a:t>while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(i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n){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urier New"/>
                <a:cs typeface="Courier New"/>
              </a:rPr>
              <a:t>–</a:t>
            </a:r>
            <a:r>
              <a:rPr dirty="0" sz="2400" spc="-6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su</a:t>
            </a:r>
            <a:r>
              <a:rPr dirty="0" sz="2400">
                <a:latin typeface="Courier New"/>
                <a:cs typeface="Courier New"/>
              </a:rPr>
              <a:t>m</a:t>
            </a:r>
            <a:r>
              <a:rPr dirty="0" sz="24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a[</a:t>
            </a:r>
            <a:r>
              <a:rPr dirty="0" sz="2400" spc="-5">
                <a:latin typeface="Courier New"/>
                <a:cs typeface="Courier New"/>
              </a:rPr>
              <a:t>0];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2365628"/>
            <a:ext cx="1409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–</a:t>
            </a:r>
            <a:r>
              <a:rPr dirty="0" sz="2400" spc="-6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j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5">
                <a:latin typeface="Courier New"/>
                <a:cs typeface="Courier New"/>
              </a:rPr>
              <a:t> 1;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2731766"/>
            <a:ext cx="4098290" cy="343979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Courier New"/>
              <a:buChar char="–"/>
              <a:tabLst>
                <a:tab pos="756920" algn="l"/>
              </a:tabLst>
            </a:pPr>
            <a:r>
              <a:rPr dirty="0" sz="2400" spc="-5" b="1">
                <a:latin typeface="Courier New"/>
                <a:cs typeface="Courier New"/>
              </a:rPr>
              <a:t>while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(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&lt;=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15" b="1">
                <a:latin typeface="Courier New"/>
                <a:cs typeface="Courier New"/>
              </a:rPr>
              <a:t>i){</a:t>
            </a:r>
            <a:endParaRPr sz="2400">
              <a:latin typeface="Courier New"/>
              <a:cs typeface="Courier New"/>
            </a:endParaRPr>
          </a:p>
          <a:p>
            <a:pPr lvl="1" marL="1155700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Courier New"/>
                <a:cs typeface="Courier New"/>
              </a:rPr>
              <a:t>sum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+=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a[j];</a:t>
            </a:r>
            <a:endParaRPr sz="2400">
              <a:latin typeface="Courier New"/>
              <a:cs typeface="Courier New"/>
            </a:endParaRPr>
          </a:p>
          <a:p>
            <a:pPr lvl="1" marL="1155700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Courier New"/>
                <a:cs typeface="Courier New"/>
              </a:rPr>
              <a:t>j++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2800" spc="-5">
                <a:latin typeface="Courier New"/>
                <a:cs typeface="Courier New"/>
              </a:rPr>
              <a:t>–</a:t>
            </a:r>
            <a:r>
              <a:rPr dirty="0" sz="2800" spc="-1100">
                <a:latin typeface="Courier New"/>
                <a:cs typeface="Courier New"/>
              </a:rPr>
              <a:t> </a:t>
            </a:r>
            <a:r>
              <a:rPr dirty="0" sz="2800" spc="-5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lvl="1" marL="1155700" marR="508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6335" algn="l"/>
              </a:tabLst>
            </a:pPr>
            <a:r>
              <a:rPr dirty="0" sz="1600" spc="-5">
                <a:latin typeface="Courier New"/>
                <a:cs typeface="Courier New"/>
              </a:rPr>
              <a:t>cout&lt;&lt;”sum </a:t>
            </a:r>
            <a:r>
              <a:rPr dirty="0" sz="1600" spc="5">
                <a:latin typeface="Courier New"/>
                <a:cs typeface="Courier New"/>
              </a:rPr>
              <a:t>of </a:t>
            </a:r>
            <a:r>
              <a:rPr dirty="0" sz="1600" spc="-5">
                <a:latin typeface="Courier New"/>
                <a:cs typeface="Courier New"/>
              </a:rPr>
              <a:t>subarray 0 </a:t>
            </a:r>
            <a:r>
              <a:rPr dirty="0" sz="1600" spc="-9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to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“&lt;&lt;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 &lt;&lt;”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is 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“&lt;&lt;sum&lt;&lt;end1;</a:t>
            </a:r>
            <a:endParaRPr sz="1600">
              <a:latin typeface="Courier New"/>
              <a:cs typeface="Courier New"/>
            </a:endParaRPr>
          </a:p>
          <a:p>
            <a:pPr lvl="1" marL="11557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6335" algn="l"/>
              </a:tabLst>
            </a:pPr>
            <a:r>
              <a:rPr dirty="0" sz="2000" spc="-5">
                <a:latin typeface="Courier New"/>
                <a:cs typeface="Courier New"/>
              </a:rPr>
              <a:t>i++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15535" y="1082675"/>
          <a:ext cx="626745" cy="528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</a:tblGrid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2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2803" y="1375663"/>
          <a:ext cx="398145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/>
                <a:gridCol w="1066799"/>
                <a:gridCol w="2292985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6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loop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1,2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1,2,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284470" y="950467"/>
            <a:ext cx="2527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j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runs</a:t>
            </a:r>
            <a:r>
              <a:rPr dirty="0" sz="1800" b="1">
                <a:latin typeface="Times New Roman"/>
                <a:cs typeface="Times New Roman"/>
              </a:rPr>
              <a:t> i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times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each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6988" y="1888597"/>
            <a:ext cx="612775" cy="57213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800" spc="25">
                <a:latin typeface="Cambria Math"/>
                <a:cs typeface="Cambria Math"/>
              </a:rPr>
              <a:t>𝑛−1</a:t>
            </a:r>
            <a:endParaRPr sz="800">
              <a:latin typeface="Cambria Math"/>
              <a:cs typeface="Cambria Math"/>
            </a:endParaRPr>
          </a:p>
          <a:p>
            <a:pPr marL="20320">
              <a:lnSpc>
                <a:spcPct val="100000"/>
              </a:lnSpc>
              <a:spcBef>
                <a:spcPts val="384"/>
              </a:spcBef>
            </a:pPr>
            <a:r>
              <a:rPr dirty="0" sz="1100" spc="360">
                <a:latin typeface="Cambria Math"/>
                <a:cs typeface="Cambria Math"/>
              </a:rPr>
              <a:t>෍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1</a:t>
            </a:r>
            <a:r>
              <a:rPr dirty="0" sz="1100" spc="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=</a:t>
            </a:r>
            <a:r>
              <a:rPr dirty="0" sz="1100" spc="3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𝑁</a:t>
            </a:r>
            <a:endParaRPr sz="1100">
              <a:latin typeface="Cambria Math"/>
              <a:cs typeface="Cambria Math"/>
            </a:endParaRPr>
          </a:p>
          <a:p>
            <a:pPr marL="26034">
              <a:lnSpc>
                <a:spcPct val="100000"/>
              </a:lnSpc>
              <a:spcBef>
                <a:spcPts val="395"/>
              </a:spcBef>
            </a:pPr>
            <a:r>
              <a:rPr dirty="0" sz="800" spc="25">
                <a:latin typeface="Cambria Math"/>
                <a:cs typeface="Cambria Math"/>
              </a:rPr>
              <a:t>𝑖=1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4632" y="2433954"/>
            <a:ext cx="14090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mbria Math"/>
                <a:cs typeface="Cambria Math"/>
              </a:rPr>
              <a:t>𝑎𝑠 𝑐𝑜𝑠𝑡</a:t>
            </a:r>
            <a:r>
              <a:rPr dirty="0" sz="1050" spc="1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𝑜𝑓</a:t>
            </a:r>
            <a:r>
              <a:rPr dirty="0" sz="1050" spc="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𝑡ℎ𝑖𝑠</a:t>
            </a:r>
            <a:r>
              <a:rPr dirty="0" sz="1050" spc="-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𝑠𝑡𝑒𝑝</a:t>
            </a:r>
            <a:r>
              <a:rPr dirty="0" sz="1050" spc="-1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𝑖𝑠 1</a:t>
            </a:r>
            <a:endParaRPr sz="1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0745" y="216153"/>
            <a:ext cx="3302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Times New Roman"/>
                <a:cs typeface="Times New Roman"/>
              </a:rPr>
              <a:t>Analysis</a:t>
            </a:r>
            <a:r>
              <a:rPr dirty="0" sz="3600" spc="-3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of</a:t>
            </a:r>
            <a:r>
              <a:rPr dirty="0" sz="3600" spc="-3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Loop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815" y="3999155"/>
            <a:ext cx="4813300" cy="915669"/>
          </a:xfrm>
          <a:custGeom>
            <a:avLst/>
            <a:gdLst/>
            <a:ahLst/>
            <a:cxnLst/>
            <a:rect l="l" t="t" r="r" b="b"/>
            <a:pathLst>
              <a:path w="4813300" h="915670">
                <a:moveTo>
                  <a:pt x="6146" y="20393"/>
                </a:moveTo>
                <a:lnTo>
                  <a:pt x="67835" y="20720"/>
                </a:lnTo>
                <a:lnTo>
                  <a:pt x="126019" y="21691"/>
                </a:lnTo>
                <a:lnTo>
                  <a:pt x="181080" y="23114"/>
                </a:lnTo>
                <a:lnTo>
                  <a:pt x="233400" y="24801"/>
                </a:lnTo>
                <a:lnTo>
                  <a:pt x="283361" y="26560"/>
                </a:lnTo>
                <a:lnTo>
                  <a:pt x="331344" y="28201"/>
                </a:lnTo>
                <a:lnTo>
                  <a:pt x="377732" y="29534"/>
                </a:lnTo>
                <a:lnTo>
                  <a:pt x="422907" y="30369"/>
                </a:lnTo>
                <a:lnTo>
                  <a:pt x="467249" y="30513"/>
                </a:lnTo>
                <a:lnTo>
                  <a:pt x="511142" y="29779"/>
                </a:lnTo>
                <a:lnTo>
                  <a:pt x="554967" y="27974"/>
                </a:lnTo>
                <a:lnTo>
                  <a:pt x="599106" y="24909"/>
                </a:lnTo>
                <a:lnTo>
                  <a:pt x="643940" y="20393"/>
                </a:lnTo>
                <a:lnTo>
                  <a:pt x="698266" y="15507"/>
                </a:lnTo>
                <a:lnTo>
                  <a:pt x="753679" y="13061"/>
                </a:lnTo>
                <a:lnTo>
                  <a:pt x="809479" y="12569"/>
                </a:lnTo>
                <a:lnTo>
                  <a:pt x="864965" y="13541"/>
                </a:lnTo>
                <a:lnTo>
                  <a:pt x="919437" y="15490"/>
                </a:lnTo>
                <a:lnTo>
                  <a:pt x="972193" y="17929"/>
                </a:lnTo>
                <a:lnTo>
                  <a:pt x="1022534" y="20369"/>
                </a:lnTo>
                <a:lnTo>
                  <a:pt x="1069758" y="22324"/>
                </a:lnTo>
                <a:lnTo>
                  <a:pt x="1113165" y="23305"/>
                </a:lnTo>
                <a:lnTo>
                  <a:pt x="1152053" y="22824"/>
                </a:lnTo>
                <a:lnTo>
                  <a:pt x="1185722" y="20393"/>
                </a:lnTo>
                <a:lnTo>
                  <a:pt x="1213823" y="17911"/>
                </a:lnTo>
                <a:lnTo>
                  <a:pt x="1245876" y="16399"/>
                </a:lnTo>
                <a:lnTo>
                  <a:pt x="1281754" y="15706"/>
                </a:lnTo>
                <a:lnTo>
                  <a:pt x="1321334" y="15680"/>
                </a:lnTo>
                <a:lnTo>
                  <a:pt x="1364491" y="16169"/>
                </a:lnTo>
                <a:lnTo>
                  <a:pt x="1411099" y="17021"/>
                </a:lnTo>
                <a:lnTo>
                  <a:pt x="1461034" y="18085"/>
                </a:lnTo>
                <a:lnTo>
                  <a:pt x="1514171" y="19207"/>
                </a:lnTo>
                <a:lnTo>
                  <a:pt x="1570385" y="20237"/>
                </a:lnTo>
                <a:lnTo>
                  <a:pt x="1629552" y="21023"/>
                </a:lnTo>
                <a:lnTo>
                  <a:pt x="1691546" y="21412"/>
                </a:lnTo>
                <a:lnTo>
                  <a:pt x="1756242" y="21253"/>
                </a:lnTo>
                <a:lnTo>
                  <a:pt x="1823516" y="20393"/>
                </a:lnTo>
                <a:lnTo>
                  <a:pt x="1888029" y="19778"/>
                </a:lnTo>
                <a:lnTo>
                  <a:pt x="1945361" y="20268"/>
                </a:lnTo>
                <a:lnTo>
                  <a:pt x="1996770" y="21590"/>
                </a:lnTo>
                <a:lnTo>
                  <a:pt x="2043509" y="23471"/>
                </a:lnTo>
                <a:lnTo>
                  <a:pt x="2086836" y="25638"/>
                </a:lnTo>
                <a:lnTo>
                  <a:pt x="2128007" y="27815"/>
                </a:lnTo>
                <a:lnTo>
                  <a:pt x="2168277" y="29731"/>
                </a:lnTo>
                <a:lnTo>
                  <a:pt x="2208902" y="31111"/>
                </a:lnTo>
                <a:lnTo>
                  <a:pt x="2251138" y="31681"/>
                </a:lnTo>
                <a:lnTo>
                  <a:pt x="2296241" y="31168"/>
                </a:lnTo>
                <a:lnTo>
                  <a:pt x="2345467" y="29298"/>
                </a:lnTo>
                <a:lnTo>
                  <a:pt x="2400071" y="25798"/>
                </a:lnTo>
                <a:lnTo>
                  <a:pt x="2461310" y="20393"/>
                </a:lnTo>
                <a:lnTo>
                  <a:pt x="2523623" y="14463"/>
                </a:lnTo>
                <a:lnTo>
                  <a:pt x="2581091" y="9558"/>
                </a:lnTo>
                <a:lnTo>
                  <a:pt x="2634433" y="5670"/>
                </a:lnTo>
                <a:lnTo>
                  <a:pt x="2684369" y="2788"/>
                </a:lnTo>
                <a:lnTo>
                  <a:pt x="2731616" y="901"/>
                </a:lnTo>
                <a:lnTo>
                  <a:pt x="2776894" y="0"/>
                </a:lnTo>
                <a:lnTo>
                  <a:pt x="2820922" y="72"/>
                </a:lnTo>
                <a:lnTo>
                  <a:pt x="2864419" y="1109"/>
                </a:lnTo>
                <a:lnTo>
                  <a:pt x="2908104" y="3100"/>
                </a:lnTo>
                <a:lnTo>
                  <a:pt x="2952696" y="6034"/>
                </a:lnTo>
                <a:lnTo>
                  <a:pt x="2998914" y="9902"/>
                </a:lnTo>
                <a:lnTo>
                  <a:pt x="3047477" y="14691"/>
                </a:lnTo>
                <a:lnTo>
                  <a:pt x="3099104" y="20393"/>
                </a:lnTo>
                <a:lnTo>
                  <a:pt x="3149894" y="25574"/>
                </a:lnTo>
                <a:lnTo>
                  <a:pt x="3202787" y="29724"/>
                </a:lnTo>
                <a:lnTo>
                  <a:pt x="3257320" y="32902"/>
                </a:lnTo>
                <a:lnTo>
                  <a:pt x="3313029" y="35167"/>
                </a:lnTo>
                <a:lnTo>
                  <a:pt x="3369450" y="36576"/>
                </a:lnTo>
                <a:lnTo>
                  <a:pt x="3426122" y="37189"/>
                </a:lnTo>
                <a:lnTo>
                  <a:pt x="3482581" y="37062"/>
                </a:lnTo>
                <a:lnTo>
                  <a:pt x="3538363" y="36256"/>
                </a:lnTo>
                <a:lnTo>
                  <a:pt x="3593005" y="34827"/>
                </a:lnTo>
                <a:lnTo>
                  <a:pt x="3646045" y="32834"/>
                </a:lnTo>
                <a:lnTo>
                  <a:pt x="3697018" y="30336"/>
                </a:lnTo>
                <a:lnTo>
                  <a:pt x="3745462" y="27391"/>
                </a:lnTo>
                <a:lnTo>
                  <a:pt x="3790914" y="24058"/>
                </a:lnTo>
                <a:lnTo>
                  <a:pt x="3832910" y="20393"/>
                </a:lnTo>
                <a:lnTo>
                  <a:pt x="3865506" y="18197"/>
                </a:lnTo>
                <a:lnTo>
                  <a:pt x="3903755" y="17119"/>
                </a:lnTo>
                <a:lnTo>
                  <a:pt x="3947026" y="17005"/>
                </a:lnTo>
                <a:lnTo>
                  <a:pt x="3994688" y="17701"/>
                </a:lnTo>
                <a:lnTo>
                  <a:pt x="4046108" y="19052"/>
                </a:lnTo>
                <a:lnTo>
                  <a:pt x="4100655" y="20905"/>
                </a:lnTo>
                <a:lnTo>
                  <a:pt x="4157696" y="23104"/>
                </a:lnTo>
                <a:lnTo>
                  <a:pt x="4216599" y="25497"/>
                </a:lnTo>
                <a:lnTo>
                  <a:pt x="4276734" y="27927"/>
                </a:lnTo>
                <a:lnTo>
                  <a:pt x="4337467" y="30242"/>
                </a:lnTo>
                <a:lnTo>
                  <a:pt x="4398167" y="32286"/>
                </a:lnTo>
                <a:lnTo>
                  <a:pt x="4458202" y="33906"/>
                </a:lnTo>
                <a:lnTo>
                  <a:pt x="4516940" y="34947"/>
                </a:lnTo>
                <a:lnTo>
                  <a:pt x="4573749" y="35255"/>
                </a:lnTo>
                <a:lnTo>
                  <a:pt x="4627998" y="34675"/>
                </a:lnTo>
                <a:lnTo>
                  <a:pt x="4679054" y="33053"/>
                </a:lnTo>
                <a:lnTo>
                  <a:pt x="4726285" y="30235"/>
                </a:lnTo>
                <a:lnTo>
                  <a:pt x="4769060" y="26067"/>
                </a:lnTo>
                <a:lnTo>
                  <a:pt x="4806746" y="20393"/>
                </a:lnTo>
                <a:lnTo>
                  <a:pt x="4806642" y="73926"/>
                </a:lnTo>
                <a:lnTo>
                  <a:pt x="4807566" y="124355"/>
                </a:lnTo>
                <a:lnTo>
                  <a:pt x="4809089" y="172412"/>
                </a:lnTo>
                <a:lnTo>
                  <a:pt x="4810781" y="218833"/>
                </a:lnTo>
                <a:lnTo>
                  <a:pt x="4812213" y="264351"/>
                </a:lnTo>
                <a:lnTo>
                  <a:pt x="4812955" y="309699"/>
                </a:lnTo>
                <a:lnTo>
                  <a:pt x="4812578" y="355612"/>
                </a:lnTo>
                <a:lnTo>
                  <a:pt x="4810651" y="402823"/>
                </a:lnTo>
                <a:lnTo>
                  <a:pt x="4806746" y="452066"/>
                </a:lnTo>
                <a:lnTo>
                  <a:pt x="4802331" y="503583"/>
                </a:lnTo>
                <a:lnTo>
                  <a:pt x="4799129" y="556586"/>
                </a:lnTo>
                <a:lnTo>
                  <a:pt x="4797094" y="610266"/>
                </a:lnTo>
                <a:lnTo>
                  <a:pt x="4796179" y="663815"/>
                </a:lnTo>
                <a:lnTo>
                  <a:pt x="4796335" y="716422"/>
                </a:lnTo>
                <a:lnTo>
                  <a:pt x="4797518" y="767280"/>
                </a:lnTo>
                <a:lnTo>
                  <a:pt x="4799678" y="815580"/>
                </a:lnTo>
                <a:lnTo>
                  <a:pt x="4802770" y="860511"/>
                </a:lnTo>
                <a:lnTo>
                  <a:pt x="4806746" y="901265"/>
                </a:lnTo>
                <a:lnTo>
                  <a:pt x="4758109" y="904709"/>
                </a:lnTo>
                <a:lnTo>
                  <a:pt x="4706461" y="906748"/>
                </a:lnTo>
                <a:lnTo>
                  <a:pt x="4652383" y="907593"/>
                </a:lnTo>
                <a:lnTo>
                  <a:pt x="4596455" y="907455"/>
                </a:lnTo>
                <a:lnTo>
                  <a:pt x="4539256" y="906543"/>
                </a:lnTo>
                <a:lnTo>
                  <a:pt x="4481366" y="905069"/>
                </a:lnTo>
                <a:lnTo>
                  <a:pt x="4423365" y="903244"/>
                </a:lnTo>
                <a:lnTo>
                  <a:pt x="4365833" y="901278"/>
                </a:lnTo>
                <a:lnTo>
                  <a:pt x="4309349" y="899382"/>
                </a:lnTo>
                <a:lnTo>
                  <a:pt x="4254494" y="897766"/>
                </a:lnTo>
                <a:lnTo>
                  <a:pt x="4201847" y="896641"/>
                </a:lnTo>
                <a:lnTo>
                  <a:pt x="4151987" y="896218"/>
                </a:lnTo>
                <a:lnTo>
                  <a:pt x="4105495" y="896707"/>
                </a:lnTo>
                <a:lnTo>
                  <a:pt x="4062951" y="898320"/>
                </a:lnTo>
                <a:lnTo>
                  <a:pt x="4024934" y="901265"/>
                </a:lnTo>
                <a:lnTo>
                  <a:pt x="3983583" y="904711"/>
                </a:lnTo>
                <a:lnTo>
                  <a:pt x="3936413" y="907224"/>
                </a:lnTo>
                <a:lnTo>
                  <a:pt x="3884456" y="908904"/>
                </a:lnTo>
                <a:lnTo>
                  <a:pt x="3828738" y="909852"/>
                </a:lnTo>
                <a:lnTo>
                  <a:pt x="3770290" y="910169"/>
                </a:lnTo>
                <a:lnTo>
                  <a:pt x="3710139" y="909956"/>
                </a:lnTo>
                <a:lnTo>
                  <a:pt x="3649316" y="909314"/>
                </a:lnTo>
                <a:lnTo>
                  <a:pt x="3588848" y="908343"/>
                </a:lnTo>
                <a:lnTo>
                  <a:pt x="3529765" y="907145"/>
                </a:lnTo>
                <a:lnTo>
                  <a:pt x="3473095" y="905820"/>
                </a:lnTo>
                <a:lnTo>
                  <a:pt x="3419868" y="904468"/>
                </a:lnTo>
                <a:lnTo>
                  <a:pt x="3371112" y="903192"/>
                </a:lnTo>
                <a:lnTo>
                  <a:pt x="3327856" y="902090"/>
                </a:lnTo>
                <a:lnTo>
                  <a:pt x="3255254" y="900580"/>
                </a:lnTo>
                <a:lnTo>
                  <a:pt x="3214371" y="899853"/>
                </a:lnTo>
                <a:lnTo>
                  <a:pt x="3169226" y="899121"/>
                </a:lnTo>
                <a:lnTo>
                  <a:pt x="3120567" y="898422"/>
                </a:lnTo>
                <a:lnTo>
                  <a:pt x="3069143" y="897792"/>
                </a:lnTo>
                <a:lnTo>
                  <a:pt x="3015702" y="897267"/>
                </a:lnTo>
                <a:lnTo>
                  <a:pt x="2960992" y="896884"/>
                </a:lnTo>
                <a:lnTo>
                  <a:pt x="2905761" y="896680"/>
                </a:lnTo>
                <a:lnTo>
                  <a:pt x="2850757" y="896692"/>
                </a:lnTo>
                <a:lnTo>
                  <a:pt x="2796728" y="896956"/>
                </a:lnTo>
                <a:lnTo>
                  <a:pt x="2744423" y="897508"/>
                </a:lnTo>
                <a:lnTo>
                  <a:pt x="2694589" y="898386"/>
                </a:lnTo>
                <a:lnTo>
                  <a:pt x="2647975" y="899627"/>
                </a:lnTo>
                <a:lnTo>
                  <a:pt x="2605328" y="901265"/>
                </a:lnTo>
                <a:lnTo>
                  <a:pt x="2557103" y="903608"/>
                </a:lnTo>
                <a:lnTo>
                  <a:pt x="2507057" y="906187"/>
                </a:lnTo>
                <a:lnTo>
                  <a:pt x="2455685" y="908802"/>
                </a:lnTo>
                <a:lnTo>
                  <a:pt x="2403483" y="911256"/>
                </a:lnTo>
                <a:lnTo>
                  <a:pt x="2350948" y="913350"/>
                </a:lnTo>
                <a:lnTo>
                  <a:pt x="2298576" y="914886"/>
                </a:lnTo>
                <a:lnTo>
                  <a:pt x="2246862" y="915665"/>
                </a:lnTo>
                <a:lnTo>
                  <a:pt x="2196304" y="915489"/>
                </a:lnTo>
                <a:lnTo>
                  <a:pt x="2147396" y="914160"/>
                </a:lnTo>
                <a:lnTo>
                  <a:pt x="2100636" y="911478"/>
                </a:lnTo>
                <a:lnTo>
                  <a:pt x="2056518" y="907246"/>
                </a:lnTo>
                <a:lnTo>
                  <a:pt x="2015540" y="901265"/>
                </a:lnTo>
                <a:lnTo>
                  <a:pt x="1981137" y="896275"/>
                </a:lnTo>
                <a:lnTo>
                  <a:pt x="1945101" y="893008"/>
                </a:lnTo>
                <a:lnTo>
                  <a:pt x="1907278" y="891226"/>
                </a:lnTo>
                <a:lnTo>
                  <a:pt x="1867517" y="890691"/>
                </a:lnTo>
                <a:lnTo>
                  <a:pt x="1825664" y="891162"/>
                </a:lnTo>
                <a:lnTo>
                  <a:pt x="1781569" y="892401"/>
                </a:lnTo>
                <a:lnTo>
                  <a:pt x="1735077" y="894169"/>
                </a:lnTo>
                <a:lnTo>
                  <a:pt x="1686036" y="896227"/>
                </a:lnTo>
                <a:lnTo>
                  <a:pt x="1634295" y="898335"/>
                </a:lnTo>
                <a:lnTo>
                  <a:pt x="1579701" y="900255"/>
                </a:lnTo>
                <a:lnTo>
                  <a:pt x="1522100" y="901747"/>
                </a:lnTo>
                <a:lnTo>
                  <a:pt x="1461342" y="902572"/>
                </a:lnTo>
                <a:lnTo>
                  <a:pt x="1397273" y="902491"/>
                </a:lnTo>
                <a:lnTo>
                  <a:pt x="1329740" y="901265"/>
                </a:lnTo>
                <a:lnTo>
                  <a:pt x="1264213" y="899793"/>
                </a:lnTo>
                <a:lnTo>
                  <a:pt x="1205543" y="899046"/>
                </a:lnTo>
                <a:lnTo>
                  <a:pt x="1152652" y="898901"/>
                </a:lnTo>
                <a:lnTo>
                  <a:pt x="1104462" y="899233"/>
                </a:lnTo>
                <a:lnTo>
                  <a:pt x="1059894" y="899916"/>
                </a:lnTo>
                <a:lnTo>
                  <a:pt x="1017871" y="900826"/>
                </a:lnTo>
                <a:lnTo>
                  <a:pt x="977315" y="901837"/>
                </a:lnTo>
                <a:lnTo>
                  <a:pt x="937148" y="902825"/>
                </a:lnTo>
                <a:lnTo>
                  <a:pt x="896292" y="903665"/>
                </a:lnTo>
                <a:lnTo>
                  <a:pt x="853668" y="904231"/>
                </a:lnTo>
                <a:lnTo>
                  <a:pt x="808199" y="904400"/>
                </a:lnTo>
                <a:lnTo>
                  <a:pt x="758807" y="904045"/>
                </a:lnTo>
                <a:lnTo>
                  <a:pt x="704413" y="903042"/>
                </a:lnTo>
                <a:lnTo>
                  <a:pt x="643940" y="901265"/>
                </a:lnTo>
                <a:lnTo>
                  <a:pt x="579371" y="899528"/>
                </a:lnTo>
                <a:lnTo>
                  <a:pt x="522348" y="898912"/>
                </a:lnTo>
                <a:lnTo>
                  <a:pt x="471519" y="899190"/>
                </a:lnTo>
                <a:lnTo>
                  <a:pt x="425530" y="900135"/>
                </a:lnTo>
                <a:lnTo>
                  <a:pt x="383028" y="901522"/>
                </a:lnTo>
                <a:lnTo>
                  <a:pt x="342660" y="903123"/>
                </a:lnTo>
                <a:lnTo>
                  <a:pt x="303071" y="904711"/>
                </a:lnTo>
                <a:lnTo>
                  <a:pt x="262910" y="906059"/>
                </a:lnTo>
                <a:lnTo>
                  <a:pt x="220823" y="906940"/>
                </a:lnTo>
                <a:lnTo>
                  <a:pt x="175456" y="907129"/>
                </a:lnTo>
                <a:lnTo>
                  <a:pt x="125457" y="906397"/>
                </a:lnTo>
                <a:lnTo>
                  <a:pt x="69471" y="904518"/>
                </a:lnTo>
                <a:lnTo>
                  <a:pt x="6146" y="901265"/>
                </a:lnTo>
                <a:lnTo>
                  <a:pt x="2243" y="847310"/>
                </a:lnTo>
                <a:lnTo>
                  <a:pt x="340" y="792863"/>
                </a:lnTo>
                <a:lnTo>
                  <a:pt x="0" y="738776"/>
                </a:lnTo>
                <a:lnTo>
                  <a:pt x="781" y="685903"/>
                </a:lnTo>
                <a:lnTo>
                  <a:pt x="2245" y="635096"/>
                </a:lnTo>
                <a:lnTo>
                  <a:pt x="3953" y="587209"/>
                </a:lnTo>
                <a:lnTo>
                  <a:pt x="5466" y="543094"/>
                </a:lnTo>
                <a:lnTo>
                  <a:pt x="6343" y="503604"/>
                </a:lnTo>
                <a:lnTo>
                  <a:pt x="6146" y="469592"/>
                </a:lnTo>
                <a:lnTo>
                  <a:pt x="5848" y="433726"/>
                </a:lnTo>
                <a:lnTo>
                  <a:pt x="6471" y="389424"/>
                </a:lnTo>
                <a:lnTo>
                  <a:pt x="7653" y="338797"/>
                </a:lnTo>
                <a:lnTo>
                  <a:pt x="9031" y="283955"/>
                </a:lnTo>
                <a:lnTo>
                  <a:pt x="10242" y="227009"/>
                </a:lnTo>
                <a:lnTo>
                  <a:pt x="10921" y="170070"/>
                </a:lnTo>
                <a:lnTo>
                  <a:pt x="10708" y="115247"/>
                </a:lnTo>
                <a:lnTo>
                  <a:pt x="9237" y="64652"/>
                </a:lnTo>
                <a:lnTo>
                  <a:pt x="6146" y="2039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4650" y="1042924"/>
          <a:ext cx="8355965" cy="399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7485"/>
                <a:gridCol w="2729865"/>
                <a:gridCol w="151129"/>
                <a:gridCol w="2692400"/>
              </a:tblGrid>
              <a:tr h="713486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19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(time complexity)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656589">
                <a:tc row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100" spc="-5">
                          <a:latin typeface="Courier New"/>
                          <a:cs typeface="Courier New"/>
                        </a:rPr>
                        <a:t>i=0;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dirty="0" sz="2100" spc="-5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21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>
                          <a:latin typeface="Courier New"/>
                          <a:cs typeface="Courier New"/>
                        </a:rPr>
                        <a:t>0;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100" spc="-5" b="1"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dirty="0" sz="2100" spc="-5">
                          <a:latin typeface="Courier New"/>
                          <a:cs typeface="Courier New"/>
                        </a:rPr>
                        <a:t>(i&lt;N</a:t>
                      </a:r>
                      <a:r>
                        <a:rPr dirty="0" sz="21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-5">
                          <a:latin typeface="Courier New"/>
                          <a:cs typeface="Courier New"/>
                        </a:rPr>
                        <a:t>){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1056640" marR="549910">
                        <a:lnSpc>
                          <a:spcPct val="100000"/>
                        </a:lnSpc>
                      </a:pPr>
                      <a:r>
                        <a:rPr dirty="0" sz="210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2100" spc="-8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spc="-5">
                          <a:latin typeface="Courier New"/>
                          <a:cs typeface="Courier New"/>
                        </a:rPr>
                        <a:t>++; </a:t>
                      </a:r>
                      <a:r>
                        <a:rPr dirty="0" sz="2100" spc="-12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>
                          <a:latin typeface="Courier New"/>
                          <a:cs typeface="Courier New"/>
                        </a:rPr>
                        <a:t>i++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dirty="0" sz="2100">
                          <a:latin typeface="Courier New"/>
                          <a:cs typeface="Courier New"/>
                        </a:rPr>
                        <a:t>}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900" b="1">
                          <a:latin typeface="Courier New"/>
                          <a:cs typeface="Courier New"/>
                        </a:rPr>
                        <a:t>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dirty="0" sz="1900" b="1">
                          <a:latin typeface="Courier New"/>
                          <a:cs typeface="Courier New"/>
                        </a:rPr>
                        <a:t>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4065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835"/>
                        </a:lnSpc>
                      </a:pPr>
                      <a:r>
                        <a:rPr dirty="0" sz="1900" spc="-5" b="1">
                          <a:latin typeface="Courier New"/>
                          <a:cs typeface="Courier New"/>
                        </a:rPr>
                        <a:t>N+1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96520" marR="2480310">
                        <a:lnSpc>
                          <a:spcPct val="100000"/>
                        </a:lnSpc>
                      </a:pPr>
                      <a:r>
                        <a:rPr dirty="0" sz="1900" b="1">
                          <a:latin typeface="Courier New"/>
                          <a:cs typeface="Courier New"/>
                        </a:rPr>
                        <a:t>N  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188847">
                <a:tc gridSpan="2">
                  <a:txBody>
                    <a:bodyPr/>
                    <a:lstStyle/>
                    <a:p>
                      <a:pPr marL="487680" marR="802640">
                        <a:lnSpc>
                          <a:spcPct val="120000"/>
                        </a:lnSpc>
                        <a:spcBef>
                          <a:spcPts val="1130"/>
                        </a:spcBef>
                        <a:tabLst>
                          <a:tab pos="1554480" algn="l"/>
                        </a:tabLst>
                      </a:pPr>
                      <a:r>
                        <a:rPr dirty="0" sz="2100" spc="-5" b="1">
                          <a:latin typeface="Courier New"/>
                          <a:cs typeface="Courier New"/>
                        </a:rPr>
                        <a:t>T(N)</a:t>
                      </a:r>
                      <a:r>
                        <a:rPr dirty="0" sz="2100" b="1">
                          <a:latin typeface="Courier New"/>
                          <a:cs typeface="Courier New"/>
                        </a:rPr>
                        <a:t> = 1</a:t>
                      </a:r>
                      <a:r>
                        <a:rPr dirty="0" sz="21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21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b="1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21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b="1">
                          <a:latin typeface="Courier New"/>
                          <a:cs typeface="Courier New"/>
                        </a:rPr>
                        <a:t>+ N+1</a:t>
                      </a:r>
                      <a:r>
                        <a:rPr dirty="0" sz="21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b="1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21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b="1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21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b="1">
                          <a:latin typeface="Courier New"/>
                          <a:cs typeface="Courier New"/>
                        </a:rPr>
                        <a:t>+ N </a:t>
                      </a:r>
                      <a:r>
                        <a:rPr dirty="0" sz="2100" spc="-12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100" b="1">
                          <a:latin typeface="Courier New"/>
                          <a:cs typeface="Courier New"/>
                        </a:rPr>
                        <a:t>T(N)</a:t>
                      </a:r>
                      <a:r>
                        <a:rPr dirty="0" sz="2100" spc="-4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25793" sz="2100" b="1">
                          <a:latin typeface="Courier New"/>
                          <a:cs typeface="Courier New"/>
                        </a:rPr>
                        <a:t>=	</a:t>
                      </a:r>
                      <a:r>
                        <a:rPr dirty="0" sz="2100" spc="-5" b="1">
                          <a:latin typeface="Courier New"/>
                          <a:cs typeface="Courier New"/>
                        </a:rPr>
                        <a:t>3N+3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B="0" marT="143510">
                    <a:lnR w="381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57962" y="5093970"/>
            <a:ext cx="8345805" cy="7073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dirty="0" sz="2000" spc="-55" b="1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wish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FIND</a:t>
            </a:r>
            <a:endParaRPr sz="2000">
              <a:latin typeface="Times New Roman"/>
              <a:cs typeface="Times New Roman"/>
            </a:endParaRPr>
          </a:p>
          <a:p>
            <a:pPr marL="834390" indent="-287020">
              <a:lnSpc>
                <a:spcPct val="100000"/>
              </a:lnSpc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heavy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constant</a:t>
            </a:r>
            <a:r>
              <a:rPr dirty="0" sz="20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low order</a:t>
            </a:r>
            <a:r>
              <a:rPr dirty="0" sz="20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terms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DD0011"/>
                </a:solidFill>
                <a:latin typeface="Times New Roman"/>
                <a:cs typeface="Times New Roman"/>
              </a:rPr>
              <a:t>T(N)</a:t>
            </a:r>
            <a:r>
              <a:rPr dirty="0" sz="2000" spc="-160" i="1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DD0011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3391" y="2374392"/>
            <a:ext cx="2983991" cy="27355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2438400"/>
            <a:ext cx="2805683" cy="25572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885938" y="6471062"/>
            <a:ext cx="120396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2794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fld id="{81D60167-4931-47E6-BA6A-407CBD079E47}" type="slidenum">
              <a:rPr dirty="0" sz="1000" spc="-5">
                <a:latin typeface="Times New Roman"/>
                <a:cs typeface="Times New Roman"/>
              </a:rPr>
              <a:t>1 </a:t>
            </a:fld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728" y="89662"/>
            <a:ext cx="662050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40"/>
              <a:t> </a:t>
            </a:r>
            <a:r>
              <a:rPr dirty="0"/>
              <a:t>1</a:t>
            </a:r>
            <a:r>
              <a:rPr dirty="0" spc="-20"/>
              <a:t> </a:t>
            </a:r>
            <a:r>
              <a:rPr dirty="0"/>
              <a:t>(arithmetic</a:t>
            </a:r>
            <a:r>
              <a:rPr dirty="0" spc="-50"/>
              <a:t> </a:t>
            </a:r>
            <a:r>
              <a:rPr dirty="0"/>
              <a:t>series)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13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75487"/>
            <a:ext cx="292544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Courier New"/>
                <a:cs typeface="Courier New"/>
              </a:rPr>
              <a:t>i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Courier New"/>
                <a:cs typeface="Courier New"/>
              </a:rPr>
              <a:t>while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(i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n){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urier New"/>
                <a:cs typeface="Courier New"/>
              </a:rPr>
              <a:t>–</a:t>
            </a:r>
            <a:r>
              <a:rPr dirty="0" sz="2400" spc="-6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su</a:t>
            </a:r>
            <a:r>
              <a:rPr dirty="0" sz="2400">
                <a:latin typeface="Courier New"/>
                <a:cs typeface="Courier New"/>
              </a:rPr>
              <a:t>m</a:t>
            </a:r>
            <a:r>
              <a:rPr dirty="0" sz="24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a[</a:t>
            </a:r>
            <a:r>
              <a:rPr dirty="0" sz="2400" spc="-5">
                <a:latin typeface="Courier New"/>
                <a:cs typeface="Courier New"/>
              </a:rPr>
              <a:t>0];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365628"/>
            <a:ext cx="1409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–</a:t>
            </a:r>
            <a:r>
              <a:rPr dirty="0" sz="2400" spc="-6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j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5">
                <a:latin typeface="Courier New"/>
                <a:cs typeface="Courier New"/>
              </a:rPr>
              <a:t> 1;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Courier New"/>
              <a:buChar char="–"/>
              <a:tabLst>
                <a:tab pos="756920" algn="l"/>
              </a:tabLst>
            </a:pPr>
            <a:r>
              <a:rPr dirty="0" spc="-5"/>
              <a:t>while</a:t>
            </a:r>
            <a:r>
              <a:rPr dirty="0" spc="-25"/>
              <a:t> </a:t>
            </a:r>
            <a:r>
              <a:rPr dirty="0"/>
              <a:t>(</a:t>
            </a:r>
            <a:r>
              <a:rPr dirty="0" spc="-40"/>
              <a:t> </a:t>
            </a:r>
            <a:r>
              <a:rPr dirty="0"/>
              <a:t>j</a:t>
            </a:r>
            <a:r>
              <a:rPr dirty="0" spc="-25"/>
              <a:t> </a:t>
            </a:r>
            <a:r>
              <a:rPr dirty="0" spc="-5"/>
              <a:t>&lt;=</a:t>
            </a:r>
            <a:r>
              <a:rPr dirty="0" spc="-20"/>
              <a:t> </a:t>
            </a:r>
            <a:r>
              <a:rPr dirty="0" spc="-15"/>
              <a:t>i){</a:t>
            </a:r>
          </a:p>
          <a:p>
            <a:pPr lvl="1" marL="1155700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Courier New"/>
                <a:cs typeface="Courier New"/>
              </a:rPr>
              <a:t>sum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+=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a[j];</a:t>
            </a:r>
            <a:endParaRPr sz="2400">
              <a:latin typeface="Courier New"/>
              <a:cs typeface="Courier New"/>
            </a:endParaRPr>
          </a:p>
          <a:p>
            <a:pPr lvl="1" marL="1155700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Courier New"/>
                <a:cs typeface="Courier New"/>
              </a:rPr>
              <a:t>j++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2800" spc="-5" b="0">
                <a:latin typeface="Courier New"/>
                <a:cs typeface="Courier New"/>
              </a:rPr>
              <a:t>–</a:t>
            </a:r>
            <a:r>
              <a:rPr dirty="0" sz="2800" spc="-1100" b="0">
                <a:latin typeface="Courier New"/>
                <a:cs typeface="Courier New"/>
              </a:rPr>
              <a:t> </a:t>
            </a:r>
            <a:r>
              <a:rPr dirty="0" sz="2800" spc="-5" b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lvl="1" marL="1155700" marR="508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6335" algn="l"/>
              </a:tabLst>
            </a:pPr>
            <a:r>
              <a:rPr dirty="0" sz="1600" spc="-5">
                <a:latin typeface="Courier New"/>
                <a:cs typeface="Courier New"/>
              </a:rPr>
              <a:t>cout&lt;&lt;”sum </a:t>
            </a:r>
            <a:r>
              <a:rPr dirty="0" sz="1600" spc="5">
                <a:latin typeface="Courier New"/>
                <a:cs typeface="Courier New"/>
              </a:rPr>
              <a:t>of </a:t>
            </a:r>
            <a:r>
              <a:rPr dirty="0" sz="1600" spc="-5">
                <a:latin typeface="Courier New"/>
                <a:cs typeface="Courier New"/>
              </a:rPr>
              <a:t>subarray 0 </a:t>
            </a:r>
            <a:r>
              <a:rPr dirty="0" sz="1600" spc="-9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to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“&lt;&lt;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 &lt;&lt;”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is 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“&lt;&lt;sum&lt;&lt;end1;</a:t>
            </a:r>
            <a:endParaRPr sz="1600">
              <a:latin typeface="Courier New"/>
              <a:cs typeface="Courier New"/>
            </a:endParaRPr>
          </a:p>
          <a:p>
            <a:pPr lvl="1" marL="11557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6335" algn="l"/>
              </a:tabLst>
            </a:pPr>
            <a:r>
              <a:rPr dirty="0" sz="2000" spc="-5">
                <a:latin typeface="Courier New"/>
                <a:cs typeface="Courier New"/>
              </a:rPr>
              <a:t>i++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5600" algn="l"/>
              </a:tabLst>
            </a:pPr>
            <a:r>
              <a:rPr dirty="0" b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15535" y="1082675"/>
          <a:ext cx="626745" cy="528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</a:tblGrid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2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62803" y="1375663"/>
          <a:ext cx="398145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/>
                <a:gridCol w="1066799"/>
                <a:gridCol w="2292985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6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loop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1,2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1,2,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n-1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1,2,</a:t>
                      </a:r>
                      <a:r>
                        <a:rPr dirty="0" sz="18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..n-1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n-1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34378" y="3753789"/>
            <a:ext cx="477520" cy="91757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00">
                <a:latin typeface="Cambria Math"/>
                <a:cs typeface="Cambria Math"/>
              </a:rPr>
              <a:t>𝒏−𝟏</a:t>
            </a:r>
            <a:endParaRPr sz="1300">
              <a:latin typeface="Cambria Math"/>
              <a:cs typeface="Cambria Math"/>
            </a:endParaRPr>
          </a:p>
          <a:p>
            <a:pPr marL="24765">
              <a:lnSpc>
                <a:spcPct val="100000"/>
              </a:lnSpc>
              <a:spcBef>
                <a:spcPts val="630"/>
              </a:spcBef>
            </a:pPr>
            <a:r>
              <a:rPr dirty="0" sz="1800" spc="585">
                <a:latin typeface="Cambria Math"/>
                <a:cs typeface="Cambria Math"/>
              </a:rPr>
              <a:t>෍</a:t>
            </a:r>
            <a:r>
              <a:rPr dirty="0" sz="1800" spc="-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𝒊</a:t>
            </a:r>
            <a:endParaRPr sz="1800">
              <a:latin typeface="Cambria Math"/>
              <a:cs typeface="Cambria Math"/>
            </a:endParaRPr>
          </a:p>
          <a:p>
            <a:pPr marL="35560">
              <a:lnSpc>
                <a:spcPct val="100000"/>
              </a:lnSpc>
              <a:spcBef>
                <a:spcPts val="630"/>
              </a:spcBef>
            </a:pPr>
            <a:r>
              <a:rPr dirty="0" sz="1300">
                <a:latin typeface="Cambria Math"/>
                <a:cs typeface="Cambria Math"/>
              </a:rPr>
              <a:t>𝒊=𝟏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4470" y="950467"/>
            <a:ext cx="2527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j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runs</a:t>
            </a:r>
            <a:r>
              <a:rPr dirty="0" sz="1800" b="1">
                <a:latin typeface="Times New Roman"/>
                <a:cs typeface="Times New Roman"/>
              </a:rPr>
              <a:t> i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times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each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6988" y="1888597"/>
            <a:ext cx="612775" cy="57213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800" spc="25">
                <a:latin typeface="Cambria Math"/>
                <a:cs typeface="Cambria Math"/>
              </a:rPr>
              <a:t>𝑛−1</a:t>
            </a:r>
            <a:endParaRPr sz="800">
              <a:latin typeface="Cambria Math"/>
              <a:cs typeface="Cambria Math"/>
            </a:endParaRPr>
          </a:p>
          <a:p>
            <a:pPr marL="20320">
              <a:lnSpc>
                <a:spcPct val="100000"/>
              </a:lnSpc>
              <a:spcBef>
                <a:spcPts val="384"/>
              </a:spcBef>
            </a:pPr>
            <a:r>
              <a:rPr dirty="0" sz="1100" spc="360">
                <a:latin typeface="Cambria Math"/>
                <a:cs typeface="Cambria Math"/>
              </a:rPr>
              <a:t>෍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1</a:t>
            </a:r>
            <a:r>
              <a:rPr dirty="0" sz="1100" spc="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=</a:t>
            </a:r>
            <a:r>
              <a:rPr dirty="0" sz="1100" spc="3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𝑁</a:t>
            </a:r>
            <a:endParaRPr sz="1100">
              <a:latin typeface="Cambria Math"/>
              <a:cs typeface="Cambria Math"/>
            </a:endParaRPr>
          </a:p>
          <a:p>
            <a:pPr marL="26034">
              <a:lnSpc>
                <a:spcPct val="100000"/>
              </a:lnSpc>
              <a:spcBef>
                <a:spcPts val="395"/>
              </a:spcBef>
            </a:pPr>
            <a:r>
              <a:rPr dirty="0" sz="800" spc="25">
                <a:latin typeface="Cambria Math"/>
                <a:cs typeface="Cambria Math"/>
              </a:rPr>
              <a:t>𝑖=1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4632" y="2433954"/>
            <a:ext cx="14090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mbria Math"/>
                <a:cs typeface="Cambria Math"/>
              </a:rPr>
              <a:t>𝑎𝑠 𝑐𝑜𝑠𝑡</a:t>
            </a:r>
            <a:r>
              <a:rPr dirty="0" sz="1050" spc="1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𝑜𝑓</a:t>
            </a:r>
            <a:r>
              <a:rPr dirty="0" sz="1050" spc="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𝑡ℎ𝑖𝑠</a:t>
            </a:r>
            <a:r>
              <a:rPr dirty="0" sz="1050" spc="-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𝑠𝑡𝑒𝑝</a:t>
            </a:r>
            <a:r>
              <a:rPr dirty="0" sz="1050" spc="-1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𝑖𝑠 1</a:t>
            </a:r>
            <a:endParaRPr sz="1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728" y="89662"/>
            <a:ext cx="662050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40"/>
              <a:t> </a:t>
            </a:r>
            <a:r>
              <a:rPr dirty="0"/>
              <a:t>1</a:t>
            </a:r>
            <a:r>
              <a:rPr dirty="0" spc="-20"/>
              <a:t> </a:t>
            </a:r>
            <a:r>
              <a:rPr dirty="0"/>
              <a:t>(arithmetic</a:t>
            </a:r>
            <a:r>
              <a:rPr dirty="0" spc="-50"/>
              <a:t> </a:t>
            </a:r>
            <a:r>
              <a:rPr dirty="0"/>
              <a:t>series)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75487"/>
            <a:ext cx="292544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Courier New"/>
                <a:cs typeface="Courier New"/>
              </a:rPr>
              <a:t>i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Courier New"/>
                <a:cs typeface="Courier New"/>
              </a:rPr>
              <a:t>while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(i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n){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urier New"/>
                <a:cs typeface="Courier New"/>
              </a:rPr>
              <a:t>–</a:t>
            </a:r>
            <a:r>
              <a:rPr dirty="0" sz="2400" spc="-6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su</a:t>
            </a:r>
            <a:r>
              <a:rPr dirty="0" sz="2400">
                <a:latin typeface="Courier New"/>
                <a:cs typeface="Courier New"/>
              </a:rPr>
              <a:t>m</a:t>
            </a:r>
            <a:r>
              <a:rPr dirty="0" sz="240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a[</a:t>
            </a:r>
            <a:r>
              <a:rPr dirty="0" sz="2400" spc="-5">
                <a:latin typeface="Courier New"/>
                <a:cs typeface="Courier New"/>
              </a:rPr>
              <a:t>0];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365628"/>
            <a:ext cx="1409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–</a:t>
            </a:r>
            <a:r>
              <a:rPr dirty="0" sz="2400" spc="-6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j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5">
                <a:latin typeface="Courier New"/>
                <a:cs typeface="Courier New"/>
              </a:rPr>
              <a:t> 1;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Courier New"/>
              <a:buChar char="–"/>
              <a:tabLst>
                <a:tab pos="756920" algn="l"/>
              </a:tabLst>
            </a:pPr>
            <a:r>
              <a:rPr dirty="0" spc="-5"/>
              <a:t>while</a:t>
            </a:r>
            <a:r>
              <a:rPr dirty="0" spc="-25"/>
              <a:t> </a:t>
            </a:r>
            <a:r>
              <a:rPr dirty="0"/>
              <a:t>(</a:t>
            </a:r>
            <a:r>
              <a:rPr dirty="0" spc="-40"/>
              <a:t> </a:t>
            </a:r>
            <a:r>
              <a:rPr dirty="0"/>
              <a:t>j</a:t>
            </a:r>
            <a:r>
              <a:rPr dirty="0" spc="-25"/>
              <a:t> </a:t>
            </a:r>
            <a:r>
              <a:rPr dirty="0" spc="-5"/>
              <a:t>&lt;=</a:t>
            </a:r>
            <a:r>
              <a:rPr dirty="0" spc="-20"/>
              <a:t> </a:t>
            </a:r>
            <a:r>
              <a:rPr dirty="0" spc="-15"/>
              <a:t>i){</a:t>
            </a:r>
          </a:p>
          <a:p>
            <a:pPr lvl="1" marL="1155700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Courier New"/>
                <a:cs typeface="Courier New"/>
              </a:rPr>
              <a:t>sum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+=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a[j];</a:t>
            </a:r>
            <a:endParaRPr sz="2400">
              <a:latin typeface="Courier New"/>
              <a:cs typeface="Courier New"/>
            </a:endParaRPr>
          </a:p>
          <a:p>
            <a:pPr lvl="1" marL="1155700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dirty="0" sz="2400" spc="-5">
                <a:latin typeface="Courier New"/>
                <a:cs typeface="Courier New"/>
              </a:rPr>
              <a:t>j++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2800" spc="-5" b="0">
                <a:latin typeface="Courier New"/>
                <a:cs typeface="Courier New"/>
              </a:rPr>
              <a:t>–</a:t>
            </a:r>
            <a:r>
              <a:rPr dirty="0" sz="2800" spc="-1100" b="0">
                <a:latin typeface="Courier New"/>
                <a:cs typeface="Courier New"/>
              </a:rPr>
              <a:t> </a:t>
            </a:r>
            <a:r>
              <a:rPr dirty="0" sz="2800" spc="-5" b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lvl="1" marL="1155700" marR="508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1156335" algn="l"/>
              </a:tabLst>
            </a:pPr>
            <a:r>
              <a:rPr dirty="0" sz="1600" spc="-5">
                <a:latin typeface="Courier New"/>
                <a:cs typeface="Courier New"/>
              </a:rPr>
              <a:t>cout&lt;&lt;”sum </a:t>
            </a:r>
            <a:r>
              <a:rPr dirty="0" sz="1600" spc="5">
                <a:latin typeface="Courier New"/>
                <a:cs typeface="Courier New"/>
              </a:rPr>
              <a:t>of </a:t>
            </a:r>
            <a:r>
              <a:rPr dirty="0" sz="1600" spc="-5">
                <a:latin typeface="Courier New"/>
                <a:cs typeface="Courier New"/>
              </a:rPr>
              <a:t>subarray 0 </a:t>
            </a:r>
            <a:r>
              <a:rPr dirty="0" sz="1600" spc="-95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to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“&lt;&lt;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 &lt;&lt;”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is </a:t>
            </a:r>
            <a:r>
              <a:rPr dirty="0" sz="160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“&lt;&lt;sum&lt;&lt;end1;</a:t>
            </a:r>
            <a:endParaRPr sz="1600">
              <a:latin typeface="Courier New"/>
              <a:cs typeface="Courier New"/>
            </a:endParaRPr>
          </a:p>
          <a:p>
            <a:pPr lvl="1" marL="11557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6335" algn="l"/>
              </a:tabLst>
            </a:pPr>
            <a:r>
              <a:rPr dirty="0" sz="2000" spc="-5">
                <a:latin typeface="Courier New"/>
                <a:cs typeface="Courier New"/>
              </a:rPr>
              <a:t>i++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5600" algn="l"/>
              </a:tabLst>
            </a:pPr>
            <a:r>
              <a:rPr dirty="0" b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15535" y="1082675"/>
          <a:ext cx="626745" cy="5285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060"/>
              </a:tblGrid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29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15">
                          <a:latin typeface="Times New Roman"/>
                          <a:cs typeface="Times New Roman"/>
                        </a:rPr>
                        <a:t>??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9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512052" y="5817692"/>
            <a:ext cx="330835" cy="236220"/>
          </a:xfrm>
          <a:custGeom>
            <a:avLst/>
            <a:gdLst/>
            <a:ahLst/>
            <a:cxnLst/>
            <a:rect l="l" t="t" r="r" b="b"/>
            <a:pathLst>
              <a:path w="330834" h="236220">
                <a:moveTo>
                  <a:pt x="255397" y="0"/>
                </a:moveTo>
                <a:lnTo>
                  <a:pt x="252095" y="9563"/>
                </a:lnTo>
                <a:lnTo>
                  <a:pt x="265715" y="15484"/>
                </a:lnTo>
                <a:lnTo>
                  <a:pt x="277431" y="23685"/>
                </a:lnTo>
                <a:lnTo>
                  <a:pt x="301242" y="61689"/>
                </a:lnTo>
                <a:lnTo>
                  <a:pt x="309118" y="116687"/>
                </a:lnTo>
                <a:lnTo>
                  <a:pt x="308238" y="137478"/>
                </a:lnTo>
                <a:lnTo>
                  <a:pt x="295148" y="188391"/>
                </a:lnTo>
                <a:lnTo>
                  <a:pt x="265858" y="220220"/>
                </a:lnTo>
                <a:lnTo>
                  <a:pt x="252475" y="226174"/>
                </a:lnTo>
                <a:lnTo>
                  <a:pt x="255397" y="235737"/>
                </a:lnTo>
                <a:lnTo>
                  <a:pt x="300438" y="208978"/>
                </a:lnTo>
                <a:lnTo>
                  <a:pt x="325723" y="159573"/>
                </a:lnTo>
                <a:lnTo>
                  <a:pt x="330580" y="117932"/>
                </a:lnTo>
                <a:lnTo>
                  <a:pt x="329366" y="96319"/>
                </a:lnTo>
                <a:lnTo>
                  <a:pt x="319651" y="58010"/>
                </a:lnTo>
                <a:lnTo>
                  <a:pt x="287512" y="15112"/>
                </a:lnTo>
                <a:lnTo>
                  <a:pt x="272520" y="6169"/>
                </a:lnTo>
                <a:lnTo>
                  <a:pt x="255397" y="0"/>
                </a:lnTo>
                <a:close/>
              </a:path>
              <a:path w="330834" h="236220">
                <a:moveTo>
                  <a:pt x="75183" y="0"/>
                </a:moveTo>
                <a:lnTo>
                  <a:pt x="30196" y="26828"/>
                </a:lnTo>
                <a:lnTo>
                  <a:pt x="4857" y="76346"/>
                </a:lnTo>
                <a:lnTo>
                  <a:pt x="0" y="117932"/>
                </a:lnTo>
                <a:lnTo>
                  <a:pt x="1194" y="139587"/>
                </a:lnTo>
                <a:lnTo>
                  <a:pt x="10822" y="177891"/>
                </a:lnTo>
                <a:lnTo>
                  <a:pt x="42957" y="220657"/>
                </a:lnTo>
                <a:lnTo>
                  <a:pt x="75183" y="235737"/>
                </a:lnTo>
                <a:lnTo>
                  <a:pt x="78104" y="226174"/>
                </a:lnTo>
                <a:lnTo>
                  <a:pt x="64650" y="220220"/>
                </a:lnTo>
                <a:lnTo>
                  <a:pt x="53054" y="211940"/>
                </a:lnTo>
                <a:lnTo>
                  <a:pt x="29338" y="173330"/>
                </a:lnTo>
                <a:lnTo>
                  <a:pt x="21463" y="116687"/>
                </a:lnTo>
                <a:lnTo>
                  <a:pt x="22342" y="96575"/>
                </a:lnTo>
                <a:lnTo>
                  <a:pt x="35432" y="46913"/>
                </a:lnTo>
                <a:lnTo>
                  <a:pt x="64865" y="15484"/>
                </a:lnTo>
                <a:lnTo>
                  <a:pt x="78486" y="9563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93029" y="4882388"/>
            <a:ext cx="2795270" cy="1191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arithmetic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series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Sum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get</a:t>
            </a:r>
            <a:endParaRPr sz="2000">
              <a:latin typeface="Times New Roman"/>
              <a:cs typeface="Times New Roman"/>
            </a:endParaRPr>
          </a:p>
          <a:p>
            <a:pPr marL="1137285">
              <a:lnSpc>
                <a:spcPct val="100000"/>
              </a:lnSpc>
              <a:spcBef>
                <a:spcPts val="60"/>
              </a:spcBef>
              <a:tabLst>
                <a:tab pos="1743710" algn="l"/>
              </a:tabLst>
            </a:pPr>
            <a:r>
              <a:rPr dirty="0" sz="2000">
                <a:latin typeface="Cambria Math"/>
                <a:cs typeface="Cambria Math"/>
              </a:rPr>
              <a:t>𝑻</a:t>
            </a:r>
            <a:r>
              <a:rPr dirty="0" sz="2000" spc="39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𝒏	=</a:t>
            </a:r>
            <a:r>
              <a:rPr dirty="0" sz="2000" spc="490">
                <a:latin typeface="Cambria Math"/>
                <a:cs typeface="Cambria Math"/>
              </a:rPr>
              <a:t> </a:t>
            </a:r>
            <a:r>
              <a:rPr dirty="0" sz="2000" spc="15">
                <a:latin typeface="Cambria Math"/>
                <a:cs typeface="Cambria Math"/>
              </a:rPr>
              <a:t>𝑶(𝒏</a:t>
            </a:r>
            <a:r>
              <a:rPr dirty="0" baseline="28735" sz="2175" spc="22">
                <a:latin typeface="Cambria Math"/>
                <a:cs typeface="Cambria Math"/>
              </a:rPr>
              <a:t>𝟐</a:t>
            </a:r>
            <a:r>
              <a:rPr dirty="0" sz="2000" spc="15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62803" y="1375663"/>
          <a:ext cx="3981450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/>
                <a:gridCol w="1066799"/>
                <a:gridCol w="2292985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600" spc="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loop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1,2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1,2,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n-1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1,2,</a:t>
                      </a:r>
                      <a:r>
                        <a:rPr dirty="0" sz="18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..n-1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n-1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727572" y="4444364"/>
            <a:ext cx="31051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20">
                <a:latin typeface="Cambria Math"/>
                <a:cs typeface="Cambria Math"/>
              </a:rPr>
              <a:t>𝒊</a:t>
            </a:r>
            <a:r>
              <a:rPr dirty="0" sz="1300" spc="-20">
                <a:latin typeface="Cambria Math"/>
                <a:cs typeface="Cambria Math"/>
              </a:rPr>
              <a:t>=</a:t>
            </a:r>
            <a:r>
              <a:rPr dirty="0" sz="1300" spc="20">
                <a:latin typeface="Cambria Math"/>
                <a:cs typeface="Cambria Math"/>
              </a:rPr>
              <a:t>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4713" y="3811904"/>
            <a:ext cx="35623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5">
                <a:latin typeface="Cambria Math"/>
                <a:cs typeface="Cambria Math"/>
              </a:rPr>
              <a:t>𝒏</a:t>
            </a:r>
            <a:r>
              <a:rPr dirty="0" sz="1300" spc="-20">
                <a:latin typeface="Cambria Math"/>
                <a:cs typeface="Cambria Math"/>
              </a:rPr>
              <a:t>−</a:t>
            </a:r>
            <a:r>
              <a:rPr dirty="0" sz="1300" spc="20">
                <a:latin typeface="Cambria Math"/>
                <a:cs typeface="Cambria Math"/>
              </a:rPr>
              <a:t>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66332" y="4259453"/>
            <a:ext cx="896619" cy="15240"/>
          </a:xfrm>
          <a:custGeom>
            <a:avLst/>
            <a:gdLst/>
            <a:ahLst/>
            <a:cxnLst/>
            <a:rect l="l" t="t" r="r" b="b"/>
            <a:pathLst>
              <a:path w="896620" h="15239">
                <a:moveTo>
                  <a:pt x="896112" y="0"/>
                </a:moveTo>
                <a:lnTo>
                  <a:pt x="0" y="0"/>
                </a:lnTo>
                <a:lnTo>
                  <a:pt x="0" y="15240"/>
                </a:lnTo>
                <a:lnTo>
                  <a:pt x="896112" y="15240"/>
                </a:lnTo>
                <a:lnTo>
                  <a:pt x="89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34378" y="4244720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13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91504" y="3918584"/>
            <a:ext cx="2622550" cy="4737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5970">
              <a:lnSpc>
                <a:spcPts val="1764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𝒏(𝒏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𝟏)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  <a:tabLst>
                <a:tab pos="1734185" algn="l"/>
              </a:tabLst>
            </a:pPr>
            <a:r>
              <a:rPr dirty="0" sz="1800" spc="585">
                <a:latin typeface="Cambria Math"/>
                <a:cs typeface="Cambria Math"/>
              </a:rPr>
              <a:t>෍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𝒊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	=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 spc="10">
                <a:latin typeface="Cambria Math"/>
                <a:cs typeface="Cambria Math"/>
              </a:rPr>
              <a:t>𝑶(𝒏</a:t>
            </a:r>
            <a:r>
              <a:rPr dirty="0" baseline="27777" sz="1950" spc="15">
                <a:latin typeface="Cambria Math"/>
                <a:cs typeface="Cambria Math"/>
              </a:rPr>
              <a:t>𝟐</a:t>
            </a:r>
            <a:r>
              <a:rPr dirty="0" sz="1800" spc="1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4470" y="950467"/>
            <a:ext cx="2527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j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runs</a:t>
            </a:r>
            <a:r>
              <a:rPr dirty="0" sz="1800" b="1">
                <a:latin typeface="Times New Roman"/>
                <a:cs typeface="Times New Roman"/>
              </a:rPr>
              <a:t> i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times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each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6988" y="1888597"/>
            <a:ext cx="612775" cy="57213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800" spc="25">
                <a:latin typeface="Cambria Math"/>
                <a:cs typeface="Cambria Math"/>
              </a:rPr>
              <a:t>𝑛−1</a:t>
            </a:r>
            <a:endParaRPr sz="800">
              <a:latin typeface="Cambria Math"/>
              <a:cs typeface="Cambria Math"/>
            </a:endParaRPr>
          </a:p>
          <a:p>
            <a:pPr marL="20320">
              <a:lnSpc>
                <a:spcPct val="100000"/>
              </a:lnSpc>
              <a:spcBef>
                <a:spcPts val="384"/>
              </a:spcBef>
            </a:pPr>
            <a:r>
              <a:rPr dirty="0" sz="1100" spc="360">
                <a:latin typeface="Cambria Math"/>
                <a:cs typeface="Cambria Math"/>
              </a:rPr>
              <a:t>෍</a:t>
            </a:r>
            <a:r>
              <a:rPr dirty="0" sz="1100" spc="-1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1</a:t>
            </a:r>
            <a:r>
              <a:rPr dirty="0" sz="1100" spc="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=</a:t>
            </a:r>
            <a:r>
              <a:rPr dirty="0" sz="1100" spc="3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𝑁</a:t>
            </a:r>
            <a:endParaRPr sz="1100">
              <a:latin typeface="Cambria Math"/>
              <a:cs typeface="Cambria Math"/>
            </a:endParaRPr>
          </a:p>
          <a:p>
            <a:pPr marL="26034">
              <a:lnSpc>
                <a:spcPct val="100000"/>
              </a:lnSpc>
              <a:spcBef>
                <a:spcPts val="395"/>
              </a:spcBef>
            </a:pPr>
            <a:r>
              <a:rPr dirty="0" sz="800" spc="25">
                <a:latin typeface="Cambria Math"/>
                <a:cs typeface="Cambria Math"/>
              </a:rPr>
              <a:t>𝑖=1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4632" y="2433954"/>
            <a:ext cx="14090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mbria Math"/>
                <a:cs typeface="Cambria Math"/>
              </a:rPr>
              <a:t>𝑎𝑠 𝑐𝑜𝑠𝑡</a:t>
            </a:r>
            <a:r>
              <a:rPr dirty="0" sz="1050" spc="1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𝑜𝑓</a:t>
            </a:r>
            <a:r>
              <a:rPr dirty="0" sz="1050" spc="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𝑡ℎ𝑖𝑠</a:t>
            </a:r>
            <a:r>
              <a:rPr dirty="0" sz="1050" spc="-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𝑠𝑡𝑒𝑝</a:t>
            </a:r>
            <a:r>
              <a:rPr dirty="0" sz="1050" spc="-1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𝑖𝑠 1</a:t>
            </a:r>
            <a:endParaRPr sz="1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271"/>
            <a:ext cx="249682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678815" algn="l"/>
              </a:tabLst>
            </a:pPr>
            <a:r>
              <a:rPr dirty="0" sz="1800" spc="-220">
                <a:latin typeface="Times New Roman"/>
                <a:cs typeface="Times New Roman"/>
              </a:rPr>
              <a:t>CENG23	</a:t>
            </a:r>
            <a:r>
              <a:rPr dirty="0" sz="1800">
                <a:latin typeface="Times New Roman"/>
                <a:cs typeface="Times New Roman"/>
              </a:rPr>
              <a:t>213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 Structures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50057" y="89662"/>
            <a:ext cx="36455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CUBE</a:t>
            </a:r>
            <a:r>
              <a:rPr dirty="0" spc="-70"/>
              <a:t> </a:t>
            </a:r>
            <a:r>
              <a:rPr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32426" y="1113485"/>
            <a:ext cx="817244" cy="10204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</a:t>
            </a:r>
            <a:endParaRPr sz="3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585"/>
              </a:spcBef>
            </a:pPr>
            <a:r>
              <a:rPr dirty="0" sz="200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1026" y="1113485"/>
            <a:ext cx="2374900" cy="191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105"/>
              </a:spcBef>
            </a:pPr>
            <a:r>
              <a:rPr dirty="0" u="heavy" sz="3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Times</a:t>
            </a:r>
            <a:endParaRPr sz="3200">
              <a:latin typeface="Times New Roman"/>
              <a:cs typeface="Times New Roman"/>
            </a:endParaRPr>
          </a:p>
          <a:p>
            <a:pPr marL="481330">
              <a:lnSpc>
                <a:spcPct val="100000"/>
              </a:lnSpc>
              <a:spcBef>
                <a:spcPts val="1220"/>
              </a:spcBef>
            </a:pPr>
            <a:r>
              <a:rPr dirty="0" sz="750" spc="35">
                <a:latin typeface="Cambria Math"/>
                <a:cs typeface="Cambria Math"/>
              </a:rPr>
              <a:t>𝑛−1</a:t>
            </a:r>
            <a:endParaRPr sz="750">
              <a:latin typeface="Cambria Math"/>
              <a:cs typeface="Cambria Math"/>
            </a:endParaRPr>
          </a:p>
          <a:p>
            <a:pPr marL="487045">
              <a:lnSpc>
                <a:spcPct val="100000"/>
              </a:lnSpc>
              <a:spcBef>
                <a:spcPts val="375"/>
              </a:spcBef>
            </a:pPr>
            <a:r>
              <a:rPr dirty="0" sz="1050" spc="345">
                <a:latin typeface="Cambria Math"/>
                <a:cs typeface="Cambria Math"/>
              </a:rPr>
              <a:t>෍</a:t>
            </a:r>
            <a:r>
              <a:rPr dirty="0" sz="1050" spc="-20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1</a:t>
            </a:r>
            <a:r>
              <a:rPr dirty="0" sz="1050" spc="50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=</a:t>
            </a:r>
            <a:r>
              <a:rPr dirty="0" sz="1050" spc="25">
                <a:latin typeface="Cambria Math"/>
                <a:cs typeface="Cambria Math"/>
              </a:rPr>
              <a:t> </a:t>
            </a:r>
            <a:r>
              <a:rPr dirty="0" sz="1050">
                <a:latin typeface="Cambria Math"/>
                <a:cs typeface="Cambria Math"/>
              </a:rPr>
              <a:t>𝑁</a:t>
            </a:r>
            <a:endParaRPr sz="1050">
              <a:latin typeface="Cambria Math"/>
              <a:cs typeface="Cambria Math"/>
            </a:endParaRPr>
          </a:p>
          <a:p>
            <a:pPr marL="495300">
              <a:lnSpc>
                <a:spcPct val="100000"/>
              </a:lnSpc>
              <a:spcBef>
                <a:spcPts val="384"/>
              </a:spcBef>
            </a:pPr>
            <a:r>
              <a:rPr dirty="0" sz="750" spc="25">
                <a:latin typeface="Cambria Math"/>
                <a:cs typeface="Cambria Math"/>
              </a:rPr>
              <a:t>𝑖=1</a:t>
            </a:r>
            <a:endParaRPr sz="750">
              <a:latin typeface="Cambria Math"/>
              <a:cs typeface="Cambria Math"/>
            </a:endParaRPr>
          </a:p>
          <a:p>
            <a:pPr marL="662940">
              <a:lnSpc>
                <a:spcPct val="100000"/>
              </a:lnSpc>
              <a:spcBef>
                <a:spcPts val="365"/>
              </a:spcBef>
            </a:pPr>
            <a:r>
              <a:rPr dirty="0" sz="850" spc="40">
                <a:latin typeface="Cambria Math"/>
                <a:cs typeface="Cambria Math"/>
              </a:rPr>
              <a:t>𝑛−1</a:t>
            </a:r>
            <a:endParaRPr sz="850">
              <a:latin typeface="Cambria Math"/>
              <a:cs typeface="Cambria Math"/>
            </a:endParaRPr>
          </a:p>
          <a:p>
            <a:pPr marL="671830">
              <a:lnSpc>
                <a:spcPct val="100000"/>
              </a:lnSpc>
              <a:spcBef>
                <a:spcPts val="420"/>
              </a:spcBef>
            </a:pPr>
            <a:r>
              <a:rPr dirty="0" sz="1200" spc="390">
                <a:latin typeface="Cambria Math"/>
                <a:cs typeface="Cambria Math"/>
              </a:rPr>
              <a:t>෍</a:t>
            </a:r>
            <a:r>
              <a:rPr dirty="0" sz="1200" spc="-40">
                <a:latin typeface="Cambria Math"/>
                <a:cs typeface="Cambria Math"/>
              </a:rPr>
              <a:t> </a:t>
            </a:r>
            <a:r>
              <a:rPr dirty="0" sz="1200">
                <a:latin typeface="Cambria Math"/>
                <a:cs typeface="Cambria Math"/>
              </a:rPr>
              <a:t>𝑖</a:t>
            </a:r>
            <a:endParaRPr sz="1200">
              <a:latin typeface="Cambria Math"/>
              <a:cs typeface="Cambria Math"/>
            </a:endParaRPr>
          </a:p>
          <a:p>
            <a:pPr marL="677545">
              <a:lnSpc>
                <a:spcPts val="985"/>
              </a:lnSpc>
              <a:spcBef>
                <a:spcPts val="445"/>
              </a:spcBef>
            </a:pPr>
            <a:r>
              <a:rPr dirty="0" sz="850" spc="30">
                <a:latin typeface="Cambria Math"/>
                <a:cs typeface="Cambria Math"/>
              </a:rPr>
              <a:t>𝑖=1</a:t>
            </a:r>
            <a:endParaRPr sz="850">
              <a:latin typeface="Cambria Math"/>
              <a:cs typeface="Cambria Math"/>
            </a:endParaRPr>
          </a:p>
          <a:p>
            <a:pPr marL="12700">
              <a:lnSpc>
                <a:spcPts val="1285"/>
              </a:lnSpc>
            </a:pPr>
            <a:r>
              <a:rPr dirty="0" sz="1100">
                <a:latin typeface="Cambria Math"/>
                <a:cs typeface="Cambria Math"/>
              </a:rPr>
              <a:t>…</a:t>
            </a:r>
            <a:r>
              <a:rPr dirty="0" sz="1100" spc="-65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𝑎</a:t>
            </a:r>
            <a:r>
              <a:rPr dirty="0" sz="1100" spc="-10">
                <a:latin typeface="Cambria Math"/>
                <a:cs typeface="Cambria Math"/>
              </a:rPr>
              <a:t>𝑝</a:t>
            </a:r>
            <a:r>
              <a:rPr dirty="0" sz="1100" spc="-5">
                <a:latin typeface="Cambria Math"/>
                <a:cs typeface="Cambria Math"/>
              </a:rPr>
              <a:t>𝑝</a:t>
            </a:r>
            <a:r>
              <a:rPr dirty="0" sz="1100">
                <a:latin typeface="Cambria Math"/>
                <a:cs typeface="Cambria Math"/>
              </a:rPr>
              <a:t>𝑟𝑜</a:t>
            </a:r>
            <a:r>
              <a:rPr dirty="0" sz="1100" spc="25">
                <a:latin typeface="Cambria Math"/>
                <a:cs typeface="Cambria Math"/>
              </a:rPr>
              <a:t>𝑥</a:t>
            </a:r>
            <a:r>
              <a:rPr dirty="0" sz="1100">
                <a:latin typeface="Cambria Math"/>
                <a:cs typeface="Cambria Math"/>
              </a:rPr>
              <a:t>.</a:t>
            </a:r>
            <a:r>
              <a:rPr dirty="0" sz="1100" spc="-6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𝑛𝑜</a:t>
            </a:r>
            <a:r>
              <a:rPr dirty="0" sz="1100" spc="5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𝑜</a:t>
            </a:r>
            <a:r>
              <a:rPr dirty="0" sz="1100">
                <a:latin typeface="Cambria Math"/>
                <a:cs typeface="Cambria Math"/>
              </a:rPr>
              <a:t>𝑓</a:t>
            </a:r>
            <a:r>
              <a:rPr dirty="0" sz="1100" spc="25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𝑡</a:t>
            </a:r>
            <a:r>
              <a:rPr dirty="0" sz="1100">
                <a:latin typeface="Cambria Math"/>
                <a:cs typeface="Cambria Math"/>
              </a:rPr>
              <a:t>𝑖𝑚𝑒𝑠</a:t>
            </a:r>
            <a:r>
              <a:rPr dirty="0" sz="1100" spc="25">
                <a:latin typeface="Cambria Math"/>
                <a:cs typeface="Cambria Math"/>
              </a:rPr>
              <a:t> </a:t>
            </a:r>
            <a:r>
              <a:rPr dirty="0" sz="1100">
                <a:latin typeface="Cambria Math"/>
                <a:cs typeface="Cambria Math"/>
              </a:rPr>
              <a:t>𝒕𝒉</a:t>
            </a:r>
            <a:r>
              <a:rPr dirty="0" sz="1100" spc="-5">
                <a:latin typeface="Cambria Math"/>
                <a:cs typeface="Cambria Math"/>
              </a:rPr>
              <a:t>𝒊</a:t>
            </a:r>
            <a:r>
              <a:rPr dirty="0" sz="1100">
                <a:latin typeface="Cambria Math"/>
                <a:cs typeface="Cambria Math"/>
              </a:rPr>
              <a:t>𝒔</a:t>
            </a:r>
            <a:r>
              <a:rPr dirty="0" sz="1100" spc="-5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𝒍𝒐𝒐</a:t>
            </a:r>
            <a:r>
              <a:rPr dirty="0" sz="1100">
                <a:latin typeface="Cambria Math"/>
                <a:cs typeface="Cambria Math"/>
              </a:rPr>
              <a:t>𝒑</a:t>
            </a:r>
            <a:r>
              <a:rPr dirty="0" sz="1100" spc="-5">
                <a:latin typeface="Cambria Math"/>
                <a:cs typeface="Cambria Math"/>
              </a:rPr>
              <a:t> </a:t>
            </a:r>
            <a:r>
              <a:rPr dirty="0" sz="1100" spc="-5">
                <a:latin typeface="Cambria Math"/>
                <a:cs typeface="Cambria Math"/>
              </a:rPr>
              <a:t>𝒓𝒖</a:t>
            </a:r>
            <a:r>
              <a:rPr dirty="0" sz="1100">
                <a:latin typeface="Cambria Math"/>
                <a:cs typeface="Cambria Math"/>
              </a:rPr>
              <a:t>𝒏𝒔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665" y="1803019"/>
            <a:ext cx="3074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for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(i=1;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i&lt;=n;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i++)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465" y="2494914"/>
            <a:ext cx="30746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for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(j=1;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j&lt;=i;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j++)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5079" y="2494914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2544" y="3165729"/>
            <a:ext cx="3073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for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(k=1;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k&lt;=j;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k++)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5079" y="3165729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9244" y="3835984"/>
            <a:ext cx="9398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ourier New"/>
                <a:cs typeface="Courier New"/>
              </a:rPr>
              <a:t>x=x+1;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5079" y="3835984"/>
            <a:ext cx="178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765" y="4856226"/>
            <a:ext cx="180276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T(n)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86855" y="4949952"/>
            <a:ext cx="2856230" cy="570230"/>
            <a:chOff x="6086855" y="4949952"/>
            <a:chExt cx="2856230" cy="570230"/>
          </a:xfrm>
        </p:grpSpPr>
        <p:sp>
          <p:nvSpPr>
            <p:cNvPr id="18" name="object 18"/>
            <p:cNvSpPr/>
            <p:nvPr/>
          </p:nvSpPr>
          <p:spPr>
            <a:xfrm>
              <a:off x="6086855" y="4949952"/>
              <a:ext cx="2856230" cy="570230"/>
            </a:xfrm>
            <a:custGeom>
              <a:avLst/>
              <a:gdLst/>
              <a:ahLst/>
              <a:cxnLst/>
              <a:rect l="l" t="t" r="r" b="b"/>
              <a:pathLst>
                <a:path w="2856229" h="570229">
                  <a:moveTo>
                    <a:pt x="2855976" y="0"/>
                  </a:moveTo>
                  <a:lnTo>
                    <a:pt x="0" y="0"/>
                  </a:lnTo>
                  <a:lnTo>
                    <a:pt x="0" y="569976"/>
                  </a:lnTo>
                  <a:lnTo>
                    <a:pt x="2855976" y="569976"/>
                  </a:lnTo>
                  <a:lnTo>
                    <a:pt x="285597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15782" y="5235408"/>
              <a:ext cx="1196340" cy="0"/>
            </a:xfrm>
            <a:custGeom>
              <a:avLst/>
              <a:gdLst/>
              <a:ahLst/>
              <a:cxnLst/>
              <a:rect l="l" t="t" r="r" b="b"/>
              <a:pathLst>
                <a:path w="1196340" h="0">
                  <a:moveTo>
                    <a:pt x="0" y="0"/>
                  </a:moveTo>
                  <a:lnTo>
                    <a:pt x="1196311" y="0"/>
                  </a:lnTo>
                </a:path>
              </a:pathLst>
            </a:custGeom>
            <a:ln w="9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707094" y="4897850"/>
            <a:ext cx="2230120" cy="59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0" marR="30480" indent="-534035">
              <a:lnSpc>
                <a:spcPct val="120200"/>
              </a:lnSpc>
              <a:spcBef>
                <a:spcPts val="100"/>
              </a:spcBef>
            </a:pPr>
            <a:r>
              <a:rPr dirty="0" sz="1550" spc="25" i="1">
                <a:latin typeface="Times New Roman"/>
                <a:cs typeface="Times New Roman"/>
              </a:rPr>
              <a:t>n</a:t>
            </a:r>
            <a:r>
              <a:rPr dirty="0" sz="1550" spc="35">
                <a:latin typeface="Times New Roman"/>
                <a:cs typeface="Times New Roman"/>
              </a:rPr>
              <a:t>(</a:t>
            </a:r>
            <a:r>
              <a:rPr dirty="0" sz="1550" spc="10" i="1">
                <a:latin typeface="Times New Roman"/>
                <a:cs typeface="Times New Roman"/>
              </a:rPr>
              <a:t>n</a:t>
            </a:r>
            <a:r>
              <a:rPr dirty="0" sz="1550" spc="-114" i="1">
                <a:latin typeface="Times New Roman"/>
                <a:cs typeface="Times New Roman"/>
              </a:rPr>
              <a:t> </a:t>
            </a:r>
            <a:r>
              <a:rPr dirty="0" sz="1550" spc="130">
                <a:latin typeface="Symbol"/>
                <a:cs typeface="Symbol"/>
              </a:rPr>
              <a:t></a:t>
            </a:r>
            <a:r>
              <a:rPr dirty="0" sz="1550" spc="-120">
                <a:latin typeface="Times New Roman"/>
                <a:cs typeface="Times New Roman"/>
              </a:rPr>
              <a:t>1</a:t>
            </a:r>
            <a:r>
              <a:rPr dirty="0" sz="1550" spc="35">
                <a:latin typeface="Times New Roman"/>
                <a:cs typeface="Times New Roman"/>
              </a:rPr>
              <a:t>)</a:t>
            </a:r>
            <a:r>
              <a:rPr dirty="0" sz="1550" spc="-5">
                <a:latin typeface="Times New Roman"/>
                <a:cs typeface="Times New Roman"/>
              </a:rPr>
              <a:t>(</a:t>
            </a:r>
            <a:r>
              <a:rPr dirty="0" sz="1550" spc="25">
                <a:latin typeface="Times New Roman"/>
                <a:cs typeface="Times New Roman"/>
              </a:rPr>
              <a:t>2</a:t>
            </a:r>
            <a:r>
              <a:rPr dirty="0" sz="1550" spc="10" i="1">
                <a:latin typeface="Times New Roman"/>
                <a:cs typeface="Times New Roman"/>
              </a:rPr>
              <a:t>n</a:t>
            </a:r>
            <a:r>
              <a:rPr dirty="0" sz="1550" spc="-120" i="1">
                <a:latin typeface="Times New Roman"/>
                <a:cs typeface="Times New Roman"/>
              </a:rPr>
              <a:t> </a:t>
            </a:r>
            <a:r>
              <a:rPr dirty="0" sz="1550" spc="135">
                <a:latin typeface="Symbol"/>
                <a:cs typeface="Symbol"/>
              </a:rPr>
              <a:t></a:t>
            </a:r>
            <a:r>
              <a:rPr dirty="0" sz="1550" spc="-120">
                <a:latin typeface="Times New Roman"/>
                <a:cs typeface="Times New Roman"/>
              </a:rPr>
              <a:t>1</a:t>
            </a:r>
            <a:r>
              <a:rPr dirty="0" sz="1550" spc="5">
                <a:latin typeface="Times New Roman"/>
                <a:cs typeface="Times New Roman"/>
              </a:rPr>
              <a:t>)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baseline="-35842" sz="2325" spc="7">
                <a:latin typeface="Times New Roman"/>
                <a:cs typeface="Times New Roman"/>
              </a:rPr>
              <a:t>(</a:t>
            </a:r>
            <a:r>
              <a:rPr dirty="0" baseline="-35842" sz="2325" spc="-165">
                <a:latin typeface="Times New Roman"/>
                <a:cs typeface="Times New Roman"/>
              </a:rPr>
              <a:t> </a:t>
            </a:r>
            <a:r>
              <a:rPr dirty="0" baseline="-35842" sz="2325" spc="-75">
                <a:latin typeface="Times New Roman"/>
                <a:cs typeface="Times New Roman"/>
              </a:rPr>
              <a:t>f</a:t>
            </a:r>
            <a:r>
              <a:rPr dirty="0" baseline="-35842" sz="2325" spc="22">
                <a:latin typeface="Times New Roman"/>
                <a:cs typeface="Times New Roman"/>
              </a:rPr>
              <a:t>o</a:t>
            </a:r>
            <a:r>
              <a:rPr dirty="0" baseline="-35842" sz="2325" spc="7">
                <a:latin typeface="Times New Roman"/>
                <a:cs typeface="Times New Roman"/>
              </a:rPr>
              <a:t>r</a:t>
            </a:r>
            <a:r>
              <a:rPr dirty="0" baseline="-35842" sz="2325" spc="-15">
                <a:latin typeface="Times New Roman"/>
                <a:cs typeface="Times New Roman"/>
              </a:rPr>
              <a:t> </a:t>
            </a:r>
            <a:r>
              <a:rPr dirty="0" baseline="-35842" sz="2325" spc="15">
                <a:latin typeface="Times New Roman"/>
                <a:cs typeface="Times New Roman"/>
              </a:rPr>
              <a:t>n</a:t>
            </a:r>
            <a:r>
              <a:rPr dirty="0" baseline="-35842" sz="2325" spc="75">
                <a:latin typeface="Times New Roman"/>
                <a:cs typeface="Times New Roman"/>
              </a:rPr>
              <a:t> </a:t>
            </a:r>
            <a:r>
              <a:rPr dirty="0" baseline="-35842" sz="2325" spc="30">
                <a:latin typeface="Symbol"/>
                <a:cs typeface="Symbol"/>
              </a:rPr>
              <a:t></a:t>
            </a:r>
            <a:r>
              <a:rPr dirty="0" baseline="-35842" sz="2325" spc="22">
                <a:latin typeface="Symbol"/>
                <a:cs typeface="Symbol"/>
              </a:rPr>
              <a:t></a:t>
            </a:r>
            <a:r>
              <a:rPr dirty="0" baseline="-35842" sz="2325" spc="-284">
                <a:latin typeface="Times New Roman"/>
                <a:cs typeface="Times New Roman"/>
              </a:rPr>
              <a:t> </a:t>
            </a:r>
            <a:r>
              <a:rPr dirty="0" baseline="-35842" sz="2325" spc="7">
                <a:latin typeface="Times New Roman"/>
                <a:cs typeface="Times New Roman"/>
              </a:rPr>
              <a:t>1)  </a:t>
            </a:r>
            <a:r>
              <a:rPr dirty="0" sz="1550" spc="10">
                <a:latin typeface="Times New Roman"/>
                <a:cs typeface="Times New Roman"/>
              </a:rPr>
              <a:t>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5134" y="4953046"/>
            <a:ext cx="8318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050" spc="25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4858" y="5036599"/>
            <a:ext cx="607060" cy="47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dirty="0" baseline="-6006" sz="2775" spc="44">
                <a:latin typeface="Symbol"/>
                <a:cs typeface="Symbol"/>
              </a:rPr>
              <a:t></a:t>
            </a:r>
            <a:r>
              <a:rPr dirty="0" baseline="-6006" sz="2775" spc="-367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i</a:t>
            </a:r>
            <a:r>
              <a:rPr dirty="0" sz="1550" spc="-195" i="1">
                <a:latin typeface="Times New Roman"/>
                <a:cs typeface="Times New Roman"/>
              </a:rPr>
              <a:t> </a:t>
            </a:r>
            <a:r>
              <a:rPr dirty="0" baseline="37037" sz="1575" spc="37">
                <a:latin typeface="Times New Roman"/>
                <a:cs typeface="Times New Roman"/>
              </a:rPr>
              <a:t>2</a:t>
            </a:r>
            <a:r>
              <a:rPr dirty="0" baseline="37037" sz="1575">
                <a:latin typeface="Times New Roman"/>
                <a:cs typeface="Times New Roman"/>
              </a:rPr>
              <a:t> </a:t>
            </a:r>
            <a:r>
              <a:rPr dirty="0" baseline="37037" sz="1575" spc="13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45"/>
              </a:spcBef>
            </a:pPr>
            <a:r>
              <a:rPr dirty="0" sz="1050" spc="25" i="1">
                <a:latin typeface="Times New Roman"/>
                <a:cs typeface="Times New Roman"/>
              </a:rPr>
              <a:t>i</a:t>
            </a:r>
            <a:r>
              <a:rPr dirty="0" sz="1050" spc="25">
                <a:latin typeface="Symbol"/>
                <a:cs typeface="Symbol"/>
              </a:rPr>
              <a:t></a:t>
            </a:r>
            <a:r>
              <a:rPr dirty="0" sz="1050" spc="2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82029" y="4945126"/>
            <a:ext cx="2865755" cy="579755"/>
          </a:xfrm>
          <a:custGeom>
            <a:avLst/>
            <a:gdLst/>
            <a:ahLst/>
            <a:cxnLst/>
            <a:rect l="l" t="t" r="r" b="b"/>
            <a:pathLst>
              <a:path w="2865754" h="579754">
                <a:moveTo>
                  <a:pt x="0" y="579501"/>
                </a:moveTo>
                <a:lnTo>
                  <a:pt x="2865501" y="579501"/>
                </a:lnTo>
                <a:lnTo>
                  <a:pt x="2865501" y="0"/>
                </a:lnTo>
                <a:lnTo>
                  <a:pt x="0" y="0"/>
                </a:lnTo>
                <a:lnTo>
                  <a:pt x="0" y="579501"/>
                </a:lnTo>
                <a:close/>
              </a:path>
            </a:pathLst>
          </a:custGeom>
          <a:ln w="9524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04800" y="5831535"/>
            <a:ext cx="547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Wingdings"/>
                <a:cs typeface="Wingdings"/>
              </a:rPr>
              <a:t></a:t>
            </a:r>
            <a:r>
              <a:rPr dirty="0" sz="1800" spc="-5">
                <a:latin typeface="Times New Roman"/>
                <a:cs typeface="Times New Roman"/>
              </a:rPr>
              <a:t> So,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growth-rate function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algorithm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O(n</a:t>
            </a:r>
            <a:r>
              <a:rPr dirty="0" baseline="25462" sz="1800" spc="-7" b="1">
                <a:latin typeface="Times New Roman"/>
                <a:cs typeface="Times New Roman"/>
              </a:rPr>
              <a:t>3</a:t>
            </a:r>
            <a:r>
              <a:rPr dirty="0" sz="1800" spc="-5" b="1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72200" y="3168395"/>
            <a:ext cx="2514600" cy="72898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0" rIns="0" bIns="0" rtlCol="0" vert="horz">
            <a:spAutoFit/>
          </a:bodyPr>
          <a:lstStyle/>
          <a:p>
            <a:pPr marL="815975">
              <a:lnSpc>
                <a:spcPts val="1280"/>
              </a:lnSpc>
              <a:tabLst>
                <a:tab pos="1247775" algn="l"/>
              </a:tabLst>
            </a:pPr>
            <a:r>
              <a:rPr dirty="0" sz="1150" spc="45">
                <a:latin typeface="Cambria Math"/>
                <a:cs typeface="Cambria Math"/>
              </a:rPr>
              <a:t>𝑛−1	</a:t>
            </a:r>
            <a:r>
              <a:rPr dirty="0" sz="1150" spc="40">
                <a:latin typeface="Cambria Math"/>
                <a:cs typeface="Cambria Math"/>
              </a:rPr>
              <a:t>𝑖</a:t>
            </a:r>
            <a:endParaRPr sz="1150">
              <a:latin typeface="Cambria Math"/>
              <a:cs typeface="Cambria Math"/>
            </a:endParaRPr>
          </a:p>
          <a:p>
            <a:pPr marL="828675">
              <a:lnSpc>
                <a:spcPct val="100000"/>
              </a:lnSpc>
              <a:spcBef>
                <a:spcPts val="545"/>
              </a:spcBef>
            </a:pPr>
            <a:r>
              <a:rPr dirty="0" sz="1600" spc="515">
                <a:latin typeface="Cambria Math"/>
                <a:cs typeface="Cambria Math"/>
              </a:rPr>
              <a:t>෍</a:t>
            </a:r>
            <a:r>
              <a:rPr dirty="0" sz="1600" spc="515">
                <a:latin typeface="Cambria Math"/>
                <a:cs typeface="Cambria Math"/>
              </a:rPr>
              <a:t> </a:t>
            </a:r>
            <a:r>
              <a:rPr dirty="0" sz="1600" spc="515">
                <a:latin typeface="Cambria Math"/>
                <a:cs typeface="Cambria Math"/>
              </a:rPr>
              <a:t>෍</a:t>
            </a:r>
            <a:r>
              <a:rPr dirty="0" sz="1600" spc="-85">
                <a:latin typeface="Cambria Math"/>
                <a:cs typeface="Cambria Math"/>
              </a:rPr>
              <a:t> </a:t>
            </a:r>
            <a:r>
              <a:rPr dirty="0" sz="1600" spc="-5">
                <a:latin typeface="Cambria Math"/>
                <a:cs typeface="Cambria Math"/>
              </a:rPr>
              <a:t>𝑗</a:t>
            </a:r>
            <a:endParaRPr sz="1600">
              <a:latin typeface="Cambria Math"/>
              <a:cs typeface="Cambria Math"/>
            </a:endParaRPr>
          </a:p>
          <a:p>
            <a:pPr marL="836294">
              <a:lnSpc>
                <a:spcPct val="100000"/>
              </a:lnSpc>
              <a:spcBef>
                <a:spcPts val="575"/>
              </a:spcBef>
            </a:pPr>
            <a:r>
              <a:rPr dirty="0" sz="1150" spc="35">
                <a:latin typeface="Cambria Math"/>
                <a:cs typeface="Cambria Math"/>
              </a:rPr>
              <a:t>𝑖=1</a:t>
            </a:r>
            <a:r>
              <a:rPr dirty="0" sz="1150" spc="125">
                <a:latin typeface="Cambria Math"/>
                <a:cs typeface="Cambria Math"/>
              </a:rPr>
              <a:t> </a:t>
            </a:r>
            <a:r>
              <a:rPr dirty="0" sz="1150" spc="70">
                <a:latin typeface="Cambria Math"/>
                <a:cs typeface="Cambria Math"/>
              </a:rPr>
              <a:t>𝑗=1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72200" y="4021835"/>
            <a:ext cx="2455545" cy="821690"/>
          </a:xfrm>
          <a:custGeom>
            <a:avLst/>
            <a:gdLst/>
            <a:ahLst/>
            <a:cxnLst/>
            <a:rect l="l" t="t" r="r" b="b"/>
            <a:pathLst>
              <a:path w="2455545" h="821689">
                <a:moveTo>
                  <a:pt x="2455163" y="0"/>
                </a:moveTo>
                <a:lnTo>
                  <a:pt x="0" y="0"/>
                </a:lnTo>
                <a:lnTo>
                  <a:pt x="0" y="821436"/>
                </a:lnTo>
                <a:lnTo>
                  <a:pt x="2455163" y="821436"/>
                </a:lnTo>
                <a:lnTo>
                  <a:pt x="245516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301104" y="3990500"/>
            <a:ext cx="2164715" cy="8147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9"/>
              </a:spcBef>
              <a:tabLst>
                <a:tab pos="431165" algn="l"/>
                <a:tab pos="946150" algn="l"/>
              </a:tabLst>
            </a:pPr>
            <a:r>
              <a:rPr dirty="0" sz="1150" spc="45">
                <a:latin typeface="Cambria Math"/>
                <a:cs typeface="Cambria Math"/>
              </a:rPr>
              <a:t>𝑛−1	</a:t>
            </a:r>
            <a:r>
              <a:rPr dirty="0" sz="1150" spc="40">
                <a:latin typeface="Cambria Math"/>
                <a:cs typeface="Cambria Math"/>
              </a:rPr>
              <a:t>𝑖	</a:t>
            </a:r>
            <a:r>
              <a:rPr dirty="0" sz="1150" spc="45">
                <a:latin typeface="Cambria Math"/>
                <a:cs typeface="Cambria Math"/>
              </a:rPr>
              <a:t>𝑛−1</a:t>
            </a:r>
            <a:endParaRPr sz="1150">
              <a:latin typeface="Cambria Math"/>
              <a:cs typeface="Cambria Math"/>
            </a:endParaRPr>
          </a:p>
          <a:p>
            <a:pPr marL="12065">
              <a:lnSpc>
                <a:spcPct val="100000"/>
              </a:lnSpc>
              <a:spcBef>
                <a:spcPts val="545"/>
              </a:spcBef>
            </a:pPr>
            <a:r>
              <a:rPr dirty="0" sz="1600" spc="515">
                <a:latin typeface="Cambria Math"/>
                <a:cs typeface="Cambria Math"/>
              </a:rPr>
              <a:t>෍</a:t>
            </a:r>
            <a:r>
              <a:rPr dirty="0" sz="1600" spc="515">
                <a:latin typeface="Cambria Math"/>
                <a:cs typeface="Cambria Math"/>
              </a:rPr>
              <a:t> </a:t>
            </a:r>
            <a:r>
              <a:rPr dirty="0" sz="1600" spc="515">
                <a:latin typeface="Cambria Math"/>
                <a:cs typeface="Cambria Math"/>
              </a:rPr>
              <a:t>෍</a:t>
            </a:r>
            <a:r>
              <a:rPr dirty="0" sz="1600" spc="-85">
                <a:latin typeface="Cambria Math"/>
                <a:cs typeface="Cambria Math"/>
              </a:rPr>
              <a:t> </a:t>
            </a:r>
            <a:r>
              <a:rPr dirty="0" sz="1600" spc="-5">
                <a:latin typeface="Cambria Math"/>
                <a:cs typeface="Cambria Math"/>
              </a:rPr>
              <a:t>𝑗</a:t>
            </a:r>
            <a:r>
              <a:rPr dirty="0" sz="1600" spc="125">
                <a:latin typeface="Cambria Math"/>
                <a:cs typeface="Cambria Math"/>
              </a:rPr>
              <a:t> </a:t>
            </a:r>
            <a:r>
              <a:rPr dirty="0" sz="1600" spc="-5">
                <a:latin typeface="Cambria Math"/>
                <a:cs typeface="Cambria Math"/>
              </a:rPr>
              <a:t>≈</a:t>
            </a:r>
            <a:r>
              <a:rPr dirty="0" sz="1600" spc="5">
                <a:latin typeface="Cambria Math"/>
                <a:cs typeface="Cambria Math"/>
              </a:rPr>
              <a:t> </a:t>
            </a:r>
            <a:r>
              <a:rPr dirty="0" sz="1600" spc="515">
                <a:latin typeface="Cambria Math"/>
                <a:cs typeface="Cambria Math"/>
              </a:rPr>
              <a:t>෍</a:t>
            </a:r>
            <a:r>
              <a:rPr dirty="0" sz="1600">
                <a:latin typeface="Cambria Math"/>
                <a:cs typeface="Cambria Math"/>
              </a:rPr>
              <a:t> </a:t>
            </a:r>
            <a:r>
              <a:rPr dirty="0" sz="1600" spc="50">
                <a:latin typeface="Cambria Math"/>
                <a:cs typeface="Cambria Math"/>
              </a:rPr>
              <a:t>𝑖</a:t>
            </a:r>
            <a:r>
              <a:rPr dirty="0" sz="1600" spc="-10">
                <a:latin typeface="Cambria Math"/>
                <a:cs typeface="Cambria Math"/>
              </a:rPr>
              <a:t>(</a:t>
            </a:r>
            <a:r>
              <a:rPr dirty="0" sz="1600" spc="-5">
                <a:latin typeface="Cambria Math"/>
                <a:cs typeface="Cambria Math"/>
              </a:rPr>
              <a:t>𝑖</a:t>
            </a:r>
            <a:r>
              <a:rPr dirty="0" sz="1600" spc="65">
                <a:latin typeface="Cambria Math"/>
                <a:cs typeface="Cambria Math"/>
              </a:rPr>
              <a:t> </a:t>
            </a:r>
            <a:r>
              <a:rPr dirty="0" sz="1600" spc="-5">
                <a:latin typeface="Cambria Math"/>
                <a:cs typeface="Cambria Math"/>
              </a:rPr>
              <a:t>+</a:t>
            </a:r>
            <a:r>
              <a:rPr dirty="0" sz="1600" spc="10">
                <a:latin typeface="Cambria Math"/>
                <a:cs typeface="Cambria Math"/>
              </a:rPr>
              <a:t> </a:t>
            </a:r>
            <a:r>
              <a:rPr dirty="0" sz="1600" spc="-5">
                <a:latin typeface="Cambria Math"/>
                <a:cs typeface="Cambria Math"/>
              </a:rPr>
              <a:t>1</a:t>
            </a:r>
            <a:r>
              <a:rPr dirty="0" sz="1600" spc="-10">
                <a:latin typeface="Cambria Math"/>
                <a:cs typeface="Cambria Math"/>
              </a:rPr>
              <a:t>)/</a:t>
            </a:r>
            <a:r>
              <a:rPr dirty="0" sz="1600" spc="-5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19685">
              <a:lnSpc>
                <a:spcPct val="100000"/>
              </a:lnSpc>
              <a:spcBef>
                <a:spcPts val="570"/>
              </a:spcBef>
              <a:tabLst>
                <a:tab pos="966469" algn="l"/>
              </a:tabLst>
            </a:pPr>
            <a:r>
              <a:rPr dirty="0" sz="1150" spc="35">
                <a:latin typeface="Cambria Math"/>
                <a:cs typeface="Cambria Math"/>
              </a:rPr>
              <a:t>𝑖=1</a:t>
            </a:r>
            <a:r>
              <a:rPr dirty="0" sz="1150" spc="175">
                <a:latin typeface="Cambria Math"/>
                <a:cs typeface="Cambria Math"/>
              </a:rPr>
              <a:t> </a:t>
            </a:r>
            <a:r>
              <a:rPr dirty="0" sz="1150" spc="70">
                <a:latin typeface="Cambria Math"/>
                <a:cs typeface="Cambria Math"/>
              </a:rPr>
              <a:t>𝑗=1	</a:t>
            </a:r>
            <a:r>
              <a:rPr dirty="0" sz="1150" spc="35">
                <a:latin typeface="Cambria Math"/>
                <a:cs typeface="Cambria Math"/>
              </a:rPr>
              <a:t>𝑖=1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85938" y="6471062"/>
            <a:ext cx="118110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743585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r>
              <a:rPr dirty="0" sz="1000">
                <a:latin typeface="Times New Roman"/>
                <a:cs typeface="Times New Roman"/>
              </a:rPr>
              <a:t>23 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4545" y="89662"/>
            <a:ext cx="49961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Multiply</a:t>
            </a:r>
            <a:r>
              <a:rPr dirty="0" spc="-45"/>
              <a:t> </a:t>
            </a:r>
            <a:r>
              <a:rPr dirty="0"/>
              <a:t>two</a:t>
            </a:r>
            <a:r>
              <a:rPr dirty="0" spc="-35"/>
              <a:t> </a:t>
            </a:r>
            <a:r>
              <a:rPr dirty="0"/>
              <a:t>matrices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25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933420"/>
            <a:ext cx="7837805" cy="44151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Courier New"/>
              <a:buChar char="•"/>
              <a:tabLst>
                <a:tab pos="355600" algn="l"/>
              </a:tabLst>
            </a:pPr>
            <a:r>
              <a:rPr dirty="0" sz="2000" spc="-5" b="1">
                <a:latin typeface="Courier New"/>
                <a:cs typeface="Courier New"/>
              </a:rPr>
              <a:t>int[][] multiply(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int[][]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A, int[][]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B,</a:t>
            </a:r>
            <a:r>
              <a:rPr dirty="0" sz="200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int </a:t>
            </a:r>
            <a:r>
              <a:rPr dirty="0" sz="2000" b="1">
                <a:latin typeface="Courier New"/>
                <a:cs typeface="Courier New"/>
              </a:rPr>
              <a:t>n )</a:t>
            </a:r>
            <a:r>
              <a:rPr dirty="0" sz="2000" spc="15" b="1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Courier New"/>
                <a:cs typeface="Courier New"/>
              </a:rPr>
              <a:t>int[][] product </a:t>
            </a:r>
            <a:r>
              <a:rPr dirty="0" sz="2000">
                <a:latin typeface="Courier New"/>
                <a:cs typeface="Courier New"/>
              </a:rPr>
              <a:t>= new</a:t>
            </a:r>
            <a:r>
              <a:rPr dirty="0" sz="2000" spc="-5">
                <a:latin typeface="Courier New"/>
                <a:cs typeface="Courier New"/>
              </a:rPr>
              <a:t> int[n][n];</a:t>
            </a:r>
            <a:endParaRPr sz="2000">
              <a:latin typeface="Courier New"/>
              <a:cs typeface="Courier New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Courier New"/>
                <a:cs typeface="Courier New"/>
              </a:rPr>
              <a:t>for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(</a:t>
            </a:r>
            <a:r>
              <a:rPr dirty="0" sz="2000" spc="-5">
                <a:latin typeface="Courier New"/>
                <a:cs typeface="Courier New"/>
              </a:rPr>
              <a:t> int row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 0; row </a:t>
            </a:r>
            <a:r>
              <a:rPr dirty="0" sz="2000">
                <a:latin typeface="Courier New"/>
                <a:cs typeface="Courier New"/>
              </a:rPr>
              <a:t>&lt;</a:t>
            </a:r>
            <a:r>
              <a:rPr dirty="0" sz="2000" spc="-5">
                <a:latin typeface="Courier New"/>
                <a:cs typeface="Courier New"/>
              </a:rPr>
              <a:t> n; row++ </a:t>
            </a:r>
            <a:r>
              <a:rPr dirty="0" sz="2000">
                <a:latin typeface="Courier New"/>
                <a:cs typeface="Courier New"/>
              </a:rPr>
              <a:t>)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dirty="0" sz="2000" spc="-5">
                <a:latin typeface="Courier New"/>
                <a:cs typeface="Courier New"/>
              </a:rPr>
              <a:t>for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(int col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 0; col </a:t>
            </a:r>
            <a:r>
              <a:rPr dirty="0" sz="2000">
                <a:latin typeface="Courier New"/>
                <a:cs typeface="Courier New"/>
              </a:rPr>
              <a:t>&lt;</a:t>
            </a:r>
            <a:r>
              <a:rPr dirty="0" sz="2000" spc="-5">
                <a:latin typeface="Courier New"/>
                <a:cs typeface="Courier New"/>
              </a:rPr>
              <a:t> n; col++ </a:t>
            </a:r>
            <a:r>
              <a:rPr dirty="0" sz="2000">
                <a:latin typeface="Courier New"/>
                <a:cs typeface="Courier New"/>
              </a:rPr>
              <a:t>)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lvl="3" marL="1612900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dirty="0" sz="2000" spc="-5">
                <a:latin typeface="Courier New"/>
                <a:cs typeface="Courier New"/>
              </a:rPr>
              <a:t>int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sum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lvl="3" marL="1612900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dirty="0" sz="2000" spc="-5">
                <a:latin typeface="Courier New"/>
                <a:cs typeface="Courier New"/>
              </a:rPr>
              <a:t>for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(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int </a:t>
            </a:r>
            <a:r>
              <a:rPr dirty="0" sz="2000">
                <a:latin typeface="Courier New"/>
                <a:cs typeface="Courier New"/>
              </a:rPr>
              <a:t>k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 0;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k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&lt;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n;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k++ </a:t>
            </a:r>
            <a:r>
              <a:rPr dirty="0" sz="200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ourier New"/>
                <a:cs typeface="Courier New"/>
              </a:rPr>
              <a:t>sum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sum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A[row][k] </a:t>
            </a:r>
            <a:r>
              <a:rPr dirty="0" sz="2000">
                <a:latin typeface="Courier New"/>
                <a:cs typeface="Courier New"/>
              </a:rPr>
              <a:t>*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B[k][col];</a:t>
            </a:r>
            <a:endParaRPr sz="2000">
              <a:latin typeface="Courier New"/>
              <a:cs typeface="Courier New"/>
            </a:endParaRPr>
          </a:p>
          <a:p>
            <a:pPr lvl="3" marL="1612900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dirty="0" sz="2000" spc="-5">
                <a:latin typeface="Courier New"/>
                <a:cs typeface="Courier New"/>
              </a:rPr>
              <a:t>product[row][col]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sum;</a:t>
            </a:r>
            <a:endParaRPr sz="2000">
              <a:latin typeface="Courier New"/>
              <a:cs typeface="Courier New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Courier New"/>
                <a:cs typeface="Courier New"/>
              </a:rPr>
              <a:t>–</a:t>
            </a:r>
            <a:r>
              <a:rPr dirty="0" sz="2000" spc="-204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dirty="0" sz="2000" spc="-5">
                <a:latin typeface="Courier New"/>
                <a:cs typeface="Courier New"/>
              </a:rPr>
              <a:t>return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product;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7778" y="123190"/>
            <a:ext cx="20281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Examples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41519" y="1075182"/>
            <a:ext cx="7535545" cy="3209925"/>
          </a:xfrm>
          <a:custGeom>
            <a:avLst/>
            <a:gdLst/>
            <a:ahLst/>
            <a:cxnLst/>
            <a:rect l="l" t="t" r="r" b="b"/>
            <a:pathLst>
              <a:path w="7535545" h="3209925">
                <a:moveTo>
                  <a:pt x="16442" y="0"/>
                </a:moveTo>
                <a:lnTo>
                  <a:pt x="72961" y="1877"/>
                </a:lnTo>
                <a:lnTo>
                  <a:pt x="114228" y="3215"/>
                </a:lnTo>
                <a:lnTo>
                  <a:pt x="158311" y="4616"/>
                </a:lnTo>
                <a:lnTo>
                  <a:pt x="205165" y="6077"/>
                </a:lnTo>
                <a:lnTo>
                  <a:pt x="254742" y="7593"/>
                </a:lnTo>
                <a:lnTo>
                  <a:pt x="306997" y="9159"/>
                </a:lnTo>
                <a:lnTo>
                  <a:pt x="361883" y="10771"/>
                </a:lnTo>
                <a:lnTo>
                  <a:pt x="419354" y="12425"/>
                </a:lnTo>
                <a:lnTo>
                  <a:pt x="479364" y="14117"/>
                </a:lnTo>
                <a:lnTo>
                  <a:pt x="541866" y="15842"/>
                </a:lnTo>
                <a:lnTo>
                  <a:pt x="606815" y="17595"/>
                </a:lnTo>
                <a:lnTo>
                  <a:pt x="674163" y="19372"/>
                </a:lnTo>
                <a:lnTo>
                  <a:pt x="743866" y="21170"/>
                </a:lnTo>
                <a:lnTo>
                  <a:pt x="815875" y="22983"/>
                </a:lnTo>
                <a:lnTo>
                  <a:pt x="890146" y="24807"/>
                </a:lnTo>
                <a:lnTo>
                  <a:pt x="966632" y="26638"/>
                </a:lnTo>
                <a:lnTo>
                  <a:pt x="1005692" y="27555"/>
                </a:lnTo>
                <a:lnTo>
                  <a:pt x="1045287" y="28472"/>
                </a:lnTo>
                <a:lnTo>
                  <a:pt x="1085413" y="29388"/>
                </a:lnTo>
                <a:lnTo>
                  <a:pt x="1126064" y="30303"/>
                </a:lnTo>
                <a:lnTo>
                  <a:pt x="1167235" y="31217"/>
                </a:lnTo>
                <a:lnTo>
                  <a:pt x="1208918" y="32129"/>
                </a:lnTo>
                <a:lnTo>
                  <a:pt x="1251109" y="33037"/>
                </a:lnTo>
                <a:lnTo>
                  <a:pt x="1293801" y="33943"/>
                </a:lnTo>
                <a:lnTo>
                  <a:pt x="1336990" y="34845"/>
                </a:lnTo>
                <a:lnTo>
                  <a:pt x="1380668" y="35742"/>
                </a:lnTo>
                <a:lnTo>
                  <a:pt x="1424831" y="36635"/>
                </a:lnTo>
                <a:lnTo>
                  <a:pt x="1469473" y="37522"/>
                </a:lnTo>
                <a:lnTo>
                  <a:pt x="1514587" y="38404"/>
                </a:lnTo>
                <a:lnTo>
                  <a:pt x="1560169" y="39278"/>
                </a:lnTo>
                <a:lnTo>
                  <a:pt x="1606211" y="40146"/>
                </a:lnTo>
                <a:lnTo>
                  <a:pt x="1652710" y="41006"/>
                </a:lnTo>
                <a:lnTo>
                  <a:pt x="1699657" y="41858"/>
                </a:lnTo>
                <a:lnTo>
                  <a:pt x="1747049" y="42702"/>
                </a:lnTo>
                <a:lnTo>
                  <a:pt x="1794879" y="43536"/>
                </a:lnTo>
                <a:lnTo>
                  <a:pt x="1843141" y="44360"/>
                </a:lnTo>
                <a:lnTo>
                  <a:pt x="1891830" y="45174"/>
                </a:lnTo>
                <a:lnTo>
                  <a:pt x="1940939" y="45977"/>
                </a:lnTo>
                <a:lnTo>
                  <a:pt x="1990463" y="46769"/>
                </a:lnTo>
                <a:lnTo>
                  <a:pt x="2040397" y="47548"/>
                </a:lnTo>
                <a:lnTo>
                  <a:pt x="2090734" y="48316"/>
                </a:lnTo>
                <a:lnTo>
                  <a:pt x="2141469" y="49070"/>
                </a:lnTo>
                <a:lnTo>
                  <a:pt x="2192595" y="49810"/>
                </a:lnTo>
                <a:lnTo>
                  <a:pt x="2244108" y="50536"/>
                </a:lnTo>
                <a:lnTo>
                  <a:pt x="2296001" y="51248"/>
                </a:lnTo>
                <a:lnTo>
                  <a:pt x="2348268" y="51944"/>
                </a:lnTo>
                <a:lnTo>
                  <a:pt x="2400904" y="52625"/>
                </a:lnTo>
                <a:lnTo>
                  <a:pt x="2453903" y="53289"/>
                </a:lnTo>
                <a:lnTo>
                  <a:pt x="2507260" y="53936"/>
                </a:lnTo>
                <a:lnTo>
                  <a:pt x="2560967" y="54566"/>
                </a:lnTo>
                <a:lnTo>
                  <a:pt x="2615021" y="55178"/>
                </a:lnTo>
                <a:lnTo>
                  <a:pt x="2669414" y="55771"/>
                </a:lnTo>
                <a:lnTo>
                  <a:pt x="2724141" y="56346"/>
                </a:lnTo>
                <a:lnTo>
                  <a:pt x="2779196" y="56900"/>
                </a:lnTo>
                <a:lnTo>
                  <a:pt x="2834574" y="57435"/>
                </a:lnTo>
                <a:lnTo>
                  <a:pt x="2890269" y="57948"/>
                </a:lnTo>
                <a:lnTo>
                  <a:pt x="2946274" y="58441"/>
                </a:lnTo>
                <a:lnTo>
                  <a:pt x="3002585" y="58911"/>
                </a:lnTo>
                <a:lnTo>
                  <a:pt x="3059195" y="59360"/>
                </a:lnTo>
                <a:lnTo>
                  <a:pt x="3116098" y="59785"/>
                </a:lnTo>
                <a:lnTo>
                  <a:pt x="3173289" y="60187"/>
                </a:lnTo>
                <a:lnTo>
                  <a:pt x="3230763" y="60565"/>
                </a:lnTo>
                <a:lnTo>
                  <a:pt x="3288512" y="60918"/>
                </a:lnTo>
                <a:lnTo>
                  <a:pt x="3346532" y="61246"/>
                </a:lnTo>
                <a:lnTo>
                  <a:pt x="3404817" y="61549"/>
                </a:lnTo>
                <a:lnTo>
                  <a:pt x="3463360" y="61825"/>
                </a:lnTo>
                <a:lnTo>
                  <a:pt x="3522157" y="62075"/>
                </a:lnTo>
                <a:lnTo>
                  <a:pt x="3581201" y="62297"/>
                </a:lnTo>
                <a:lnTo>
                  <a:pt x="3640486" y="62492"/>
                </a:lnTo>
                <a:lnTo>
                  <a:pt x="3700008" y="62658"/>
                </a:lnTo>
                <a:lnTo>
                  <a:pt x="3759759" y="62795"/>
                </a:lnTo>
                <a:lnTo>
                  <a:pt x="3819734" y="62903"/>
                </a:lnTo>
                <a:lnTo>
                  <a:pt x="3879928" y="62980"/>
                </a:lnTo>
                <a:lnTo>
                  <a:pt x="3940334" y="63027"/>
                </a:lnTo>
                <a:lnTo>
                  <a:pt x="4000948" y="63043"/>
                </a:lnTo>
                <a:lnTo>
                  <a:pt x="4061762" y="63028"/>
                </a:lnTo>
                <a:lnTo>
                  <a:pt x="4122771" y="62980"/>
                </a:lnTo>
                <a:lnTo>
                  <a:pt x="4183970" y="62899"/>
                </a:lnTo>
                <a:lnTo>
                  <a:pt x="4245353" y="62785"/>
                </a:lnTo>
                <a:lnTo>
                  <a:pt x="4306914" y="62637"/>
                </a:lnTo>
                <a:lnTo>
                  <a:pt x="4368647" y="62455"/>
                </a:lnTo>
                <a:lnTo>
                  <a:pt x="4430546" y="62238"/>
                </a:lnTo>
                <a:lnTo>
                  <a:pt x="4492606" y="61986"/>
                </a:lnTo>
                <a:lnTo>
                  <a:pt x="4554821" y="61697"/>
                </a:lnTo>
                <a:lnTo>
                  <a:pt x="4617184" y="61372"/>
                </a:lnTo>
                <a:lnTo>
                  <a:pt x="4679691" y="61009"/>
                </a:lnTo>
                <a:lnTo>
                  <a:pt x="4742336" y="60609"/>
                </a:lnTo>
                <a:lnTo>
                  <a:pt x="4805112" y="60171"/>
                </a:lnTo>
                <a:lnTo>
                  <a:pt x="4868014" y="59694"/>
                </a:lnTo>
                <a:lnTo>
                  <a:pt x="4931036" y="59177"/>
                </a:lnTo>
                <a:lnTo>
                  <a:pt x="4994172" y="58621"/>
                </a:lnTo>
                <a:lnTo>
                  <a:pt x="5057417" y="58024"/>
                </a:lnTo>
                <a:lnTo>
                  <a:pt x="5120765" y="57387"/>
                </a:lnTo>
                <a:lnTo>
                  <a:pt x="5184210" y="56708"/>
                </a:lnTo>
                <a:lnTo>
                  <a:pt x="5247746" y="55986"/>
                </a:lnTo>
                <a:lnTo>
                  <a:pt x="5311367" y="55223"/>
                </a:lnTo>
                <a:lnTo>
                  <a:pt x="5375068" y="54416"/>
                </a:lnTo>
                <a:lnTo>
                  <a:pt x="5438843" y="53565"/>
                </a:lnTo>
                <a:lnTo>
                  <a:pt x="5502686" y="52670"/>
                </a:lnTo>
                <a:lnTo>
                  <a:pt x="5566591" y="51730"/>
                </a:lnTo>
                <a:lnTo>
                  <a:pt x="5630553" y="50745"/>
                </a:lnTo>
                <a:lnTo>
                  <a:pt x="5694565" y="49715"/>
                </a:lnTo>
                <a:lnTo>
                  <a:pt x="5758623" y="48637"/>
                </a:lnTo>
                <a:lnTo>
                  <a:pt x="5822720" y="47513"/>
                </a:lnTo>
                <a:lnTo>
                  <a:pt x="5886850" y="46341"/>
                </a:lnTo>
                <a:lnTo>
                  <a:pt x="5951007" y="45121"/>
                </a:lnTo>
                <a:lnTo>
                  <a:pt x="6015187" y="43853"/>
                </a:lnTo>
                <a:lnTo>
                  <a:pt x="6079382" y="42535"/>
                </a:lnTo>
                <a:lnTo>
                  <a:pt x="6143588" y="41167"/>
                </a:lnTo>
                <a:lnTo>
                  <a:pt x="6207798" y="39750"/>
                </a:lnTo>
                <a:lnTo>
                  <a:pt x="6272007" y="38281"/>
                </a:lnTo>
                <a:lnTo>
                  <a:pt x="6336209" y="36762"/>
                </a:lnTo>
                <a:lnTo>
                  <a:pt x="6400398" y="35190"/>
                </a:lnTo>
                <a:lnTo>
                  <a:pt x="6464569" y="33566"/>
                </a:lnTo>
                <a:lnTo>
                  <a:pt x="6528715" y="31888"/>
                </a:lnTo>
                <a:lnTo>
                  <a:pt x="6592830" y="30158"/>
                </a:lnTo>
                <a:lnTo>
                  <a:pt x="6656910" y="28373"/>
                </a:lnTo>
                <a:lnTo>
                  <a:pt x="6720948" y="26533"/>
                </a:lnTo>
                <a:lnTo>
                  <a:pt x="6784939" y="24639"/>
                </a:lnTo>
                <a:lnTo>
                  <a:pt x="6848876" y="22688"/>
                </a:lnTo>
                <a:lnTo>
                  <a:pt x="6912754" y="20682"/>
                </a:lnTo>
                <a:lnTo>
                  <a:pt x="6976567" y="18618"/>
                </a:lnTo>
                <a:lnTo>
                  <a:pt x="7040309" y="16498"/>
                </a:lnTo>
                <a:lnTo>
                  <a:pt x="7103975" y="14319"/>
                </a:lnTo>
                <a:lnTo>
                  <a:pt x="7167559" y="12082"/>
                </a:lnTo>
                <a:lnTo>
                  <a:pt x="7231055" y="9785"/>
                </a:lnTo>
                <a:lnTo>
                  <a:pt x="7294457" y="7430"/>
                </a:lnTo>
                <a:lnTo>
                  <a:pt x="7357759" y="5014"/>
                </a:lnTo>
                <a:lnTo>
                  <a:pt x="7420956" y="2537"/>
                </a:lnTo>
                <a:lnTo>
                  <a:pt x="7484042" y="0"/>
                </a:lnTo>
                <a:lnTo>
                  <a:pt x="7482138" y="59009"/>
                </a:lnTo>
                <a:lnTo>
                  <a:pt x="7480556" y="117651"/>
                </a:lnTo>
                <a:lnTo>
                  <a:pt x="7479282" y="175931"/>
                </a:lnTo>
                <a:lnTo>
                  <a:pt x="7478305" y="233852"/>
                </a:lnTo>
                <a:lnTo>
                  <a:pt x="7477610" y="291420"/>
                </a:lnTo>
                <a:lnTo>
                  <a:pt x="7477185" y="348637"/>
                </a:lnTo>
                <a:lnTo>
                  <a:pt x="7477017" y="405509"/>
                </a:lnTo>
                <a:lnTo>
                  <a:pt x="7477095" y="462039"/>
                </a:lnTo>
                <a:lnTo>
                  <a:pt x="7477403" y="518233"/>
                </a:lnTo>
                <a:lnTo>
                  <a:pt x="7477931" y="574093"/>
                </a:lnTo>
                <a:lnTo>
                  <a:pt x="7478666" y="629625"/>
                </a:lnTo>
                <a:lnTo>
                  <a:pt x="7479593" y="684833"/>
                </a:lnTo>
                <a:lnTo>
                  <a:pt x="7480702" y="739720"/>
                </a:lnTo>
                <a:lnTo>
                  <a:pt x="7481978" y="794292"/>
                </a:lnTo>
                <a:lnTo>
                  <a:pt x="7483410" y="848552"/>
                </a:lnTo>
                <a:lnTo>
                  <a:pt x="7484983" y="902505"/>
                </a:lnTo>
                <a:lnTo>
                  <a:pt x="7486687" y="956154"/>
                </a:lnTo>
                <a:lnTo>
                  <a:pt x="7488507" y="1009505"/>
                </a:lnTo>
                <a:lnTo>
                  <a:pt x="7490431" y="1062561"/>
                </a:lnTo>
                <a:lnTo>
                  <a:pt x="7492446" y="1115327"/>
                </a:lnTo>
                <a:lnTo>
                  <a:pt x="7494540" y="1167807"/>
                </a:lnTo>
                <a:lnTo>
                  <a:pt x="7496700" y="1220005"/>
                </a:lnTo>
                <a:lnTo>
                  <a:pt x="7498912" y="1271925"/>
                </a:lnTo>
                <a:lnTo>
                  <a:pt x="7501164" y="1323572"/>
                </a:lnTo>
                <a:lnTo>
                  <a:pt x="7503444" y="1374950"/>
                </a:lnTo>
                <a:lnTo>
                  <a:pt x="7505739" y="1426063"/>
                </a:lnTo>
                <a:lnTo>
                  <a:pt x="7508035" y="1476915"/>
                </a:lnTo>
                <a:lnTo>
                  <a:pt x="7510320" y="1527512"/>
                </a:lnTo>
                <a:lnTo>
                  <a:pt x="7512581" y="1577856"/>
                </a:lnTo>
                <a:lnTo>
                  <a:pt x="7514805" y="1627952"/>
                </a:lnTo>
                <a:lnTo>
                  <a:pt x="7516981" y="1677805"/>
                </a:lnTo>
                <a:lnTo>
                  <a:pt x="7519094" y="1727418"/>
                </a:lnTo>
                <a:lnTo>
                  <a:pt x="7521132" y="1776796"/>
                </a:lnTo>
                <a:lnTo>
                  <a:pt x="7523082" y="1825944"/>
                </a:lnTo>
                <a:lnTo>
                  <a:pt x="7524932" y="1874864"/>
                </a:lnTo>
                <a:lnTo>
                  <a:pt x="7526669" y="1923563"/>
                </a:lnTo>
                <a:lnTo>
                  <a:pt x="7528280" y="1972043"/>
                </a:lnTo>
                <a:lnTo>
                  <a:pt x="7529752" y="2020310"/>
                </a:lnTo>
                <a:lnTo>
                  <a:pt x="7531072" y="2068367"/>
                </a:lnTo>
                <a:lnTo>
                  <a:pt x="7532228" y="2116219"/>
                </a:lnTo>
                <a:lnTo>
                  <a:pt x="7533206" y="2163870"/>
                </a:lnTo>
                <a:lnTo>
                  <a:pt x="7533995" y="2211324"/>
                </a:lnTo>
                <a:lnTo>
                  <a:pt x="7534581" y="2258585"/>
                </a:lnTo>
                <a:lnTo>
                  <a:pt x="7534951" y="2305658"/>
                </a:lnTo>
                <a:lnTo>
                  <a:pt x="7535093" y="2352547"/>
                </a:lnTo>
                <a:lnTo>
                  <a:pt x="7534994" y="2399256"/>
                </a:lnTo>
                <a:lnTo>
                  <a:pt x="7534642" y="2445789"/>
                </a:lnTo>
                <a:lnTo>
                  <a:pt x="7534022" y="2492152"/>
                </a:lnTo>
                <a:lnTo>
                  <a:pt x="7533123" y="2538347"/>
                </a:lnTo>
                <a:lnTo>
                  <a:pt x="7531932" y="2584379"/>
                </a:lnTo>
                <a:lnTo>
                  <a:pt x="7530436" y="2630253"/>
                </a:lnTo>
                <a:lnTo>
                  <a:pt x="7528622" y="2675973"/>
                </a:lnTo>
                <a:lnTo>
                  <a:pt x="7526478" y="2721542"/>
                </a:lnTo>
                <a:lnTo>
                  <a:pt x="7523990" y="2766966"/>
                </a:lnTo>
                <a:lnTo>
                  <a:pt x="7521146" y="2812248"/>
                </a:lnTo>
                <a:lnTo>
                  <a:pt x="7517933" y="2857393"/>
                </a:lnTo>
                <a:lnTo>
                  <a:pt x="7514339" y="2902405"/>
                </a:lnTo>
                <a:lnTo>
                  <a:pt x="7510350" y="2947288"/>
                </a:lnTo>
                <a:lnTo>
                  <a:pt x="7505954" y="2992046"/>
                </a:lnTo>
                <a:lnTo>
                  <a:pt x="7501138" y="3036684"/>
                </a:lnTo>
                <a:lnTo>
                  <a:pt x="7495889" y="3081206"/>
                </a:lnTo>
                <a:lnTo>
                  <a:pt x="7490194" y="3125617"/>
                </a:lnTo>
                <a:lnTo>
                  <a:pt x="7484042" y="3169919"/>
                </a:lnTo>
                <a:lnTo>
                  <a:pt x="7435098" y="3171810"/>
                </a:lnTo>
                <a:lnTo>
                  <a:pt x="7385733" y="3173646"/>
                </a:lnTo>
                <a:lnTo>
                  <a:pt x="7335953" y="3175428"/>
                </a:lnTo>
                <a:lnTo>
                  <a:pt x="7285767" y="3177157"/>
                </a:lnTo>
                <a:lnTo>
                  <a:pt x="7235184" y="3178833"/>
                </a:lnTo>
                <a:lnTo>
                  <a:pt x="7184211" y="3180456"/>
                </a:lnTo>
                <a:lnTo>
                  <a:pt x="7132856" y="3182029"/>
                </a:lnTo>
                <a:lnTo>
                  <a:pt x="7081128" y="3183550"/>
                </a:lnTo>
                <a:lnTo>
                  <a:pt x="7029035" y="3185021"/>
                </a:lnTo>
                <a:lnTo>
                  <a:pt x="6976586" y="3186442"/>
                </a:lnTo>
                <a:lnTo>
                  <a:pt x="6923788" y="3187814"/>
                </a:lnTo>
                <a:lnTo>
                  <a:pt x="6870650" y="3189137"/>
                </a:lnTo>
                <a:lnTo>
                  <a:pt x="6817179" y="3190413"/>
                </a:lnTo>
                <a:lnTo>
                  <a:pt x="6763385" y="3191640"/>
                </a:lnTo>
                <a:lnTo>
                  <a:pt x="6709275" y="3192821"/>
                </a:lnTo>
                <a:lnTo>
                  <a:pt x="6654858" y="3193956"/>
                </a:lnTo>
                <a:lnTo>
                  <a:pt x="6600141" y="3195045"/>
                </a:lnTo>
                <a:lnTo>
                  <a:pt x="6545133" y="3196090"/>
                </a:lnTo>
                <a:lnTo>
                  <a:pt x="6489843" y="3197089"/>
                </a:lnTo>
                <a:lnTo>
                  <a:pt x="6434278" y="3198045"/>
                </a:lnTo>
                <a:lnTo>
                  <a:pt x="6378446" y="3198958"/>
                </a:lnTo>
                <a:lnTo>
                  <a:pt x="6322357" y="3199828"/>
                </a:lnTo>
                <a:lnTo>
                  <a:pt x="6266017" y="3200655"/>
                </a:lnTo>
                <a:lnTo>
                  <a:pt x="6209436" y="3201442"/>
                </a:lnTo>
                <a:lnTo>
                  <a:pt x="6152621" y="3202187"/>
                </a:lnTo>
                <a:lnTo>
                  <a:pt x="6095581" y="3202892"/>
                </a:lnTo>
                <a:lnTo>
                  <a:pt x="6038323" y="3203558"/>
                </a:lnTo>
                <a:lnTo>
                  <a:pt x="5980857" y="3204184"/>
                </a:lnTo>
                <a:lnTo>
                  <a:pt x="5923190" y="3204771"/>
                </a:lnTo>
                <a:lnTo>
                  <a:pt x="5865331" y="3205321"/>
                </a:lnTo>
                <a:lnTo>
                  <a:pt x="5807287" y="3205834"/>
                </a:lnTo>
                <a:lnTo>
                  <a:pt x="5749068" y="3206309"/>
                </a:lnTo>
                <a:lnTo>
                  <a:pt x="5690680" y="3206749"/>
                </a:lnTo>
                <a:lnTo>
                  <a:pt x="5632133" y="3207153"/>
                </a:lnTo>
                <a:lnTo>
                  <a:pt x="5573435" y="3207522"/>
                </a:lnTo>
                <a:lnTo>
                  <a:pt x="5514593" y="3207856"/>
                </a:lnTo>
                <a:lnTo>
                  <a:pt x="5455617" y="3208157"/>
                </a:lnTo>
                <a:lnTo>
                  <a:pt x="5396514" y="3208425"/>
                </a:lnTo>
                <a:lnTo>
                  <a:pt x="5337292" y="3208660"/>
                </a:lnTo>
                <a:lnTo>
                  <a:pt x="5277960" y="3208863"/>
                </a:lnTo>
                <a:lnTo>
                  <a:pt x="5218525" y="3209034"/>
                </a:lnTo>
                <a:lnTo>
                  <a:pt x="5158997" y="3209175"/>
                </a:lnTo>
                <a:lnTo>
                  <a:pt x="5099384" y="3209285"/>
                </a:lnTo>
                <a:lnTo>
                  <a:pt x="5039692" y="3209366"/>
                </a:lnTo>
                <a:lnTo>
                  <a:pt x="4979932" y="3209418"/>
                </a:lnTo>
                <a:lnTo>
                  <a:pt x="4920110" y="3209441"/>
                </a:lnTo>
                <a:lnTo>
                  <a:pt x="4860236" y="3209436"/>
                </a:lnTo>
                <a:lnTo>
                  <a:pt x="4800317" y="3209405"/>
                </a:lnTo>
                <a:lnTo>
                  <a:pt x="4740362" y="3209346"/>
                </a:lnTo>
                <a:lnTo>
                  <a:pt x="4680378" y="3209261"/>
                </a:lnTo>
                <a:lnTo>
                  <a:pt x="4620375" y="3209151"/>
                </a:lnTo>
                <a:lnTo>
                  <a:pt x="4560360" y="3209016"/>
                </a:lnTo>
                <a:lnTo>
                  <a:pt x="4500341" y="3208857"/>
                </a:lnTo>
                <a:lnTo>
                  <a:pt x="4440327" y="3208674"/>
                </a:lnTo>
                <a:lnTo>
                  <a:pt x="4380326" y="3208467"/>
                </a:lnTo>
                <a:lnTo>
                  <a:pt x="4320346" y="3208239"/>
                </a:lnTo>
                <a:lnTo>
                  <a:pt x="4260395" y="3207988"/>
                </a:lnTo>
                <a:lnTo>
                  <a:pt x="4200482" y="3207716"/>
                </a:lnTo>
                <a:lnTo>
                  <a:pt x="4140614" y="3207423"/>
                </a:lnTo>
                <a:lnTo>
                  <a:pt x="4080801" y="3207110"/>
                </a:lnTo>
                <a:lnTo>
                  <a:pt x="4021049" y="3206777"/>
                </a:lnTo>
                <a:lnTo>
                  <a:pt x="3961369" y="3206426"/>
                </a:lnTo>
                <a:lnTo>
                  <a:pt x="3901766" y="3206056"/>
                </a:lnTo>
                <a:lnTo>
                  <a:pt x="3842251" y="3205668"/>
                </a:lnTo>
                <a:lnTo>
                  <a:pt x="3782830" y="3205263"/>
                </a:lnTo>
                <a:lnTo>
                  <a:pt x="3723513" y="3204841"/>
                </a:lnTo>
                <a:lnTo>
                  <a:pt x="3664307" y="3204404"/>
                </a:lnTo>
                <a:lnTo>
                  <a:pt x="3605221" y="3203950"/>
                </a:lnTo>
                <a:lnTo>
                  <a:pt x="3546263" y="3203483"/>
                </a:lnTo>
                <a:lnTo>
                  <a:pt x="3487441" y="3203000"/>
                </a:lnTo>
                <a:lnTo>
                  <a:pt x="3428764" y="3202505"/>
                </a:lnTo>
                <a:lnTo>
                  <a:pt x="3370238" y="3201996"/>
                </a:lnTo>
                <a:lnTo>
                  <a:pt x="3311874" y="3201474"/>
                </a:lnTo>
                <a:lnTo>
                  <a:pt x="3253678" y="3200941"/>
                </a:lnTo>
                <a:lnTo>
                  <a:pt x="3195660" y="3200397"/>
                </a:lnTo>
                <a:lnTo>
                  <a:pt x="3137827" y="3199841"/>
                </a:lnTo>
                <a:lnTo>
                  <a:pt x="3080188" y="3199276"/>
                </a:lnTo>
                <a:lnTo>
                  <a:pt x="3022751" y="3198701"/>
                </a:lnTo>
                <a:lnTo>
                  <a:pt x="2965523" y="3198117"/>
                </a:lnTo>
                <a:lnTo>
                  <a:pt x="2908514" y="3197525"/>
                </a:lnTo>
                <a:lnTo>
                  <a:pt x="2851731" y="3196925"/>
                </a:lnTo>
                <a:lnTo>
                  <a:pt x="2795183" y="3196318"/>
                </a:lnTo>
                <a:lnTo>
                  <a:pt x="2738878" y="3195705"/>
                </a:lnTo>
                <a:lnTo>
                  <a:pt x="2682824" y="3195085"/>
                </a:lnTo>
                <a:lnTo>
                  <a:pt x="2627029" y="3194461"/>
                </a:lnTo>
                <a:lnTo>
                  <a:pt x="2571502" y="3193831"/>
                </a:lnTo>
                <a:lnTo>
                  <a:pt x="2516251" y="3193197"/>
                </a:lnTo>
                <a:lnTo>
                  <a:pt x="2461283" y="3192560"/>
                </a:lnTo>
                <a:lnTo>
                  <a:pt x="2406608" y="3191920"/>
                </a:lnTo>
                <a:lnTo>
                  <a:pt x="2352233" y="3191277"/>
                </a:lnTo>
                <a:lnTo>
                  <a:pt x="2298167" y="3190632"/>
                </a:lnTo>
                <a:lnTo>
                  <a:pt x="2244417" y="3189986"/>
                </a:lnTo>
                <a:lnTo>
                  <a:pt x="2190993" y="3189340"/>
                </a:lnTo>
                <a:lnTo>
                  <a:pt x="2137901" y="3188693"/>
                </a:lnTo>
                <a:lnTo>
                  <a:pt x="2085152" y="3188048"/>
                </a:lnTo>
                <a:lnTo>
                  <a:pt x="2032752" y="3187403"/>
                </a:lnTo>
                <a:lnTo>
                  <a:pt x="1980709" y="3186760"/>
                </a:lnTo>
                <a:lnTo>
                  <a:pt x="1929033" y="3186119"/>
                </a:lnTo>
                <a:lnTo>
                  <a:pt x="1877732" y="3185481"/>
                </a:lnTo>
                <a:lnTo>
                  <a:pt x="1826812" y="3184847"/>
                </a:lnTo>
                <a:lnTo>
                  <a:pt x="1776284" y="3184217"/>
                </a:lnTo>
                <a:lnTo>
                  <a:pt x="1726154" y="3183592"/>
                </a:lnTo>
                <a:lnTo>
                  <a:pt x="1676432" y="3182971"/>
                </a:lnTo>
                <a:lnTo>
                  <a:pt x="1627125" y="3182357"/>
                </a:lnTo>
                <a:lnTo>
                  <a:pt x="1578242" y="3181749"/>
                </a:lnTo>
                <a:lnTo>
                  <a:pt x="1529790" y="3181149"/>
                </a:lnTo>
                <a:lnTo>
                  <a:pt x="1481779" y="3180556"/>
                </a:lnTo>
                <a:lnTo>
                  <a:pt x="1434215" y="3179971"/>
                </a:lnTo>
                <a:lnTo>
                  <a:pt x="1387108" y="3179395"/>
                </a:lnTo>
                <a:lnTo>
                  <a:pt x="1340466" y="3178829"/>
                </a:lnTo>
                <a:lnTo>
                  <a:pt x="1294297" y="3178272"/>
                </a:lnTo>
                <a:lnTo>
                  <a:pt x="1248609" y="3177726"/>
                </a:lnTo>
                <a:lnTo>
                  <a:pt x="1203410" y="3177192"/>
                </a:lnTo>
                <a:lnTo>
                  <a:pt x="1158709" y="3176669"/>
                </a:lnTo>
                <a:lnTo>
                  <a:pt x="1114513" y="3176159"/>
                </a:lnTo>
                <a:lnTo>
                  <a:pt x="1070832" y="3175661"/>
                </a:lnTo>
                <a:lnTo>
                  <a:pt x="1027672" y="3175177"/>
                </a:lnTo>
                <a:lnTo>
                  <a:pt x="985043" y="3174708"/>
                </a:lnTo>
                <a:lnTo>
                  <a:pt x="942953" y="3174253"/>
                </a:lnTo>
                <a:lnTo>
                  <a:pt x="901409" y="3173813"/>
                </a:lnTo>
                <a:lnTo>
                  <a:pt x="860421" y="3173390"/>
                </a:lnTo>
                <a:lnTo>
                  <a:pt x="819995" y="3172983"/>
                </a:lnTo>
                <a:lnTo>
                  <a:pt x="780141" y="3172593"/>
                </a:lnTo>
                <a:lnTo>
                  <a:pt x="740867" y="3172221"/>
                </a:lnTo>
                <a:lnTo>
                  <a:pt x="702181" y="3171867"/>
                </a:lnTo>
                <a:lnTo>
                  <a:pt x="626605" y="3171217"/>
                </a:lnTo>
                <a:lnTo>
                  <a:pt x="553478" y="3170647"/>
                </a:lnTo>
                <a:lnTo>
                  <a:pt x="482868" y="3170163"/>
                </a:lnTo>
                <a:lnTo>
                  <a:pt x="414840" y="3169768"/>
                </a:lnTo>
                <a:lnTo>
                  <a:pt x="349458" y="3169468"/>
                </a:lnTo>
                <a:lnTo>
                  <a:pt x="286790" y="3169267"/>
                </a:lnTo>
                <a:lnTo>
                  <a:pt x="226900" y="3169170"/>
                </a:lnTo>
                <a:lnTo>
                  <a:pt x="198017" y="3169163"/>
                </a:lnTo>
                <a:lnTo>
                  <a:pt x="169854" y="3169183"/>
                </a:lnTo>
                <a:lnTo>
                  <a:pt x="115719" y="3169308"/>
                </a:lnTo>
                <a:lnTo>
                  <a:pt x="64560" y="3169552"/>
                </a:lnTo>
                <a:lnTo>
                  <a:pt x="16442" y="3169919"/>
                </a:lnTo>
                <a:lnTo>
                  <a:pt x="17175" y="3095633"/>
                </a:lnTo>
                <a:lnTo>
                  <a:pt x="17793" y="3022541"/>
                </a:lnTo>
                <a:lnTo>
                  <a:pt x="18300" y="2950622"/>
                </a:lnTo>
                <a:lnTo>
                  <a:pt x="18701" y="2879854"/>
                </a:lnTo>
                <a:lnTo>
                  <a:pt x="19000" y="2810215"/>
                </a:lnTo>
                <a:lnTo>
                  <a:pt x="19202" y="2741684"/>
                </a:lnTo>
                <a:lnTo>
                  <a:pt x="19311" y="2674238"/>
                </a:lnTo>
                <a:lnTo>
                  <a:pt x="19332" y="2607857"/>
                </a:lnTo>
                <a:lnTo>
                  <a:pt x="19270" y="2542517"/>
                </a:lnTo>
                <a:lnTo>
                  <a:pt x="19129" y="2478199"/>
                </a:lnTo>
                <a:lnTo>
                  <a:pt x="18914" y="2414879"/>
                </a:lnTo>
                <a:lnTo>
                  <a:pt x="18628" y="2352535"/>
                </a:lnTo>
                <a:lnTo>
                  <a:pt x="18278" y="2291147"/>
                </a:lnTo>
                <a:lnTo>
                  <a:pt x="17867" y="2230693"/>
                </a:lnTo>
                <a:lnTo>
                  <a:pt x="17400" y="2171150"/>
                </a:lnTo>
                <a:lnTo>
                  <a:pt x="16882" y="2112497"/>
                </a:lnTo>
                <a:lnTo>
                  <a:pt x="16316" y="2054712"/>
                </a:lnTo>
                <a:lnTo>
                  <a:pt x="15708" y="1997774"/>
                </a:lnTo>
                <a:lnTo>
                  <a:pt x="15063" y="1941660"/>
                </a:lnTo>
                <a:lnTo>
                  <a:pt x="14384" y="1886349"/>
                </a:lnTo>
                <a:lnTo>
                  <a:pt x="13677" y="1831818"/>
                </a:lnTo>
                <a:lnTo>
                  <a:pt x="12946" y="1778048"/>
                </a:lnTo>
                <a:lnTo>
                  <a:pt x="12195" y="1725015"/>
                </a:lnTo>
                <a:lnTo>
                  <a:pt x="11429" y="1672697"/>
                </a:lnTo>
                <a:lnTo>
                  <a:pt x="10653" y="1621074"/>
                </a:lnTo>
                <a:lnTo>
                  <a:pt x="9871" y="1570123"/>
                </a:lnTo>
                <a:lnTo>
                  <a:pt x="9088" y="1519822"/>
                </a:lnTo>
                <a:lnTo>
                  <a:pt x="8309" y="1470150"/>
                </a:lnTo>
                <a:lnTo>
                  <a:pt x="7537" y="1421085"/>
                </a:lnTo>
                <a:lnTo>
                  <a:pt x="6778" y="1372605"/>
                </a:lnTo>
                <a:lnTo>
                  <a:pt x="6035" y="1324689"/>
                </a:lnTo>
                <a:lnTo>
                  <a:pt x="5315" y="1277314"/>
                </a:lnTo>
                <a:lnTo>
                  <a:pt x="4621" y="1230459"/>
                </a:lnTo>
                <a:lnTo>
                  <a:pt x="3957" y="1184103"/>
                </a:lnTo>
                <a:lnTo>
                  <a:pt x="3329" y="1138222"/>
                </a:lnTo>
                <a:lnTo>
                  <a:pt x="2741" y="1092797"/>
                </a:lnTo>
                <a:lnTo>
                  <a:pt x="2198" y="1047804"/>
                </a:lnTo>
                <a:lnTo>
                  <a:pt x="1703" y="1003222"/>
                </a:lnTo>
                <a:lnTo>
                  <a:pt x="1262" y="959030"/>
                </a:lnTo>
                <a:lnTo>
                  <a:pt x="880" y="915205"/>
                </a:lnTo>
                <a:lnTo>
                  <a:pt x="560" y="871726"/>
                </a:lnTo>
                <a:lnTo>
                  <a:pt x="307" y="828571"/>
                </a:lnTo>
                <a:lnTo>
                  <a:pt x="127" y="785718"/>
                </a:lnTo>
                <a:lnTo>
                  <a:pt x="22" y="743146"/>
                </a:lnTo>
                <a:lnTo>
                  <a:pt x="0" y="700832"/>
                </a:lnTo>
                <a:lnTo>
                  <a:pt x="62" y="658756"/>
                </a:lnTo>
                <a:lnTo>
                  <a:pt x="215" y="616894"/>
                </a:lnTo>
                <a:lnTo>
                  <a:pt x="463" y="575226"/>
                </a:lnTo>
                <a:lnTo>
                  <a:pt x="810" y="533730"/>
                </a:lnTo>
                <a:lnTo>
                  <a:pt x="1261" y="492384"/>
                </a:lnTo>
                <a:lnTo>
                  <a:pt x="1820" y="451166"/>
                </a:lnTo>
                <a:lnTo>
                  <a:pt x="2492" y="410054"/>
                </a:lnTo>
                <a:lnTo>
                  <a:pt x="3283" y="369027"/>
                </a:lnTo>
                <a:lnTo>
                  <a:pt x="4195" y="328062"/>
                </a:lnTo>
                <a:lnTo>
                  <a:pt x="5234" y="287139"/>
                </a:lnTo>
                <a:lnTo>
                  <a:pt x="6405" y="246235"/>
                </a:lnTo>
                <a:lnTo>
                  <a:pt x="7711" y="205329"/>
                </a:lnTo>
                <a:lnTo>
                  <a:pt x="9158" y="164399"/>
                </a:lnTo>
                <a:lnTo>
                  <a:pt x="10750" y="123422"/>
                </a:lnTo>
                <a:lnTo>
                  <a:pt x="12491" y="82378"/>
                </a:lnTo>
                <a:lnTo>
                  <a:pt x="14387" y="41244"/>
                </a:lnTo>
                <a:lnTo>
                  <a:pt x="16442" y="0"/>
                </a:lnTo>
                <a:close/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1151" y="4701209"/>
            <a:ext cx="7658100" cy="1677670"/>
          </a:xfrm>
          <a:custGeom>
            <a:avLst/>
            <a:gdLst/>
            <a:ahLst/>
            <a:cxnLst/>
            <a:rect l="l" t="t" r="r" b="b"/>
            <a:pathLst>
              <a:path w="7658100" h="1677670">
                <a:moveTo>
                  <a:pt x="16810" y="23953"/>
                </a:moveTo>
                <a:lnTo>
                  <a:pt x="79956" y="29319"/>
                </a:lnTo>
                <a:lnTo>
                  <a:pt x="134967" y="32224"/>
                </a:lnTo>
                <a:lnTo>
                  <a:pt x="183352" y="33093"/>
                </a:lnTo>
                <a:lnTo>
                  <a:pt x="226619" y="32356"/>
                </a:lnTo>
                <a:lnTo>
                  <a:pt x="266276" y="30438"/>
                </a:lnTo>
                <a:lnTo>
                  <a:pt x="303832" y="27769"/>
                </a:lnTo>
                <a:lnTo>
                  <a:pt x="340795" y="24776"/>
                </a:lnTo>
                <a:lnTo>
                  <a:pt x="378672" y="21885"/>
                </a:lnTo>
                <a:lnTo>
                  <a:pt x="418973" y="19526"/>
                </a:lnTo>
                <a:lnTo>
                  <a:pt x="463206" y="18126"/>
                </a:lnTo>
                <a:lnTo>
                  <a:pt x="512879" y="18111"/>
                </a:lnTo>
                <a:lnTo>
                  <a:pt x="569499" y="19911"/>
                </a:lnTo>
                <a:lnTo>
                  <a:pt x="634577" y="23953"/>
                </a:lnTo>
                <a:lnTo>
                  <a:pt x="708632" y="29388"/>
                </a:lnTo>
                <a:lnTo>
                  <a:pt x="767724" y="33263"/>
                </a:lnTo>
                <a:lnTo>
                  <a:pt x="814721" y="35735"/>
                </a:lnTo>
                <a:lnTo>
                  <a:pt x="852494" y="36961"/>
                </a:lnTo>
                <a:lnTo>
                  <a:pt x="883910" y="37100"/>
                </a:lnTo>
                <a:lnTo>
                  <a:pt x="911840" y="36310"/>
                </a:lnTo>
                <a:lnTo>
                  <a:pt x="939153" y="34749"/>
                </a:lnTo>
                <a:lnTo>
                  <a:pt x="968717" y="32574"/>
                </a:lnTo>
                <a:lnTo>
                  <a:pt x="1003402" y="29945"/>
                </a:lnTo>
                <a:lnTo>
                  <a:pt x="1046078" y="27018"/>
                </a:lnTo>
                <a:lnTo>
                  <a:pt x="1099612" y="23953"/>
                </a:lnTo>
                <a:lnTo>
                  <a:pt x="1144088" y="22443"/>
                </a:lnTo>
                <a:lnTo>
                  <a:pt x="1189621" y="22265"/>
                </a:lnTo>
                <a:lnTo>
                  <a:pt x="1236194" y="23160"/>
                </a:lnTo>
                <a:lnTo>
                  <a:pt x="1283791" y="24871"/>
                </a:lnTo>
                <a:lnTo>
                  <a:pt x="1332394" y="27142"/>
                </a:lnTo>
                <a:lnTo>
                  <a:pt x="1381987" y="29713"/>
                </a:lnTo>
                <a:lnTo>
                  <a:pt x="1432554" y="32329"/>
                </a:lnTo>
                <a:lnTo>
                  <a:pt x="1484077" y="34731"/>
                </a:lnTo>
                <a:lnTo>
                  <a:pt x="1536540" y="36663"/>
                </a:lnTo>
                <a:lnTo>
                  <a:pt x="1589927" y="37866"/>
                </a:lnTo>
                <a:lnTo>
                  <a:pt x="1644219" y="38084"/>
                </a:lnTo>
                <a:lnTo>
                  <a:pt x="1699402" y="37059"/>
                </a:lnTo>
                <a:lnTo>
                  <a:pt x="1755458" y="34534"/>
                </a:lnTo>
                <a:lnTo>
                  <a:pt x="1812370" y="30251"/>
                </a:lnTo>
                <a:lnTo>
                  <a:pt x="1870121" y="23953"/>
                </a:lnTo>
                <a:lnTo>
                  <a:pt x="1930105" y="16743"/>
                </a:lnTo>
                <a:lnTo>
                  <a:pt x="1985898" y="10910"/>
                </a:lnTo>
                <a:lnTo>
                  <a:pt x="2038150" y="6385"/>
                </a:lnTo>
                <a:lnTo>
                  <a:pt x="2087506" y="3103"/>
                </a:lnTo>
                <a:lnTo>
                  <a:pt x="2134614" y="997"/>
                </a:lnTo>
                <a:lnTo>
                  <a:pt x="2180121" y="0"/>
                </a:lnTo>
                <a:lnTo>
                  <a:pt x="2224674" y="45"/>
                </a:lnTo>
                <a:lnTo>
                  <a:pt x="2268919" y="1066"/>
                </a:lnTo>
                <a:lnTo>
                  <a:pt x="2313505" y="2996"/>
                </a:lnTo>
                <a:lnTo>
                  <a:pt x="2359077" y="5769"/>
                </a:lnTo>
                <a:lnTo>
                  <a:pt x="2406283" y="9318"/>
                </a:lnTo>
                <a:lnTo>
                  <a:pt x="2455771" y="13576"/>
                </a:lnTo>
                <a:lnTo>
                  <a:pt x="2508186" y="18476"/>
                </a:lnTo>
                <a:lnTo>
                  <a:pt x="2564176" y="23953"/>
                </a:lnTo>
                <a:lnTo>
                  <a:pt x="2638080" y="29898"/>
                </a:lnTo>
                <a:lnTo>
                  <a:pt x="2699107" y="32231"/>
                </a:lnTo>
                <a:lnTo>
                  <a:pt x="2749803" y="31809"/>
                </a:lnTo>
                <a:lnTo>
                  <a:pt x="2792713" y="29494"/>
                </a:lnTo>
                <a:lnTo>
                  <a:pt x="2830384" y="26143"/>
                </a:lnTo>
                <a:lnTo>
                  <a:pt x="2865362" y="22617"/>
                </a:lnTo>
                <a:lnTo>
                  <a:pt x="2900191" y="19776"/>
                </a:lnTo>
                <a:lnTo>
                  <a:pt x="2937418" y="18478"/>
                </a:lnTo>
                <a:lnTo>
                  <a:pt x="2979590" y="19584"/>
                </a:lnTo>
                <a:lnTo>
                  <a:pt x="3029250" y="23953"/>
                </a:lnTo>
                <a:lnTo>
                  <a:pt x="3066735" y="27480"/>
                </a:lnTo>
                <a:lnTo>
                  <a:pt x="3106762" y="29790"/>
                </a:lnTo>
                <a:lnTo>
                  <a:pt x="3149202" y="31048"/>
                </a:lnTo>
                <a:lnTo>
                  <a:pt x="3193928" y="31418"/>
                </a:lnTo>
                <a:lnTo>
                  <a:pt x="3240809" y="31065"/>
                </a:lnTo>
                <a:lnTo>
                  <a:pt x="3289716" y="30152"/>
                </a:lnTo>
                <a:lnTo>
                  <a:pt x="3340521" y="28846"/>
                </a:lnTo>
                <a:lnTo>
                  <a:pt x="3393093" y="27309"/>
                </a:lnTo>
                <a:lnTo>
                  <a:pt x="3447305" y="25708"/>
                </a:lnTo>
                <a:lnTo>
                  <a:pt x="3503026" y="24207"/>
                </a:lnTo>
                <a:lnTo>
                  <a:pt x="3560128" y="22969"/>
                </a:lnTo>
                <a:lnTo>
                  <a:pt x="3618482" y="22160"/>
                </a:lnTo>
                <a:lnTo>
                  <a:pt x="3677957" y="21945"/>
                </a:lnTo>
                <a:lnTo>
                  <a:pt x="3738426" y="22487"/>
                </a:lnTo>
                <a:lnTo>
                  <a:pt x="3799759" y="23953"/>
                </a:lnTo>
                <a:lnTo>
                  <a:pt x="3878284" y="25856"/>
                </a:lnTo>
                <a:lnTo>
                  <a:pt x="3946511" y="26385"/>
                </a:lnTo>
                <a:lnTo>
                  <a:pt x="4005919" y="25869"/>
                </a:lnTo>
                <a:lnTo>
                  <a:pt x="4057988" y="24642"/>
                </a:lnTo>
                <a:lnTo>
                  <a:pt x="4104194" y="23034"/>
                </a:lnTo>
                <a:lnTo>
                  <a:pt x="4146019" y="21376"/>
                </a:lnTo>
                <a:lnTo>
                  <a:pt x="4184940" y="20001"/>
                </a:lnTo>
                <a:lnTo>
                  <a:pt x="4222435" y="19240"/>
                </a:lnTo>
                <a:lnTo>
                  <a:pt x="4259985" y="19423"/>
                </a:lnTo>
                <a:lnTo>
                  <a:pt x="4299067" y="20884"/>
                </a:lnTo>
                <a:lnTo>
                  <a:pt x="4341160" y="23953"/>
                </a:lnTo>
                <a:lnTo>
                  <a:pt x="4374765" y="26808"/>
                </a:lnTo>
                <a:lnTo>
                  <a:pt x="4410952" y="29497"/>
                </a:lnTo>
                <a:lnTo>
                  <a:pt x="4449712" y="31963"/>
                </a:lnTo>
                <a:lnTo>
                  <a:pt x="4491034" y="34150"/>
                </a:lnTo>
                <a:lnTo>
                  <a:pt x="4534906" y="36003"/>
                </a:lnTo>
                <a:lnTo>
                  <a:pt x="4581318" y="37467"/>
                </a:lnTo>
                <a:lnTo>
                  <a:pt x="4630260" y="38486"/>
                </a:lnTo>
                <a:lnTo>
                  <a:pt x="4681720" y="39005"/>
                </a:lnTo>
                <a:lnTo>
                  <a:pt x="4735687" y="38967"/>
                </a:lnTo>
                <a:lnTo>
                  <a:pt x="4792152" y="38318"/>
                </a:lnTo>
                <a:lnTo>
                  <a:pt x="4851101" y="37001"/>
                </a:lnTo>
                <a:lnTo>
                  <a:pt x="4912526" y="34962"/>
                </a:lnTo>
                <a:lnTo>
                  <a:pt x="4976415" y="32144"/>
                </a:lnTo>
                <a:lnTo>
                  <a:pt x="5042758" y="28493"/>
                </a:lnTo>
                <a:lnTo>
                  <a:pt x="5111542" y="23953"/>
                </a:lnTo>
                <a:lnTo>
                  <a:pt x="5198552" y="18110"/>
                </a:lnTo>
                <a:lnTo>
                  <a:pt x="5270305" y="14085"/>
                </a:lnTo>
                <a:lnTo>
                  <a:pt x="5329368" y="11662"/>
                </a:lnTo>
                <a:lnTo>
                  <a:pt x="5378307" y="10624"/>
                </a:lnTo>
                <a:lnTo>
                  <a:pt x="5419687" y="10753"/>
                </a:lnTo>
                <a:lnTo>
                  <a:pt x="5456076" y="11836"/>
                </a:lnTo>
                <a:lnTo>
                  <a:pt x="5490038" y="13653"/>
                </a:lnTo>
                <a:lnTo>
                  <a:pt x="5524140" y="15990"/>
                </a:lnTo>
                <a:lnTo>
                  <a:pt x="5560948" y="18630"/>
                </a:lnTo>
                <a:lnTo>
                  <a:pt x="5603027" y="21356"/>
                </a:lnTo>
                <a:lnTo>
                  <a:pt x="5652943" y="23953"/>
                </a:lnTo>
                <a:lnTo>
                  <a:pt x="5690581" y="25022"/>
                </a:lnTo>
                <a:lnTo>
                  <a:pt x="5732329" y="25155"/>
                </a:lnTo>
                <a:lnTo>
                  <a:pt x="5777669" y="24513"/>
                </a:lnTo>
                <a:lnTo>
                  <a:pt x="5826084" y="23255"/>
                </a:lnTo>
                <a:lnTo>
                  <a:pt x="5877056" y="21542"/>
                </a:lnTo>
                <a:lnTo>
                  <a:pt x="5930067" y="19535"/>
                </a:lnTo>
                <a:lnTo>
                  <a:pt x="5984601" y="17395"/>
                </a:lnTo>
                <a:lnTo>
                  <a:pt x="6040139" y="15281"/>
                </a:lnTo>
                <a:lnTo>
                  <a:pt x="6096163" y="13355"/>
                </a:lnTo>
                <a:lnTo>
                  <a:pt x="6152157" y="11776"/>
                </a:lnTo>
                <a:lnTo>
                  <a:pt x="6207603" y="10706"/>
                </a:lnTo>
                <a:lnTo>
                  <a:pt x="6261983" y="10305"/>
                </a:lnTo>
                <a:lnTo>
                  <a:pt x="6314779" y="10734"/>
                </a:lnTo>
                <a:lnTo>
                  <a:pt x="6365475" y="12152"/>
                </a:lnTo>
                <a:lnTo>
                  <a:pt x="6413551" y="14721"/>
                </a:lnTo>
                <a:lnTo>
                  <a:pt x="6458492" y="18601"/>
                </a:lnTo>
                <a:lnTo>
                  <a:pt x="6499779" y="23953"/>
                </a:lnTo>
                <a:lnTo>
                  <a:pt x="6531426" y="27921"/>
                </a:lnTo>
                <a:lnTo>
                  <a:pt x="6567951" y="30818"/>
                </a:lnTo>
                <a:lnTo>
                  <a:pt x="6608897" y="32744"/>
                </a:lnTo>
                <a:lnTo>
                  <a:pt x="6653807" y="33800"/>
                </a:lnTo>
                <a:lnTo>
                  <a:pt x="6702223" y="34090"/>
                </a:lnTo>
                <a:lnTo>
                  <a:pt x="6753689" y="33714"/>
                </a:lnTo>
                <a:lnTo>
                  <a:pt x="6807746" y="32773"/>
                </a:lnTo>
                <a:lnTo>
                  <a:pt x="6863938" y="31370"/>
                </a:lnTo>
                <a:lnTo>
                  <a:pt x="6921807" y="29607"/>
                </a:lnTo>
                <a:lnTo>
                  <a:pt x="6980897" y="27584"/>
                </a:lnTo>
                <a:lnTo>
                  <a:pt x="7040750" y="25403"/>
                </a:lnTo>
                <a:lnTo>
                  <a:pt x="7100908" y="23167"/>
                </a:lnTo>
                <a:lnTo>
                  <a:pt x="7160915" y="20977"/>
                </a:lnTo>
                <a:lnTo>
                  <a:pt x="7220312" y="18934"/>
                </a:lnTo>
                <a:lnTo>
                  <a:pt x="7278644" y="17140"/>
                </a:lnTo>
                <a:lnTo>
                  <a:pt x="7335453" y="15697"/>
                </a:lnTo>
                <a:lnTo>
                  <a:pt x="7390281" y="14706"/>
                </a:lnTo>
                <a:lnTo>
                  <a:pt x="7442671" y="14269"/>
                </a:lnTo>
                <a:lnTo>
                  <a:pt x="7492166" y="14488"/>
                </a:lnTo>
                <a:lnTo>
                  <a:pt x="7538309" y="15464"/>
                </a:lnTo>
                <a:lnTo>
                  <a:pt x="7580642" y="17299"/>
                </a:lnTo>
                <a:lnTo>
                  <a:pt x="7618708" y="20095"/>
                </a:lnTo>
                <a:lnTo>
                  <a:pt x="7652050" y="23953"/>
                </a:lnTo>
                <a:lnTo>
                  <a:pt x="7651907" y="58365"/>
                </a:lnTo>
                <a:lnTo>
                  <a:pt x="7651762" y="98000"/>
                </a:lnTo>
                <a:lnTo>
                  <a:pt x="7651625" y="142213"/>
                </a:lnTo>
                <a:lnTo>
                  <a:pt x="7651505" y="190364"/>
                </a:lnTo>
                <a:lnTo>
                  <a:pt x="7651415" y="241811"/>
                </a:lnTo>
                <a:lnTo>
                  <a:pt x="7651363" y="295913"/>
                </a:lnTo>
                <a:lnTo>
                  <a:pt x="7651361" y="352026"/>
                </a:lnTo>
                <a:lnTo>
                  <a:pt x="7651418" y="409510"/>
                </a:lnTo>
                <a:lnTo>
                  <a:pt x="7651545" y="467723"/>
                </a:lnTo>
                <a:lnTo>
                  <a:pt x="7651753" y="526023"/>
                </a:lnTo>
                <a:lnTo>
                  <a:pt x="7652050" y="583769"/>
                </a:lnTo>
                <a:lnTo>
                  <a:pt x="7651910" y="640362"/>
                </a:lnTo>
                <a:lnTo>
                  <a:pt x="7650979" y="695721"/>
                </a:lnTo>
                <a:lnTo>
                  <a:pt x="7649529" y="749977"/>
                </a:lnTo>
                <a:lnTo>
                  <a:pt x="7647835" y="803261"/>
                </a:lnTo>
                <a:lnTo>
                  <a:pt x="7646168" y="855703"/>
                </a:lnTo>
                <a:lnTo>
                  <a:pt x="7644803" y="907433"/>
                </a:lnTo>
                <a:lnTo>
                  <a:pt x="7644011" y="958583"/>
                </a:lnTo>
                <a:lnTo>
                  <a:pt x="7644067" y="1009284"/>
                </a:lnTo>
                <a:lnTo>
                  <a:pt x="7645244" y="1059665"/>
                </a:lnTo>
                <a:lnTo>
                  <a:pt x="7647814" y="1109858"/>
                </a:lnTo>
                <a:lnTo>
                  <a:pt x="7652050" y="1159993"/>
                </a:lnTo>
                <a:lnTo>
                  <a:pt x="7656152" y="1213241"/>
                </a:lnTo>
                <a:lnTo>
                  <a:pt x="7657549" y="1263253"/>
                </a:lnTo>
                <a:lnTo>
                  <a:pt x="7656915" y="1310927"/>
                </a:lnTo>
                <a:lnTo>
                  <a:pt x="7654922" y="1357162"/>
                </a:lnTo>
                <a:lnTo>
                  <a:pt x="7652241" y="1402855"/>
                </a:lnTo>
                <a:lnTo>
                  <a:pt x="7649545" y="1448905"/>
                </a:lnTo>
                <a:lnTo>
                  <a:pt x="7647506" y="1496210"/>
                </a:lnTo>
                <a:lnTo>
                  <a:pt x="7646796" y="1545667"/>
                </a:lnTo>
                <a:lnTo>
                  <a:pt x="7648087" y="1598175"/>
                </a:lnTo>
                <a:lnTo>
                  <a:pt x="7652050" y="1654633"/>
                </a:lnTo>
                <a:lnTo>
                  <a:pt x="7613492" y="1659240"/>
                </a:lnTo>
                <a:lnTo>
                  <a:pt x="7571604" y="1663288"/>
                </a:lnTo>
                <a:lnTo>
                  <a:pt x="7526734" y="1666755"/>
                </a:lnTo>
                <a:lnTo>
                  <a:pt x="7479227" y="1669617"/>
                </a:lnTo>
                <a:lnTo>
                  <a:pt x="7429429" y="1671851"/>
                </a:lnTo>
                <a:lnTo>
                  <a:pt x="7377686" y="1673434"/>
                </a:lnTo>
                <a:lnTo>
                  <a:pt x="7324343" y="1674344"/>
                </a:lnTo>
                <a:lnTo>
                  <a:pt x="7269748" y="1674558"/>
                </a:lnTo>
                <a:lnTo>
                  <a:pt x="7214245" y="1674053"/>
                </a:lnTo>
                <a:lnTo>
                  <a:pt x="7158180" y="1672805"/>
                </a:lnTo>
                <a:lnTo>
                  <a:pt x="7101900" y="1670792"/>
                </a:lnTo>
                <a:lnTo>
                  <a:pt x="7045750" y="1667991"/>
                </a:lnTo>
                <a:lnTo>
                  <a:pt x="6990077" y="1664380"/>
                </a:lnTo>
                <a:lnTo>
                  <a:pt x="6935225" y="1659934"/>
                </a:lnTo>
                <a:lnTo>
                  <a:pt x="6881541" y="1654633"/>
                </a:lnTo>
                <a:lnTo>
                  <a:pt x="6827313" y="1649300"/>
                </a:lnTo>
                <a:lnTo>
                  <a:pt x="6777494" y="1645482"/>
                </a:lnTo>
                <a:lnTo>
                  <a:pt x="6731163" y="1643005"/>
                </a:lnTo>
                <a:lnTo>
                  <a:pt x="6687394" y="1641695"/>
                </a:lnTo>
                <a:lnTo>
                  <a:pt x="6645265" y="1641380"/>
                </a:lnTo>
                <a:lnTo>
                  <a:pt x="6603852" y="1641884"/>
                </a:lnTo>
                <a:lnTo>
                  <a:pt x="6562232" y="1643036"/>
                </a:lnTo>
                <a:lnTo>
                  <a:pt x="6519480" y="1644661"/>
                </a:lnTo>
                <a:lnTo>
                  <a:pt x="6474673" y="1646585"/>
                </a:lnTo>
                <a:lnTo>
                  <a:pt x="6426887" y="1648636"/>
                </a:lnTo>
                <a:lnTo>
                  <a:pt x="6375199" y="1650640"/>
                </a:lnTo>
                <a:lnTo>
                  <a:pt x="6318686" y="1652423"/>
                </a:lnTo>
                <a:lnTo>
                  <a:pt x="6256423" y="1653812"/>
                </a:lnTo>
                <a:lnTo>
                  <a:pt x="6187486" y="1654633"/>
                </a:lnTo>
                <a:lnTo>
                  <a:pt x="6104456" y="1655377"/>
                </a:lnTo>
                <a:lnTo>
                  <a:pt x="6038200" y="1656314"/>
                </a:lnTo>
                <a:lnTo>
                  <a:pt x="5985843" y="1657331"/>
                </a:lnTo>
                <a:lnTo>
                  <a:pt x="5944510" y="1658313"/>
                </a:lnTo>
                <a:lnTo>
                  <a:pt x="5911328" y="1659146"/>
                </a:lnTo>
                <a:lnTo>
                  <a:pt x="5883421" y="1659716"/>
                </a:lnTo>
                <a:lnTo>
                  <a:pt x="5831936" y="1659612"/>
                </a:lnTo>
                <a:lnTo>
                  <a:pt x="5767059" y="1657087"/>
                </a:lnTo>
                <a:lnTo>
                  <a:pt x="5722412" y="1654633"/>
                </a:lnTo>
                <a:lnTo>
                  <a:pt x="5683282" y="1652361"/>
                </a:lnTo>
                <a:lnTo>
                  <a:pt x="5639841" y="1649894"/>
                </a:lnTo>
                <a:lnTo>
                  <a:pt x="5592682" y="1647351"/>
                </a:lnTo>
                <a:lnTo>
                  <a:pt x="5542397" y="1644853"/>
                </a:lnTo>
                <a:lnTo>
                  <a:pt x="5489574" y="1642520"/>
                </a:lnTo>
                <a:lnTo>
                  <a:pt x="5434807" y="1640470"/>
                </a:lnTo>
                <a:lnTo>
                  <a:pt x="5378686" y="1638826"/>
                </a:lnTo>
                <a:lnTo>
                  <a:pt x="5321802" y="1637705"/>
                </a:lnTo>
                <a:lnTo>
                  <a:pt x="5264746" y="1637230"/>
                </a:lnTo>
                <a:lnTo>
                  <a:pt x="5208109" y="1637519"/>
                </a:lnTo>
                <a:lnTo>
                  <a:pt x="5152483" y="1638692"/>
                </a:lnTo>
                <a:lnTo>
                  <a:pt x="5098458" y="1640870"/>
                </a:lnTo>
                <a:lnTo>
                  <a:pt x="5046626" y="1644173"/>
                </a:lnTo>
                <a:lnTo>
                  <a:pt x="4997577" y="1648720"/>
                </a:lnTo>
                <a:lnTo>
                  <a:pt x="4951903" y="1654633"/>
                </a:lnTo>
                <a:lnTo>
                  <a:pt x="4911181" y="1660085"/>
                </a:lnTo>
                <a:lnTo>
                  <a:pt x="4866646" y="1664749"/>
                </a:lnTo>
                <a:lnTo>
                  <a:pt x="4818834" y="1668646"/>
                </a:lnTo>
                <a:lnTo>
                  <a:pt x="4768280" y="1671797"/>
                </a:lnTo>
                <a:lnTo>
                  <a:pt x="4715520" y="1674223"/>
                </a:lnTo>
                <a:lnTo>
                  <a:pt x="4661089" y="1675947"/>
                </a:lnTo>
                <a:lnTo>
                  <a:pt x="4605522" y="1676989"/>
                </a:lnTo>
                <a:lnTo>
                  <a:pt x="4549356" y="1677371"/>
                </a:lnTo>
                <a:lnTo>
                  <a:pt x="4493124" y="1677114"/>
                </a:lnTo>
                <a:lnTo>
                  <a:pt x="4437364" y="1676240"/>
                </a:lnTo>
                <a:lnTo>
                  <a:pt x="4382610" y="1674770"/>
                </a:lnTo>
                <a:lnTo>
                  <a:pt x="4329397" y="1672725"/>
                </a:lnTo>
                <a:lnTo>
                  <a:pt x="4278261" y="1670127"/>
                </a:lnTo>
                <a:lnTo>
                  <a:pt x="4229737" y="1666998"/>
                </a:lnTo>
                <a:lnTo>
                  <a:pt x="4184361" y="1663358"/>
                </a:lnTo>
                <a:lnTo>
                  <a:pt x="4142669" y="1659229"/>
                </a:lnTo>
                <a:lnTo>
                  <a:pt x="4105194" y="1654633"/>
                </a:lnTo>
                <a:lnTo>
                  <a:pt x="4052624" y="1648240"/>
                </a:lnTo>
                <a:lnTo>
                  <a:pt x="4003135" y="1643817"/>
                </a:lnTo>
                <a:lnTo>
                  <a:pt x="3955923" y="1641134"/>
                </a:lnTo>
                <a:lnTo>
                  <a:pt x="3910183" y="1639959"/>
                </a:lnTo>
                <a:lnTo>
                  <a:pt x="3865111" y="1640062"/>
                </a:lnTo>
                <a:lnTo>
                  <a:pt x="3819903" y="1641214"/>
                </a:lnTo>
                <a:lnTo>
                  <a:pt x="3773754" y="1643183"/>
                </a:lnTo>
                <a:lnTo>
                  <a:pt x="3725861" y="1645740"/>
                </a:lnTo>
                <a:lnTo>
                  <a:pt x="3675418" y="1648654"/>
                </a:lnTo>
                <a:lnTo>
                  <a:pt x="3621621" y="1651695"/>
                </a:lnTo>
                <a:lnTo>
                  <a:pt x="3563666" y="1654633"/>
                </a:lnTo>
                <a:lnTo>
                  <a:pt x="3509510" y="1657314"/>
                </a:lnTo>
                <a:lnTo>
                  <a:pt x="3457249" y="1660092"/>
                </a:lnTo>
                <a:lnTo>
                  <a:pt x="3406460" y="1662791"/>
                </a:lnTo>
                <a:lnTo>
                  <a:pt x="3356722" y="1665236"/>
                </a:lnTo>
                <a:lnTo>
                  <a:pt x="3307612" y="1667251"/>
                </a:lnTo>
                <a:lnTo>
                  <a:pt x="3258708" y="1668663"/>
                </a:lnTo>
                <a:lnTo>
                  <a:pt x="3209586" y="1669295"/>
                </a:lnTo>
                <a:lnTo>
                  <a:pt x="3159825" y="1668972"/>
                </a:lnTo>
                <a:lnTo>
                  <a:pt x="3109002" y="1667520"/>
                </a:lnTo>
                <a:lnTo>
                  <a:pt x="3056695" y="1664763"/>
                </a:lnTo>
                <a:lnTo>
                  <a:pt x="3002482" y="1660525"/>
                </a:lnTo>
                <a:lnTo>
                  <a:pt x="2945938" y="1654633"/>
                </a:lnTo>
                <a:lnTo>
                  <a:pt x="2896426" y="1649400"/>
                </a:lnTo>
                <a:lnTo>
                  <a:pt x="2847037" y="1645279"/>
                </a:lnTo>
                <a:lnTo>
                  <a:pt x="2797736" y="1642191"/>
                </a:lnTo>
                <a:lnTo>
                  <a:pt x="2748492" y="1640061"/>
                </a:lnTo>
                <a:lnTo>
                  <a:pt x="2699272" y="1638813"/>
                </a:lnTo>
                <a:lnTo>
                  <a:pt x="2650041" y="1638369"/>
                </a:lnTo>
                <a:lnTo>
                  <a:pt x="2600768" y="1638654"/>
                </a:lnTo>
                <a:lnTo>
                  <a:pt x="2551419" y="1639592"/>
                </a:lnTo>
                <a:lnTo>
                  <a:pt x="2501962" y="1641105"/>
                </a:lnTo>
                <a:lnTo>
                  <a:pt x="2452362" y="1643117"/>
                </a:lnTo>
                <a:lnTo>
                  <a:pt x="2402587" y="1645552"/>
                </a:lnTo>
                <a:lnTo>
                  <a:pt x="2352605" y="1648334"/>
                </a:lnTo>
                <a:lnTo>
                  <a:pt x="2302381" y="1651387"/>
                </a:lnTo>
                <a:lnTo>
                  <a:pt x="2251883" y="1654633"/>
                </a:lnTo>
                <a:lnTo>
                  <a:pt x="2190903" y="1657934"/>
                </a:lnTo>
                <a:lnTo>
                  <a:pt x="2136042" y="1659607"/>
                </a:lnTo>
                <a:lnTo>
                  <a:pt x="2086044" y="1659976"/>
                </a:lnTo>
                <a:lnTo>
                  <a:pt x="2039654" y="1659362"/>
                </a:lnTo>
                <a:lnTo>
                  <a:pt x="1995616" y="1658088"/>
                </a:lnTo>
                <a:lnTo>
                  <a:pt x="1952675" y="1656476"/>
                </a:lnTo>
                <a:lnTo>
                  <a:pt x="1909576" y="1654849"/>
                </a:lnTo>
                <a:lnTo>
                  <a:pt x="1865062" y="1653529"/>
                </a:lnTo>
                <a:lnTo>
                  <a:pt x="1817879" y="1652837"/>
                </a:lnTo>
                <a:lnTo>
                  <a:pt x="1766771" y="1653098"/>
                </a:lnTo>
                <a:lnTo>
                  <a:pt x="1710482" y="1654633"/>
                </a:lnTo>
                <a:lnTo>
                  <a:pt x="1641191" y="1657253"/>
                </a:lnTo>
                <a:lnTo>
                  <a:pt x="1577897" y="1659470"/>
                </a:lnTo>
                <a:lnTo>
                  <a:pt x="1519917" y="1661177"/>
                </a:lnTo>
                <a:lnTo>
                  <a:pt x="1466568" y="1662265"/>
                </a:lnTo>
                <a:lnTo>
                  <a:pt x="1417168" y="1662626"/>
                </a:lnTo>
                <a:lnTo>
                  <a:pt x="1371035" y="1662151"/>
                </a:lnTo>
                <a:lnTo>
                  <a:pt x="1327486" y="1660733"/>
                </a:lnTo>
                <a:lnTo>
                  <a:pt x="1285838" y="1658263"/>
                </a:lnTo>
                <a:lnTo>
                  <a:pt x="1245408" y="1654633"/>
                </a:lnTo>
                <a:lnTo>
                  <a:pt x="1227554" y="1653074"/>
                </a:lnTo>
                <a:lnTo>
                  <a:pt x="1175867" y="1650185"/>
                </a:lnTo>
                <a:lnTo>
                  <a:pt x="1105187" y="1647657"/>
                </a:lnTo>
                <a:lnTo>
                  <a:pt x="1063591" y="1646549"/>
                </a:lnTo>
                <a:lnTo>
                  <a:pt x="1018288" y="1645557"/>
                </a:lnTo>
                <a:lnTo>
                  <a:pt x="969623" y="1644690"/>
                </a:lnTo>
                <a:lnTo>
                  <a:pt x="917943" y="1643955"/>
                </a:lnTo>
                <a:lnTo>
                  <a:pt x="863596" y="1643361"/>
                </a:lnTo>
                <a:lnTo>
                  <a:pt x="806928" y="1642917"/>
                </a:lnTo>
                <a:lnTo>
                  <a:pt x="748286" y="1642631"/>
                </a:lnTo>
                <a:lnTo>
                  <a:pt x="688016" y="1642512"/>
                </a:lnTo>
                <a:lnTo>
                  <a:pt x="626466" y="1642568"/>
                </a:lnTo>
                <a:lnTo>
                  <a:pt x="563982" y="1642807"/>
                </a:lnTo>
                <a:lnTo>
                  <a:pt x="500910" y="1643239"/>
                </a:lnTo>
                <a:lnTo>
                  <a:pt x="437598" y="1643872"/>
                </a:lnTo>
                <a:lnTo>
                  <a:pt x="374392" y="1644713"/>
                </a:lnTo>
                <a:lnTo>
                  <a:pt x="311640" y="1645773"/>
                </a:lnTo>
                <a:lnTo>
                  <a:pt x="249687" y="1647058"/>
                </a:lnTo>
                <a:lnTo>
                  <a:pt x="188881" y="1648579"/>
                </a:lnTo>
                <a:lnTo>
                  <a:pt x="129569" y="1650342"/>
                </a:lnTo>
                <a:lnTo>
                  <a:pt x="72096" y="1652357"/>
                </a:lnTo>
                <a:lnTo>
                  <a:pt x="16810" y="1654633"/>
                </a:lnTo>
                <a:lnTo>
                  <a:pt x="11416" y="1595802"/>
                </a:lnTo>
                <a:lnTo>
                  <a:pt x="7025" y="1542698"/>
                </a:lnTo>
                <a:lnTo>
                  <a:pt x="3663" y="1493840"/>
                </a:lnTo>
                <a:lnTo>
                  <a:pt x="1354" y="1447752"/>
                </a:lnTo>
                <a:lnTo>
                  <a:pt x="125" y="1402953"/>
                </a:lnTo>
                <a:lnTo>
                  <a:pt x="0" y="1357967"/>
                </a:lnTo>
                <a:lnTo>
                  <a:pt x="1003" y="1311313"/>
                </a:lnTo>
                <a:lnTo>
                  <a:pt x="3161" y="1261514"/>
                </a:lnTo>
                <a:lnTo>
                  <a:pt x="6498" y="1207091"/>
                </a:lnTo>
                <a:lnTo>
                  <a:pt x="11040" y="1146566"/>
                </a:lnTo>
                <a:lnTo>
                  <a:pt x="16810" y="1078459"/>
                </a:lnTo>
                <a:lnTo>
                  <a:pt x="22663" y="1003291"/>
                </a:lnTo>
                <a:lnTo>
                  <a:pt x="26368" y="936415"/>
                </a:lnTo>
                <a:lnTo>
                  <a:pt x="28241" y="876863"/>
                </a:lnTo>
                <a:lnTo>
                  <a:pt x="28603" y="823667"/>
                </a:lnTo>
                <a:lnTo>
                  <a:pt x="27769" y="775859"/>
                </a:lnTo>
                <a:lnTo>
                  <a:pt x="26059" y="732472"/>
                </a:lnTo>
                <a:lnTo>
                  <a:pt x="23790" y="692537"/>
                </a:lnTo>
                <a:lnTo>
                  <a:pt x="21280" y="655087"/>
                </a:lnTo>
                <a:lnTo>
                  <a:pt x="18848" y="619153"/>
                </a:lnTo>
                <a:lnTo>
                  <a:pt x="16810" y="583769"/>
                </a:lnTo>
                <a:lnTo>
                  <a:pt x="14009" y="511025"/>
                </a:lnTo>
                <a:lnTo>
                  <a:pt x="12927" y="468757"/>
                </a:lnTo>
                <a:lnTo>
                  <a:pt x="12106" y="422911"/>
                </a:lnTo>
                <a:lnTo>
                  <a:pt x="11585" y="373750"/>
                </a:lnTo>
                <a:lnTo>
                  <a:pt x="11399" y="321538"/>
                </a:lnTo>
                <a:lnTo>
                  <a:pt x="11587" y="266539"/>
                </a:lnTo>
                <a:lnTo>
                  <a:pt x="12185" y="209017"/>
                </a:lnTo>
                <a:lnTo>
                  <a:pt x="13230" y="149236"/>
                </a:lnTo>
                <a:lnTo>
                  <a:pt x="14759" y="87460"/>
                </a:lnTo>
                <a:lnTo>
                  <a:pt x="16810" y="2395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1076908"/>
            <a:ext cx="5940425" cy="5223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0099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for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(i=0;i&lt;n;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i=i+2</a:t>
            </a:r>
            <a:r>
              <a:rPr dirty="0" sz="2000" spc="-5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algn="ctr" marR="301053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sum+=1;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000">
                <a:latin typeface="Times New Roman"/>
                <a:cs typeface="Times New Roman"/>
              </a:rPr>
              <a:t>Anything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approximately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n/2 </a:t>
            </a:r>
            <a:r>
              <a:rPr dirty="0" sz="2000" spc="-10">
                <a:latin typeface="Times New Roman"/>
                <a:cs typeface="Times New Roman"/>
              </a:rPr>
              <a:t>times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Adding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constant</a:t>
            </a:r>
            <a:r>
              <a:rPr dirty="0" sz="20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leads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 O(N)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12065" marR="30226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for (i=n;i&gt;0;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i=i-2</a:t>
            </a:r>
            <a:r>
              <a:rPr dirty="0" sz="2000" spc="-5">
                <a:latin typeface="Courier New"/>
                <a:cs typeface="Courier New"/>
              </a:rPr>
              <a:t>) </a:t>
            </a:r>
            <a:r>
              <a:rPr dirty="0" sz="2000" spc="-119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sum+=1;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2000">
                <a:latin typeface="Times New Roman"/>
                <a:cs typeface="Times New Roman"/>
              </a:rPr>
              <a:t>Anything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loop</a:t>
            </a:r>
            <a:r>
              <a:rPr dirty="0" sz="2000" spc="-5">
                <a:latin typeface="Times New Roman"/>
                <a:cs typeface="Times New Roman"/>
              </a:rPr>
              <a:t> 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approximately </a:t>
            </a:r>
            <a:r>
              <a:rPr dirty="0" sz="2000" b="1">
                <a:latin typeface="Times New Roman"/>
                <a:cs typeface="Times New Roman"/>
              </a:rPr>
              <a:t>n/2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will still</a:t>
            </a:r>
            <a:r>
              <a:rPr dirty="0" sz="20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give</a:t>
            </a:r>
            <a:r>
              <a:rPr dirty="0" sz="20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O(N)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Let's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see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multiplying</a:t>
            </a:r>
            <a:r>
              <a:rPr dirty="0" sz="20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constant</a:t>
            </a:r>
            <a:r>
              <a:rPr dirty="0" sz="20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leads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12065" marR="30226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for (i=1;i&lt;n;</a:t>
            </a:r>
            <a:r>
              <a:rPr dirty="0" sz="2000" spc="-5" b="1">
                <a:solidFill>
                  <a:srgbClr val="FF0000"/>
                </a:solidFill>
                <a:latin typeface="Courier New"/>
                <a:cs typeface="Courier New"/>
              </a:rPr>
              <a:t>i=i*2</a:t>
            </a:r>
            <a:r>
              <a:rPr dirty="0" sz="2000" spc="-5">
                <a:latin typeface="Courier New"/>
                <a:cs typeface="Courier New"/>
              </a:rPr>
              <a:t>) </a:t>
            </a:r>
            <a:r>
              <a:rPr dirty="0" sz="2000" spc="-119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sum+=1;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4018915" algn="l"/>
              </a:tabLst>
            </a:pPr>
            <a:r>
              <a:rPr dirty="0" sz="2000">
                <a:latin typeface="Times New Roman"/>
                <a:cs typeface="Times New Roman"/>
              </a:rPr>
              <a:t>Anything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times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26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27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40"/>
              </a:spcBef>
            </a:pPr>
            <a:r>
              <a:rPr dirty="0" sz="2800" spc="-5"/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600" y="990600"/>
            <a:ext cx="3200400" cy="1676400"/>
          </a:xfrm>
          <a:prstGeom prst="rect">
            <a:avLst/>
          </a:prstGeom>
          <a:solidFill>
            <a:srgbClr val="A2FAD9"/>
          </a:solidFill>
          <a:ln w="9525">
            <a:solidFill>
              <a:srgbClr val="333399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800" spc="-5">
                <a:latin typeface="Times New Roman"/>
                <a:cs typeface="Times New Roman"/>
              </a:rPr>
              <a:t>counter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0;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(i=1;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i&lt;n;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i=i*2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Times New Roman"/>
                <a:cs typeface="Times New Roman"/>
              </a:rPr>
              <a:t>counter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counter+1;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62512" y="970343"/>
          <a:ext cx="3132455" cy="376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2174875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counter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1+1=2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28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40"/>
              </a:spcBef>
            </a:pPr>
            <a:r>
              <a:rPr dirty="0" sz="2800" spc="-5"/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600" y="990600"/>
            <a:ext cx="3200400" cy="1676400"/>
          </a:xfrm>
          <a:prstGeom prst="rect">
            <a:avLst/>
          </a:prstGeom>
          <a:solidFill>
            <a:srgbClr val="A2FAD9"/>
          </a:solidFill>
          <a:ln w="9525">
            <a:solidFill>
              <a:srgbClr val="333399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800" spc="-5">
                <a:latin typeface="Times New Roman"/>
                <a:cs typeface="Times New Roman"/>
              </a:rPr>
              <a:t>counter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0;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(i=1;i&lt;n;i=i*2)</a:t>
            </a:r>
            <a:endParaRPr sz="28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Times New Roman"/>
                <a:cs typeface="Times New Roman"/>
              </a:rPr>
              <a:t>counter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counter+1;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62512" y="976312"/>
          <a:ext cx="3132455" cy="376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2174875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counter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1+1=2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2+1=3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29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40"/>
              </a:spcBef>
            </a:pPr>
            <a:r>
              <a:rPr dirty="0" sz="2800" spc="-5"/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600" y="990600"/>
            <a:ext cx="3200400" cy="1676400"/>
          </a:xfrm>
          <a:prstGeom prst="rect">
            <a:avLst/>
          </a:prstGeom>
          <a:solidFill>
            <a:srgbClr val="A2FAD9"/>
          </a:solidFill>
          <a:ln w="9525">
            <a:solidFill>
              <a:srgbClr val="333399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800" spc="-5">
                <a:latin typeface="Times New Roman"/>
                <a:cs typeface="Times New Roman"/>
              </a:rPr>
              <a:t>counter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0;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(i=1;i&lt;n;i=i*2)</a:t>
            </a:r>
            <a:endParaRPr sz="28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Times New Roman"/>
                <a:cs typeface="Times New Roman"/>
              </a:rPr>
              <a:t>counter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counter+1;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62512" y="976312"/>
          <a:ext cx="3132455" cy="376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2174875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counter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1+1=2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2+1=3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3+1=4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1140" y="2891790"/>
            <a:ext cx="3531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increasing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dirty="0" sz="1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continue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 to </a:t>
            </a:r>
            <a:r>
              <a:rPr dirty="0" sz="1800" spc="-43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increase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until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 i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=n…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30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40"/>
              </a:spcBef>
            </a:pPr>
            <a:r>
              <a:rPr dirty="0" sz="2800" spc="-5"/>
              <a:t>EXAMPLE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1112" y="965517"/>
          <a:ext cx="3132455" cy="3823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2174875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counter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1+1=2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2+1=3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3+1=4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n/2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“exit</a:t>
                      </a:r>
                      <a:r>
                        <a:rPr dirty="0" sz="2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loop”…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84447" y="6096000"/>
            <a:ext cx="4871085" cy="368935"/>
          </a:xfrm>
          <a:prstGeom prst="rect">
            <a:avLst/>
          </a:prstGeom>
          <a:solidFill>
            <a:srgbClr val="CCFFFF"/>
          </a:solidFill>
          <a:ln w="9525">
            <a:solidFill>
              <a:srgbClr val="33339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value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counter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log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561" y="4877561"/>
            <a:ext cx="2806065" cy="376555"/>
          </a:xfrm>
          <a:prstGeom prst="rect">
            <a:avLst/>
          </a:prstGeom>
          <a:ln w="25400">
            <a:solidFill>
              <a:srgbClr val="BBBBBB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Times New Roman"/>
                <a:cs typeface="Times New Roman"/>
              </a:rPr>
              <a:t>loop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execute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i=n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640" y="2842641"/>
            <a:ext cx="391604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 increasing</a:t>
            </a:r>
            <a:r>
              <a:rPr dirty="0" sz="20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will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continue</a:t>
            </a:r>
            <a:r>
              <a:rPr dirty="0" sz="20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dirty="0" sz="2000" spc="-48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increase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until</a:t>
            </a:r>
            <a:r>
              <a:rPr dirty="0" sz="20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=n…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many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times</a:t>
            </a:r>
            <a:r>
              <a:rPr dirty="0" sz="20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incremented?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240" y="4367021"/>
            <a:ext cx="4237990" cy="1426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395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NOTE: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incremented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powers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875"/>
              </a:lnSpc>
            </a:pPr>
            <a:r>
              <a:rPr dirty="0" sz="2400" spc="-5" b="1">
                <a:latin typeface="Times New Roman"/>
                <a:cs typeface="Times New Roman"/>
              </a:rPr>
              <a:t>2</a:t>
            </a:r>
            <a:r>
              <a:rPr dirty="0" baseline="24305" sz="2400" spc="-7" b="1">
                <a:latin typeface="Times New Roman"/>
                <a:cs typeface="Times New Roman"/>
              </a:rPr>
              <a:t>0</a:t>
            </a:r>
            <a:r>
              <a:rPr dirty="0" sz="2400" spc="-5" b="1">
                <a:latin typeface="Times New Roman"/>
                <a:cs typeface="Times New Roman"/>
              </a:rPr>
              <a:t>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2</a:t>
            </a:r>
            <a:r>
              <a:rPr dirty="0" baseline="24305" sz="2400" spc="-7" b="1">
                <a:latin typeface="Times New Roman"/>
                <a:cs typeface="Times New Roman"/>
              </a:rPr>
              <a:t>1</a:t>
            </a:r>
            <a:r>
              <a:rPr dirty="0" baseline="24305" sz="2400" spc="27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5" b="1">
                <a:latin typeface="Times New Roman"/>
                <a:cs typeface="Times New Roman"/>
              </a:rPr>
              <a:t> 2</a:t>
            </a:r>
            <a:r>
              <a:rPr dirty="0" baseline="24305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, 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baseline="24305" sz="2400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2</a:t>
            </a:r>
            <a:r>
              <a:rPr dirty="0" baseline="24305" sz="2400" spc="-15" b="1">
                <a:latin typeface="Times New Roman"/>
                <a:cs typeface="Times New Roman"/>
              </a:rPr>
              <a:t>m</a:t>
            </a:r>
            <a:r>
              <a:rPr dirty="0" sz="2400" spc="-10" b="1">
                <a:latin typeface="Times New Roman"/>
                <a:cs typeface="Times New Roman"/>
              </a:rPr>
              <a:t>,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where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 b="1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baseline="24305" sz="2400" spc="254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dirty="0" sz="2400" spc="-2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400" spc="-60" b="1">
                <a:solidFill>
                  <a:srgbClr val="006FC0"/>
                </a:solidFill>
                <a:latin typeface="Times New Roman"/>
                <a:cs typeface="Times New Roman"/>
              </a:rPr>
              <a:t>Take</a:t>
            </a:r>
            <a:r>
              <a:rPr dirty="0" sz="2400" spc="-2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log</a:t>
            </a:r>
            <a:r>
              <a:rPr dirty="0" sz="2400" spc="-1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dirty="0" sz="2400" spc="-1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6FC0"/>
                </a:solidFill>
                <a:latin typeface="Times New Roman"/>
                <a:cs typeface="Times New Roman"/>
              </a:rPr>
              <a:t>both sides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240" y="5767527"/>
            <a:ext cx="13176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sz="2400" spc="-4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dirty="0" sz="2400" spc="-5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log</a:t>
            </a:r>
            <a:r>
              <a:rPr dirty="0" baseline="-20833" sz="2400" b="1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990600"/>
            <a:ext cx="3200400" cy="1676400"/>
          </a:xfrm>
          <a:prstGeom prst="rect">
            <a:avLst/>
          </a:prstGeom>
          <a:solidFill>
            <a:srgbClr val="A2FAD9"/>
          </a:solidFill>
          <a:ln w="9525">
            <a:solidFill>
              <a:srgbClr val="333399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800" spc="-5">
                <a:latin typeface="Times New Roman"/>
                <a:cs typeface="Times New Roman"/>
              </a:rPr>
              <a:t>counter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0;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(i=1;i&lt;n;i=i*2)</a:t>
            </a:r>
            <a:endParaRPr sz="28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Times New Roman"/>
                <a:cs typeface="Times New Roman"/>
              </a:rPr>
              <a:t>counter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counter+1;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31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40"/>
              </a:spcBef>
            </a:pPr>
            <a:r>
              <a:rPr dirty="0" sz="2800" spc="-5"/>
              <a:t>EXAMPLE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1112" y="965517"/>
          <a:ext cx="3132455" cy="3823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2174875"/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counter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1+1=2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2+1=3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3+1=4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n/2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baseline="-21021" sz="277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“exit</a:t>
                      </a:r>
                      <a:r>
                        <a:rPr dirty="0" sz="2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loop”…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84447" y="6096000"/>
            <a:ext cx="4871085" cy="368935"/>
          </a:xfrm>
          <a:prstGeom prst="rect">
            <a:avLst/>
          </a:prstGeom>
          <a:solidFill>
            <a:srgbClr val="CCFFFF"/>
          </a:solidFill>
          <a:ln w="9525">
            <a:solidFill>
              <a:srgbClr val="333399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value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counter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log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561" y="4877561"/>
            <a:ext cx="2806065" cy="376555"/>
          </a:xfrm>
          <a:prstGeom prst="rect">
            <a:avLst/>
          </a:prstGeom>
          <a:ln w="25400">
            <a:solidFill>
              <a:srgbClr val="BBBBBB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dirty="0" sz="1800">
                <a:latin typeface="Times New Roman"/>
                <a:cs typeface="Times New Roman"/>
              </a:rPr>
              <a:t>loop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execute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i=n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640" y="2842641"/>
            <a:ext cx="391604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 increasing</a:t>
            </a:r>
            <a:r>
              <a:rPr dirty="0" sz="20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will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continue</a:t>
            </a:r>
            <a:r>
              <a:rPr dirty="0" sz="20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dirty="0" sz="2000" spc="-48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increase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until</a:t>
            </a:r>
            <a:r>
              <a:rPr dirty="0" sz="20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=n…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many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times</a:t>
            </a:r>
            <a:r>
              <a:rPr dirty="0" sz="20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incremented?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240" y="4367021"/>
            <a:ext cx="4237990" cy="1426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395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NOTE: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incremented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powers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875"/>
              </a:lnSpc>
            </a:pPr>
            <a:r>
              <a:rPr dirty="0" sz="2400" spc="-5" b="1">
                <a:latin typeface="Times New Roman"/>
                <a:cs typeface="Times New Roman"/>
              </a:rPr>
              <a:t>2</a:t>
            </a:r>
            <a:r>
              <a:rPr dirty="0" baseline="24305" sz="2400" spc="-7" b="1">
                <a:latin typeface="Times New Roman"/>
                <a:cs typeface="Times New Roman"/>
              </a:rPr>
              <a:t>0</a:t>
            </a:r>
            <a:r>
              <a:rPr dirty="0" sz="2400" spc="-5" b="1">
                <a:latin typeface="Times New Roman"/>
                <a:cs typeface="Times New Roman"/>
              </a:rPr>
              <a:t>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2</a:t>
            </a:r>
            <a:r>
              <a:rPr dirty="0" baseline="24305" sz="2400" spc="-7" b="1">
                <a:latin typeface="Times New Roman"/>
                <a:cs typeface="Times New Roman"/>
              </a:rPr>
              <a:t>1</a:t>
            </a:r>
            <a:r>
              <a:rPr dirty="0" baseline="24305" sz="2400" spc="27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5" b="1">
                <a:latin typeface="Times New Roman"/>
                <a:cs typeface="Times New Roman"/>
              </a:rPr>
              <a:t> 2</a:t>
            </a:r>
            <a:r>
              <a:rPr dirty="0" baseline="24305" sz="2400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, 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baseline="24305" sz="2400" b="1">
                <a:latin typeface="Times New Roman"/>
                <a:cs typeface="Times New Roman"/>
              </a:rPr>
              <a:t>3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2</a:t>
            </a:r>
            <a:r>
              <a:rPr dirty="0" baseline="24305" sz="2400" spc="-15" b="1">
                <a:latin typeface="Times New Roman"/>
                <a:cs typeface="Times New Roman"/>
              </a:rPr>
              <a:t>m</a:t>
            </a:r>
            <a:r>
              <a:rPr dirty="0" sz="2400" spc="-10" b="1">
                <a:latin typeface="Times New Roman"/>
                <a:cs typeface="Times New Roman"/>
              </a:rPr>
              <a:t>,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where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-7" b="1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baseline="24305" sz="2400" spc="254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dirty="0" sz="2400" spc="-2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400" spc="-60" b="1">
                <a:solidFill>
                  <a:srgbClr val="006FC0"/>
                </a:solidFill>
                <a:latin typeface="Times New Roman"/>
                <a:cs typeface="Times New Roman"/>
              </a:rPr>
              <a:t>Take</a:t>
            </a:r>
            <a:r>
              <a:rPr dirty="0" sz="2400" spc="-2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log</a:t>
            </a:r>
            <a:r>
              <a:rPr dirty="0" sz="2400" spc="-1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dirty="0" sz="2400" spc="-1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6FC0"/>
                </a:solidFill>
                <a:latin typeface="Times New Roman"/>
                <a:cs typeface="Times New Roman"/>
              </a:rPr>
              <a:t>both sides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240" y="5767527"/>
            <a:ext cx="13176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dirty="0" sz="2400" spc="-4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dirty="0" sz="2400" spc="-5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log</a:t>
            </a:r>
            <a:r>
              <a:rPr dirty="0" baseline="-20833" sz="2400" b="1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990600"/>
            <a:ext cx="3200400" cy="1676400"/>
          </a:xfrm>
          <a:prstGeom prst="rect">
            <a:avLst/>
          </a:prstGeom>
          <a:solidFill>
            <a:srgbClr val="A2FAD9"/>
          </a:solidFill>
          <a:ln w="9525">
            <a:solidFill>
              <a:srgbClr val="333399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800" spc="-5">
                <a:latin typeface="Times New Roman"/>
                <a:cs typeface="Times New Roman"/>
              </a:rPr>
              <a:t>counter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0;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(i=1;i&lt;n;i=i*2)</a:t>
            </a:r>
            <a:endParaRPr sz="280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Times New Roman"/>
                <a:cs typeface="Times New Roman"/>
              </a:rPr>
              <a:t>counter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counter+1;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771525"/>
            <a:chOff x="-4762" y="0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0221" y="110439"/>
            <a:ext cx="25438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NESTED</a:t>
            </a:r>
            <a:r>
              <a:rPr dirty="0" sz="3200" spc="-95"/>
              <a:t> </a:t>
            </a:r>
            <a:r>
              <a:rPr dirty="0" sz="3200"/>
              <a:t>Loop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7885938" y="6471062"/>
            <a:ext cx="120396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2794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fld id="{81D60167-4931-47E6-BA6A-407CBD079E47}" type="slidenum">
              <a:rPr dirty="0" sz="1000" spc="-5">
                <a:latin typeface="Times New Roman"/>
                <a:cs typeface="Times New Roman"/>
              </a:rPr>
              <a:t>1 </a:t>
            </a:fld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1190" y="1024662"/>
          <a:ext cx="7494270" cy="330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/>
                <a:gridCol w="457200"/>
                <a:gridCol w="1485264"/>
                <a:gridCol w="838835"/>
                <a:gridCol w="1772285"/>
                <a:gridCol w="2070099"/>
              </a:tblGrid>
              <a:tr h="31144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48435">
                        <a:lnSpc>
                          <a:spcPts val="2185"/>
                        </a:lnSpc>
                      </a:pPr>
                      <a:r>
                        <a:rPr dirty="0" u="heavy" sz="20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2185"/>
                        </a:lnSpc>
                      </a:pPr>
                      <a:r>
                        <a:rPr dirty="0" u="heavy" sz="20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Times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9299">
                <a:tc>
                  <a:txBody>
                    <a:bodyPr/>
                    <a:lstStyle/>
                    <a:p>
                      <a:pPr marL="31750">
                        <a:lnSpc>
                          <a:spcPts val="230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i=1;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00835">
                        <a:lnSpc>
                          <a:spcPts val="230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230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3184">
                <a:tc>
                  <a:txBody>
                    <a:bodyPr/>
                    <a:lstStyle/>
                    <a:p>
                      <a:pPr marL="31750">
                        <a:lnSpc>
                          <a:spcPts val="22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200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00835">
                        <a:lnSpc>
                          <a:spcPts val="223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223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11794">
                <a:tc>
                  <a:txBody>
                    <a:bodyPr/>
                    <a:lstStyle/>
                    <a:p>
                      <a:pPr marL="31750">
                        <a:lnSpc>
                          <a:spcPts val="225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while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5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(i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5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20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n)</a:t>
                      </a:r>
                      <a:r>
                        <a:rPr dirty="0" sz="20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600835">
                        <a:lnSpc>
                          <a:spcPts val="225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0">
                        <a:lnSpc>
                          <a:spcPts val="225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n+1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58638">
                <a:tc gridSpan="3">
                  <a:txBody>
                    <a:bodyPr/>
                    <a:lstStyle/>
                    <a:p>
                      <a:pPr marL="6032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j=1;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445"/>
                </a:tc>
              </a:tr>
              <a:tr h="335579">
                <a:tc gridSpan="3">
                  <a:txBody>
                    <a:bodyPr/>
                    <a:lstStyle/>
                    <a:p>
                      <a:pPr marL="603250">
                        <a:lnSpc>
                          <a:spcPts val="225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dirty="0" sz="20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(j</a:t>
                      </a:r>
                      <a:r>
                        <a:rPr dirty="0" sz="20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n)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225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0">
                        <a:lnSpc>
                          <a:spcPts val="225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n*(n+1)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5361">
                <a:tc gridSpan="3">
                  <a:txBody>
                    <a:bodyPr/>
                    <a:lstStyle/>
                    <a:p>
                      <a:pPr marL="1212850">
                        <a:lnSpc>
                          <a:spcPts val="225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20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+=</a:t>
                      </a:r>
                      <a:r>
                        <a:rPr dirty="0" sz="20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i;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225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0">
                        <a:lnSpc>
                          <a:spcPts val="225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n*n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5280">
                <a:tc gridSpan="3">
                  <a:txBody>
                    <a:bodyPr/>
                    <a:lstStyle/>
                    <a:p>
                      <a:pPr algn="ctr" marL="222885">
                        <a:lnSpc>
                          <a:spcPts val="225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j++;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225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1550">
                        <a:lnSpc>
                          <a:spcPts val="225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n*n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5153">
                <a:tc gridSpan="3">
                  <a:txBody>
                    <a:bodyPr/>
                    <a:lstStyle/>
                    <a:p>
                      <a:pPr marL="488950">
                        <a:lnSpc>
                          <a:spcPts val="225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2013">
                <a:tc gridSpan="3">
                  <a:txBody>
                    <a:bodyPr/>
                    <a:lstStyle/>
                    <a:p>
                      <a:pPr marL="488950">
                        <a:lnSpc>
                          <a:spcPts val="225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i++;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0">
                        <a:lnSpc>
                          <a:spcPts val="225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ts val="225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1940" y="4286555"/>
            <a:ext cx="7301865" cy="125222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  <a:tabLst>
                <a:tab pos="855344" algn="l"/>
              </a:tabLst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T(N)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	1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+ 1 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(n+1)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n*(n+1)+n*n+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n*n+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3n</a:t>
            </a:r>
            <a:r>
              <a:rPr dirty="0" baseline="25525" sz="277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352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3n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+ 3</a:t>
            </a:r>
            <a:endParaRPr sz="2800">
              <a:latin typeface="Times New Roman"/>
              <a:cs typeface="Times New Roman"/>
            </a:endParaRPr>
          </a:p>
          <a:p>
            <a:pPr algn="ctr" marL="79375">
              <a:lnSpc>
                <a:spcPct val="100000"/>
              </a:lnSpc>
              <a:spcBef>
                <a:spcPts val="305"/>
              </a:spcBef>
            </a:pPr>
            <a:r>
              <a:rPr dirty="0" sz="2000" spc="5">
                <a:solidFill>
                  <a:srgbClr val="333399"/>
                </a:solidFill>
                <a:latin typeface="Wingdings"/>
                <a:cs typeface="Wingdings"/>
              </a:rPr>
              <a:t>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 time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 required</a:t>
            </a:r>
            <a:r>
              <a:rPr dirty="0" sz="200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dirty="0" sz="200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this</a:t>
            </a:r>
            <a:r>
              <a:rPr dirty="0" sz="2000" spc="-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algorithm</a:t>
            </a:r>
            <a:r>
              <a:rPr dirty="0" sz="200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is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99"/>
                </a:solidFill>
                <a:latin typeface="Times New Roman"/>
                <a:cs typeface="Times New Roman"/>
              </a:rPr>
              <a:t>proportional</a:t>
            </a:r>
            <a:r>
              <a:rPr dirty="0" sz="2400" spc="-2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99"/>
                </a:solidFill>
                <a:latin typeface="Times New Roman"/>
                <a:cs typeface="Times New Roman"/>
              </a:rPr>
              <a:t>to n</a:t>
            </a:r>
            <a:r>
              <a:rPr dirty="0" baseline="24305" sz="2400" b="1">
                <a:solidFill>
                  <a:srgbClr val="333399"/>
                </a:solidFill>
                <a:latin typeface="Times New Roman"/>
                <a:cs typeface="Times New Roman"/>
              </a:rPr>
              <a:t>2</a:t>
            </a:r>
            <a:endParaRPr baseline="24305"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2700" y="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050" y="5740146"/>
            <a:ext cx="8345805" cy="7073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dirty="0" sz="2000" spc="-55" b="1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wish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FIND</a:t>
            </a:r>
            <a:endParaRPr sz="2000">
              <a:latin typeface="Times New Roman"/>
              <a:cs typeface="Times New Roman"/>
            </a:endParaRPr>
          </a:p>
          <a:p>
            <a:pPr marL="8343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33755" algn="l"/>
                <a:tab pos="83439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heavy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constant</a:t>
            </a:r>
            <a:r>
              <a:rPr dirty="0" sz="20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low order</a:t>
            </a:r>
            <a:r>
              <a:rPr dirty="0" sz="20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terms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 i="1">
                <a:solidFill>
                  <a:srgbClr val="DD0011"/>
                </a:solidFill>
                <a:latin typeface="Times New Roman"/>
                <a:cs typeface="Times New Roman"/>
              </a:rPr>
              <a:t>T(N)</a:t>
            </a:r>
            <a:r>
              <a:rPr dirty="0" sz="2000" spc="-160" i="1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DD0011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3810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29920">
              <a:lnSpc>
                <a:spcPts val="2855"/>
              </a:lnSpc>
            </a:pPr>
            <a:r>
              <a:rPr dirty="0" sz="2400" spc="-5"/>
              <a:t>EXAMPLE</a:t>
            </a:r>
            <a:r>
              <a:rPr dirty="0" sz="2400" spc="10"/>
              <a:t> </a:t>
            </a:r>
            <a:r>
              <a:rPr dirty="0" sz="2400" spc="-5"/>
              <a:t>OF</a:t>
            </a:r>
            <a:r>
              <a:rPr dirty="0" sz="2400"/>
              <a:t> </a:t>
            </a:r>
            <a:r>
              <a:rPr dirty="0" sz="2400" spc="-5"/>
              <a:t>O(log</a:t>
            </a:r>
            <a:r>
              <a:rPr dirty="0" sz="2400" spc="-10"/>
              <a:t> </a:t>
            </a:r>
            <a:r>
              <a:rPr dirty="0" sz="2400"/>
              <a:t>n)…suppose</a:t>
            </a:r>
            <a:r>
              <a:rPr dirty="0" sz="2400" spc="-15"/>
              <a:t> </a:t>
            </a:r>
            <a:r>
              <a:rPr dirty="0" sz="2400"/>
              <a:t>you are</a:t>
            </a:r>
            <a:r>
              <a:rPr dirty="0" sz="2400" spc="-15"/>
              <a:t> </a:t>
            </a:r>
            <a:r>
              <a:rPr dirty="0" sz="2400"/>
              <a:t>coloring</a:t>
            </a:r>
            <a:r>
              <a:rPr dirty="0" sz="2400" spc="-30"/>
              <a:t> </a:t>
            </a:r>
            <a:r>
              <a:rPr dirty="0" sz="2400"/>
              <a:t>the</a:t>
            </a:r>
            <a:r>
              <a:rPr dirty="0" sz="2400" spc="-20"/>
              <a:t> </a:t>
            </a:r>
            <a:r>
              <a:rPr dirty="0" sz="2400"/>
              <a:t>table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5191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7200" y="1333500"/>
            <a:ext cx="8305800" cy="76200"/>
          </a:xfrm>
          <a:custGeom>
            <a:avLst/>
            <a:gdLst/>
            <a:ahLst/>
            <a:cxnLst/>
            <a:rect l="l" t="t" r="r" b="b"/>
            <a:pathLst>
              <a:path w="8305800" h="76200">
                <a:moveTo>
                  <a:pt x="8229600" y="0"/>
                </a:moveTo>
                <a:lnTo>
                  <a:pt x="8229600" y="76200"/>
                </a:lnTo>
                <a:lnTo>
                  <a:pt x="8293100" y="44450"/>
                </a:lnTo>
                <a:lnTo>
                  <a:pt x="8242427" y="44450"/>
                </a:lnTo>
                <a:lnTo>
                  <a:pt x="8242427" y="31750"/>
                </a:lnTo>
                <a:lnTo>
                  <a:pt x="8293100" y="31750"/>
                </a:lnTo>
                <a:lnTo>
                  <a:pt x="8229600" y="0"/>
                </a:lnTo>
                <a:close/>
              </a:path>
              <a:path w="8305800" h="76200">
                <a:moveTo>
                  <a:pt x="822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229600" y="44450"/>
                </a:lnTo>
                <a:lnTo>
                  <a:pt x="8229600" y="31750"/>
                </a:lnTo>
                <a:close/>
              </a:path>
              <a:path w="8305800" h="76200">
                <a:moveTo>
                  <a:pt x="8293100" y="31750"/>
                </a:moveTo>
                <a:lnTo>
                  <a:pt x="8242427" y="31750"/>
                </a:lnTo>
                <a:lnTo>
                  <a:pt x="8242427" y="44450"/>
                </a:lnTo>
                <a:lnTo>
                  <a:pt x="8293100" y="44450"/>
                </a:lnTo>
                <a:lnTo>
                  <a:pt x="8305800" y="38100"/>
                </a:lnTo>
                <a:lnTo>
                  <a:pt x="829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87700" y="1092453"/>
            <a:ext cx="819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take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half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2912" y="17383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48200" y="2681223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4114800" h="76200">
                <a:moveTo>
                  <a:pt x="4102660" y="31623"/>
                </a:moveTo>
                <a:lnTo>
                  <a:pt x="4051300" y="31623"/>
                </a:lnTo>
                <a:lnTo>
                  <a:pt x="4051300" y="44323"/>
                </a:lnTo>
                <a:lnTo>
                  <a:pt x="4038641" y="44397"/>
                </a:lnTo>
                <a:lnTo>
                  <a:pt x="4038854" y="76200"/>
                </a:lnTo>
                <a:lnTo>
                  <a:pt x="4114800" y="37591"/>
                </a:lnTo>
                <a:lnTo>
                  <a:pt x="4102660" y="31623"/>
                </a:lnTo>
                <a:close/>
              </a:path>
              <a:path w="4114800" h="76200">
                <a:moveTo>
                  <a:pt x="4038557" y="31698"/>
                </a:moveTo>
                <a:lnTo>
                  <a:pt x="0" y="55625"/>
                </a:lnTo>
                <a:lnTo>
                  <a:pt x="0" y="68325"/>
                </a:lnTo>
                <a:lnTo>
                  <a:pt x="4038641" y="44397"/>
                </a:lnTo>
                <a:lnTo>
                  <a:pt x="4038557" y="31698"/>
                </a:lnTo>
                <a:close/>
              </a:path>
              <a:path w="4114800" h="76200">
                <a:moveTo>
                  <a:pt x="4051300" y="31623"/>
                </a:moveTo>
                <a:lnTo>
                  <a:pt x="4038557" y="31698"/>
                </a:lnTo>
                <a:lnTo>
                  <a:pt x="4038641" y="44397"/>
                </a:lnTo>
                <a:lnTo>
                  <a:pt x="4051300" y="44323"/>
                </a:lnTo>
                <a:lnTo>
                  <a:pt x="4051300" y="31623"/>
                </a:lnTo>
                <a:close/>
              </a:path>
              <a:path w="4114800" h="76200">
                <a:moveTo>
                  <a:pt x="4038346" y="0"/>
                </a:moveTo>
                <a:lnTo>
                  <a:pt x="4038557" y="31698"/>
                </a:lnTo>
                <a:lnTo>
                  <a:pt x="4102660" y="31623"/>
                </a:lnTo>
                <a:lnTo>
                  <a:pt x="4038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99428" y="2388234"/>
            <a:ext cx="819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take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half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2912" y="2933763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629272" y="4053204"/>
            <a:ext cx="2134235" cy="76200"/>
          </a:xfrm>
          <a:custGeom>
            <a:avLst/>
            <a:gdLst/>
            <a:ahLst/>
            <a:cxnLst/>
            <a:rect l="l" t="t" r="r" b="b"/>
            <a:pathLst>
              <a:path w="2134234" h="76200">
                <a:moveTo>
                  <a:pt x="2122226" y="31623"/>
                </a:moveTo>
                <a:lnTo>
                  <a:pt x="2070100" y="31623"/>
                </a:lnTo>
                <a:lnTo>
                  <a:pt x="2070353" y="44323"/>
                </a:lnTo>
                <a:lnTo>
                  <a:pt x="2057590" y="44468"/>
                </a:lnTo>
                <a:lnTo>
                  <a:pt x="2057907" y="76200"/>
                </a:lnTo>
                <a:lnTo>
                  <a:pt x="2133727" y="37211"/>
                </a:lnTo>
                <a:lnTo>
                  <a:pt x="2122226" y="31623"/>
                </a:lnTo>
                <a:close/>
              </a:path>
              <a:path w="2134234" h="76200">
                <a:moveTo>
                  <a:pt x="2057463" y="31767"/>
                </a:moveTo>
                <a:lnTo>
                  <a:pt x="0" y="55245"/>
                </a:lnTo>
                <a:lnTo>
                  <a:pt x="253" y="67945"/>
                </a:lnTo>
                <a:lnTo>
                  <a:pt x="2057590" y="44468"/>
                </a:lnTo>
                <a:lnTo>
                  <a:pt x="2057463" y="31767"/>
                </a:lnTo>
                <a:close/>
              </a:path>
              <a:path w="2134234" h="76200">
                <a:moveTo>
                  <a:pt x="2070100" y="31623"/>
                </a:moveTo>
                <a:lnTo>
                  <a:pt x="2057463" y="31767"/>
                </a:lnTo>
                <a:lnTo>
                  <a:pt x="2057590" y="44468"/>
                </a:lnTo>
                <a:lnTo>
                  <a:pt x="2070353" y="44323"/>
                </a:lnTo>
                <a:lnTo>
                  <a:pt x="2070100" y="31623"/>
                </a:lnTo>
                <a:close/>
              </a:path>
              <a:path w="2134234" h="76200">
                <a:moveTo>
                  <a:pt x="2057146" y="0"/>
                </a:moveTo>
                <a:lnTo>
                  <a:pt x="2057463" y="31767"/>
                </a:lnTo>
                <a:lnTo>
                  <a:pt x="2070100" y="31623"/>
                </a:lnTo>
                <a:lnTo>
                  <a:pt x="2122226" y="31623"/>
                </a:lnTo>
                <a:lnTo>
                  <a:pt x="2057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95209" y="3683889"/>
            <a:ext cx="819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take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half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2912" y="4319587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696200" y="51435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0"/>
                </a:moveTo>
                <a:lnTo>
                  <a:pt x="990600" y="76200"/>
                </a:lnTo>
                <a:lnTo>
                  <a:pt x="1054100" y="44450"/>
                </a:lnTo>
                <a:lnTo>
                  <a:pt x="1003300" y="44450"/>
                </a:lnTo>
                <a:lnTo>
                  <a:pt x="1003300" y="31750"/>
                </a:lnTo>
                <a:lnTo>
                  <a:pt x="1054100" y="31750"/>
                </a:lnTo>
                <a:lnTo>
                  <a:pt x="990600" y="0"/>
                </a:lnTo>
                <a:close/>
              </a:path>
              <a:path w="1066800" h="76200">
                <a:moveTo>
                  <a:pt x="990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066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66800" y="38100"/>
                </a:lnTo>
                <a:lnTo>
                  <a:pt x="1054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776209" y="4917694"/>
            <a:ext cx="819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take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half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42912" y="5310187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7696200" y="5990844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0"/>
                </a:moveTo>
                <a:lnTo>
                  <a:pt x="990600" y="76199"/>
                </a:lnTo>
                <a:lnTo>
                  <a:pt x="1054100" y="44449"/>
                </a:lnTo>
                <a:lnTo>
                  <a:pt x="1003300" y="44449"/>
                </a:lnTo>
                <a:lnTo>
                  <a:pt x="1003300" y="31749"/>
                </a:lnTo>
                <a:lnTo>
                  <a:pt x="1054100" y="31749"/>
                </a:lnTo>
                <a:lnTo>
                  <a:pt x="990600" y="0"/>
                </a:lnTo>
                <a:close/>
              </a:path>
              <a:path w="1066800" h="76200">
                <a:moveTo>
                  <a:pt x="9906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90600" y="44449"/>
                </a:lnTo>
                <a:lnTo>
                  <a:pt x="990600" y="31749"/>
                </a:lnTo>
                <a:close/>
              </a:path>
              <a:path w="1066800" h="76200">
                <a:moveTo>
                  <a:pt x="1054100" y="31749"/>
                </a:moveTo>
                <a:lnTo>
                  <a:pt x="1003300" y="31749"/>
                </a:lnTo>
                <a:lnTo>
                  <a:pt x="1003300" y="44449"/>
                </a:lnTo>
                <a:lnTo>
                  <a:pt x="1054100" y="44449"/>
                </a:lnTo>
                <a:lnTo>
                  <a:pt x="1066800" y="38099"/>
                </a:lnTo>
                <a:lnTo>
                  <a:pt x="10541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776209" y="5908649"/>
            <a:ext cx="819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take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32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50594" y="2388234"/>
            <a:ext cx="9029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disc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rded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2628" y="3683889"/>
            <a:ext cx="9029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disc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rded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6172200"/>
            <a:ext cx="6286500" cy="367665"/>
          </a:xfrm>
          <a:prstGeom prst="rect">
            <a:avLst/>
          </a:prstGeom>
          <a:solidFill>
            <a:srgbClr val="009999"/>
          </a:solidFill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800" spc="-65">
                <a:solidFill>
                  <a:srgbClr val="CCFFFF"/>
                </a:solidFill>
                <a:latin typeface="Times New Roman"/>
                <a:cs typeface="Times New Roman"/>
              </a:rPr>
              <a:t>You</a:t>
            </a:r>
            <a:r>
              <a:rPr dirty="0" sz="1800" spc="-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CCFFFF"/>
                </a:solidFill>
                <a:latin typeface="Times New Roman"/>
                <a:cs typeface="Times New Roman"/>
              </a:rPr>
              <a:t>didn’t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 color</a:t>
            </a:r>
            <a:r>
              <a:rPr dirty="0" sz="1800" spc="-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all</a:t>
            </a:r>
            <a:r>
              <a:rPr dirty="0" sz="1800" spc="-1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cells…..everytime</a:t>
            </a:r>
            <a:r>
              <a:rPr dirty="0" sz="1800" spc="-2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CCFFFF"/>
                </a:solidFill>
                <a:latin typeface="Times New Roman"/>
                <a:cs typeface="Times New Roman"/>
              </a:rPr>
              <a:t>you</a:t>
            </a:r>
            <a:r>
              <a:rPr dirty="0" sz="1800" spc="-4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discarded</a:t>
            </a:r>
            <a:r>
              <a:rPr dirty="0" sz="1800" spc="-1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half</a:t>
            </a:r>
            <a:r>
              <a:rPr dirty="0" sz="1800" spc="-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cells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33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3810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62965">
              <a:lnSpc>
                <a:spcPts val="2855"/>
              </a:lnSpc>
            </a:pPr>
            <a:r>
              <a:rPr dirty="0" sz="2400" spc="-5"/>
              <a:t>EXAMPLE</a:t>
            </a:r>
            <a:r>
              <a:rPr dirty="0" sz="2400" spc="10"/>
              <a:t> </a:t>
            </a:r>
            <a:r>
              <a:rPr dirty="0" sz="2400" spc="-5"/>
              <a:t>OF O(n)…suppose</a:t>
            </a:r>
            <a:r>
              <a:rPr dirty="0" sz="2400" spc="-10"/>
              <a:t> </a:t>
            </a:r>
            <a:r>
              <a:rPr dirty="0" sz="2400"/>
              <a:t>you</a:t>
            </a:r>
            <a:r>
              <a:rPr dirty="0" sz="2400" spc="-10"/>
              <a:t> </a:t>
            </a:r>
            <a:r>
              <a:rPr dirty="0" sz="2400"/>
              <a:t>are</a:t>
            </a:r>
            <a:r>
              <a:rPr dirty="0" sz="2400" spc="-5"/>
              <a:t> </a:t>
            </a:r>
            <a:r>
              <a:rPr dirty="0" sz="2400"/>
              <a:t>coloring</a:t>
            </a:r>
            <a:r>
              <a:rPr dirty="0" sz="2400" spc="-40"/>
              <a:t> </a:t>
            </a:r>
            <a:r>
              <a:rPr dirty="0" sz="2400"/>
              <a:t>the</a:t>
            </a:r>
            <a:r>
              <a:rPr dirty="0" sz="2400" spc="-10"/>
              <a:t> </a:t>
            </a:r>
            <a:r>
              <a:rPr dirty="0" sz="2400"/>
              <a:t>table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5191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76209" y="5908649"/>
            <a:ext cx="819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take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2209800"/>
            <a:ext cx="3688079" cy="370840"/>
          </a:xfrm>
          <a:prstGeom prst="rect">
            <a:avLst/>
          </a:prstGeom>
          <a:solidFill>
            <a:srgbClr val="009999"/>
          </a:solidFill>
        </p:spPr>
        <p:txBody>
          <a:bodyPr wrap="square" lIns="0" tIns="387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dirty="0" sz="1800" spc="-65">
                <a:solidFill>
                  <a:srgbClr val="CCFFFF"/>
                </a:solidFill>
                <a:latin typeface="Times New Roman"/>
                <a:cs typeface="Times New Roman"/>
              </a:rPr>
              <a:t>You</a:t>
            </a:r>
            <a:r>
              <a:rPr dirty="0" sz="1800" spc="-1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CCFFFF"/>
                </a:solidFill>
                <a:latin typeface="Times New Roman"/>
                <a:cs typeface="Times New Roman"/>
              </a:rPr>
              <a:t>will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color</a:t>
            </a:r>
            <a:r>
              <a:rPr dirty="0" sz="1800" spc="-2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all</a:t>
            </a:r>
            <a:r>
              <a:rPr dirty="0" sz="1800" spc="-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cells</a:t>
            </a:r>
            <a:r>
              <a:rPr dirty="0" sz="1800" spc="-3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one by</a:t>
            </a:r>
            <a:r>
              <a:rPr dirty="0" sz="1800" spc="-1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CCFFFF"/>
                </a:solidFill>
                <a:latin typeface="Times New Roman"/>
                <a:cs typeface="Times New Roman"/>
              </a:rPr>
              <a:t>one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2912" y="31099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34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3810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11530">
              <a:lnSpc>
                <a:spcPts val="2855"/>
              </a:lnSpc>
            </a:pPr>
            <a:r>
              <a:rPr dirty="0" sz="2400" spc="-5"/>
              <a:t>EXAMPLE</a:t>
            </a:r>
            <a:r>
              <a:rPr dirty="0" sz="2400" spc="10"/>
              <a:t> </a:t>
            </a:r>
            <a:r>
              <a:rPr dirty="0" sz="2400"/>
              <a:t>OF O(n</a:t>
            </a:r>
            <a:r>
              <a:rPr dirty="0" baseline="24305" sz="2400"/>
              <a:t>2</a:t>
            </a:r>
            <a:r>
              <a:rPr dirty="0" sz="2400"/>
              <a:t>)…suppose</a:t>
            </a:r>
            <a:r>
              <a:rPr dirty="0" sz="2400" spc="-5"/>
              <a:t> </a:t>
            </a:r>
            <a:r>
              <a:rPr dirty="0" sz="2400"/>
              <a:t>you are</a:t>
            </a:r>
            <a:r>
              <a:rPr dirty="0" sz="2400" spc="-30"/>
              <a:t> </a:t>
            </a:r>
            <a:r>
              <a:rPr dirty="0" sz="2400"/>
              <a:t>coloring</a:t>
            </a:r>
            <a:r>
              <a:rPr dirty="0" sz="2400" spc="-30"/>
              <a:t> </a:t>
            </a:r>
            <a:r>
              <a:rPr dirty="0" sz="2400"/>
              <a:t>the</a:t>
            </a:r>
            <a:r>
              <a:rPr dirty="0" sz="2400" spc="-15"/>
              <a:t> </a:t>
            </a:r>
            <a:r>
              <a:rPr dirty="0" sz="2400"/>
              <a:t>table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5191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76209" y="5908649"/>
            <a:ext cx="819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take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2209800"/>
            <a:ext cx="4729480" cy="524510"/>
          </a:xfrm>
          <a:prstGeom prst="rect">
            <a:avLst/>
          </a:prstGeom>
          <a:solidFill>
            <a:srgbClr val="009999"/>
          </a:solidFill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2800" spc="-100">
                <a:solidFill>
                  <a:srgbClr val="CCFFFF"/>
                </a:solidFill>
                <a:latin typeface="Times New Roman"/>
                <a:cs typeface="Times New Roman"/>
              </a:rPr>
              <a:t>You</a:t>
            </a:r>
            <a:r>
              <a:rPr dirty="0" sz="280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FFFF"/>
                </a:solidFill>
                <a:latin typeface="Times New Roman"/>
                <a:cs typeface="Times New Roman"/>
              </a:rPr>
              <a:t>will color</a:t>
            </a:r>
            <a:r>
              <a:rPr dirty="0" sz="2800" spc="-1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CCFFFF"/>
                </a:solidFill>
                <a:latin typeface="Times New Roman"/>
                <a:cs typeface="Times New Roman"/>
              </a:rPr>
              <a:t>each</a:t>
            </a:r>
            <a:r>
              <a:rPr dirty="0" sz="280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CCFFFF"/>
                </a:solidFill>
                <a:latin typeface="Times New Roman"/>
                <a:cs typeface="Times New Roman"/>
              </a:rPr>
              <a:t>cell</a:t>
            </a:r>
            <a:r>
              <a:rPr dirty="0" sz="2800" spc="2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CCFFFF"/>
                </a:solidFill>
                <a:latin typeface="Times New Roman"/>
                <a:cs typeface="Times New Roman"/>
              </a:rPr>
              <a:t>n</a:t>
            </a:r>
            <a:r>
              <a:rPr dirty="0" sz="2800" i="1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FFFF"/>
                </a:solidFill>
                <a:latin typeface="Times New Roman"/>
                <a:cs typeface="Times New Roman"/>
              </a:rPr>
              <a:t>times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2912" y="31099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35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3810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11530">
              <a:lnSpc>
                <a:spcPts val="2855"/>
              </a:lnSpc>
            </a:pPr>
            <a:r>
              <a:rPr dirty="0" sz="2400" spc="-5"/>
              <a:t>EXAMPLE</a:t>
            </a:r>
            <a:r>
              <a:rPr dirty="0" sz="2400" spc="10"/>
              <a:t> </a:t>
            </a:r>
            <a:r>
              <a:rPr dirty="0" sz="2400"/>
              <a:t>OF O(2</a:t>
            </a:r>
            <a:r>
              <a:rPr dirty="0" baseline="24305" sz="2400"/>
              <a:t>n</a:t>
            </a:r>
            <a:r>
              <a:rPr dirty="0" sz="2400"/>
              <a:t>)…suppose</a:t>
            </a:r>
            <a:r>
              <a:rPr dirty="0" sz="2400" spc="-5"/>
              <a:t> </a:t>
            </a:r>
            <a:r>
              <a:rPr dirty="0" sz="2400"/>
              <a:t>you are</a:t>
            </a:r>
            <a:r>
              <a:rPr dirty="0" sz="2400" spc="-30"/>
              <a:t> </a:t>
            </a:r>
            <a:r>
              <a:rPr dirty="0" sz="2400"/>
              <a:t>coloring</a:t>
            </a:r>
            <a:r>
              <a:rPr dirty="0" sz="2400" spc="-30"/>
              <a:t> </a:t>
            </a:r>
            <a:r>
              <a:rPr dirty="0" sz="2400"/>
              <a:t>the</a:t>
            </a:r>
            <a:r>
              <a:rPr dirty="0" sz="2400" spc="-15"/>
              <a:t> </a:t>
            </a:r>
            <a:r>
              <a:rPr dirty="0" sz="2400"/>
              <a:t>table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5191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0600" y="1981200"/>
            <a:ext cx="7734300" cy="524510"/>
          </a:xfrm>
          <a:prstGeom prst="rect">
            <a:avLst/>
          </a:prstGeom>
          <a:solidFill>
            <a:srgbClr val="009999"/>
          </a:solidFill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2800" spc="-5">
                <a:solidFill>
                  <a:srgbClr val="CCFFFF"/>
                </a:solidFill>
                <a:latin typeface="Times New Roman"/>
                <a:cs typeface="Times New Roman"/>
              </a:rPr>
              <a:t>The number</a:t>
            </a:r>
            <a:r>
              <a:rPr dirty="0" sz="2800" spc="1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FFFF"/>
                </a:solidFill>
                <a:latin typeface="Times New Roman"/>
                <a:cs typeface="Times New Roman"/>
              </a:rPr>
              <a:t>of</a:t>
            </a:r>
            <a:r>
              <a:rPr dirty="0" sz="2800" spc="1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FFFF"/>
                </a:solidFill>
                <a:latin typeface="Times New Roman"/>
                <a:cs typeface="Times New Roman"/>
              </a:rPr>
              <a:t>times you</a:t>
            </a:r>
            <a:r>
              <a:rPr dirty="0" sz="2800" spc="15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FFFF"/>
                </a:solidFill>
                <a:latin typeface="Times New Roman"/>
                <a:cs typeface="Times New Roman"/>
              </a:rPr>
              <a:t>color</a:t>
            </a:r>
            <a:r>
              <a:rPr dirty="0" sz="2800" spc="-1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FFFF"/>
                </a:solidFill>
                <a:latin typeface="Times New Roman"/>
                <a:cs typeface="Times New Roman"/>
              </a:rPr>
              <a:t>a</a:t>
            </a:r>
            <a:r>
              <a:rPr dirty="0" sz="280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FFFF"/>
                </a:solidFill>
                <a:latin typeface="Times New Roman"/>
                <a:cs typeface="Times New Roman"/>
              </a:rPr>
              <a:t>cell</a:t>
            </a:r>
            <a:r>
              <a:rPr dirty="0" sz="2800" spc="-2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FFFF"/>
                </a:solidFill>
                <a:latin typeface="Times New Roman"/>
                <a:cs typeface="Times New Roman"/>
              </a:rPr>
              <a:t>is written</a:t>
            </a:r>
            <a:r>
              <a:rPr dirty="0" sz="2800">
                <a:solidFill>
                  <a:srgbClr val="CC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CCFFFF"/>
                </a:solidFill>
                <a:latin typeface="Times New Roman"/>
                <a:cs typeface="Times New Roman"/>
              </a:rPr>
              <a:t>there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4312" y="3109912"/>
          <a:ext cx="8790305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  <a:gridCol w="730250"/>
              </a:tblGrid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128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256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512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2048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271"/>
            <a:ext cx="249682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678815" algn="l"/>
              </a:tabLst>
            </a:pPr>
            <a:r>
              <a:rPr dirty="0" sz="1800" spc="-220">
                <a:latin typeface="Times New Roman"/>
                <a:cs typeface="Times New Roman"/>
              </a:rPr>
              <a:t>CENG36	</a:t>
            </a:r>
            <a:r>
              <a:rPr dirty="0" sz="1800">
                <a:latin typeface="Times New Roman"/>
                <a:cs typeface="Times New Roman"/>
              </a:rPr>
              <a:t>213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 Structures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209" y="155194"/>
            <a:ext cx="89395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A</a:t>
            </a:r>
            <a:r>
              <a:rPr dirty="0" sz="3600" spc="-15"/>
              <a:t> </a:t>
            </a:r>
            <a:r>
              <a:rPr dirty="0" sz="3600"/>
              <a:t>Comparison</a:t>
            </a:r>
            <a:r>
              <a:rPr dirty="0" sz="3600" spc="-15"/>
              <a:t> </a:t>
            </a:r>
            <a:r>
              <a:rPr dirty="0" sz="3600"/>
              <a:t>of</a:t>
            </a:r>
            <a:r>
              <a:rPr dirty="0" sz="3600" spc="-10"/>
              <a:t> </a:t>
            </a:r>
            <a:r>
              <a:rPr dirty="0" sz="3600"/>
              <a:t>Growth-Rate</a:t>
            </a:r>
            <a:r>
              <a:rPr dirty="0" sz="3600" spc="-20"/>
              <a:t> </a:t>
            </a:r>
            <a:r>
              <a:rPr dirty="0" sz="3600"/>
              <a:t>Functions</a:t>
            </a:r>
            <a:r>
              <a:rPr dirty="0" sz="3600" spc="-15"/>
              <a:t> </a:t>
            </a:r>
            <a:r>
              <a:rPr dirty="0" sz="3600" spc="-5"/>
              <a:t>(cont.)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38200"/>
            <a:ext cx="7315200" cy="542086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36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271"/>
            <a:ext cx="249682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678815" algn="l"/>
              </a:tabLst>
            </a:pPr>
            <a:r>
              <a:rPr dirty="0" sz="1800" spc="-220">
                <a:latin typeface="Times New Roman"/>
                <a:cs typeface="Times New Roman"/>
              </a:rPr>
              <a:t>CENG37	</a:t>
            </a:r>
            <a:r>
              <a:rPr dirty="0" sz="1800">
                <a:latin typeface="Times New Roman"/>
                <a:cs typeface="Times New Roman"/>
              </a:rPr>
              <a:t>213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 Structures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2045" y="219202"/>
            <a:ext cx="43605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How</a:t>
            </a:r>
            <a:r>
              <a:rPr dirty="0" sz="2800"/>
              <a:t> </a:t>
            </a:r>
            <a:r>
              <a:rPr dirty="0" sz="2800" spc="-5"/>
              <a:t>much</a:t>
            </a:r>
            <a:r>
              <a:rPr dirty="0" sz="2800" spc="15"/>
              <a:t> </a:t>
            </a:r>
            <a:r>
              <a:rPr dirty="0" sz="2800" spc="-5"/>
              <a:t>better</a:t>
            </a:r>
            <a:r>
              <a:rPr dirty="0" sz="2800" spc="-20"/>
              <a:t> </a:t>
            </a:r>
            <a:r>
              <a:rPr dirty="0" sz="2800" spc="-5"/>
              <a:t>is</a:t>
            </a:r>
            <a:r>
              <a:rPr dirty="0" sz="2800" spc="-10"/>
              <a:t> </a:t>
            </a:r>
            <a:r>
              <a:rPr dirty="0" sz="2800" spc="-5" i="1">
                <a:latin typeface="Times New Roman"/>
                <a:cs typeface="Times New Roman"/>
              </a:rPr>
              <a:t>O(log</a:t>
            </a:r>
            <a:r>
              <a:rPr dirty="0" baseline="-21021" sz="2775" spc="-7" i="1">
                <a:latin typeface="Times New Roman"/>
                <a:cs typeface="Times New Roman"/>
              </a:rPr>
              <a:t>2</a:t>
            </a:r>
            <a:r>
              <a:rPr dirty="0" sz="2800" spc="-5" i="1">
                <a:latin typeface="Times New Roman"/>
                <a:cs typeface="Times New Roman"/>
              </a:rPr>
              <a:t>n)</a:t>
            </a:r>
            <a:r>
              <a:rPr dirty="0" sz="2800" spc="-5"/>
              <a:t>?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1190" y="1059094"/>
          <a:ext cx="4244340" cy="4728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3390"/>
                <a:gridCol w="1250950"/>
              </a:tblGrid>
              <a:tr h="394179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dirty="0" u="heavy" sz="2400" b="1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ts val="2620"/>
                        </a:lnSpc>
                      </a:pPr>
                      <a:r>
                        <a:rPr dirty="0" u="heavy" sz="2400" spc="-5" b="1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u="heavy" sz="2400" b="1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u="heavy" sz="1600" b="1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dirty="0" u="heavy" sz="1600" spc="5" b="1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u="heavy" baseline="-21164" sz="1575" spc="7" b="1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u="heavy" sz="1600" b="1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u="heavy" sz="2400" b="1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31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  <a:tr h="4390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</a:tr>
              <a:tr h="4390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256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4390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1024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(1KB)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4389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16,384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43910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131,072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43910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262,144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</a:tr>
              <a:tr h="438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524,288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4390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1,048,576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(1MB)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388354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1,073,741,824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(1GB)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ctr" marR="77470">
                        <a:lnSpc>
                          <a:spcPts val="2820"/>
                        </a:lnSpc>
                        <a:spcBef>
                          <a:spcPts val="13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57962" y="3155442"/>
            <a:ext cx="4419600" cy="2971800"/>
          </a:xfrm>
          <a:custGeom>
            <a:avLst/>
            <a:gdLst/>
            <a:ahLst/>
            <a:cxnLst/>
            <a:rect l="l" t="t" r="r" b="b"/>
            <a:pathLst>
              <a:path w="4419600" h="2971800">
                <a:moveTo>
                  <a:pt x="0" y="495300"/>
                </a:moveTo>
                <a:lnTo>
                  <a:pt x="2267" y="447597"/>
                </a:lnTo>
                <a:lnTo>
                  <a:pt x="8931" y="401178"/>
                </a:lnTo>
                <a:lnTo>
                  <a:pt x="19783" y="356249"/>
                </a:lnTo>
                <a:lnTo>
                  <a:pt x="34617" y="313019"/>
                </a:lnTo>
                <a:lnTo>
                  <a:pt x="53224" y="271695"/>
                </a:lnTo>
                <a:lnTo>
                  <a:pt x="75398" y="232484"/>
                </a:lnTo>
                <a:lnTo>
                  <a:pt x="100930" y="195594"/>
                </a:lnTo>
                <a:lnTo>
                  <a:pt x="129613" y="161233"/>
                </a:lnTo>
                <a:lnTo>
                  <a:pt x="161240" y="129607"/>
                </a:lnTo>
                <a:lnTo>
                  <a:pt x="195603" y="100925"/>
                </a:lnTo>
                <a:lnTo>
                  <a:pt x="232493" y="75394"/>
                </a:lnTo>
                <a:lnTo>
                  <a:pt x="271705" y="53222"/>
                </a:lnTo>
                <a:lnTo>
                  <a:pt x="313030" y="34615"/>
                </a:lnTo>
                <a:lnTo>
                  <a:pt x="356261" y="19782"/>
                </a:lnTo>
                <a:lnTo>
                  <a:pt x="401190" y="8930"/>
                </a:lnTo>
                <a:lnTo>
                  <a:pt x="447610" y="2267"/>
                </a:lnTo>
                <a:lnTo>
                  <a:pt x="495312" y="0"/>
                </a:lnTo>
                <a:lnTo>
                  <a:pt x="3924300" y="0"/>
                </a:lnTo>
                <a:lnTo>
                  <a:pt x="3972002" y="2267"/>
                </a:lnTo>
                <a:lnTo>
                  <a:pt x="4018421" y="8930"/>
                </a:lnTo>
                <a:lnTo>
                  <a:pt x="4063350" y="19782"/>
                </a:lnTo>
                <a:lnTo>
                  <a:pt x="4106580" y="34615"/>
                </a:lnTo>
                <a:lnTo>
                  <a:pt x="4147904" y="53222"/>
                </a:lnTo>
                <a:lnTo>
                  <a:pt x="4187115" y="75394"/>
                </a:lnTo>
                <a:lnTo>
                  <a:pt x="4224005" y="100925"/>
                </a:lnTo>
                <a:lnTo>
                  <a:pt x="4258366" y="129607"/>
                </a:lnTo>
                <a:lnTo>
                  <a:pt x="4289992" y="161233"/>
                </a:lnTo>
                <a:lnTo>
                  <a:pt x="4318674" y="195594"/>
                </a:lnTo>
                <a:lnTo>
                  <a:pt x="4344205" y="232484"/>
                </a:lnTo>
                <a:lnTo>
                  <a:pt x="4366377" y="271695"/>
                </a:lnTo>
                <a:lnTo>
                  <a:pt x="4384984" y="313019"/>
                </a:lnTo>
                <a:lnTo>
                  <a:pt x="4399817" y="356249"/>
                </a:lnTo>
                <a:lnTo>
                  <a:pt x="4410669" y="401178"/>
                </a:lnTo>
                <a:lnTo>
                  <a:pt x="4417332" y="447597"/>
                </a:lnTo>
                <a:lnTo>
                  <a:pt x="4419600" y="495300"/>
                </a:lnTo>
                <a:lnTo>
                  <a:pt x="4419600" y="2476487"/>
                </a:lnTo>
                <a:lnTo>
                  <a:pt x="4417332" y="2524189"/>
                </a:lnTo>
                <a:lnTo>
                  <a:pt x="4410669" y="2570609"/>
                </a:lnTo>
                <a:lnTo>
                  <a:pt x="4399817" y="2615538"/>
                </a:lnTo>
                <a:lnTo>
                  <a:pt x="4384984" y="2658769"/>
                </a:lnTo>
                <a:lnTo>
                  <a:pt x="4366377" y="2700094"/>
                </a:lnTo>
                <a:lnTo>
                  <a:pt x="4344205" y="2739306"/>
                </a:lnTo>
                <a:lnTo>
                  <a:pt x="4318674" y="2776196"/>
                </a:lnTo>
                <a:lnTo>
                  <a:pt x="4289992" y="2810559"/>
                </a:lnTo>
                <a:lnTo>
                  <a:pt x="4258366" y="2842186"/>
                </a:lnTo>
                <a:lnTo>
                  <a:pt x="4224005" y="2870869"/>
                </a:lnTo>
                <a:lnTo>
                  <a:pt x="4187115" y="2896401"/>
                </a:lnTo>
                <a:lnTo>
                  <a:pt x="4147904" y="2918575"/>
                </a:lnTo>
                <a:lnTo>
                  <a:pt x="4106580" y="2937182"/>
                </a:lnTo>
                <a:lnTo>
                  <a:pt x="4063350" y="2952016"/>
                </a:lnTo>
                <a:lnTo>
                  <a:pt x="4018421" y="2962868"/>
                </a:lnTo>
                <a:lnTo>
                  <a:pt x="3972002" y="2969532"/>
                </a:lnTo>
                <a:lnTo>
                  <a:pt x="3924300" y="2971800"/>
                </a:lnTo>
                <a:lnTo>
                  <a:pt x="495312" y="2971800"/>
                </a:lnTo>
                <a:lnTo>
                  <a:pt x="447610" y="2969532"/>
                </a:lnTo>
                <a:lnTo>
                  <a:pt x="401190" y="2962868"/>
                </a:lnTo>
                <a:lnTo>
                  <a:pt x="356261" y="2952016"/>
                </a:lnTo>
                <a:lnTo>
                  <a:pt x="313030" y="2937182"/>
                </a:lnTo>
                <a:lnTo>
                  <a:pt x="271705" y="2918575"/>
                </a:lnTo>
                <a:lnTo>
                  <a:pt x="232493" y="2896401"/>
                </a:lnTo>
                <a:lnTo>
                  <a:pt x="195603" y="2870869"/>
                </a:lnTo>
                <a:lnTo>
                  <a:pt x="161240" y="2842186"/>
                </a:lnTo>
                <a:lnTo>
                  <a:pt x="129613" y="2810559"/>
                </a:lnTo>
                <a:lnTo>
                  <a:pt x="100930" y="2776196"/>
                </a:lnTo>
                <a:lnTo>
                  <a:pt x="75398" y="2739306"/>
                </a:lnTo>
                <a:lnTo>
                  <a:pt x="53224" y="2700094"/>
                </a:lnTo>
                <a:lnTo>
                  <a:pt x="34617" y="2658769"/>
                </a:lnTo>
                <a:lnTo>
                  <a:pt x="19783" y="2615538"/>
                </a:lnTo>
                <a:lnTo>
                  <a:pt x="8931" y="2570609"/>
                </a:lnTo>
                <a:lnTo>
                  <a:pt x="2267" y="2524189"/>
                </a:lnTo>
                <a:lnTo>
                  <a:pt x="0" y="2476487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37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75" y="385572"/>
            <a:ext cx="5995670" cy="3119755"/>
            <a:chOff x="419175" y="385572"/>
            <a:chExt cx="5995670" cy="3119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75" y="385572"/>
              <a:ext cx="5981573" cy="31196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39161" y="838962"/>
              <a:ext cx="1905000" cy="2646045"/>
            </a:xfrm>
            <a:custGeom>
              <a:avLst/>
              <a:gdLst/>
              <a:ahLst/>
              <a:cxnLst/>
              <a:rect l="l" t="t" r="r" b="b"/>
              <a:pathLst>
                <a:path w="1905000" h="2646045">
                  <a:moveTo>
                    <a:pt x="0" y="2645664"/>
                  </a:moveTo>
                  <a:lnTo>
                    <a:pt x="1905000" y="2645664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264566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96562" y="817626"/>
              <a:ext cx="1905000" cy="2667000"/>
            </a:xfrm>
            <a:custGeom>
              <a:avLst/>
              <a:gdLst/>
              <a:ahLst/>
              <a:cxnLst/>
              <a:rect l="l" t="t" r="r" b="b"/>
              <a:pathLst>
                <a:path w="1905000" h="2667000">
                  <a:moveTo>
                    <a:pt x="19050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1905000" y="26670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96562" y="817626"/>
              <a:ext cx="1905000" cy="2667000"/>
            </a:xfrm>
            <a:custGeom>
              <a:avLst/>
              <a:gdLst/>
              <a:ahLst/>
              <a:cxnLst/>
              <a:rect l="l" t="t" r="r" b="b"/>
              <a:pathLst>
                <a:path w="1905000" h="2667000">
                  <a:moveTo>
                    <a:pt x="0" y="2667000"/>
                  </a:moveTo>
                  <a:lnTo>
                    <a:pt x="1905000" y="26670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38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175" y="385572"/>
            <a:ext cx="5995670" cy="3133090"/>
            <a:chOff x="419175" y="385572"/>
            <a:chExt cx="5995670" cy="3133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75" y="385572"/>
              <a:ext cx="5981573" cy="31196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39161" y="817626"/>
              <a:ext cx="3962400" cy="2688590"/>
            </a:xfrm>
            <a:custGeom>
              <a:avLst/>
              <a:gdLst/>
              <a:ahLst/>
              <a:cxnLst/>
              <a:rect l="l" t="t" r="r" b="b"/>
              <a:pathLst>
                <a:path w="3962400" h="2688590">
                  <a:moveTo>
                    <a:pt x="0" y="2688336"/>
                  </a:moveTo>
                  <a:lnTo>
                    <a:pt x="1905000" y="2688336"/>
                  </a:lnTo>
                  <a:lnTo>
                    <a:pt x="1905000" y="21336"/>
                  </a:lnTo>
                  <a:lnTo>
                    <a:pt x="0" y="21336"/>
                  </a:lnTo>
                  <a:lnTo>
                    <a:pt x="0" y="2688336"/>
                  </a:lnTo>
                  <a:close/>
                </a:path>
                <a:path w="3962400" h="2688590">
                  <a:moveTo>
                    <a:pt x="2057400" y="2667000"/>
                  </a:moveTo>
                  <a:lnTo>
                    <a:pt x="3962400" y="2667000"/>
                  </a:lnTo>
                  <a:lnTo>
                    <a:pt x="3962400" y="0"/>
                  </a:lnTo>
                  <a:lnTo>
                    <a:pt x="2057400" y="0"/>
                  </a:lnTo>
                  <a:lnTo>
                    <a:pt x="2057400" y="2667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39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9263" y="385572"/>
            <a:ext cx="8134350" cy="3119755"/>
            <a:chOff x="419263" y="385572"/>
            <a:chExt cx="8134350" cy="3119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263" y="385572"/>
              <a:ext cx="8134098" cy="31196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39161" y="817626"/>
              <a:ext cx="5867400" cy="2667000"/>
            </a:xfrm>
            <a:custGeom>
              <a:avLst/>
              <a:gdLst/>
              <a:ahLst/>
              <a:cxnLst/>
              <a:rect l="l" t="t" r="r" b="b"/>
              <a:pathLst>
                <a:path w="5867400" h="2667000">
                  <a:moveTo>
                    <a:pt x="0" y="2667000"/>
                  </a:moveTo>
                  <a:lnTo>
                    <a:pt x="1905000" y="2667000"/>
                  </a:lnTo>
                  <a:lnTo>
                    <a:pt x="1905000" y="21336"/>
                  </a:lnTo>
                  <a:lnTo>
                    <a:pt x="0" y="21336"/>
                  </a:lnTo>
                  <a:lnTo>
                    <a:pt x="0" y="2667000"/>
                  </a:lnTo>
                  <a:close/>
                </a:path>
                <a:path w="5867400" h="2667000">
                  <a:moveTo>
                    <a:pt x="1981200" y="2667000"/>
                  </a:moveTo>
                  <a:lnTo>
                    <a:pt x="3886200" y="2667000"/>
                  </a:lnTo>
                  <a:lnTo>
                    <a:pt x="3886200" y="0"/>
                  </a:lnTo>
                  <a:lnTo>
                    <a:pt x="1981200" y="0"/>
                  </a:lnTo>
                  <a:lnTo>
                    <a:pt x="1981200" y="2667000"/>
                  </a:lnTo>
                  <a:close/>
                </a:path>
                <a:path w="5867400" h="2667000">
                  <a:moveTo>
                    <a:pt x="3962400" y="2667000"/>
                  </a:moveTo>
                  <a:lnTo>
                    <a:pt x="5867399" y="2667000"/>
                  </a:lnTo>
                  <a:lnTo>
                    <a:pt x="5867399" y="0"/>
                  </a:lnTo>
                  <a:lnTo>
                    <a:pt x="3962400" y="0"/>
                  </a:lnTo>
                  <a:lnTo>
                    <a:pt x="3962400" y="2667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40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021" y="385572"/>
            <a:ext cx="8135620" cy="6039485"/>
            <a:chOff x="509021" y="385572"/>
            <a:chExt cx="8135620" cy="6039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21" y="385572"/>
              <a:ext cx="8135483" cy="60392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91562" y="3658362"/>
              <a:ext cx="1905000" cy="2646045"/>
            </a:xfrm>
            <a:custGeom>
              <a:avLst/>
              <a:gdLst/>
              <a:ahLst/>
              <a:cxnLst/>
              <a:rect l="l" t="t" r="r" b="b"/>
              <a:pathLst>
                <a:path w="1905000" h="2646045">
                  <a:moveTo>
                    <a:pt x="0" y="2645664"/>
                  </a:moveTo>
                  <a:lnTo>
                    <a:pt x="1905000" y="2645664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264566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2762" y="3637025"/>
              <a:ext cx="1905000" cy="2667000"/>
            </a:xfrm>
            <a:custGeom>
              <a:avLst/>
              <a:gdLst/>
              <a:ahLst/>
              <a:cxnLst/>
              <a:rect l="l" t="t" r="r" b="b"/>
              <a:pathLst>
                <a:path w="1905000" h="2667000">
                  <a:moveTo>
                    <a:pt x="19050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1905000" y="26670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762" y="3637025"/>
              <a:ext cx="1905000" cy="2667000"/>
            </a:xfrm>
            <a:custGeom>
              <a:avLst/>
              <a:gdLst/>
              <a:ahLst/>
              <a:cxnLst/>
              <a:rect l="l" t="t" r="r" b="b"/>
              <a:pathLst>
                <a:path w="1905000" h="2667000">
                  <a:moveTo>
                    <a:pt x="0" y="2667000"/>
                  </a:moveTo>
                  <a:lnTo>
                    <a:pt x="1905000" y="26670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53962" y="3637025"/>
              <a:ext cx="1905000" cy="2667000"/>
            </a:xfrm>
            <a:custGeom>
              <a:avLst/>
              <a:gdLst/>
              <a:ahLst/>
              <a:cxnLst/>
              <a:rect l="l" t="t" r="r" b="b"/>
              <a:pathLst>
                <a:path w="1905000" h="2667000">
                  <a:moveTo>
                    <a:pt x="19050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1905000" y="26670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53962" y="3637025"/>
              <a:ext cx="1905000" cy="2667000"/>
            </a:xfrm>
            <a:custGeom>
              <a:avLst/>
              <a:gdLst/>
              <a:ahLst/>
              <a:cxnLst/>
              <a:rect l="l" t="t" r="r" b="b"/>
              <a:pathLst>
                <a:path w="1905000" h="2667000">
                  <a:moveTo>
                    <a:pt x="0" y="2667000"/>
                  </a:moveTo>
                  <a:lnTo>
                    <a:pt x="1905000" y="26670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41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885938" y="6471062"/>
            <a:ext cx="120396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2794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fld id="{81D60167-4931-47E6-BA6A-407CBD079E47}" type="slidenum">
              <a:rPr dirty="0" sz="1000" spc="-5">
                <a:latin typeface="Times New Roman"/>
                <a:cs typeface="Times New Roman"/>
              </a:rPr>
              <a:t>4 </a:t>
            </a:fld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4000" spc="-5"/>
              <a:t>Example:</a:t>
            </a:r>
            <a:r>
              <a:rPr dirty="0" sz="4000" spc="-10"/>
              <a:t> </a:t>
            </a:r>
            <a:r>
              <a:rPr dirty="0" sz="2800" spc="-5"/>
              <a:t>Effect</a:t>
            </a:r>
            <a:r>
              <a:rPr dirty="0" sz="2800" spc="15"/>
              <a:t> </a:t>
            </a:r>
            <a:r>
              <a:rPr dirty="0" sz="2800" spc="-5"/>
              <a:t>of</a:t>
            </a:r>
            <a:r>
              <a:rPr dirty="0" sz="2800"/>
              <a:t> </a:t>
            </a:r>
            <a:r>
              <a:rPr dirty="0" sz="2800" spc="-5"/>
              <a:t>low order terms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940395"/>
            <a:ext cx="5299710" cy="82994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T(n)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7n+100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 spc="-5">
                <a:latin typeface="Times New Roman"/>
                <a:cs typeface="Times New Roman"/>
              </a:rPr>
              <a:t>What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T(n)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different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n???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8712" y="1966912"/>
          <a:ext cx="7053580" cy="3659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/>
                <a:gridCol w="1266825"/>
                <a:gridCol w="4283075"/>
              </a:tblGrid>
              <a:tr h="462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T(n)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963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20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2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2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800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small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20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7100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20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70100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20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1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641" sz="1950" spc="15">
                          <a:latin typeface="Times New Roman"/>
                          <a:cs typeface="Times New Roman"/>
                        </a:rPr>
                        <a:t>6</a:t>
                      </a:r>
                      <a:endParaRPr baseline="25641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7000100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factor????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3400" y="5791200"/>
            <a:ext cx="7924800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089025" marR="236220" indent="-847725">
              <a:lnSpc>
                <a:spcPct val="100000"/>
              </a:lnSpc>
              <a:spcBef>
                <a:spcPts val="310"/>
              </a:spcBef>
            </a:pPr>
            <a:r>
              <a:rPr dirty="0" sz="1800" spc="-5" b="1" i="1">
                <a:latin typeface="Times New Roman"/>
                <a:cs typeface="Times New Roman"/>
              </a:rPr>
              <a:t>DEDUCTION</a:t>
            </a:r>
            <a:r>
              <a:rPr dirty="0" sz="1800" spc="-5" i="1">
                <a:latin typeface="Times New Roman"/>
                <a:cs typeface="Times New Roman"/>
              </a:rPr>
              <a:t>: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When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approximating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T(n)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we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can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IGNORE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 100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term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for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very </a:t>
            </a:r>
            <a:r>
              <a:rPr dirty="0" sz="1800" spc="-434" i="1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large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value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 n and </a:t>
            </a:r>
            <a:r>
              <a:rPr dirty="0" sz="1800" spc="-5" i="1">
                <a:latin typeface="Times New Roman"/>
                <a:cs typeface="Times New Roman"/>
              </a:rPr>
              <a:t>say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that </a:t>
            </a:r>
            <a:r>
              <a:rPr dirty="0" sz="1800" spc="-10" i="1">
                <a:latin typeface="Times New Roman"/>
                <a:cs typeface="Times New Roman"/>
              </a:rPr>
              <a:t>T(n)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can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be </a:t>
            </a:r>
            <a:r>
              <a:rPr dirty="0" sz="1800" spc="-10" i="1">
                <a:latin typeface="Times New Roman"/>
                <a:cs typeface="Times New Roman"/>
              </a:rPr>
              <a:t>approximated</a:t>
            </a:r>
            <a:r>
              <a:rPr dirty="0" sz="1800" i="1">
                <a:latin typeface="Times New Roman"/>
                <a:cs typeface="Times New Roman"/>
              </a:rPr>
              <a:t> by </a:t>
            </a:r>
            <a:r>
              <a:rPr dirty="0" sz="1800" spc="-5" i="1">
                <a:latin typeface="Times New Roman"/>
                <a:cs typeface="Times New Roman"/>
              </a:rPr>
              <a:t>7(n)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021" y="385572"/>
            <a:ext cx="8135620" cy="6039485"/>
            <a:chOff x="509021" y="385572"/>
            <a:chExt cx="8135620" cy="6039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21" y="385572"/>
              <a:ext cx="8135483" cy="60392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91562" y="3637025"/>
              <a:ext cx="3886200" cy="2667000"/>
            </a:xfrm>
            <a:custGeom>
              <a:avLst/>
              <a:gdLst/>
              <a:ahLst/>
              <a:cxnLst/>
              <a:rect l="l" t="t" r="r" b="b"/>
              <a:pathLst>
                <a:path w="3886200" h="2667000">
                  <a:moveTo>
                    <a:pt x="0" y="2667000"/>
                  </a:moveTo>
                  <a:lnTo>
                    <a:pt x="1905000" y="2667000"/>
                  </a:lnTo>
                  <a:lnTo>
                    <a:pt x="1905000" y="21336"/>
                  </a:lnTo>
                  <a:lnTo>
                    <a:pt x="0" y="21336"/>
                  </a:lnTo>
                  <a:lnTo>
                    <a:pt x="0" y="2667000"/>
                  </a:lnTo>
                  <a:close/>
                </a:path>
                <a:path w="3886200" h="2667000">
                  <a:moveTo>
                    <a:pt x="1981200" y="2667000"/>
                  </a:moveTo>
                  <a:lnTo>
                    <a:pt x="3886200" y="2667000"/>
                  </a:lnTo>
                  <a:lnTo>
                    <a:pt x="3886200" y="0"/>
                  </a:lnTo>
                  <a:lnTo>
                    <a:pt x="1981200" y="0"/>
                  </a:lnTo>
                  <a:lnTo>
                    <a:pt x="1981200" y="2667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553962" y="3637025"/>
              <a:ext cx="1905000" cy="2667000"/>
            </a:xfrm>
            <a:custGeom>
              <a:avLst/>
              <a:gdLst/>
              <a:ahLst/>
              <a:cxnLst/>
              <a:rect l="l" t="t" r="r" b="b"/>
              <a:pathLst>
                <a:path w="1905000" h="2667000">
                  <a:moveTo>
                    <a:pt x="19050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1905000" y="26670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53962" y="3637025"/>
              <a:ext cx="1905000" cy="2667000"/>
            </a:xfrm>
            <a:custGeom>
              <a:avLst/>
              <a:gdLst/>
              <a:ahLst/>
              <a:cxnLst/>
              <a:rect l="l" t="t" r="r" b="b"/>
              <a:pathLst>
                <a:path w="1905000" h="2667000">
                  <a:moveTo>
                    <a:pt x="0" y="2667000"/>
                  </a:moveTo>
                  <a:lnTo>
                    <a:pt x="1905000" y="26670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42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021" y="385572"/>
            <a:ext cx="8135620" cy="6039485"/>
            <a:chOff x="509021" y="385572"/>
            <a:chExt cx="8135620" cy="6039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21" y="385572"/>
              <a:ext cx="8135483" cy="60392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91562" y="3637025"/>
              <a:ext cx="5867400" cy="2667000"/>
            </a:xfrm>
            <a:custGeom>
              <a:avLst/>
              <a:gdLst/>
              <a:ahLst/>
              <a:cxnLst/>
              <a:rect l="l" t="t" r="r" b="b"/>
              <a:pathLst>
                <a:path w="5867400" h="2667000">
                  <a:moveTo>
                    <a:pt x="0" y="2667000"/>
                  </a:moveTo>
                  <a:lnTo>
                    <a:pt x="1905000" y="2667000"/>
                  </a:lnTo>
                  <a:lnTo>
                    <a:pt x="1905000" y="21336"/>
                  </a:lnTo>
                  <a:lnTo>
                    <a:pt x="0" y="21336"/>
                  </a:lnTo>
                  <a:lnTo>
                    <a:pt x="0" y="2667000"/>
                  </a:lnTo>
                  <a:close/>
                </a:path>
                <a:path w="5867400" h="2667000">
                  <a:moveTo>
                    <a:pt x="1981200" y="2667000"/>
                  </a:moveTo>
                  <a:lnTo>
                    <a:pt x="3886200" y="2667000"/>
                  </a:lnTo>
                  <a:lnTo>
                    <a:pt x="3886200" y="0"/>
                  </a:lnTo>
                  <a:lnTo>
                    <a:pt x="1981200" y="0"/>
                  </a:lnTo>
                  <a:lnTo>
                    <a:pt x="1981200" y="2667000"/>
                  </a:lnTo>
                  <a:close/>
                </a:path>
                <a:path w="5867400" h="2667000">
                  <a:moveTo>
                    <a:pt x="3962399" y="2667000"/>
                  </a:moveTo>
                  <a:lnTo>
                    <a:pt x="5867399" y="2667000"/>
                  </a:lnTo>
                  <a:lnTo>
                    <a:pt x="5867399" y="0"/>
                  </a:lnTo>
                  <a:lnTo>
                    <a:pt x="3962399" y="0"/>
                  </a:lnTo>
                  <a:lnTo>
                    <a:pt x="3962399" y="26670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43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5336" y="89662"/>
            <a:ext cx="45135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dirty="0" spc="-90"/>
              <a:t> </a:t>
            </a:r>
            <a:r>
              <a:rPr dirty="0"/>
              <a:t>SEARCH</a:t>
            </a:r>
          </a:p>
        </p:txBody>
      </p:sp>
      <p:sp>
        <p:nvSpPr>
          <p:cNvPr id="6" name="object 6"/>
          <p:cNvSpPr/>
          <p:nvPr/>
        </p:nvSpPr>
        <p:spPr>
          <a:xfrm>
            <a:off x="228600" y="990600"/>
            <a:ext cx="5410200" cy="5135880"/>
          </a:xfrm>
          <a:custGeom>
            <a:avLst/>
            <a:gdLst/>
            <a:ahLst/>
            <a:cxnLst/>
            <a:rect l="l" t="t" r="r" b="b"/>
            <a:pathLst>
              <a:path w="5410200" h="5135880">
                <a:moveTo>
                  <a:pt x="5410200" y="0"/>
                </a:moveTo>
                <a:lnTo>
                  <a:pt x="0" y="0"/>
                </a:lnTo>
                <a:lnTo>
                  <a:pt x="0" y="5135880"/>
                </a:lnTo>
                <a:lnTo>
                  <a:pt x="5410200" y="5135880"/>
                </a:lnTo>
                <a:lnTo>
                  <a:pt x="5410200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7340" y="1013205"/>
            <a:ext cx="52324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binarySearch(int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arr[],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Size,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1803019"/>
            <a:ext cx="3194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–	int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low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mid,</a:t>
            </a:r>
            <a:r>
              <a:rPr dirty="0" sz="1800">
                <a:latin typeface="Times New Roman"/>
                <a:cs typeface="Times New Roman"/>
              </a:rPr>
              <a:t> high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Size-1;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2070226"/>
            <a:ext cx="3298190" cy="244665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5"/>
              </a:spcBef>
              <a:buChar char="–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(low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459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-5">
                <a:latin typeface="Times New Roman"/>
                <a:cs typeface="Times New Roman"/>
              </a:rPr>
              <a:t>mid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(low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high)/2;</a:t>
            </a:r>
            <a:endParaRPr sz="18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(key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&lt;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arr[mid])</a:t>
            </a:r>
            <a:endParaRPr sz="18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395"/>
              </a:spcBef>
              <a:buChar char="–"/>
              <a:tabLst>
                <a:tab pos="1155700" algn="l"/>
                <a:tab pos="1156335" algn="l"/>
              </a:tabLst>
            </a:pPr>
            <a:r>
              <a:rPr dirty="0" sz="1600" spc="-5">
                <a:latin typeface="Times New Roman"/>
                <a:cs typeface="Times New Roman"/>
              </a:rPr>
              <a:t>high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mid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-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464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Times New Roman"/>
                <a:cs typeface="Times New Roman"/>
              </a:rPr>
              <a:t>else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(arr[mid]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key)</a:t>
            </a:r>
            <a:endParaRPr sz="20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00"/>
              </a:spcBef>
              <a:buChar char="–"/>
              <a:tabLst>
                <a:tab pos="1155700" algn="l"/>
                <a:tab pos="1156335" algn="l"/>
              </a:tabLst>
            </a:pPr>
            <a:r>
              <a:rPr dirty="0" sz="1600" spc="-5">
                <a:latin typeface="Times New Roman"/>
                <a:cs typeface="Times New Roman"/>
              </a:rPr>
              <a:t>low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mid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+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46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Times New Roman"/>
                <a:cs typeface="Times New Roman"/>
              </a:rPr>
              <a:t>else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mid;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success: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4494276"/>
            <a:ext cx="1316990" cy="78867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–	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–	return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-1;</a:t>
            </a: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0" y="1690116"/>
            <a:ext cx="3657600" cy="3477895"/>
          </a:xfrm>
          <a:custGeom>
            <a:avLst/>
            <a:gdLst/>
            <a:ahLst/>
            <a:cxnLst/>
            <a:rect l="l" t="t" r="r" b="b"/>
            <a:pathLst>
              <a:path w="3657600" h="3477895">
                <a:moveTo>
                  <a:pt x="3657600" y="0"/>
                </a:moveTo>
                <a:lnTo>
                  <a:pt x="0" y="0"/>
                </a:lnTo>
                <a:lnTo>
                  <a:pt x="0" y="3477767"/>
                </a:lnTo>
                <a:lnTo>
                  <a:pt x="3657600" y="3477767"/>
                </a:lnTo>
                <a:lnTo>
                  <a:pt x="3657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13628" y="1701749"/>
            <a:ext cx="3312160" cy="9461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99085" marR="5080" indent="-287020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key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middle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array, </a:t>
            </a:r>
            <a:r>
              <a:rPr dirty="0" sz="2000">
                <a:latin typeface="Calibri"/>
                <a:cs typeface="Calibri"/>
              </a:rPr>
              <a:t>the loop </a:t>
            </a:r>
            <a:r>
              <a:rPr dirty="0" sz="2000" spc="-15">
                <a:latin typeface="Calibri"/>
                <a:cs typeface="Calibri"/>
              </a:rPr>
              <a:t>executes </a:t>
            </a:r>
            <a:r>
              <a:rPr dirty="0" sz="2000" spc="-5">
                <a:latin typeface="Calibri"/>
                <a:cs typeface="Calibri"/>
              </a:rPr>
              <a:t>only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44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13628" y="2925902"/>
            <a:ext cx="3491865" cy="9366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99085" marR="5080" indent="-287020">
              <a:lnSpc>
                <a:spcPct val="99300"/>
              </a:lnSpc>
              <a:spcBef>
                <a:spcPts val="1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How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many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times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does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loop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execute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where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key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not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array?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3628" y="4152976"/>
            <a:ext cx="3195320" cy="941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k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array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determined after lg </a:t>
            </a:r>
            <a:r>
              <a:rPr dirty="0" sz="2000" b="1" i="1">
                <a:latin typeface="Times New Roman"/>
                <a:cs typeface="Times New Roman"/>
              </a:rPr>
              <a:t>n </a:t>
            </a:r>
            <a:r>
              <a:rPr dirty="0" sz="2000" spc="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iterations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loop.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8638" y="6483762"/>
            <a:ext cx="1155700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090"/>
              </a:lnSpc>
            </a:pPr>
            <a:r>
              <a:rPr dirty="0" sz="1000" spc="-5">
                <a:latin typeface="Times New Roman"/>
                <a:cs typeface="Times New Roman"/>
              </a:rPr>
              <a:t>Page:45</a:t>
            </a:r>
            <a:endParaRPr sz="10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5336" y="89662"/>
            <a:ext cx="45135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dirty="0" spc="-90"/>
              <a:t> </a:t>
            </a:r>
            <a:r>
              <a:rPr dirty="0"/>
              <a:t>SEARCH</a:t>
            </a:r>
          </a:p>
        </p:txBody>
      </p:sp>
      <p:sp>
        <p:nvSpPr>
          <p:cNvPr id="7" name="object 7"/>
          <p:cNvSpPr/>
          <p:nvPr/>
        </p:nvSpPr>
        <p:spPr>
          <a:xfrm>
            <a:off x="228600" y="1019555"/>
            <a:ext cx="4876800" cy="5134610"/>
          </a:xfrm>
          <a:custGeom>
            <a:avLst/>
            <a:gdLst/>
            <a:ahLst/>
            <a:cxnLst/>
            <a:rect l="l" t="t" r="r" b="b"/>
            <a:pathLst>
              <a:path w="4876800" h="5134610">
                <a:moveTo>
                  <a:pt x="0" y="5134356"/>
                </a:moveTo>
                <a:lnTo>
                  <a:pt x="4876800" y="5134356"/>
                </a:lnTo>
                <a:lnTo>
                  <a:pt x="4876800" y="0"/>
                </a:lnTo>
                <a:lnTo>
                  <a:pt x="0" y="0"/>
                </a:lnTo>
                <a:lnTo>
                  <a:pt x="0" y="5134356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4540" y="1790954"/>
            <a:ext cx="3298190" cy="276606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09"/>
              </a:spcBef>
              <a:buChar char="–"/>
              <a:tabLst>
                <a:tab pos="299085" algn="l"/>
                <a:tab pos="299720" algn="l"/>
              </a:tabLst>
            </a:pPr>
            <a:r>
              <a:rPr dirty="0" sz="1800">
                <a:latin typeface="Times New Roman"/>
                <a:cs typeface="Times New Roman"/>
              </a:rPr>
              <a:t>int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low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0,</a:t>
            </a:r>
            <a:r>
              <a:rPr dirty="0" sz="1800" spc="-5">
                <a:latin typeface="Times New Roman"/>
                <a:cs typeface="Times New Roman"/>
              </a:rPr>
              <a:t> mid,</a:t>
            </a:r>
            <a:r>
              <a:rPr dirty="0" sz="1800">
                <a:latin typeface="Times New Roman"/>
                <a:cs typeface="Times New Roman"/>
              </a:rPr>
              <a:t> high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Size-1;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(low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45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 spc="-5">
                <a:latin typeface="Times New Roman"/>
                <a:cs typeface="Times New Roman"/>
              </a:rPr>
              <a:t>mid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(low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high)/2;</a:t>
            </a:r>
            <a:endParaRPr sz="18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(key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&lt;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arr[mid])</a:t>
            </a:r>
            <a:endParaRPr sz="18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390"/>
              </a:spcBef>
              <a:buChar char="–"/>
              <a:tabLst>
                <a:tab pos="1155700" algn="l"/>
                <a:tab pos="1156335" algn="l"/>
              </a:tabLst>
            </a:pPr>
            <a:r>
              <a:rPr dirty="0" sz="1600" spc="-5">
                <a:latin typeface="Times New Roman"/>
                <a:cs typeface="Times New Roman"/>
              </a:rPr>
              <a:t>high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mid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-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46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Times New Roman"/>
                <a:cs typeface="Times New Roman"/>
              </a:rPr>
              <a:t>else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(arr[mid]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key)</a:t>
            </a:r>
            <a:endParaRPr sz="20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00"/>
              </a:spcBef>
              <a:buChar char="–"/>
              <a:tabLst>
                <a:tab pos="1155700" algn="l"/>
                <a:tab pos="1156335" algn="l"/>
              </a:tabLst>
            </a:pPr>
            <a:r>
              <a:rPr dirty="0" sz="1600" spc="-5">
                <a:latin typeface="Times New Roman"/>
                <a:cs typeface="Times New Roman"/>
              </a:rPr>
              <a:t>low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=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mid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+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  <a:p>
            <a:pPr lvl="1" marL="698500" indent="-229235">
              <a:lnSpc>
                <a:spcPct val="100000"/>
              </a:lnSpc>
              <a:spcBef>
                <a:spcPts val="465"/>
              </a:spcBef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Times New Roman"/>
                <a:cs typeface="Times New Roman"/>
              </a:rPr>
              <a:t>else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mid;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success: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240" y="4532503"/>
            <a:ext cx="1157605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  <a:tabLst>
                <a:tab pos="286385" algn="l"/>
              </a:tabLst>
            </a:pPr>
            <a:r>
              <a:rPr dirty="0" sz="1800">
                <a:latin typeface="Times New Roman"/>
                <a:cs typeface="Times New Roman"/>
              </a:rPr>
              <a:t>–	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tabLst>
                <a:tab pos="286385" algn="l"/>
              </a:tabLst>
            </a:pPr>
            <a:r>
              <a:rPr dirty="0" sz="1800">
                <a:latin typeface="Times New Roman"/>
                <a:cs typeface="Times New Roman"/>
              </a:rPr>
              <a:t>–	return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-1;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040" y="5271922"/>
            <a:ext cx="5137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42265" algn="l"/>
                <a:tab pos="342900" algn="l"/>
              </a:tabLst>
            </a:pP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5400" y="1019555"/>
            <a:ext cx="4038600" cy="5687695"/>
          </a:xfrm>
          <a:custGeom>
            <a:avLst/>
            <a:gdLst/>
            <a:ahLst/>
            <a:cxnLst/>
            <a:rect l="l" t="t" r="r" b="b"/>
            <a:pathLst>
              <a:path w="4038600" h="5687695">
                <a:moveTo>
                  <a:pt x="4038600" y="0"/>
                </a:moveTo>
                <a:lnTo>
                  <a:pt x="0" y="0"/>
                </a:lnTo>
                <a:lnTo>
                  <a:pt x="0" y="5687568"/>
                </a:lnTo>
                <a:lnTo>
                  <a:pt x="4038600" y="5687568"/>
                </a:lnTo>
                <a:lnTo>
                  <a:pt x="403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340" y="984190"/>
            <a:ext cx="4992370" cy="826769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4890135" algn="l"/>
              </a:tabLst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binarySea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 spc="-10">
                <a:latin typeface="Times New Roman"/>
                <a:cs typeface="Times New Roman"/>
              </a:rPr>
              <a:t>(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[],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key)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baseline="1388" sz="3000">
                <a:latin typeface="Arial MT"/>
                <a:cs typeface="Arial MT"/>
              </a:rPr>
              <a:t>•</a:t>
            </a:r>
            <a:endParaRPr baseline="1388"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1540" y="1035557"/>
            <a:ext cx="329565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The algo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first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look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middle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element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n/2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3352" y="2460625"/>
            <a:ext cx="189230" cy="15240"/>
          </a:xfrm>
          <a:custGeom>
            <a:avLst/>
            <a:gdLst/>
            <a:ahLst/>
            <a:cxnLst/>
            <a:rect l="l" t="t" r="r" b="b"/>
            <a:pathLst>
              <a:path w="189229" h="15239">
                <a:moveTo>
                  <a:pt x="188975" y="0"/>
                </a:moveTo>
                <a:lnTo>
                  <a:pt x="0" y="0"/>
                </a:lnTo>
                <a:lnTo>
                  <a:pt x="0" y="15239"/>
                </a:lnTo>
                <a:lnTo>
                  <a:pt x="188975" y="15239"/>
                </a:lnTo>
                <a:lnTo>
                  <a:pt x="1889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85028" y="1950212"/>
            <a:ext cx="3636010" cy="496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ts val="227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Calibri"/>
                <a:cs typeface="Calibri"/>
              </a:rPr>
              <a:t>Then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at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element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at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position</a:t>
            </a:r>
            <a:endParaRPr sz="2000">
              <a:latin typeface="Calibri"/>
              <a:cs typeface="Calibri"/>
            </a:endParaRPr>
          </a:p>
          <a:p>
            <a:pPr marL="338455">
              <a:lnSpc>
                <a:spcPts val="1430"/>
              </a:lnSpc>
            </a:pPr>
            <a:r>
              <a:rPr dirty="0" sz="1300" spc="10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6140" y="2418080"/>
            <a:ext cx="259079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7094" sz="1950" spc="22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r>
              <a:rPr dirty="0" sz="1050" spc="15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8909" y="2293111"/>
            <a:ext cx="1843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(</a:t>
            </a:r>
            <a:r>
              <a:rPr dirty="0" sz="1800" spc="-5">
                <a:latin typeface="Calibri"/>
                <a:cs typeface="Calibri"/>
              </a:rPr>
              <a:t>half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middle)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5028" y="2620467"/>
            <a:ext cx="30353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Then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at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element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at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99276" y="3149473"/>
            <a:ext cx="208915" cy="17145"/>
          </a:xfrm>
          <a:custGeom>
            <a:avLst/>
            <a:gdLst/>
            <a:ahLst/>
            <a:cxnLst/>
            <a:rect l="l" t="t" r="r" b="b"/>
            <a:pathLst>
              <a:path w="208915" h="17144">
                <a:moveTo>
                  <a:pt x="208788" y="0"/>
                </a:moveTo>
                <a:lnTo>
                  <a:pt x="0" y="0"/>
                </a:lnTo>
                <a:lnTo>
                  <a:pt x="0" y="16763"/>
                </a:lnTo>
                <a:lnTo>
                  <a:pt x="208788" y="16763"/>
                </a:lnTo>
                <a:lnTo>
                  <a:pt x="2087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471540" y="2883154"/>
            <a:ext cx="1106170" cy="4121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1185"/>
              </a:lnSpc>
              <a:spcBef>
                <a:spcPts val="110"/>
              </a:spcBef>
            </a:pPr>
            <a:r>
              <a:rPr dirty="0" sz="1450" spc="5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endParaRPr sz="1450">
              <a:latin typeface="Cambria Math"/>
              <a:cs typeface="Cambria Math"/>
            </a:endParaRPr>
          </a:p>
          <a:p>
            <a:pPr marL="12700">
              <a:lnSpc>
                <a:spcPts val="1845"/>
              </a:lnSpc>
            </a:pPr>
            <a:r>
              <a:rPr dirty="0" sz="2000" b="1">
                <a:latin typeface="Calibri"/>
                <a:cs typeface="Calibri"/>
              </a:rPr>
              <a:t>position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2065" y="3104133"/>
            <a:ext cx="27876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7241" sz="2175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r>
              <a:rPr dirty="0" sz="1200">
                <a:solidFill>
                  <a:srgbClr val="FF0000"/>
                </a:solidFill>
                <a:latin typeface="Cambria Math"/>
                <a:cs typeface="Cambria Math"/>
              </a:rPr>
              <a:t>𝟒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5028" y="3611054"/>
            <a:ext cx="3489960" cy="6991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It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looks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elements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indices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83352" y="4164457"/>
            <a:ext cx="1458595" cy="17145"/>
          </a:xfrm>
          <a:custGeom>
            <a:avLst/>
            <a:gdLst/>
            <a:ahLst/>
            <a:cxnLst/>
            <a:rect l="l" t="t" r="r" b="b"/>
            <a:pathLst>
              <a:path w="1458595" h="17145">
                <a:moveTo>
                  <a:pt x="208788" y="0"/>
                </a:moveTo>
                <a:lnTo>
                  <a:pt x="0" y="0"/>
                </a:lnTo>
                <a:lnTo>
                  <a:pt x="0" y="16764"/>
                </a:lnTo>
                <a:lnTo>
                  <a:pt x="208788" y="16764"/>
                </a:lnTo>
                <a:lnTo>
                  <a:pt x="208788" y="0"/>
                </a:lnTo>
                <a:close/>
              </a:path>
              <a:path w="1458595" h="17145">
                <a:moveTo>
                  <a:pt x="481584" y="0"/>
                </a:moveTo>
                <a:lnTo>
                  <a:pt x="272796" y="0"/>
                </a:lnTo>
                <a:lnTo>
                  <a:pt x="272796" y="16764"/>
                </a:lnTo>
                <a:lnTo>
                  <a:pt x="481584" y="16764"/>
                </a:lnTo>
                <a:lnTo>
                  <a:pt x="481584" y="0"/>
                </a:lnTo>
                <a:close/>
              </a:path>
              <a:path w="1458595" h="17145">
                <a:moveTo>
                  <a:pt x="752856" y="0"/>
                </a:moveTo>
                <a:lnTo>
                  <a:pt x="544068" y="0"/>
                </a:lnTo>
                <a:lnTo>
                  <a:pt x="544068" y="16764"/>
                </a:lnTo>
                <a:lnTo>
                  <a:pt x="752856" y="16764"/>
                </a:lnTo>
                <a:lnTo>
                  <a:pt x="752856" y="0"/>
                </a:lnTo>
                <a:close/>
              </a:path>
              <a:path w="1458595" h="17145">
                <a:moveTo>
                  <a:pt x="1458468" y="0"/>
                </a:moveTo>
                <a:lnTo>
                  <a:pt x="1197864" y="0"/>
                </a:lnTo>
                <a:lnTo>
                  <a:pt x="1197864" y="16764"/>
                </a:lnTo>
                <a:lnTo>
                  <a:pt x="1458468" y="16764"/>
                </a:lnTo>
                <a:lnTo>
                  <a:pt x="1458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88404" y="3978605"/>
            <a:ext cx="3441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….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20740" y="3898138"/>
            <a:ext cx="1565275" cy="469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10"/>
              </a:spcBef>
              <a:tabLst>
                <a:tab pos="380365" algn="l"/>
                <a:tab pos="651510" algn="l"/>
                <a:tab pos="1330960" algn="l"/>
              </a:tabLst>
            </a:pPr>
            <a:r>
              <a:rPr dirty="0" sz="1450" spc="5">
                <a:latin typeface="Cambria Math"/>
                <a:cs typeface="Cambria Math"/>
              </a:rPr>
              <a:t>𝒏	𝒏	𝒏	𝒏</a:t>
            </a:r>
            <a:endParaRPr sz="145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1261110" algn="l"/>
              </a:tabLst>
            </a:pPr>
            <a:r>
              <a:rPr dirty="0" baseline="-17241" sz="2175">
                <a:latin typeface="Cambria Math"/>
                <a:cs typeface="Cambria Math"/>
              </a:rPr>
              <a:t>𝟐</a:t>
            </a:r>
            <a:r>
              <a:rPr dirty="0" sz="1200">
                <a:latin typeface="Cambria Math"/>
                <a:cs typeface="Cambria Math"/>
              </a:rPr>
              <a:t>𝟎</a:t>
            </a:r>
            <a:r>
              <a:rPr dirty="0" sz="1200" spc="295">
                <a:latin typeface="Cambria Math"/>
                <a:cs typeface="Cambria Math"/>
              </a:rPr>
              <a:t> </a:t>
            </a:r>
            <a:r>
              <a:rPr dirty="0" baseline="-17241" sz="2175">
                <a:latin typeface="Cambria Math"/>
                <a:cs typeface="Cambria Math"/>
              </a:rPr>
              <a:t>𝟐</a:t>
            </a:r>
            <a:r>
              <a:rPr dirty="0" sz="1200">
                <a:latin typeface="Cambria Math"/>
                <a:cs typeface="Cambria Math"/>
              </a:rPr>
              <a:t>𝟐</a:t>
            </a:r>
            <a:r>
              <a:rPr dirty="0" sz="1200" spc="280">
                <a:latin typeface="Cambria Math"/>
                <a:cs typeface="Cambria Math"/>
              </a:rPr>
              <a:t> </a:t>
            </a:r>
            <a:r>
              <a:rPr dirty="0" baseline="-17241" sz="2175">
                <a:latin typeface="Cambria Math"/>
                <a:cs typeface="Cambria Math"/>
              </a:rPr>
              <a:t>𝟐</a:t>
            </a:r>
            <a:r>
              <a:rPr dirty="0" sz="1200">
                <a:latin typeface="Cambria Math"/>
                <a:cs typeface="Cambria Math"/>
              </a:rPr>
              <a:t>𝟒	</a:t>
            </a:r>
            <a:r>
              <a:rPr dirty="0" baseline="-17241" sz="2175">
                <a:latin typeface="Cambria Math"/>
                <a:cs typeface="Cambria Math"/>
              </a:rPr>
              <a:t>𝟐</a:t>
            </a:r>
            <a:r>
              <a:rPr dirty="0" sz="1200">
                <a:latin typeface="Cambria Math"/>
                <a:cs typeface="Cambria Math"/>
              </a:rPr>
              <a:t>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60107" y="5179440"/>
            <a:ext cx="260985" cy="17145"/>
          </a:xfrm>
          <a:custGeom>
            <a:avLst/>
            <a:gdLst/>
            <a:ahLst/>
            <a:cxnLst/>
            <a:rect l="l" t="t" r="r" b="b"/>
            <a:pathLst>
              <a:path w="260984" h="17145">
                <a:moveTo>
                  <a:pt x="260603" y="0"/>
                </a:moveTo>
                <a:lnTo>
                  <a:pt x="0" y="0"/>
                </a:lnTo>
                <a:lnTo>
                  <a:pt x="0" y="16763"/>
                </a:lnTo>
                <a:lnTo>
                  <a:pt x="260603" y="16763"/>
                </a:lnTo>
                <a:lnTo>
                  <a:pt x="260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018781" y="4913502"/>
            <a:ext cx="1460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10">
                <a:latin typeface="Cambria Math"/>
                <a:cs typeface="Cambria Math"/>
              </a:rPr>
              <a:t>𝒏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23278" y="5134178"/>
            <a:ext cx="32893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17241" sz="2175">
                <a:latin typeface="Cambria Math"/>
                <a:cs typeface="Cambria Math"/>
              </a:rPr>
              <a:t>𝟐</a:t>
            </a:r>
            <a:r>
              <a:rPr dirty="0" sz="1200">
                <a:latin typeface="Cambria Math"/>
                <a:cs typeface="Cambria Math"/>
              </a:rPr>
              <a:t>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71766" y="4994275"/>
            <a:ext cx="3619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59628" y="4626076"/>
            <a:ext cx="3640454" cy="10731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2000" spc="-55" b="1">
                <a:latin typeface="Times New Roman"/>
                <a:cs typeface="Times New Roman"/>
              </a:rPr>
              <a:t>We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wish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find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value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2000" b="1">
                <a:latin typeface="Times New Roman"/>
                <a:cs typeface="Times New Roman"/>
              </a:rPr>
              <a:t>But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know</a:t>
            </a:r>
            <a:endParaRPr sz="20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 sz="2000" b="1">
                <a:latin typeface="Times New Roman"/>
                <a:cs typeface="Times New Roman"/>
              </a:rPr>
              <a:t>m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log</a:t>
            </a:r>
            <a:r>
              <a:rPr dirty="0" baseline="-21367" sz="1950" spc="7" b="1">
                <a:latin typeface="Times New Roman"/>
                <a:cs typeface="Times New Roman"/>
              </a:rPr>
              <a:t>2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lgn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85028" y="5665114"/>
            <a:ext cx="3752850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So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fact</a:t>
            </a:r>
            <a:r>
              <a:rPr dirty="0" sz="2000" spc="-5">
                <a:latin typeface="Calibri"/>
                <a:cs typeface="Calibri"/>
              </a:rPr>
              <a:t> that </a:t>
            </a:r>
            <a:r>
              <a:rPr dirty="0" sz="2000" i="1">
                <a:latin typeface="Calibri"/>
                <a:cs typeface="Calibri"/>
              </a:rPr>
              <a:t>k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5">
                <a:latin typeface="Calibri"/>
                <a:cs typeface="Calibri"/>
              </a:rPr>
              <a:t>not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array</a:t>
            </a:r>
            <a:r>
              <a:rPr dirty="0" sz="2000" spc="-5">
                <a:latin typeface="Calibri"/>
                <a:cs typeface="Calibri"/>
              </a:rPr>
              <a:t> can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determined </a:t>
            </a:r>
            <a:r>
              <a:rPr dirty="0" sz="2000" spc="-10">
                <a:latin typeface="Calibri"/>
                <a:cs typeface="Calibri"/>
              </a:rPr>
              <a:t>after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iterations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loop.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3810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55"/>
              </a:lnSpc>
            </a:pPr>
            <a:r>
              <a:rPr dirty="0" sz="2400" spc="-5"/>
              <a:t>EXAMPLE </a:t>
            </a:r>
            <a:r>
              <a:rPr dirty="0" sz="2400"/>
              <a:t>Binary</a:t>
            </a:r>
            <a:r>
              <a:rPr dirty="0" sz="2400" spc="-35"/>
              <a:t> </a:t>
            </a:r>
            <a:r>
              <a:rPr dirty="0" sz="2400"/>
              <a:t>search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5191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57200" y="1333500"/>
            <a:ext cx="8305800" cy="76200"/>
            <a:chOff x="457200" y="1333500"/>
            <a:chExt cx="8305800" cy="76200"/>
          </a:xfrm>
        </p:grpSpPr>
        <p:sp>
          <p:nvSpPr>
            <p:cNvPr id="5" name="object 5"/>
            <p:cNvSpPr/>
            <p:nvPr/>
          </p:nvSpPr>
          <p:spPr>
            <a:xfrm>
              <a:off x="457200" y="1333500"/>
              <a:ext cx="8305800" cy="76200"/>
            </a:xfrm>
            <a:custGeom>
              <a:avLst/>
              <a:gdLst/>
              <a:ahLst/>
              <a:cxnLst/>
              <a:rect l="l" t="t" r="r" b="b"/>
              <a:pathLst>
                <a:path w="8305800" h="76200">
                  <a:moveTo>
                    <a:pt x="8229600" y="0"/>
                  </a:moveTo>
                  <a:lnTo>
                    <a:pt x="8229600" y="76200"/>
                  </a:lnTo>
                  <a:lnTo>
                    <a:pt x="8293100" y="44450"/>
                  </a:lnTo>
                  <a:lnTo>
                    <a:pt x="8242427" y="44450"/>
                  </a:lnTo>
                  <a:lnTo>
                    <a:pt x="8242427" y="31750"/>
                  </a:lnTo>
                  <a:lnTo>
                    <a:pt x="8293100" y="31750"/>
                  </a:lnTo>
                  <a:lnTo>
                    <a:pt x="8229600" y="0"/>
                  </a:lnTo>
                  <a:close/>
                </a:path>
                <a:path w="8305800" h="76200">
                  <a:moveTo>
                    <a:pt x="8229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229600" y="44450"/>
                  </a:lnTo>
                  <a:lnTo>
                    <a:pt x="8229600" y="31750"/>
                  </a:lnTo>
                  <a:close/>
                </a:path>
                <a:path w="8305800" h="76200">
                  <a:moveTo>
                    <a:pt x="8293100" y="31750"/>
                  </a:moveTo>
                  <a:lnTo>
                    <a:pt x="8242427" y="31750"/>
                  </a:lnTo>
                  <a:lnTo>
                    <a:pt x="8242427" y="44450"/>
                  </a:lnTo>
                  <a:lnTo>
                    <a:pt x="8293100" y="44450"/>
                  </a:lnTo>
                  <a:lnTo>
                    <a:pt x="8305800" y="38100"/>
                  </a:lnTo>
                  <a:lnTo>
                    <a:pt x="8293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73473" y="1373378"/>
              <a:ext cx="273050" cy="12700"/>
            </a:xfrm>
            <a:custGeom>
              <a:avLst/>
              <a:gdLst/>
              <a:ahLst/>
              <a:cxnLst/>
              <a:rect l="l" t="t" r="r" b="b"/>
              <a:pathLst>
                <a:path w="273050" h="12700">
                  <a:moveTo>
                    <a:pt x="2727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72796" y="1219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59" y="1049248"/>
            <a:ext cx="180975" cy="5619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0"/>
              </a:spcBef>
            </a:pP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2912" y="17383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648200" y="2681223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4114800" h="76200">
                <a:moveTo>
                  <a:pt x="4102660" y="31623"/>
                </a:moveTo>
                <a:lnTo>
                  <a:pt x="4051300" y="31623"/>
                </a:lnTo>
                <a:lnTo>
                  <a:pt x="4051300" y="44323"/>
                </a:lnTo>
                <a:lnTo>
                  <a:pt x="4038641" y="44397"/>
                </a:lnTo>
                <a:lnTo>
                  <a:pt x="4038854" y="76200"/>
                </a:lnTo>
                <a:lnTo>
                  <a:pt x="4114800" y="37591"/>
                </a:lnTo>
                <a:lnTo>
                  <a:pt x="4102660" y="31623"/>
                </a:lnTo>
                <a:close/>
              </a:path>
              <a:path w="4114800" h="76200">
                <a:moveTo>
                  <a:pt x="4038557" y="31698"/>
                </a:moveTo>
                <a:lnTo>
                  <a:pt x="0" y="55625"/>
                </a:lnTo>
                <a:lnTo>
                  <a:pt x="0" y="68325"/>
                </a:lnTo>
                <a:lnTo>
                  <a:pt x="4038641" y="44397"/>
                </a:lnTo>
                <a:lnTo>
                  <a:pt x="4038557" y="31698"/>
                </a:lnTo>
                <a:close/>
              </a:path>
              <a:path w="4114800" h="76200">
                <a:moveTo>
                  <a:pt x="4051300" y="31623"/>
                </a:moveTo>
                <a:lnTo>
                  <a:pt x="4038557" y="31698"/>
                </a:lnTo>
                <a:lnTo>
                  <a:pt x="4038641" y="44397"/>
                </a:lnTo>
                <a:lnTo>
                  <a:pt x="4051300" y="44323"/>
                </a:lnTo>
                <a:lnTo>
                  <a:pt x="4051300" y="31623"/>
                </a:lnTo>
                <a:close/>
              </a:path>
              <a:path w="4114800" h="76200">
                <a:moveTo>
                  <a:pt x="4038346" y="0"/>
                </a:moveTo>
                <a:lnTo>
                  <a:pt x="4038557" y="31698"/>
                </a:lnTo>
                <a:lnTo>
                  <a:pt x="4102660" y="31623"/>
                </a:lnTo>
                <a:lnTo>
                  <a:pt x="4038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35623" y="2599944"/>
            <a:ext cx="192405" cy="12700"/>
          </a:xfrm>
          <a:custGeom>
            <a:avLst/>
            <a:gdLst/>
            <a:ahLst/>
            <a:cxnLst/>
            <a:rect l="l" t="t" r="r" b="b"/>
            <a:pathLst>
              <a:path w="192404" h="12700">
                <a:moveTo>
                  <a:pt x="192024" y="0"/>
                </a:moveTo>
                <a:lnTo>
                  <a:pt x="0" y="0"/>
                </a:lnTo>
                <a:lnTo>
                  <a:pt x="0" y="12191"/>
                </a:lnTo>
                <a:lnTo>
                  <a:pt x="192024" y="12191"/>
                </a:lnTo>
                <a:lnTo>
                  <a:pt x="192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98413" y="2330323"/>
            <a:ext cx="260985" cy="440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ts val="163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ts val="1630"/>
              </a:lnSpc>
            </a:pPr>
            <a:r>
              <a:rPr dirty="0" baseline="-15873" sz="2100" spc="7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r>
              <a:rPr dirty="0" sz="1000" spc="5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1000">
              <a:latin typeface="Cambria Math"/>
              <a:cs typeface="Cambria Math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2912" y="2933763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629272" y="4053204"/>
            <a:ext cx="2134235" cy="76200"/>
          </a:xfrm>
          <a:custGeom>
            <a:avLst/>
            <a:gdLst/>
            <a:ahLst/>
            <a:cxnLst/>
            <a:rect l="l" t="t" r="r" b="b"/>
            <a:pathLst>
              <a:path w="2134234" h="76200">
                <a:moveTo>
                  <a:pt x="2122226" y="31623"/>
                </a:moveTo>
                <a:lnTo>
                  <a:pt x="2070100" y="31623"/>
                </a:lnTo>
                <a:lnTo>
                  <a:pt x="2070353" y="44323"/>
                </a:lnTo>
                <a:lnTo>
                  <a:pt x="2057590" y="44468"/>
                </a:lnTo>
                <a:lnTo>
                  <a:pt x="2057907" y="76200"/>
                </a:lnTo>
                <a:lnTo>
                  <a:pt x="2133727" y="37211"/>
                </a:lnTo>
                <a:lnTo>
                  <a:pt x="2122226" y="31623"/>
                </a:lnTo>
                <a:close/>
              </a:path>
              <a:path w="2134234" h="76200">
                <a:moveTo>
                  <a:pt x="2057463" y="31767"/>
                </a:moveTo>
                <a:lnTo>
                  <a:pt x="0" y="55245"/>
                </a:lnTo>
                <a:lnTo>
                  <a:pt x="253" y="67945"/>
                </a:lnTo>
                <a:lnTo>
                  <a:pt x="2057590" y="44468"/>
                </a:lnTo>
                <a:lnTo>
                  <a:pt x="2057463" y="31767"/>
                </a:lnTo>
                <a:close/>
              </a:path>
              <a:path w="2134234" h="76200">
                <a:moveTo>
                  <a:pt x="2070100" y="31623"/>
                </a:moveTo>
                <a:lnTo>
                  <a:pt x="2057463" y="31767"/>
                </a:lnTo>
                <a:lnTo>
                  <a:pt x="2057590" y="44468"/>
                </a:lnTo>
                <a:lnTo>
                  <a:pt x="2070353" y="44323"/>
                </a:lnTo>
                <a:lnTo>
                  <a:pt x="2070100" y="31623"/>
                </a:lnTo>
                <a:close/>
              </a:path>
              <a:path w="2134234" h="76200">
                <a:moveTo>
                  <a:pt x="2057146" y="0"/>
                </a:moveTo>
                <a:lnTo>
                  <a:pt x="2057463" y="31767"/>
                </a:lnTo>
                <a:lnTo>
                  <a:pt x="2070100" y="31623"/>
                </a:lnTo>
                <a:lnTo>
                  <a:pt x="2122226" y="31623"/>
                </a:lnTo>
                <a:lnTo>
                  <a:pt x="2057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16723" y="3805809"/>
            <a:ext cx="192405" cy="12700"/>
          </a:xfrm>
          <a:custGeom>
            <a:avLst/>
            <a:gdLst/>
            <a:ahLst/>
            <a:cxnLst/>
            <a:rect l="l" t="t" r="r" b="b"/>
            <a:pathLst>
              <a:path w="192404" h="12700">
                <a:moveTo>
                  <a:pt x="192024" y="0"/>
                </a:moveTo>
                <a:lnTo>
                  <a:pt x="0" y="0"/>
                </a:lnTo>
                <a:lnTo>
                  <a:pt x="0" y="12192"/>
                </a:lnTo>
                <a:lnTo>
                  <a:pt x="192024" y="12192"/>
                </a:lnTo>
                <a:lnTo>
                  <a:pt x="192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79893" y="3536441"/>
            <a:ext cx="260985" cy="440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ts val="163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ts val="1630"/>
              </a:lnSpc>
            </a:pPr>
            <a:r>
              <a:rPr dirty="0" baseline="-15873" sz="2100" spc="7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r>
              <a:rPr dirty="0" sz="1000" spc="5">
                <a:solidFill>
                  <a:srgbClr val="FF0000"/>
                </a:solidFill>
                <a:latin typeface="Cambria Math"/>
                <a:cs typeface="Cambria Math"/>
              </a:rPr>
              <a:t>𝟒</a:t>
            </a:r>
            <a:endParaRPr sz="10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42912" y="4319587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7696200" y="5143500"/>
            <a:ext cx="1066800" cy="76200"/>
            <a:chOff x="7696200" y="5143500"/>
            <a:chExt cx="1066800" cy="76200"/>
          </a:xfrm>
        </p:grpSpPr>
        <p:sp>
          <p:nvSpPr>
            <p:cNvPr id="18" name="object 18"/>
            <p:cNvSpPr/>
            <p:nvPr/>
          </p:nvSpPr>
          <p:spPr>
            <a:xfrm>
              <a:off x="7696200" y="5143500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990600" y="0"/>
                  </a:moveTo>
                  <a:lnTo>
                    <a:pt x="990600" y="76200"/>
                  </a:lnTo>
                  <a:lnTo>
                    <a:pt x="1054100" y="44450"/>
                  </a:lnTo>
                  <a:lnTo>
                    <a:pt x="1003300" y="44450"/>
                  </a:lnTo>
                  <a:lnTo>
                    <a:pt x="1003300" y="31750"/>
                  </a:lnTo>
                  <a:lnTo>
                    <a:pt x="1054100" y="31750"/>
                  </a:lnTo>
                  <a:lnTo>
                    <a:pt x="990600" y="0"/>
                  </a:lnTo>
                  <a:close/>
                </a:path>
                <a:path w="1066800" h="76200">
                  <a:moveTo>
                    <a:pt x="990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90600" y="44450"/>
                  </a:lnTo>
                  <a:lnTo>
                    <a:pt x="990600" y="31750"/>
                  </a:lnTo>
                  <a:close/>
                </a:path>
                <a:path w="1066800" h="76200">
                  <a:moveTo>
                    <a:pt x="1054100" y="31750"/>
                  </a:moveTo>
                  <a:lnTo>
                    <a:pt x="1003300" y="31750"/>
                  </a:lnTo>
                  <a:lnTo>
                    <a:pt x="1003300" y="44450"/>
                  </a:lnTo>
                  <a:lnTo>
                    <a:pt x="1054100" y="44450"/>
                  </a:lnTo>
                  <a:lnTo>
                    <a:pt x="1066800" y="38100"/>
                  </a:lnTo>
                  <a:lnTo>
                    <a:pt x="1054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77810" y="5153533"/>
              <a:ext cx="192405" cy="12700"/>
            </a:xfrm>
            <a:custGeom>
              <a:avLst/>
              <a:gdLst/>
              <a:ahLst/>
              <a:cxnLst/>
              <a:rect l="l" t="t" r="r" b="b"/>
              <a:pathLst>
                <a:path w="192404" h="12700">
                  <a:moveTo>
                    <a:pt x="1920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92024" y="12191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42912" y="5310187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7696200" y="5990844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0"/>
                </a:moveTo>
                <a:lnTo>
                  <a:pt x="990600" y="76199"/>
                </a:lnTo>
                <a:lnTo>
                  <a:pt x="1054100" y="44449"/>
                </a:lnTo>
                <a:lnTo>
                  <a:pt x="1003300" y="44449"/>
                </a:lnTo>
                <a:lnTo>
                  <a:pt x="1003300" y="31749"/>
                </a:lnTo>
                <a:lnTo>
                  <a:pt x="1054100" y="31749"/>
                </a:lnTo>
                <a:lnTo>
                  <a:pt x="990600" y="0"/>
                </a:lnTo>
                <a:close/>
              </a:path>
              <a:path w="1066800" h="76200">
                <a:moveTo>
                  <a:pt x="9906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90600" y="44449"/>
                </a:lnTo>
                <a:lnTo>
                  <a:pt x="990600" y="31749"/>
                </a:lnTo>
                <a:close/>
              </a:path>
              <a:path w="1066800" h="76200">
                <a:moveTo>
                  <a:pt x="1054100" y="31749"/>
                </a:moveTo>
                <a:lnTo>
                  <a:pt x="1003300" y="31749"/>
                </a:lnTo>
                <a:lnTo>
                  <a:pt x="1003300" y="44449"/>
                </a:lnTo>
                <a:lnTo>
                  <a:pt x="1054100" y="44449"/>
                </a:lnTo>
                <a:lnTo>
                  <a:pt x="1066800" y="38099"/>
                </a:lnTo>
                <a:lnTo>
                  <a:pt x="10541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12911" y="6184569"/>
            <a:ext cx="234950" cy="15240"/>
          </a:xfrm>
          <a:custGeom>
            <a:avLst/>
            <a:gdLst/>
            <a:ahLst/>
            <a:cxnLst/>
            <a:rect l="l" t="t" r="r" b="b"/>
            <a:pathLst>
              <a:path w="234950" h="15239">
                <a:moveTo>
                  <a:pt x="234696" y="0"/>
                </a:moveTo>
                <a:lnTo>
                  <a:pt x="0" y="0"/>
                </a:lnTo>
                <a:lnTo>
                  <a:pt x="0" y="15240"/>
                </a:lnTo>
                <a:lnTo>
                  <a:pt x="234696" y="15240"/>
                </a:lnTo>
                <a:lnTo>
                  <a:pt x="2346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276208" y="5944920"/>
            <a:ext cx="304165" cy="4248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dirty="0" baseline="-17094" sz="1950" spc="22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r>
              <a:rPr dirty="0" sz="1050" spc="15">
                <a:solidFill>
                  <a:srgbClr val="FF0000"/>
                </a:solidFill>
                <a:latin typeface="Cambria Math"/>
                <a:cs typeface="Cambria Math"/>
              </a:rPr>
              <a:t>𝒎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85938" y="6471062"/>
            <a:ext cx="118110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743585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r>
              <a:rPr dirty="0" sz="1000">
                <a:latin typeface="Times New Roman"/>
                <a:cs typeface="Times New Roman"/>
              </a:rPr>
              <a:t>46 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92693" y="6018072"/>
            <a:ext cx="326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50594" y="2388234"/>
            <a:ext cx="9029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disc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rded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2628" y="3683889"/>
            <a:ext cx="9029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disc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rded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40980" y="4884546"/>
            <a:ext cx="260985" cy="440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ts val="163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ts val="1630"/>
              </a:lnSpc>
            </a:pPr>
            <a:r>
              <a:rPr dirty="0" baseline="-15873" sz="2100" spc="7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r>
              <a:rPr dirty="0" sz="1000" spc="5">
                <a:solidFill>
                  <a:srgbClr val="FF0000"/>
                </a:solidFill>
                <a:latin typeface="Cambria Math"/>
                <a:cs typeface="Cambria Math"/>
              </a:rPr>
              <a:t>𝟖</a:t>
            </a:r>
            <a:endParaRPr sz="1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149" y="89662"/>
            <a:ext cx="837628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Which</a:t>
            </a:r>
            <a:r>
              <a:rPr dirty="0" spc="-10"/>
              <a:t> </a:t>
            </a:r>
            <a:r>
              <a:rPr dirty="0"/>
              <a:t>g(n)-</a:t>
            </a:r>
            <a:r>
              <a:rPr dirty="0" spc="-30"/>
              <a:t> </a:t>
            </a:r>
            <a:r>
              <a:rPr dirty="0" sz="3200"/>
              <a:t>Inherent</a:t>
            </a:r>
            <a:r>
              <a:rPr dirty="0" sz="3200" spc="-45"/>
              <a:t> </a:t>
            </a:r>
            <a:r>
              <a:rPr dirty="0" sz="3200"/>
              <a:t>imprecision</a:t>
            </a:r>
            <a:r>
              <a:rPr dirty="0" sz="3200" spc="-40"/>
              <a:t> </a:t>
            </a:r>
            <a:r>
              <a:rPr dirty="0" sz="3200"/>
              <a:t>of</a:t>
            </a:r>
            <a:r>
              <a:rPr dirty="0" sz="3200" spc="-5"/>
              <a:t> </a:t>
            </a:r>
            <a:r>
              <a:rPr dirty="0" sz="3200"/>
              <a:t>the</a:t>
            </a:r>
            <a:r>
              <a:rPr dirty="0" sz="3200" spc="-20"/>
              <a:t> </a:t>
            </a:r>
            <a:r>
              <a:rPr dirty="0" sz="3200" spc="5"/>
              <a:t>big-O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16738" y="1013205"/>
            <a:ext cx="8881745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41084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big-O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notation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inherently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imprecise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there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infinitely </a:t>
            </a:r>
            <a:r>
              <a:rPr dirty="0" sz="2400" spc="-5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many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functions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given function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f.</a:t>
            </a:r>
            <a:endParaRPr sz="2400">
              <a:latin typeface="Times New Roman"/>
              <a:cs typeface="Times New Roman"/>
            </a:endParaRPr>
          </a:p>
          <a:p>
            <a:pPr marL="781685" marR="46545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81685" algn="l"/>
                <a:tab pos="782320" algn="l"/>
              </a:tabLst>
            </a:pP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f(n)=2</a:t>
            </a:r>
            <a:r>
              <a:rPr dirty="0" sz="2400" spc="2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baseline="24305" sz="2400" spc="-7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+ 3n+1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big-O</a:t>
            </a:r>
            <a:r>
              <a:rPr dirty="0" sz="2400">
                <a:latin typeface="Times New Roman"/>
                <a:cs typeface="Times New Roman"/>
              </a:rPr>
              <a:t> 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but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n</a:t>
            </a:r>
            <a:r>
              <a:rPr dirty="0" baseline="24305" sz="2400" spc="-7" b="1">
                <a:latin typeface="Times New Roman"/>
                <a:cs typeface="Times New Roman"/>
              </a:rPr>
              <a:t>3</a:t>
            </a:r>
            <a:r>
              <a:rPr dirty="0" sz="2400" spc="-5" b="1">
                <a:latin typeface="Times New Roman"/>
                <a:cs typeface="Times New Roman"/>
              </a:rPr>
              <a:t>,</a:t>
            </a:r>
            <a:r>
              <a:rPr dirty="0" sz="2400" b="1">
                <a:latin typeface="Times New Roman"/>
                <a:cs typeface="Times New Roman"/>
              </a:rPr>
              <a:t> . .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. , </a:t>
            </a:r>
            <a:r>
              <a:rPr dirty="0" sz="2400" spc="-5" b="1" i="1">
                <a:latin typeface="Times New Roman"/>
                <a:cs typeface="Times New Roman"/>
              </a:rPr>
              <a:t>n</a:t>
            </a:r>
            <a:r>
              <a:rPr dirty="0" baseline="24305" sz="2400" spc="-7" b="1" i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,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 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 any 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≥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81685" indent="-287020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81685" algn="l"/>
                <a:tab pos="782320" algn="l"/>
              </a:tabLst>
            </a:pP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To</a:t>
            </a:r>
            <a:r>
              <a:rPr dirty="0" sz="2400" spc="-5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avoid this</a:t>
            </a:r>
            <a:r>
              <a:rPr dirty="0" sz="2400" spc="-15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embarrassment of</a:t>
            </a:r>
            <a:r>
              <a:rPr dirty="0" sz="2400" spc="-15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riches,</a:t>
            </a:r>
            <a:r>
              <a:rPr dirty="0" sz="2400" spc="-15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the</a:t>
            </a:r>
            <a:r>
              <a:rPr dirty="0" sz="2400" spc="-5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smallest</a:t>
            </a:r>
            <a:r>
              <a:rPr dirty="0" sz="2400" spc="-35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function</a:t>
            </a:r>
            <a:r>
              <a:rPr dirty="0" sz="2400" spc="-40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2C2C89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781685">
              <a:lnSpc>
                <a:spcPct val="100000"/>
              </a:lnSpc>
            </a:pPr>
            <a:r>
              <a:rPr dirty="0" sz="2400" spc="-5" b="1">
                <a:solidFill>
                  <a:srgbClr val="2C2C89"/>
                </a:solidFill>
                <a:latin typeface="Times New Roman"/>
                <a:cs typeface="Times New Roman"/>
              </a:rPr>
              <a:t>is</a:t>
            </a:r>
            <a:r>
              <a:rPr dirty="0" sz="2400" spc="-10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chosen,</a:t>
            </a:r>
            <a:r>
              <a:rPr dirty="0" sz="2400" spc="-20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2C2C89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 spc="-7" b="1">
                <a:solidFill>
                  <a:srgbClr val="2C2C89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315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C2C89"/>
                </a:solidFill>
                <a:latin typeface="Times New Roman"/>
                <a:cs typeface="Times New Roman"/>
              </a:rPr>
              <a:t>in</a:t>
            </a:r>
            <a:r>
              <a:rPr dirty="0" sz="2400" spc="-20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C2C89"/>
                </a:solidFill>
                <a:latin typeface="Times New Roman"/>
                <a:cs typeface="Times New Roman"/>
              </a:rPr>
              <a:t>this</a:t>
            </a: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 case.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69" y="3579114"/>
            <a:ext cx="6388735" cy="702945"/>
          </a:xfrm>
          <a:custGeom>
            <a:avLst/>
            <a:gdLst/>
            <a:ahLst/>
            <a:cxnLst/>
            <a:rect l="l" t="t" r="r" b="b"/>
            <a:pathLst>
              <a:path w="6388735" h="702945">
                <a:moveTo>
                  <a:pt x="6271514" y="0"/>
                </a:moveTo>
                <a:lnTo>
                  <a:pt x="117094" y="0"/>
                </a:lnTo>
                <a:lnTo>
                  <a:pt x="71516" y="9205"/>
                </a:lnTo>
                <a:lnTo>
                  <a:pt x="34296" y="34305"/>
                </a:lnTo>
                <a:lnTo>
                  <a:pt x="9201" y="71526"/>
                </a:lnTo>
                <a:lnTo>
                  <a:pt x="0" y="117093"/>
                </a:lnTo>
                <a:lnTo>
                  <a:pt x="0" y="585469"/>
                </a:lnTo>
                <a:lnTo>
                  <a:pt x="9201" y="631037"/>
                </a:lnTo>
                <a:lnTo>
                  <a:pt x="34296" y="668258"/>
                </a:lnTo>
                <a:lnTo>
                  <a:pt x="71516" y="693358"/>
                </a:lnTo>
                <a:lnTo>
                  <a:pt x="117094" y="702563"/>
                </a:lnTo>
                <a:lnTo>
                  <a:pt x="6271514" y="702563"/>
                </a:lnTo>
                <a:lnTo>
                  <a:pt x="6317081" y="693358"/>
                </a:lnTo>
                <a:lnTo>
                  <a:pt x="6354302" y="668258"/>
                </a:lnTo>
                <a:lnTo>
                  <a:pt x="6379402" y="631037"/>
                </a:lnTo>
                <a:lnTo>
                  <a:pt x="6388608" y="585469"/>
                </a:lnTo>
                <a:lnTo>
                  <a:pt x="6388608" y="117093"/>
                </a:lnTo>
                <a:lnTo>
                  <a:pt x="6379402" y="71526"/>
                </a:lnTo>
                <a:lnTo>
                  <a:pt x="6354302" y="34305"/>
                </a:lnTo>
                <a:lnTo>
                  <a:pt x="6317081" y="9205"/>
                </a:lnTo>
                <a:lnTo>
                  <a:pt x="627151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9440" y="3463324"/>
            <a:ext cx="3965575" cy="1167130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3000" b="1">
                <a:solidFill>
                  <a:srgbClr val="FFFFFF"/>
                </a:solidFill>
                <a:latin typeface="Times New Roman"/>
                <a:cs typeface="Times New Roman"/>
              </a:rPr>
              <a:t>Real</a:t>
            </a:r>
            <a:r>
              <a:rPr dirty="0" sz="30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35" b="1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r>
              <a:rPr dirty="0" sz="30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endParaRPr sz="3000">
              <a:latin typeface="Times New Roman"/>
              <a:cs typeface="Times New Roman"/>
            </a:endParaRPr>
          </a:p>
          <a:p>
            <a:pPr marL="295275" indent="-229235">
              <a:lnSpc>
                <a:spcPct val="100000"/>
              </a:lnSpc>
              <a:spcBef>
                <a:spcPts val="1140"/>
              </a:spcBef>
              <a:buChar char="•"/>
              <a:tabLst>
                <a:tab pos="295910" algn="l"/>
              </a:tabLst>
            </a:pPr>
            <a:r>
              <a:rPr dirty="0" sz="2300">
                <a:latin typeface="Times New Roman"/>
                <a:cs typeface="Times New Roman"/>
              </a:rPr>
              <a:t>If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</a:t>
            </a:r>
            <a:r>
              <a:rPr dirty="0" sz="2300" spc="-5">
                <a:latin typeface="Times New Roman"/>
                <a:cs typeface="Times New Roman"/>
              </a:rPr>
              <a:t> child,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ask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what </a:t>
            </a:r>
            <a:r>
              <a:rPr dirty="0" sz="2300" spc="-5">
                <a:latin typeface="Times New Roman"/>
                <a:cs typeface="Times New Roman"/>
              </a:rPr>
              <a:t>comes after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5544" y="4284979"/>
            <a:ext cx="815975" cy="3371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615"/>
              </a:lnSpc>
            </a:pPr>
            <a:r>
              <a:rPr dirty="0" sz="2300" spc="-5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3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3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895" y="4622113"/>
            <a:ext cx="526669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66700" algn="l"/>
              </a:tabLst>
            </a:pPr>
            <a:r>
              <a:rPr dirty="0" sz="2300">
                <a:latin typeface="Times New Roman"/>
                <a:cs typeface="Times New Roman"/>
              </a:rPr>
              <a:t>Answer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could</a:t>
            </a:r>
            <a:r>
              <a:rPr dirty="0" sz="2300">
                <a:latin typeface="Times New Roman"/>
                <a:cs typeface="Times New Roman"/>
              </a:rPr>
              <a:t> be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class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Times New Roman"/>
                <a:cs typeface="Times New Roman"/>
              </a:rPr>
              <a:t>2</a:t>
            </a:r>
            <a:r>
              <a:rPr dirty="0" baseline="25925" sz="2250" spc="15">
                <a:latin typeface="Times New Roman"/>
                <a:cs typeface="Times New Roman"/>
              </a:rPr>
              <a:t>nd</a:t>
            </a:r>
            <a:r>
              <a:rPr dirty="0" baseline="25925" sz="2250" spc="292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, </a:t>
            </a:r>
            <a:r>
              <a:rPr dirty="0" sz="2300" spc="10">
                <a:latin typeface="Times New Roman"/>
                <a:cs typeface="Times New Roman"/>
              </a:rPr>
              <a:t>3</a:t>
            </a:r>
            <a:r>
              <a:rPr dirty="0" baseline="25925" sz="2250" spc="15">
                <a:latin typeface="Times New Roman"/>
                <a:cs typeface="Times New Roman"/>
              </a:rPr>
              <a:t>rd</a:t>
            </a:r>
            <a:r>
              <a:rPr dirty="0" baseline="25925" sz="2250" spc="277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,4</a:t>
            </a:r>
            <a:r>
              <a:rPr dirty="0" baseline="25925" sz="2250">
                <a:latin typeface="Times New Roman"/>
                <a:cs typeface="Times New Roman"/>
              </a:rPr>
              <a:t>th</a:t>
            </a:r>
            <a:r>
              <a:rPr dirty="0" sz="2300">
                <a:latin typeface="Times New Roman"/>
                <a:cs typeface="Times New Roman"/>
              </a:rPr>
              <a:t>,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Times New Roman"/>
                <a:cs typeface="Times New Roman"/>
              </a:rPr>
              <a:t>5</a:t>
            </a:r>
            <a:r>
              <a:rPr dirty="0" baseline="25925" sz="2250" spc="7">
                <a:latin typeface="Times New Roman"/>
                <a:cs typeface="Times New Roman"/>
              </a:rPr>
              <a:t>th</a:t>
            </a:r>
            <a:r>
              <a:rPr dirty="0" baseline="25925" sz="2250" spc="277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, </a:t>
            </a:r>
            <a:r>
              <a:rPr dirty="0" sz="2300" spc="5">
                <a:latin typeface="Times New Roman"/>
                <a:cs typeface="Times New Roman"/>
              </a:rPr>
              <a:t>…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895" y="4925948"/>
            <a:ext cx="220980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but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one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should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say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8911" y="4957064"/>
            <a:ext cx="375920" cy="3371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5"/>
              </a:lnSpc>
            </a:pPr>
            <a:r>
              <a:rPr dirty="0" baseline="-16908" sz="345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500" spc="10" b="1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764" y="3194304"/>
            <a:ext cx="9127490" cy="3663950"/>
            <a:chOff x="16764" y="3194304"/>
            <a:chExt cx="9127490" cy="366395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0972" y="3194304"/>
              <a:ext cx="2362200" cy="25755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638" y="3266071"/>
              <a:ext cx="2169248" cy="23824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39867" y="3243326"/>
              <a:ext cx="2214880" cy="2428240"/>
            </a:xfrm>
            <a:custGeom>
              <a:avLst/>
              <a:gdLst/>
              <a:ahLst/>
              <a:cxnLst/>
              <a:rect l="l" t="t" r="r" b="b"/>
              <a:pathLst>
                <a:path w="2214879" h="2428240">
                  <a:moveTo>
                    <a:pt x="0" y="396113"/>
                  </a:moveTo>
                  <a:lnTo>
                    <a:pt x="1756664" y="0"/>
                  </a:lnTo>
                  <a:lnTo>
                    <a:pt x="2214753" y="2031746"/>
                  </a:lnTo>
                  <a:lnTo>
                    <a:pt x="458088" y="2427935"/>
                  </a:lnTo>
                  <a:lnTo>
                    <a:pt x="0" y="39611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1087" y="3389376"/>
              <a:ext cx="1960626" cy="22501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4" y="5679948"/>
              <a:ext cx="9127236" cy="101344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687" y="5524489"/>
              <a:ext cx="8238744" cy="13335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08" y="5704332"/>
              <a:ext cx="9047988" cy="92354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4007" y="5704332"/>
            <a:ext cx="9048115" cy="923925"/>
          </a:xfrm>
          <a:prstGeom prst="rect">
            <a:avLst/>
          </a:prstGeom>
          <a:ln w="9525">
            <a:solidFill>
              <a:srgbClr val="2E2E97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941069">
              <a:lnSpc>
                <a:spcPct val="100000"/>
              </a:lnSpc>
              <a:spcBef>
                <a:spcPts val="145"/>
              </a:spcBef>
              <a:tabLst>
                <a:tab pos="2624455" algn="l"/>
                <a:tab pos="4789170" algn="l"/>
                <a:tab pos="6315075" algn="l"/>
              </a:tabLst>
            </a:pPr>
            <a:r>
              <a:rPr dirty="0" sz="5400" spc="75">
                <a:solidFill>
                  <a:srgbClr val="FFFFFF"/>
                </a:solidFill>
                <a:latin typeface="Times New Roman"/>
                <a:cs typeface="Times New Roman"/>
              </a:rPr>
              <a:t>PF</a:t>
            </a:r>
            <a:r>
              <a:rPr dirty="0" sz="5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 spc="-229">
                <a:solidFill>
                  <a:srgbClr val="FFFFFF"/>
                </a:solidFill>
                <a:latin typeface="Times New Roman"/>
                <a:cs typeface="Times New Roman"/>
              </a:rPr>
              <a:t>-&gt;	</a:t>
            </a:r>
            <a:r>
              <a:rPr dirty="0" sz="5400" spc="-295">
                <a:solidFill>
                  <a:srgbClr val="FFFFFF"/>
                </a:solidFill>
                <a:latin typeface="Times New Roman"/>
                <a:cs typeface="Times New Roman"/>
              </a:rPr>
              <a:t>OOP</a:t>
            </a:r>
            <a:r>
              <a:rPr dirty="0" sz="54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400" spc="-229">
                <a:solidFill>
                  <a:srgbClr val="FFFFFF"/>
                </a:solidFill>
                <a:latin typeface="Times New Roman"/>
                <a:cs typeface="Times New Roman"/>
              </a:rPr>
              <a:t>-&gt;	</a:t>
            </a:r>
            <a:r>
              <a:rPr dirty="0" sz="5400" spc="-275">
                <a:solidFill>
                  <a:srgbClr val="FFFFFF"/>
                </a:solidFill>
                <a:latin typeface="Times New Roman"/>
                <a:cs typeface="Times New Roman"/>
              </a:rPr>
              <a:t>DS-&gt;	</a:t>
            </a:r>
            <a:r>
              <a:rPr dirty="0" sz="5400" spc="-229">
                <a:solidFill>
                  <a:srgbClr val="FFFFFF"/>
                </a:solidFill>
                <a:latin typeface="Times New Roman"/>
                <a:cs typeface="Times New Roman"/>
              </a:rPr>
              <a:t>ALGO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48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4610" y="89662"/>
            <a:ext cx="395477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Practise</a:t>
            </a:r>
            <a:r>
              <a:rPr dirty="0" spc="-80"/>
              <a:t> </a:t>
            </a:r>
            <a:r>
              <a:rPr dirty="0"/>
              <a:t>Question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6540" y="923530"/>
            <a:ext cx="4160520" cy="544449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790"/>
              </a:spcBef>
              <a:buFont typeface="Times New Roman"/>
              <a:buChar char="•"/>
              <a:tabLst>
                <a:tab pos="405765" algn="l"/>
                <a:tab pos="4064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Find complexity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lvl="1" marL="807085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807085" algn="l"/>
                <a:tab pos="807720" algn="l"/>
              </a:tabLst>
            </a:pPr>
            <a:r>
              <a:rPr dirty="0" sz="2400">
                <a:latin typeface="Times New Roman"/>
                <a:cs typeface="Times New Roman"/>
              </a:rPr>
              <a:t>Linear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  <a:p>
            <a:pPr lvl="1" marL="8070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807085" algn="l"/>
                <a:tab pos="807720" algn="l"/>
              </a:tabLst>
            </a:pPr>
            <a:r>
              <a:rPr dirty="0" sz="2400">
                <a:latin typeface="Times New Roman"/>
                <a:cs typeface="Times New Roman"/>
              </a:rPr>
              <a:t>Bubble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sort</a:t>
            </a:r>
            <a:endParaRPr sz="2400">
              <a:latin typeface="Times New Roman"/>
              <a:cs typeface="Times New Roman"/>
            </a:endParaRPr>
          </a:p>
          <a:p>
            <a:pPr lvl="1" marL="8070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807085" algn="l"/>
                <a:tab pos="807720" algn="l"/>
              </a:tabLst>
            </a:pPr>
            <a:r>
              <a:rPr dirty="0" sz="2400">
                <a:latin typeface="Times New Roman"/>
                <a:cs typeface="Times New Roman"/>
              </a:rPr>
              <a:t>Selection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sort</a:t>
            </a:r>
            <a:endParaRPr sz="2400">
              <a:latin typeface="Times New Roman"/>
              <a:cs typeface="Times New Roman"/>
            </a:endParaRPr>
          </a:p>
          <a:p>
            <a:pPr lvl="1" marL="8070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807085" algn="l"/>
                <a:tab pos="807720" algn="l"/>
              </a:tabLst>
            </a:pPr>
            <a:r>
              <a:rPr dirty="0" sz="2400">
                <a:latin typeface="Times New Roman"/>
                <a:cs typeface="Times New Roman"/>
              </a:rPr>
              <a:t>Find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Min</a:t>
            </a:r>
            <a:endParaRPr sz="2400">
              <a:latin typeface="Times New Roman"/>
              <a:cs typeface="Times New Roman"/>
            </a:endParaRPr>
          </a:p>
          <a:p>
            <a:pPr lvl="1" marL="8070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807085" algn="l"/>
                <a:tab pos="807720" algn="l"/>
              </a:tabLst>
            </a:pPr>
            <a:r>
              <a:rPr dirty="0" sz="2400">
                <a:latin typeface="Times New Roman"/>
                <a:cs typeface="Times New Roman"/>
              </a:rPr>
              <a:t>Factorial</a:t>
            </a:r>
            <a:endParaRPr sz="2400">
              <a:latin typeface="Times New Roman"/>
              <a:cs typeface="Times New Roman"/>
            </a:endParaRPr>
          </a:p>
          <a:p>
            <a:pPr lvl="1" marL="8070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807085" algn="l"/>
                <a:tab pos="807720" algn="l"/>
              </a:tabLst>
            </a:pPr>
            <a:r>
              <a:rPr dirty="0" sz="2400" spc="-5">
                <a:latin typeface="Times New Roman"/>
                <a:cs typeface="Times New Roman"/>
              </a:rPr>
              <a:t>Power(N,K)</a:t>
            </a:r>
            <a:endParaRPr sz="2400">
              <a:latin typeface="Times New Roman"/>
              <a:cs typeface="Times New Roman"/>
            </a:endParaRPr>
          </a:p>
          <a:p>
            <a:pPr lvl="1" marL="8070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807085" algn="l"/>
                <a:tab pos="807720" algn="l"/>
              </a:tabLst>
            </a:pPr>
            <a:r>
              <a:rPr dirty="0" sz="2400" spc="-5">
                <a:latin typeface="Times New Roman"/>
                <a:cs typeface="Times New Roman"/>
              </a:rPr>
              <a:t>N-bit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Binary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Counter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….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655"/>
              </a:spcBef>
              <a:buFont typeface="Times New Roman"/>
              <a:buChar char="•"/>
              <a:tabLst>
                <a:tab pos="405765" algn="l"/>
                <a:tab pos="4064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Find c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and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no for</a:t>
            </a:r>
            <a:endParaRPr sz="28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595"/>
              </a:spcBef>
              <a:tabLst>
                <a:tab pos="807085" algn="l"/>
              </a:tabLst>
            </a:pPr>
            <a:r>
              <a:rPr dirty="0" sz="2400">
                <a:latin typeface="Times New Roman"/>
                <a:cs typeface="Times New Roman"/>
              </a:rPr>
              <a:t>–	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(n)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latin typeface="Times New Roman"/>
                <a:cs typeface="Times New Roman"/>
              </a:rPr>
              <a:t>n</a:t>
            </a:r>
            <a:r>
              <a:rPr dirty="0" baseline="24305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baseline="24305" sz="2400" spc="-7">
                <a:latin typeface="Times New Roman"/>
                <a:cs typeface="Times New Roman"/>
              </a:rPr>
              <a:t>3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575"/>
              </a:spcBef>
              <a:tabLst>
                <a:tab pos="883285" algn="l"/>
              </a:tabLst>
            </a:pPr>
            <a:r>
              <a:rPr dirty="0" sz="2400">
                <a:latin typeface="Times New Roman"/>
                <a:cs typeface="Times New Roman"/>
              </a:rPr>
              <a:t>–	T(n)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lgn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+n+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340</a:t>
            </a:r>
            <a:endParaRPr sz="2400">
              <a:latin typeface="Times New Roman"/>
              <a:cs typeface="Times New Roman"/>
            </a:endParaRPr>
          </a:p>
          <a:p>
            <a:pPr lvl="1" marL="8070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807085" algn="l"/>
                <a:tab pos="807720" algn="l"/>
              </a:tabLst>
            </a:pPr>
            <a:r>
              <a:rPr dirty="0" sz="2400">
                <a:latin typeface="Times New Roman"/>
                <a:cs typeface="Times New Roman"/>
              </a:rPr>
              <a:t>T(n)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nlgn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69308" y="1496567"/>
            <a:ext cx="4516120" cy="2755900"/>
            <a:chOff x="4369308" y="1496567"/>
            <a:chExt cx="4516120" cy="27559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587" y="1523984"/>
              <a:ext cx="4456200" cy="26563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9308" y="1496567"/>
              <a:ext cx="4515612" cy="27553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7700" y="1542287"/>
              <a:ext cx="4384548" cy="25847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57700" y="1542288"/>
            <a:ext cx="4384675" cy="25850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 marR="122618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Code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Binary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search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different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92075" marR="200660">
              <a:lnSpc>
                <a:spcPct val="200000"/>
              </a:lnSpc>
            </a:pPr>
            <a:r>
              <a:rPr dirty="0" sz="1800">
                <a:latin typeface="Times New Roman"/>
                <a:cs typeface="Times New Roman"/>
              </a:rPr>
              <a:t>Code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Linear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Search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different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Code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Bubble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sort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different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1000,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10000,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100000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….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report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next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49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885938" y="6471062"/>
            <a:ext cx="120396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2794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fld id="{81D60167-4931-47E6-BA6A-407CBD079E47}" type="slidenum">
              <a:rPr dirty="0" sz="1000" spc="-5">
                <a:latin typeface="Times New Roman"/>
                <a:cs typeface="Times New Roman"/>
              </a:rPr>
              <a:t>4 </a:t>
            </a:fld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200"/>
              </a:lnSpc>
            </a:pPr>
            <a:r>
              <a:rPr dirty="0" sz="4000" spc="-5"/>
              <a:t>Example</a:t>
            </a:r>
            <a:r>
              <a:rPr dirty="0" sz="4000" spc="-40"/>
              <a:t> </a:t>
            </a:r>
            <a:r>
              <a:rPr dirty="0" sz="4000" spc="-5"/>
              <a:t>2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806194" y="1087881"/>
            <a:ext cx="4836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T(n)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1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25525" sz="2775" spc="1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33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100n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baseline="-21021" sz="2775" spc="7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+1000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0512" y="1890712"/>
          <a:ext cx="8722360" cy="3268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287780"/>
                <a:gridCol w="847725"/>
                <a:gridCol w="847724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10241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T(n)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dirty="0" baseline="-16975" sz="27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baseline="-20833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0.1%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9.1%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90.8%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8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2101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5.8%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0.05%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21002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0.99%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4.76%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462" sz="1800">
                          <a:latin typeface="Times New Roman"/>
                          <a:cs typeface="Times New Roman"/>
                        </a:rPr>
                        <a:t>5</a:t>
                      </a:r>
                      <a:endParaRPr baseline="2546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10,010,001,005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dirty="0" baseline="-16975" sz="27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99.9%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462" sz="1800">
                          <a:latin typeface="Times New Roman"/>
                          <a:cs typeface="Times New Roman"/>
                        </a:rPr>
                        <a:t>7</a:t>
                      </a:r>
                      <a:endParaRPr baseline="2546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.099%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3400" y="5562600"/>
            <a:ext cx="8077200" cy="650875"/>
          </a:xfrm>
          <a:prstGeom prst="rect">
            <a:avLst/>
          </a:prstGeom>
          <a:solidFill>
            <a:srgbClr val="F6F6A8"/>
          </a:solidFill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3147695" marR="110489" indent="-3030855">
              <a:lnSpc>
                <a:spcPct val="100000"/>
              </a:lnSpc>
              <a:spcBef>
                <a:spcPts val="310"/>
              </a:spcBef>
            </a:pPr>
            <a:r>
              <a:rPr dirty="0" sz="1800" i="1">
                <a:latin typeface="Times New Roman"/>
                <a:cs typeface="Times New Roman"/>
              </a:rPr>
              <a:t>When</a:t>
            </a:r>
            <a:r>
              <a:rPr dirty="0" sz="1800" spc="-10" i="1">
                <a:latin typeface="Times New Roman"/>
                <a:cs typeface="Times New Roman"/>
              </a:rPr>
              <a:t> approximating </a:t>
            </a:r>
            <a:r>
              <a:rPr dirty="0" sz="1800" spc="-5" i="1">
                <a:latin typeface="Times New Roman"/>
                <a:cs typeface="Times New Roman"/>
              </a:rPr>
              <a:t>T(n)</a:t>
            </a:r>
            <a:r>
              <a:rPr dirty="0" sz="1800" spc="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we can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Times New Roman"/>
                <a:cs typeface="Times New Roman"/>
              </a:rPr>
              <a:t>IGNORE</a:t>
            </a:r>
            <a:r>
              <a:rPr dirty="0" sz="1800" b="1" i="1">
                <a:latin typeface="Times New Roman"/>
                <a:cs typeface="Times New Roman"/>
              </a:rPr>
              <a:t> the</a:t>
            </a:r>
            <a:r>
              <a:rPr dirty="0" sz="1800" spc="5" b="1" i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Times New Roman"/>
                <a:cs typeface="Times New Roman"/>
              </a:rPr>
              <a:t>last</a:t>
            </a:r>
            <a:r>
              <a:rPr dirty="0" sz="1800" b="1" i="1">
                <a:latin typeface="Times New Roman"/>
                <a:cs typeface="Times New Roman"/>
              </a:rPr>
              <a:t> 3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terms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 </a:t>
            </a:r>
            <a:r>
              <a:rPr dirty="0" sz="1800" spc="-5" i="1">
                <a:latin typeface="Times New Roman"/>
                <a:cs typeface="Times New Roman"/>
              </a:rPr>
              <a:t>say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that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T(n)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can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be </a:t>
            </a:r>
            <a:r>
              <a:rPr dirty="0" sz="1800" spc="-434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approximated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by n</a:t>
            </a:r>
            <a:r>
              <a:rPr dirty="0" baseline="25462" sz="1800" i="1">
                <a:latin typeface="Times New Roman"/>
                <a:cs typeface="Times New Roman"/>
              </a:rPr>
              <a:t>2</a:t>
            </a:r>
            <a:endParaRPr baseline="25462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8638" y="6483762"/>
            <a:ext cx="1155700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090"/>
              </a:lnSpc>
            </a:pPr>
            <a:r>
              <a:rPr dirty="0" sz="1000" spc="-5">
                <a:latin typeface="Times New Roman"/>
                <a:cs typeface="Times New Roman"/>
              </a:rPr>
              <a:t>Page:6</a:t>
            </a:r>
            <a:endParaRPr sz="10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7271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0161" y="89662"/>
            <a:ext cx="35020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Rate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Growth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013205"/>
            <a:ext cx="7254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Consider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buying </a:t>
            </a:r>
            <a:r>
              <a:rPr dirty="0" sz="2400" i="1">
                <a:latin typeface="Times New Roman"/>
                <a:cs typeface="Times New Roman"/>
              </a:rPr>
              <a:t>Gold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Metal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jewelry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044" y="3976877"/>
            <a:ext cx="4585335" cy="939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5" b="1">
                <a:latin typeface="Times New Roman"/>
                <a:cs typeface="Times New Roman"/>
              </a:rPr>
              <a:t>Cost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cost_of_gold</a:t>
            </a:r>
            <a:r>
              <a:rPr dirty="0" sz="2400">
                <a:latin typeface="Times New Roman"/>
                <a:cs typeface="Times New Roman"/>
              </a:rPr>
              <a:t> +</a:t>
            </a:r>
            <a:r>
              <a:rPr dirty="0" sz="2400" spc="-5">
                <a:latin typeface="Times New Roman"/>
                <a:cs typeface="Times New Roman"/>
              </a:rPr>
              <a:t> cost_of_metal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-5" b="1">
                <a:latin typeface="Times New Roman"/>
                <a:cs typeface="Times New Roman"/>
              </a:rPr>
              <a:t>Cost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~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cost_of_gold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DD0011"/>
                </a:solidFill>
                <a:latin typeface="Times New Roman"/>
                <a:cs typeface="Times New Roman"/>
              </a:rPr>
              <a:t>(approximation)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443" y="5173978"/>
            <a:ext cx="2016461" cy="1622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4563" y="1719072"/>
            <a:ext cx="3099816" cy="17099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0200" y="1696211"/>
            <a:ext cx="2638044" cy="17327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33290" y="1902409"/>
            <a:ext cx="50355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b="1">
                <a:latin typeface="Times New Roman"/>
                <a:cs typeface="Times New Roman"/>
              </a:rPr>
              <a:t>+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3657" y="6457289"/>
            <a:ext cx="3708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e:7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4762" y="71437"/>
          <a:ext cx="9158605" cy="4979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/>
                <a:gridCol w="4591050"/>
                <a:gridCol w="3866515"/>
                <a:gridCol w="400050"/>
              </a:tblGrid>
              <a:tr h="762000">
                <a:tc gridSpan="4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4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Partial</a:t>
                      </a:r>
                      <a:r>
                        <a:rPr dirty="0" sz="4400" spc="-4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4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SUM</a:t>
                      </a: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Cost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5920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sum(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2461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ts val="1920"/>
                        </a:lnSpc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800" spc="-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partialSum;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22960" indent="-274955">
                        <a:lnSpc>
                          <a:spcPct val="100000"/>
                        </a:lnSpc>
                        <a:buAutoNum type="arabicPlain"/>
                        <a:tabLst>
                          <a:tab pos="823594" algn="l"/>
                        </a:tabLst>
                      </a:pPr>
                      <a:r>
                        <a:rPr dirty="0" sz="1800" spc="-10">
                          <a:latin typeface="Courier New"/>
                          <a:cs typeface="Courier New"/>
                        </a:rPr>
                        <a:t>partialSum</a:t>
                      </a:r>
                      <a:r>
                        <a:rPr dirty="0" sz="18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22960" indent="-274955">
                        <a:lnSpc>
                          <a:spcPct val="100000"/>
                        </a:lnSpc>
                        <a:buFont typeface="Courier New"/>
                        <a:buAutoNum type="arabicPlain"/>
                        <a:tabLst>
                          <a:tab pos="823594" algn="l"/>
                        </a:tabLst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for(</a:t>
                      </a:r>
                      <a:r>
                        <a:rPr dirty="0" sz="18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800" spc="-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1;</a:t>
                      </a:r>
                      <a:r>
                        <a:rPr dirty="0" sz="18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n;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++i</a:t>
                      </a:r>
                      <a:r>
                        <a:rPr dirty="0" sz="1800" spc="-8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 marR="1653539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i=1 cost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1, 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i&lt;=N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N+1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++i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56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8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partialSum</a:t>
                      </a:r>
                      <a:r>
                        <a:rPr dirty="0" sz="18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+=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i;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ops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assignment,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613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ts val="2150"/>
                        </a:lnSpc>
                        <a:spcBef>
                          <a:spcPts val="1639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8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18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partialSum;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39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2082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multiplication,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add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245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89"/>
                        </a:lnSpc>
                        <a:spcBef>
                          <a:spcPts val="355"/>
                        </a:spcBef>
                        <a:tabLst>
                          <a:tab pos="549275" algn="l"/>
                        </a:tabLst>
                      </a:pPr>
                      <a:r>
                        <a:rPr dirty="0" baseline="43981" sz="3600"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T(N)=</a:t>
                      </a:r>
                      <a:r>
                        <a:rPr dirty="0" sz="2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6N+4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34000" y="4782311"/>
            <a:ext cx="2042160" cy="524510"/>
          </a:xfrm>
          <a:custGeom>
            <a:avLst/>
            <a:gdLst/>
            <a:ahLst/>
            <a:cxnLst/>
            <a:rect l="l" t="t" r="r" b="b"/>
            <a:pathLst>
              <a:path w="2042159" h="524510">
                <a:moveTo>
                  <a:pt x="2042159" y="0"/>
                </a:moveTo>
                <a:lnTo>
                  <a:pt x="0" y="0"/>
                </a:lnTo>
                <a:lnTo>
                  <a:pt x="0" y="524256"/>
                </a:lnTo>
                <a:lnTo>
                  <a:pt x="2042159" y="524256"/>
                </a:lnTo>
                <a:lnTo>
                  <a:pt x="204215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1752" y="5486400"/>
            <a:ext cx="8650605" cy="830580"/>
          </a:xfrm>
          <a:prstGeom prst="rect">
            <a:avLst/>
          </a:prstGeom>
          <a:solidFill>
            <a:srgbClr val="CCEBFF"/>
          </a:solidFill>
        </p:spPr>
        <p:txBody>
          <a:bodyPr wrap="square" lIns="0" tIns="27305" rIns="0" bIns="0" rtlCol="0" vert="horz">
            <a:spAutoFit/>
          </a:bodyPr>
          <a:lstStyle/>
          <a:p>
            <a:pPr marL="91440" marR="14097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alibri"/>
                <a:cs typeface="Calibri"/>
              </a:rPr>
              <a:t>If </a:t>
            </a:r>
            <a:r>
              <a:rPr dirty="0" sz="2400" spc="-15">
                <a:latin typeface="Calibri"/>
                <a:cs typeface="Calibri"/>
              </a:rPr>
              <a:t>we </a:t>
            </a:r>
            <a:r>
              <a:rPr dirty="0" sz="2400" spc="-5">
                <a:latin typeface="Calibri"/>
                <a:cs typeface="Calibri"/>
              </a:rPr>
              <a:t>had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perform </a:t>
            </a:r>
            <a:r>
              <a:rPr dirty="0" sz="2400">
                <a:latin typeface="Calibri"/>
                <a:cs typeface="Calibri"/>
              </a:rPr>
              <a:t>all this </a:t>
            </a:r>
            <a:r>
              <a:rPr dirty="0" sz="2400" spc="-10">
                <a:latin typeface="Calibri"/>
                <a:cs typeface="Calibri"/>
              </a:rPr>
              <a:t>work </a:t>
            </a:r>
            <a:r>
              <a:rPr dirty="0" sz="2400" spc="-5">
                <a:latin typeface="Calibri"/>
                <a:cs typeface="Calibri"/>
              </a:rPr>
              <a:t>everytime </a:t>
            </a:r>
            <a:r>
              <a:rPr dirty="0" sz="2400" spc="-15">
                <a:latin typeface="Calibri"/>
                <a:cs typeface="Calibri"/>
              </a:rPr>
              <a:t>we </a:t>
            </a:r>
            <a:r>
              <a:rPr dirty="0" sz="2400">
                <a:latin typeface="Calibri"/>
                <a:cs typeface="Calibri"/>
              </a:rPr>
              <a:t>needed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analyze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program,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task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would </a:t>
            </a:r>
            <a:r>
              <a:rPr dirty="0" sz="2400" spc="-5">
                <a:latin typeface="Calibri"/>
                <a:cs typeface="Calibri"/>
              </a:rPr>
              <a:t>quickly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become</a:t>
            </a:r>
            <a:r>
              <a:rPr dirty="0" u="heavy" sz="2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infeasible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5938" y="6623463"/>
            <a:ext cx="11811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5">
                <a:latin typeface="Times New Roman"/>
                <a:cs typeface="Times New Roman"/>
              </a:rPr>
              <a:t> Complexity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3657" y="6457289"/>
            <a:ext cx="3708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e:8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68320" y="123190"/>
            <a:ext cx="40055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Problems</a:t>
            </a:r>
            <a:r>
              <a:rPr dirty="0" sz="4000" spc="-20"/>
              <a:t> </a:t>
            </a:r>
            <a:r>
              <a:rPr dirty="0" sz="4000"/>
              <a:t>with</a:t>
            </a:r>
            <a:r>
              <a:rPr dirty="0" sz="4000" spc="-25"/>
              <a:t> </a:t>
            </a:r>
            <a:r>
              <a:rPr dirty="0" sz="4000" spc="-5"/>
              <a:t>T(n)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956310" y="992886"/>
            <a:ext cx="2950845" cy="1771014"/>
          </a:xfrm>
          <a:custGeom>
            <a:avLst/>
            <a:gdLst/>
            <a:ahLst/>
            <a:cxnLst/>
            <a:rect l="l" t="t" r="r" b="b"/>
            <a:pathLst>
              <a:path w="2950845" h="1771014">
                <a:moveTo>
                  <a:pt x="2773426" y="0"/>
                </a:moveTo>
                <a:lnTo>
                  <a:pt x="177088" y="0"/>
                </a:lnTo>
                <a:lnTo>
                  <a:pt x="130011" y="6322"/>
                </a:lnTo>
                <a:lnTo>
                  <a:pt x="87709" y="24167"/>
                </a:lnTo>
                <a:lnTo>
                  <a:pt x="51868" y="51847"/>
                </a:lnTo>
                <a:lnTo>
                  <a:pt x="24177" y="87677"/>
                </a:lnTo>
                <a:lnTo>
                  <a:pt x="6325" y="129969"/>
                </a:lnTo>
                <a:lnTo>
                  <a:pt x="0" y="177037"/>
                </a:lnTo>
                <a:lnTo>
                  <a:pt x="0" y="1593850"/>
                </a:lnTo>
                <a:lnTo>
                  <a:pt x="6325" y="1640918"/>
                </a:lnTo>
                <a:lnTo>
                  <a:pt x="24177" y="1683210"/>
                </a:lnTo>
                <a:lnTo>
                  <a:pt x="51868" y="1719040"/>
                </a:lnTo>
                <a:lnTo>
                  <a:pt x="87709" y="1746720"/>
                </a:lnTo>
                <a:lnTo>
                  <a:pt x="130011" y="1764565"/>
                </a:lnTo>
                <a:lnTo>
                  <a:pt x="177088" y="1770888"/>
                </a:lnTo>
                <a:lnTo>
                  <a:pt x="2773426" y="1770888"/>
                </a:lnTo>
                <a:lnTo>
                  <a:pt x="2820494" y="1764565"/>
                </a:lnTo>
                <a:lnTo>
                  <a:pt x="2862786" y="1746720"/>
                </a:lnTo>
                <a:lnTo>
                  <a:pt x="2898616" y="1719040"/>
                </a:lnTo>
                <a:lnTo>
                  <a:pt x="2926296" y="1683210"/>
                </a:lnTo>
                <a:lnTo>
                  <a:pt x="2944141" y="1640918"/>
                </a:lnTo>
                <a:lnTo>
                  <a:pt x="2950464" y="1593850"/>
                </a:lnTo>
                <a:lnTo>
                  <a:pt x="2950464" y="177037"/>
                </a:lnTo>
                <a:lnTo>
                  <a:pt x="2944141" y="129969"/>
                </a:lnTo>
                <a:lnTo>
                  <a:pt x="2926296" y="87677"/>
                </a:lnTo>
                <a:lnTo>
                  <a:pt x="2898616" y="51847"/>
                </a:lnTo>
                <a:lnTo>
                  <a:pt x="2862786" y="24167"/>
                </a:lnTo>
                <a:lnTo>
                  <a:pt x="2820494" y="6322"/>
                </a:lnTo>
                <a:lnTo>
                  <a:pt x="2773426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0967" y="1433017"/>
            <a:ext cx="2576195" cy="8197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658495" marR="5080" indent="-646430">
              <a:lnSpc>
                <a:spcPts val="2890"/>
              </a:lnSpc>
              <a:spcBef>
                <a:spcPts val="58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T(n)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difficult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2800" spc="-6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calculate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65091" y="1511808"/>
            <a:ext cx="626745" cy="731520"/>
          </a:xfrm>
          <a:custGeom>
            <a:avLst/>
            <a:gdLst/>
            <a:ahLst/>
            <a:cxnLst/>
            <a:rect l="l" t="t" r="r" b="b"/>
            <a:pathLst>
              <a:path w="626745" h="731519">
                <a:moveTo>
                  <a:pt x="313182" y="0"/>
                </a:moveTo>
                <a:lnTo>
                  <a:pt x="313182" y="146303"/>
                </a:lnTo>
                <a:lnTo>
                  <a:pt x="0" y="146303"/>
                </a:lnTo>
                <a:lnTo>
                  <a:pt x="0" y="585215"/>
                </a:lnTo>
                <a:lnTo>
                  <a:pt x="313182" y="585215"/>
                </a:lnTo>
                <a:lnTo>
                  <a:pt x="313182" y="731519"/>
                </a:lnTo>
                <a:lnTo>
                  <a:pt x="626363" y="365759"/>
                </a:lnTo>
                <a:lnTo>
                  <a:pt x="313182" y="0"/>
                </a:lnTo>
                <a:close/>
              </a:path>
            </a:pathLst>
          </a:custGeom>
          <a:solidFill>
            <a:srgbClr val="2F2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86350" y="992886"/>
            <a:ext cx="2950845" cy="1771014"/>
          </a:xfrm>
          <a:custGeom>
            <a:avLst/>
            <a:gdLst/>
            <a:ahLst/>
            <a:cxnLst/>
            <a:rect l="l" t="t" r="r" b="b"/>
            <a:pathLst>
              <a:path w="2950845" h="1771014">
                <a:moveTo>
                  <a:pt x="2773426" y="0"/>
                </a:moveTo>
                <a:lnTo>
                  <a:pt x="177037" y="0"/>
                </a:lnTo>
                <a:lnTo>
                  <a:pt x="129969" y="6322"/>
                </a:lnTo>
                <a:lnTo>
                  <a:pt x="87677" y="24167"/>
                </a:lnTo>
                <a:lnTo>
                  <a:pt x="51847" y="51847"/>
                </a:lnTo>
                <a:lnTo>
                  <a:pt x="24167" y="87677"/>
                </a:lnTo>
                <a:lnTo>
                  <a:pt x="6322" y="129969"/>
                </a:lnTo>
                <a:lnTo>
                  <a:pt x="0" y="177037"/>
                </a:lnTo>
                <a:lnTo>
                  <a:pt x="0" y="1593850"/>
                </a:lnTo>
                <a:lnTo>
                  <a:pt x="6322" y="1640918"/>
                </a:lnTo>
                <a:lnTo>
                  <a:pt x="24167" y="1683210"/>
                </a:lnTo>
                <a:lnTo>
                  <a:pt x="51847" y="1719040"/>
                </a:lnTo>
                <a:lnTo>
                  <a:pt x="87677" y="1746720"/>
                </a:lnTo>
                <a:lnTo>
                  <a:pt x="129969" y="1764565"/>
                </a:lnTo>
                <a:lnTo>
                  <a:pt x="177037" y="1770888"/>
                </a:lnTo>
                <a:lnTo>
                  <a:pt x="2773426" y="1770888"/>
                </a:lnTo>
                <a:lnTo>
                  <a:pt x="2820494" y="1764565"/>
                </a:lnTo>
                <a:lnTo>
                  <a:pt x="2862786" y="1746720"/>
                </a:lnTo>
                <a:lnTo>
                  <a:pt x="2898616" y="1719040"/>
                </a:lnTo>
                <a:lnTo>
                  <a:pt x="2926296" y="1683210"/>
                </a:lnTo>
                <a:lnTo>
                  <a:pt x="2944141" y="1640918"/>
                </a:lnTo>
                <a:lnTo>
                  <a:pt x="2950464" y="1593850"/>
                </a:lnTo>
                <a:lnTo>
                  <a:pt x="2950464" y="177037"/>
                </a:lnTo>
                <a:lnTo>
                  <a:pt x="2944141" y="129969"/>
                </a:lnTo>
                <a:lnTo>
                  <a:pt x="2926296" y="87677"/>
                </a:lnTo>
                <a:lnTo>
                  <a:pt x="2898616" y="51847"/>
                </a:lnTo>
                <a:lnTo>
                  <a:pt x="2862786" y="24167"/>
                </a:lnTo>
                <a:lnTo>
                  <a:pt x="2820494" y="6322"/>
                </a:lnTo>
                <a:lnTo>
                  <a:pt x="2773426" y="0"/>
                </a:lnTo>
                <a:close/>
              </a:path>
            </a:pathLst>
          </a:custGeom>
          <a:solidFill>
            <a:srgbClr val="4646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11902" y="1179703"/>
            <a:ext cx="2497455" cy="133794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 marL="12700" marR="5080">
              <a:lnSpc>
                <a:spcPct val="86300"/>
              </a:lnSpc>
              <a:spcBef>
                <a:spcPts val="495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T(n)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dirty="0" sz="2400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meaningful as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step 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size is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exactly 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95059" y="3022092"/>
            <a:ext cx="731520" cy="626745"/>
          </a:xfrm>
          <a:custGeom>
            <a:avLst/>
            <a:gdLst/>
            <a:ahLst/>
            <a:cxnLst/>
            <a:rect l="l" t="t" r="r" b="b"/>
            <a:pathLst>
              <a:path w="731520" h="626745">
                <a:moveTo>
                  <a:pt x="585215" y="0"/>
                </a:moveTo>
                <a:lnTo>
                  <a:pt x="146303" y="0"/>
                </a:lnTo>
                <a:lnTo>
                  <a:pt x="146303" y="313182"/>
                </a:lnTo>
                <a:lnTo>
                  <a:pt x="0" y="313182"/>
                </a:lnTo>
                <a:lnTo>
                  <a:pt x="365760" y="626364"/>
                </a:lnTo>
                <a:lnTo>
                  <a:pt x="731519" y="313182"/>
                </a:lnTo>
                <a:lnTo>
                  <a:pt x="585215" y="313182"/>
                </a:lnTo>
                <a:lnTo>
                  <a:pt x="585215" y="0"/>
                </a:lnTo>
                <a:close/>
              </a:path>
            </a:pathLst>
          </a:custGeom>
          <a:solidFill>
            <a:srgbClr val="5B5B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86350" y="3943350"/>
            <a:ext cx="2950845" cy="1771014"/>
          </a:xfrm>
          <a:custGeom>
            <a:avLst/>
            <a:gdLst/>
            <a:ahLst/>
            <a:cxnLst/>
            <a:rect l="l" t="t" r="r" b="b"/>
            <a:pathLst>
              <a:path w="2950845" h="1771014">
                <a:moveTo>
                  <a:pt x="2773426" y="0"/>
                </a:moveTo>
                <a:lnTo>
                  <a:pt x="177037" y="0"/>
                </a:lnTo>
                <a:lnTo>
                  <a:pt x="129969" y="6322"/>
                </a:lnTo>
                <a:lnTo>
                  <a:pt x="87677" y="24167"/>
                </a:lnTo>
                <a:lnTo>
                  <a:pt x="51847" y="51847"/>
                </a:lnTo>
                <a:lnTo>
                  <a:pt x="24167" y="87677"/>
                </a:lnTo>
                <a:lnTo>
                  <a:pt x="6322" y="129969"/>
                </a:lnTo>
                <a:lnTo>
                  <a:pt x="0" y="177037"/>
                </a:lnTo>
                <a:lnTo>
                  <a:pt x="0" y="1593850"/>
                </a:lnTo>
                <a:lnTo>
                  <a:pt x="6322" y="1640905"/>
                </a:lnTo>
                <a:lnTo>
                  <a:pt x="24167" y="1683194"/>
                </a:lnTo>
                <a:lnTo>
                  <a:pt x="51847" y="1719025"/>
                </a:lnTo>
                <a:lnTo>
                  <a:pt x="87677" y="1746711"/>
                </a:lnTo>
                <a:lnTo>
                  <a:pt x="129969" y="1764562"/>
                </a:lnTo>
                <a:lnTo>
                  <a:pt x="177037" y="1770888"/>
                </a:lnTo>
                <a:lnTo>
                  <a:pt x="2773426" y="1770888"/>
                </a:lnTo>
                <a:lnTo>
                  <a:pt x="2820494" y="1764562"/>
                </a:lnTo>
                <a:lnTo>
                  <a:pt x="2862786" y="1746711"/>
                </a:lnTo>
                <a:lnTo>
                  <a:pt x="2898616" y="1719025"/>
                </a:lnTo>
                <a:lnTo>
                  <a:pt x="2926296" y="1683194"/>
                </a:lnTo>
                <a:lnTo>
                  <a:pt x="2944141" y="1640905"/>
                </a:lnTo>
                <a:lnTo>
                  <a:pt x="2950464" y="1593850"/>
                </a:lnTo>
                <a:lnTo>
                  <a:pt x="2950464" y="177037"/>
                </a:lnTo>
                <a:lnTo>
                  <a:pt x="2944141" y="129969"/>
                </a:lnTo>
                <a:lnTo>
                  <a:pt x="2926296" y="87677"/>
                </a:lnTo>
                <a:lnTo>
                  <a:pt x="2898616" y="51847"/>
                </a:lnTo>
                <a:lnTo>
                  <a:pt x="2862786" y="24167"/>
                </a:lnTo>
                <a:lnTo>
                  <a:pt x="2820494" y="6322"/>
                </a:lnTo>
                <a:lnTo>
                  <a:pt x="2773426" y="0"/>
                </a:lnTo>
                <a:close/>
              </a:path>
            </a:pathLst>
          </a:custGeom>
          <a:solidFill>
            <a:srgbClr val="6E6E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31129" y="3972509"/>
            <a:ext cx="2662555" cy="165417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 marL="12700" marR="5080" indent="-3175">
              <a:lnSpc>
                <a:spcPct val="86300"/>
              </a:lnSpc>
              <a:spcBef>
                <a:spcPts val="495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T(n) is usually very 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complicated so we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 need an 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approximation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T(n)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….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close</a:t>
            </a: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T(n).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00144" y="4462271"/>
            <a:ext cx="626745" cy="731520"/>
          </a:xfrm>
          <a:custGeom>
            <a:avLst/>
            <a:gdLst/>
            <a:ahLst/>
            <a:cxnLst/>
            <a:rect l="l" t="t" r="r" b="b"/>
            <a:pathLst>
              <a:path w="626745" h="731520">
                <a:moveTo>
                  <a:pt x="313181" y="0"/>
                </a:moveTo>
                <a:lnTo>
                  <a:pt x="0" y="365759"/>
                </a:lnTo>
                <a:lnTo>
                  <a:pt x="313181" y="731519"/>
                </a:lnTo>
                <a:lnTo>
                  <a:pt x="313181" y="585215"/>
                </a:lnTo>
                <a:lnTo>
                  <a:pt x="626363" y="585215"/>
                </a:lnTo>
                <a:lnTo>
                  <a:pt x="626363" y="146303"/>
                </a:lnTo>
                <a:lnTo>
                  <a:pt x="313181" y="146303"/>
                </a:lnTo>
                <a:lnTo>
                  <a:pt x="313181" y="0"/>
                </a:lnTo>
                <a:close/>
              </a:path>
            </a:pathLst>
          </a:custGeom>
          <a:solidFill>
            <a:srgbClr val="9A9A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56310" y="3943350"/>
            <a:ext cx="2950845" cy="1771014"/>
          </a:xfrm>
          <a:custGeom>
            <a:avLst/>
            <a:gdLst/>
            <a:ahLst/>
            <a:cxnLst/>
            <a:rect l="l" t="t" r="r" b="b"/>
            <a:pathLst>
              <a:path w="2950845" h="1771014">
                <a:moveTo>
                  <a:pt x="2773426" y="0"/>
                </a:moveTo>
                <a:lnTo>
                  <a:pt x="177088" y="0"/>
                </a:lnTo>
                <a:lnTo>
                  <a:pt x="130011" y="6322"/>
                </a:lnTo>
                <a:lnTo>
                  <a:pt x="87709" y="24167"/>
                </a:lnTo>
                <a:lnTo>
                  <a:pt x="51868" y="51847"/>
                </a:lnTo>
                <a:lnTo>
                  <a:pt x="24177" y="87677"/>
                </a:lnTo>
                <a:lnTo>
                  <a:pt x="6325" y="129969"/>
                </a:lnTo>
                <a:lnTo>
                  <a:pt x="0" y="177037"/>
                </a:lnTo>
                <a:lnTo>
                  <a:pt x="0" y="1593850"/>
                </a:lnTo>
                <a:lnTo>
                  <a:pt x="6325" y="1640905"/>
                </a:lnTo>
                <a:lnTo>
                  <a:pt x="24177" y="1683194"/>
                </a:lnTo>
                <a:lnTo>
                  <a:pt x="51868" y="1719025"/>
                </a:lnTo>
                <a:lnTo>
                  <a:pt x="87709" y="1746711"/>
                </a:lnTo>
                <a:lnTo>
                  <a:pt x="130011" y="1764562"/>
                </a:lnTo>
                <a:lnTo>
                  <a:pt x="177088" y="1770888"/>
                </a:lnTo>
                <a:lnTo>
                  <a:pt x="2773426" y="1770888"/>
                </a:lnTo>
                <a:lnTo>
                  <a:pt x="2820494" y="1764562"/>
                </a:lnTo>
                <a:lnTo>
                  <a:pt x="2862786" y="1746711"/>
                </a:lnTo>
                <a:lnTo>
                  <a:pt x="2898616" y="1719025"/>
                </a:lnTo>
                <a:lnTo>
                  <a:pt x="2926296" y="1683194"/>
                </a:lnTo>
                <a:lnTo>
                  <a:pt x="2944141" y="1640905"/>
                </a:lnTo>
                <a:lnTo>
                  <a:pt x="2950464" y="1593850"/>
                </a:lnTo>
                <a:lnTo>
                  <a:pt x="2950464" y="177037"/>
                </a:lnTo>
                <a:lnTo>
                  <a:pt x="2944141" y="129969"/>
                </a:lnTo>
                <a:lnTo>
                  <a:pt x="2926296" y="87677"/>
                </a:lnTo>
                <a:lnTo>
                  <a:pt x="2898616" y="51847"/>
                </a:lnTo>
                <a:lnTo>
                  <a:pt x="2862786" y="24167"/>
                </a:lnTo>
                <a:lnTo>
                  <a:pt x="2820494" y="6322"/>
                </a:lnTo>
                <a:lnTo>
                  <a:pt x="277342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84554" y="4044188"/>
            <a:ext cx="2490470" cy="150241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algn="ctr" marL="12065" marR="5080">
              <a:lnSpc>
                <a:spcPct val="86300"/>
              </a:lnSpc>
              <a:spcBef>
                <a:spcPts val="540"/>
              </a:spcBef>
            </a:pP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Approximation</a:t>
            </a:r>
            <a:r>
              <a:rPr dirty="0" sz="27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700" spc="-6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T(n) is called </a:t>
            </a:r>
            <a:r>
              <a:rPr dirty="0" sz="27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ASYMPTOTIC </a:t>
            </a:r>
            <a:r>
              <a:rPr dirty="0" sz="2700" spc="-5">
                <a:solidFill>
                  <a:srgbClr val="FFFFFF"/>
                </a:solidFill>
                <a:latin typeface="Times New Roman"/>
                <a:cs typeface="Times New Roman"/>
              </a:rPr>
              <a:t> COMPLEXITY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85938" y="6623463"/>
            <a:ext cx="11811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5">
                <a:latin typeface="Times New Roman"/>
                <a:cs typeface="Times New Roman"/>
              </a:rPr>
              <a:t> 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1100" y="5859779"/>
            <a:ext cx="6781800" cy="830580"/>
          </a:xfrm>
          <a:prstGeom prst="rect">
            <a:avLst/>
          </a:prstGeom>
          <a:solidFill>
            <a:srgbClr val="FF7B80"/>
          </a:solidFill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2400" b="1" i="1">
                <a:latin typeface="Times New Roman"/>
                <a:cs typeface="Times New Roman"/>
              </a:rPr>
              <a:t>Asymptotic</a:t>
            </a:r>
            <a:r>
              <a:rPr dirty="0" sz="2400" spc="-5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complexity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studies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the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efficiency</a:t>
            </a:r>
            <a:r>
              <a:rPr dirty="0" sz="2400" spc="-4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of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b="1" i="1">
                <a:latin typeface="Times New Roman"/>
                <a:cs typeface="Times New Roman"/>
              </a:rPr>
              <a:t>algorithm</a:t>
            </a:r>
            <a:r>
              <a:rPr dirty="0" sz="2400" spc="-4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as</a:t>
            </a:r>
            <a:r>
              <a:rPr dirty="0" sz="240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the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input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size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becomes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large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4000" spc="-5"/>
              <a:t>Big-Oh</a:t>
            </a:r>
            <a:r>
              <a:rPr dirty="0" sz="4000" spc="-20"/>
              <a:t> </a:t>
            </a:r>
            <a:r>
              <a:rPr dirty="0" sz="4000" spc="-5"/>
              <a:t>or Big-O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12060" y="917435"/>
            <a:ext cx="8126095" cy="1254760"/>
            <a:chOff x="512060" y="917435"/>
            <a:chExt cx="8126095" cy="1254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0" y="944867"/>
              <a:ext cx="8125974" cy="10942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95" y="917435"/>
              <a:ext cx="7892796" cy="12542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5324" y="983923"/>
              <a:ext cx="8025765" cy="997585"/>
            </a:xfrm>
            <a:custGeom>
              <a:avLst/>
              <a:gdLst/>
              <a:ahLst/>
              <a:cxnLst/>
              <a:rect l="l" t="t" r="r" b="b"/>
              <a:pathLst>
                <a:path w="8025765" h="997585">
                  <a:moveTo>
                    <a:pt x="4023998" y="0"/>
                  </a:moveTo>
                  <a:lnTo>
                    <a:pt x="3971742" y="627"/>
                  </a:lnTo>
                  <a:lnTo>
                    <a:pt x="3920622" y="2681"/>
                  </a:lnTo>
                  <a:lnTo>
                    <a:pt x="3870958" y="6384"/>
                  </a:lnTo>
                  <a:lnTo>
                    <a:pt x="3823071" y="11960"/>
                  </a:lnTo>
                  <a:lnTo>
                    <a:pt x="3738486" y="25955"/>
                  </a:lnTo>
                  <a:lnTo>
                    <a:pt x="3695097" y="30741"/>
                  </a:lnTo>
                  <a:lnTo>
                    <a:pt x="3647726" y="34138"/>
                  </a:lnTo>
                  <a:lnTo>
                    <a:pt x="3596992" y="36293"/>
                  </a:lnTo>
                  <a:lnTo>
                    <a:pt x="3543508" y="37357"/>
                  </a:lnTo>
                  <a:lnTo>
                    <a:pt x="3487891" y="37479"/>
                  </a:lnTo>
                  <a:lnTo>
                    <a:pt x="3430757" y="36806"/>
                  </a:lnTo>
                  <a:lnTo>
                    <a:pt x="3372722" y="35490"/>
                  </a:lnTo>
                  <a:lnTo>
                    <a:pt x="3314400" y="33677"/>
                  </a:lnTo>
                  <a:lnTo>
                    <a:pt x="3256409" y="31518"/>
                  </a:lnTo>
                  <a:lnTo>
                    <a:pt x="3040059" y="22396"/>
                  </a:lnTo>
                  <a:lnTo>
                    <a:pt x="2992955" y="20740"/>
                  </a:lnTo>
                  <a:lnTo>
                    <a:pt x="2888815" y="17813"/>
                  </a:lnTo>
                  <a:lnTo>
                    <a:pt x="2835188" y="15180"/>
                  </a:lnTo>
                  <a:lnTo>
                    <a:pt x="2742532" y="9298"/>
                  </a:lnTo>
                  <a:lnTo>
                    <a:pt x="2699653" y="6962"/>
                  </a:lnTo>
                  <a:lnTo>
                    <a:pt x="2656508" y="5640"/>
                  </a:lnTo>
                  <a:lnTo>
                    <a:pt x="2611171" y="5789"/>
                  </a:lnTo>
                  <a:lnTo>
                    <a:pt x="2561718" y="7865"/>
                  </a:lnTo>
                  <a:lnTo>
                    <a:pt x="2506224" y="12327"/>
                  </a:lnTo>
                  <a:lnTo>
                    <a:pt x="2442764" y="19630"/>
                  </a:lnTo>
                  <a:lnTo>
                    <a:pt x="2396327" y="24679"/>
                  </a:lnTo>
                  <a:lnTo>
                    <a:pt x="2353671" y="27402"/>
                  </a:lnTo>
                  <a:lnTo>
                    <a:pt x="2313804" y="28185"/>
                  </a:lnTo>
                  <a:lnTo>
                    <a:pt x="2275734" y="27417"/>
                  </a:lnTo>
                  <a:lnTo>
                    <a:pt x="2238469" y="25485"/>
                  </a:lnTo>
                  <a:lnTo>
                    <a:pt x="2201015" y="22776"/>
                  </a:lnTo>
                  <a:lnTo>
                    <a:pt x="2121572" y="16578"/>
                  </a:lnTo>
                  <a:lnTo>
                    <a:pt x="2077598" y="13863"/>
                  </a:lnTo>
                  <a:lnTo>
                    <a:pt x="2029466" y="11922"/>
                  </a:lnTo>
                  <a:lnTo>
                    <a:pt x="1976183" y="11140"/>
                  </a:lnTo>
                  <a:lnTo>
                    <a:pt x="1916757" y="11906"/>
                  </a:lnTo>
                  <a:lnTo>
                    <a:pt x="1850196" y="14607"/>
                  </a:lnTo>
                  <a:lnTo>
                    <a:pt x="1775506" y="19630"/>
                  </a:lnTo>
                  <a:lnTo>
                    <a:pt x="1707441" y="24617"/>
                  </a:lnTo>
                  <a:lnTo>
                    <a:pt x="1641676" y="28579"/>
                  </a:lnTo>
                  <a:lnTo>
                    <a:pt x="1578184" y="31595"/>
                  </a:lnTo>
                  <a:lnTo>
                    <a:pt x="1516940" y="33739"/>
                  </a:lnTo>
                  <a:lnTo>
                    <a:pt x="1457919" y="35091"/>
                  </a:lnTo>
                  <a:lnTo>
                    <a:pt x="1401095" y="35726"/>
                  </a:lnTo>
                  <a:lnTo>
                    <a:pt x="1346443" y="35722"/>
                  </a:lnTo>
                  <a:lnTo>
                    <a:pt x="1293938" y="35156"/>
                  </a:lnTo>
                  <a:lnTo>
                    <a:pt x="1243553" y="34105"/>
                  </a:lnTo>
                  <a:lnTo>
                    <a:pt x="1195264" y="32645"/>
                  </a:lnTo>
                  <a:lnTo>
                    <a:pt x="1149044" y="30855"/>
                  </a:lnTo>
                  <a:lnTo>
                    <a:pt x="1104869" y="28810"/>
                  </a:lnTo>
                  <a:lnTo>
                    <a:pt x="1062712" y="26588"/>
                  </a:lnTo>
                  <a:lnTo>
                    <a:pt x="948101" y="19630"/>
                  </a:lnTo>
                  <a:lnTo>
                    <a:pt x="892025" y="16582"/>
                  </a:lnTo>
                  <a:lnTo>
                    <a:pt x="836869" y="14522"/>
                  </a:lnTo>
                  <a:lnTo>
                    <a:pt x="782734" y="13334"/>
                  </a:lnTo>
                  <a:lnTo>
                    <a:pt x="729723" y="12900"/>
                  </a:lnTo>
                  <a:lnTo>
                    <a:pt x="677937" y="13106"/>
                  </a:lnTo>
                  <a:lnTo>
                    <a:pt x="627478" y="13833"/>
                  </a:lnTo>
                  <a:lnTo>
                    <a:pt x="578446" y="14966"/>
                  </a:lnTo>
                  <a:lnTo>
                    <a:pt x="530945" y="16387"/>
                  </a:lnTo>
                  <a:lnTo>
                    <a:pt x="385015" y="21464"/>
                  </a:lnTo>
                  <a:lnTo>
                    <a:pt x="326460" y="22845"/>
                  </a:lnTo>
                  <a:lnTo>
                    <a:pt x="266954" y="23738"/>
                  </a:lnTo>
                  <a:lnTo>
                    <a:pt x="208174" y="24107"/>
                  </a:lnTo>
                  <a:lnTo>
                    <a:pt x="151799" y="23917"/>
                  </a:lnTo>
                  <a:lnTo>
                    <a:pt x="99507" y="23131"/>
                  </a:lnTo>
                  <a:lnTo>
                    <a:pt x="52978" y="21714"/>
                  </a:lnTo>
                  <a:lnTo>
                    <a:pt x="13889" y="19630"/>
                  </a:lnTo>
                  <a:lnTo>
                    <a:pt x="18066" y="54834"/>
                  </a:lnTo>
                  <a:lnTo>
                    <a:pt x="21609" y="94377"/>
                  </a:lnTo>
                  <a:lnTo>
                    <a:pt x="24407" y="137910"/>
                  </a:lnTo>
                  <a:lnTo>
                    <a:pt x="26350" y="185088"/>
                  </a:lnTo>
                  <a:lnTo>
                    <a:pt x="27329" y="235562"/>
                  </a:lnTo>
                  <a:lnTo>
                    <a:pt x="27232" y="288985"/>
                  </a:lnTo>
                  <a:lnTo>
                    <a:pt x="25950" y="345010"/>
                  </a:lnTo>
                  <a:lnTo>
                    <a:pt x="23372" y="403288"/>
                  </a:lnTo>
                  <a:lnTo>
                    <a:pt x="19388" y="463473"/>
                  </a:lnTo>
                  <a:lnTo>
                    <a:pt x="7838" y="590238"/>
                  </a:lnTo>
                  <a:lnTo>
                    <a:pt x="3588" y="647626"/>
                  </a:lnTo>
                  <a:lnTo>
                    <a:pt x="1017" y="699024"/>
                  </a:lnTo>
                  <a:lnTo>
                    <a:pt x="0" y="746076"/>
                  </a:lnTo>
                  <a:lnTo>
                    <a:pt x="412" y="790425"/>
                  </a:lnTo>
                  <a:lnTo>
                    <a:pt x="2132" y="833715"/>
                  </a:lnTo>
                  <a:lnTo>
                    <a:pt x="5033" y="877587"/>
                  </a:lnTo>
                  <a:lnTo>
                    <a:pt x="8994" y="923686"/>
                  </a:lnTo>
                  <a:lnTo>
                    <a:pt x="13889" y="973654"/>
                  </a:lnTo>
                  <a:lnTo>
                    <a:pt x="323073" y="983949"/>
                  </a:lnTo>
                  <a:lnTo>
                    <a:pt x="373534" y="985148"/>
                  </a:lnTo>
                  <a:lnTo>
                    <a:pt x="420854" y="985833"/>
                  </a:lnTo>
                  <a:lnTo>
                    <a:pt x="465312" y="985905"/>
                  </a:lnTo>
                  <a:lnTo>
                    <a:pt x="507188" y="985267"/>
                  </a:lnTo>
                  <a:lnTo>
                    <a:pt x="546761" y="983820"/>
                  </a:lnTo>
                  <a:lnTo>
                    <a:pt x="584310" y="981468"/>
                  </a:lnTo>
                  <a:lnTo>
                    <a:pt x="620114" y="978112"/>
                  </a:lnTo>
                  <a:lnTo>
                    <a:pt x="700270" y="967839"/>
                  </a:lnTo>
                  <a:lnTo>
                    <a:pt x="749498" y="963462"/>
                  </a:lnTo>
                  <a:lnTo>
                    <a:pt x="801265" y="960469"/>
                  </a:lnTo>
                  <a:lnTo>
                    <a:pt x="854701" y="958805"/>
                  </a:lnTo>
                  <a:lnTo>
                    <a:pt x="908934" y="958414"/>
                  </a:lnTo>
                  <a:lnTo>
                    <a:pt x="963095" y="959244"/>
                  </a:lnTo>
                  <a:lnTo>
                    <a:pt x="1016311" y="961237"/>
                  </a:lnTo>
                  <a:lnTo>
                    <a:pt x="1067712" y="964340"/>
                  </a:lnTo>
                  <a:lnTo>
                    <a:pt x="1116428" y="968497"/>
                  </a:lnTo>
                  <a:lnTo>
                    <a:pt x="1198193" y="977727"/>
                  </a:lnTo>
                  <a:lnTo>
                    <a:pt x="1241028" y="981247"/>
                  </a:lnTo>
                  <a:lnTo>
                    <a:pt x="1289062" y="984179"/>
                  </a:lnTo>
                  <a:lnTo>
                    <a:pt x="1341266" y="986490"/>
                  </a:lnTo>
                  <a:lnTo>
                    <a:pt x="1396611" y="988145"/>
                  </a:lnTo>
                  <a:lnTo>
                    <a:pt x="1454066" y="989110"/>
                  </a:lnTo>
                  <a:lnTo>
                    <a:pt x="1512602" y="989351"/>
                  </a:lnTo>
                  <a:lnTo>
                    <a:pt x="1571189" y="988832"/>
                  </a:lnTo>
                  <a:lnTo>
                    <a:pt x="1628797" y="987520"/>
                  </a:lnTo>
                  <a:lnTo>
                    <a:pt x="1684396" y="985381"/>
                  </a:lnTo>
                  <a:lnTo>
                    <a:pt x="1736957" y="982380"/>
                  </a:lnTo>
                  <a:lnTo>
                    <a:pt x="1785451" y="978482"/>
                  </a:lnTo>
                  <a:lnTo>
                    <a:pt x="1828846" y="973654"/>
                  </a:lnTo>
                  <a:lnTo>
                    <a:pt x="1874860" y="969141"/>
                  </a:lnTo>
                  <a:lnTo>
                    <a:pt x="1924521" y="966819"/>
                  </a:lnTo>
                  <a:lnTo>
                    <a:pt x="1976894" y="966279"/>
                  </a:lnTo>
                  <a:lnTo>
                    <a:pt x="2031044" y="967107"/>
                  </a:lnTo>
                  <a:lnTo>
                    <a:pt x="2086035" y="968893"/>
                  </a:lnTo>
                  <a:lnTo>
                    <a:pt x="2246704" y="975884"/>
                  </a:lnTo>
                  <a:lnTo>
                    <a:pt x="2295708" y="977387"/>
                  </a:lnTo>
                  <a:lnTo>
                    <a:pt x="2340877" y="977791"/>
                  </a:lnTo>
                  <a:lnTo>
                    <a:pt x="2381275" y="976684"/>
                  </a:lnTo>
                  <a:lnTo>
                    <a:pt x="2455587" y="969929"/>
                  </a:lnTo>
                  <a:lnTo>
                    <a:pt x="2491818" y="969177"/>
                  </a:lnTo>
                  <a:lnTo>
                    <a:pt x="2526951" y="970522"/>
                  </a:lnTo>
                  <a:lnTo>
                    <a:pt x="2603093" y="976006"/>
                  </a:lnTo>
                  <a:lnTo>
                    <a:pt x="2648687" y="978396"/>
                  </a:lnTo>
                  <a:lnTo>
                    <a:pt x="2702353" y="979384"/>
                  </a:lnTo>
                  <a:lnTo>
                    <a:pt x="2766382" y="978095"/>
                  </a:lnTo>
                  <a:lnTo>
                    <a:pt x="2843068" y="973654"/>
                  </a:lnTo>
                  <a:lnTo>
                    <a:pt x="2892082" y="970008"/>
                  </a:lnTo>
                  <a:lnTo>
                    <a:pt x="2984292" y="963694"/>
                  </a:lnTo>
                  <a:lnTo>
                    <a:pt x="3028514" y="961122"/>
                  </a:lnTo>
                  <a:lnTo>
                    <a:pt x="3072167" y="959007"/>
                  </a:lnTo>
                  <a:lnTo>
                    <a:pt x="3115762" y="957396"/>
                  </a:lnTo>
                  <a:lnTo>
                    <a:pt x="3159815" y="956339"/>
                  </a:lnTo>
                  <a:lnTo>
                    <a:pt x="3204839" y="955884"/>
                  </a:lnTo>
                  <a:lnTo>
                    <a:pt x="3251348" y="956080"/>
                  </a:lnTo>
                  <a:lnTo>
                    <a:pt x="3299854" y="956975"/>
                  </a:lnTo>
                  <a:lnTo>
                    <a:pt x="3350872" y="958619"/>
                  </a:lnTo>
                  <a:lnTo>
                    <a:pt x="3404916" y="961060"/>
                  </a:lnTo>
                  <a:lnTo>
                    <a:pt x="3462499" y="964347"/>
                  </a:lnTo>
                  <a:lnTo>
                    <a:pt x="3524134" y="968529"/>
                  </a:lnTo>
                  <a:lnTo>
                    <a:pt x="3590336" y="973654"/>
                  </a:lnTo>
                  <a:lnTo>
                    <a:pt x="3653021" y="978009"/>
                  </a:lnTo>
                  <a:lnTo>
                    <a:pt x="3712540" y="980702"/>
                  </a:lnTo>
                  <a:lnTo>
                    <a:pt x="3769259" y="981965"/>
                  </a:lnTo>
                  <a:lnTo>
                    <a:pt x="3823542" y="982030"/>
                  </a:lnTo>
                  <a:lnTo>
                    <a:pt x="3875754" y="981129"/>
                  </a:lnTo>
                  <a:lnTo>
                    <a:pt x="3926260" y="979492"/>
                  </a:lnTo>
                  <a:lnTo>
                    <a:pt x="3975424" y="977352"/>
                  </a:lnTo>
                  <a:lnTo>
                    <a:pt x="4118518" y="970228"/>
                  </a:lnTo>
                  <a:lnTo>
                    <a:pt x="4165966" y="968390"/>
                  </a:lnTo>
                  <a:lnTo>
                    <a:pt x="4213896" y="967207"/>
                  </a:lnTo>
                  <a:lnTo>
                    <a:pt x="4262674" y="966911"/>
                  </a:lnTo>
                  <a:lnTo>
                    <a:pt x="4312664" y="967732"/>
                  </a:lnTo>
                  <a:lnTo>
                    <a:pt x="4364232" y="969903"/>
                  </a:lnTo>
                  <a:lnTo>
                    <a:pt x="4486272" y="978396"/>
                  </a:lnTo>
                  <a:lnTo>
                    <a:pt x="4547089" y="980631"/>
                  </a:lnTo>
                  <a:lnTo>
                    <a:pt x="4601439" y="980852"/>
                  </a:lnTo>
                  <a:lnTo>
                    <a:pt x="4650565" y="979553"/>
                  </a:lnTo>
                  <a:lnTo>
                    <a:pt x="4695714" y="977227"/>
                  </a:lnTo>
                  <a:lnTo>
                    <a:pt x="4779060" y="971471"/>
                  </a:lnTo>
                  <a:lnTo>
                    <a:pt x="4819748" y="969026"/>
                  </a:lnTo>
                  <a:lnTo>
                    <a:pt x="4861439" y="967529"/>
                  </a:lnTo>
                  <a:lnTo>
                    <a:pt x="4905380" y="967472"/>
                  </a:lnTo>
                  <a:lnTo>
                    <a:pt x="4952815" y="969349"/>
                  </a:lnTo>
                  <a:lnTo>
                    <a:pt x="5056956" y="977964"/>
                  </a:lnTo>
                  <a:lnTo>
                    <a:pt x="5110998" y="980579"/>
                  </a:lnTo>
                  <a:lnTo>
                    <a:pt x="5166519" y="981765"/>
                  </a:lnTo>
                  <a:lnTo>
                    <a:pt x="5222925" y="981789"/>
                  </a:lnTo>
                  <a:lnTo>
                    <a:pt x="5279621" y="980917"/>
                  </a:lnTo>
                  <a:lnTo>
                    <a:pt x="5336012" y="979416"/>
                  </a:lnTo>
                  <a:lnTo>
                    <a:pt x="5497407" y="973798"/>
                  </a:lnTo>
                  <a:lnTo>
                    <a:pt x="5546630" y="972442"/>
                  </a:lnTo>
                  <a:lnTo>
                    <a:pt x="5592575" y="971789"/>
                  </a:lnTo>
                  <a:lnTo>
                    <a:pt x="5634645" y="972104"/>
                  </a:lnTo>
                  <a:lnTo>
                    <a:pt x="5672247" y="973654"/>
                  </a:lnTo>
                  <a:lnTo>
                    <a:pt x="5713388" y="975959"/>
                  </a:lnTo>
                  <a:lnTo>
                    <a:pt x="5759888" y="977958"/>
                  </a:lnTo>
                  <a:lnTo>
                    <a:pt x="5810562" y="979619"/>
                  </a:lnTo>
                  <a:lnTo>
                    <a:pt x="5864229" y="980908"/>
                  </a:lnTo>
                  <a:lnTo>
                    <a:pt x="5919705" y="981788"/>
                  </a:lnTo>
                  <a:lnTo>
                    <a:pt x="5975809" y="982227"/>
                  </a:lnTo>
                  <a:lnTo>
                    <a:pt x="6031357" y="982189"/>
                  </a:lnTo>
                  <a:lnTo>
                    <a:pt x="6085166" y="981641"/>
                  </a:lnTo>
                  <a:lnTo>
                    <a:pt x="6136055" y="980548"/>
                  </a:lnTo>
                  <a:lnTo>
                    <a:pt x="6182840" y="978876"/>
                  </a:lnTo>
                  <a:lnTo>
                    <a:pt x="6224339" y="976589"/>
                  </a:lnTo>
                  <a:lnTo>
                    <a:pt x="6307567" y="968831"/>
                  </a:lnTo>
                  <a:lnTo>
                    <a:pt x="6357714" y="964475"/>
                  </a:lnTo>
                  <a:lnTo>
                    <a:pt x="6409574" y="961041"/>
                  </a:lnTo>
                  <a:lnTo>
                    <a:pt x="6462917" y="958986"/>
                  </a:lnTo>
                  <a:lnTo>
                    <a:pt x="6517510" y="958764"/>
                  </a:lnTo>
                  <a:lnTo>
                    <a:pt x="6573122" y="960831"/>
                  </a:lnTo>
                  <a:lnTo>
                    <a:pt x="6629518" y="965643"/>
                  </a:lnTo>
                  <a:lnTo>
                    <a:pt x="6686469" y="973654"/>
                  </a:lnTo>
                  <a:lnTo>
                    <a:pt x="6723861" y="979817"/>
                  </a:lnTo>
                  <a:lnTo>
                    <a:pt x="6760422" y="985217"/>
                  </a:lnTo>
                  <a:lnTo>
                    <a:pt x="6797032" y="989746"/>
                  </a:lnTo>
                  <a:lnTo>
                    <a:pt x="6834570" y="993297"/>
                  </a:lnTo>
                  <a:lnTo>
                    <a:pt x="6873913" y="995764"/>
                  </a:lnTo>
                  <a:lnTo>
                    <a:pt x="6915942" y="997038"/>
                  </a:lnTo>
                  <a:lnTo>
                    <a:pt x="6961535" y="997014"/>
                  </a:lnTo>
                  <a:lnTo>
                    <a:pt x="7011570" y="995583"/>
                  </a:lnTo>
                  <a:lnTo>
                    <a:pt x="7066927" y="992639"/>
                  </a:lnTo>
                  <a:lnTo>
                    <a:pt x="7128485" y="988074"/>
                  </a:lnTo>
                  <a:lnTo>
                    <a:pt x="7197122" y="981782"/>
                  </a:lnTo>
                  <a:lnTo>
                    <a:pt x="7335565" y="967228"/>
                  </a:lnTo>
                  <a:lnTo>
                    <a:pt x="7392294" y="962378"/>
                  </a:lnTo>
                  <a:lnTo>
                    <a:pt x="7444689" y="958951"/>
                  </a:lnTo>
                  <a:lnTo>
                    <a:pt x="7493536" y="956796"/>
                  </a:lnTo>
                  <a:lnTo>
                    <a:pt x="7539617" y="955762"/>
                  </a:lnTo>
                  <a:lnTo>
                    <a:pt x="7583719" y="955696"/>
                  </a:lnTo>
                  <a:lnTo>
                    <a:pt x="7626625" y="956447"/>
                  </a:lnTo>
                  <a:lnTo>
                    <a:pt x="7669120" y="957863"/>
                  </a:lnTo>
                  <a:lnTo>
                    <a:pt x="7711989" y="959792"/>
                  </a:lnTo>
                  <a:lnTo>
                    <a:pt x="7850683" y="967144"/>
                  </a:lnTo>
                  <a:lnTo>
                    <a:pt x="7902892" y="969610"/>
                  </a:lnTo>
                  <a:lnTo>
                    <a:pt x="7959398" y="971831"/>
                  </a:lnTo>
                  <a:lnTo>
                    <a:pt x="8020985" y="973654"/>
                  </a:lnTo>
                  <a:lnTo>
                    <a:pt x="8017151" y="939263"/>
                  </a:lnTo>
                  <a:lnTo>
                    <a:pt x="8014060" y="900557"/>
                  </a:lnTo>
                  <a:lnTo>
                    <a:pt x="8011752" y="857888"/>
                  </a:lnTo>
                  <a:lnTo>
                    <a:pt x="8010268" y="811604"/>
                  </a:lnTo>
                  <a:lnTo>
                    <a:pt x="8009650" y="762057"/>
                  </a:lnTo>
                  <a:lnTo>
                    <a:pt x="8009939" y="709594"/>
                  </a:lnTo>
                  <a:lnTo>
                    <a:pt x="8011176" y="654567"/>
                  </a:lnTo>
                  <a:lnTo>
                    <a:pt x="8013402" y="597324"/>
                  </a:lnTo>
                  <a:lnTo>
                    <a:pt x="8016658" y="538216"/>
                  </a:lnTo>
                  <a:lnTo>
                    <a:pt x="8020985" y="477592"/>
                  </a:lnTo>
                  <a:lnTo>
                    <a:pt x="8024731" y="411334"/>
                  </a:lnTo>
                  <a:lnTo>
                    <a:pt x="8025668" y="348817"/>
                  </a:lnTo>
                  <a:lnTo>
                    <a:pt x="8024597" y="290084"/>
                  </a:lnTo>
                  <a:lnTo>
                    <a:pt x="8022323" y="235180"/>
                  </a:lnTo>
                  <a:lnTo>
                    <a:pt x="8017373" y="137035"/>
                  </a:lnTo>
                  <a:lnTo>
                    <a:pt x="8016302" y="93881"/>
                  </a:lnTo>
                  <a:lnTo>
                    <a:pt x="8017239" y="54732"/>
                  </a:lnTo>
                  <a:lnTo>
                    <a:pt x="8020985" y="19630"/>
                  </a:lnTo>
                  <a:lnTo>
                    <a:pt x="7566063" y="26449"/>
                  </a:lnTo>
                  <a:lnTo>
                    <a:pt x="7458198" y="27291"/>
                  </a:lnTo>
                  <a:lnTo>
                    <a:pt x="7361146" y="27246"/>
                  </a:lnTo>
                  <a:lnTo>
                    <a:pt x="7316843" y="26824"/>
                  </a:lnTo>
                  <a:lnTo>
                    <a:pt x="7275444" y="26099"/>
                  </a:lnTo>
                  <a:lnTo>
                    <a:pt x="7237018" y="25044"/>
                  </a:lnTo>
                  <a:lnTo>
                    <a:pt x="7169348" y="21837"/>
                  </a:lnTo>
                  <a:lnTo>
                    <a:pt x="7094724" y="16397"/>
                  </a:lnTo>
                  <a:lnTo>
                    <a:pt x="7051010" y="14717"/>
                  </a:lnTo>
                  <a:lnTo>
                    <a:pt x="7007989" y="14278"/>
                  </a:lnTo>
                  <a:lnTo>
                    <a:pt x="6964553" y="14766"/>
                  </a:lnTo>
                  <a:lnTo>
                    <a:pt x="6820667" y="18662"/>
                  </a:lnTo>
                  <a:lnTo>
                    <a:pt x="6764483" y="19728"/>
                  </a:lnTo>
                  <a:lnTo>
                    <a:pt x="6702340" y="20155"/>
                  </a:lnTo>
                  <a:lnTo>
                    <a:pt x="6577770" y="19314"/>
                  </a:lnTo>
                  <a:lnTo>
                    <a:pt x="6524057" y="19909"/>
                  </a:lnTo>
                  <a:lnTo>
                    <a:pt x="6471724" y="21181"/>
                  </a:lnTo>
                  <a:lnTo>
                    <a:pt x="6270884" y="28356"/>
                  </a:lnTo>
                  <a:lnTo>
                    <a:pt x="6221468" y="29501"/>
                  </a:lnTo>
                  <a:lnTo>
                    <a:pt x="6171839" y="29919"/>
                  </a:lnTo>
                  <a:lnTo>
                    <a:pt x="6121730" y="29375"/>
                  </a:lnTo>
                  <a:lnTo>
                    <a:pt x="6070876" y="27635"/>
                  </a:lnTo>
                  <a:lnTo>
                    <a:pt x="6019012" y="24465"/>
                  </a:lnTo>
                  <a:lnTo>
                    <a:pt x="5965871" y="19630"/>
                  </a:lnTo>
                  <a:lnTo>
                    <a:pt x="5900384" y="13311"/>
                  </a:lnTo>
                  <a:lnTo>
                    <a:pt x="5842881" y="9109"/>
                  </a:lnTo>
                  <a:lnTo>
                    <a:pt x="5791599" y="6757"/>
                  </a:lnTo>
                  <a:lnTo>
                    <a:pt x="5744775" y="5988"/>
                  </a:lnTo>
                  <a:lnTo>
                    <a:pt x="5700647" y="6534"/>
                  </a:lnTo>
                  <a:lnTo>
                    <a:pt x="5657453" y="8127"/>
                  </a:lnTo>
                  <a:lnTo>
                    <a:pt x="5613430" y="10501"/>
                  </a:lnTo>
                  <a:lnTo>
                    <a:pt x="5515846" y="16520"/>
                  </a:lnTo>
                  <a:lnTo>
                    <a:pt x="5458760" y="19630"/>
                  </a:lnTo>
                  <a:lnTo>
                    <a:pt x="5398586" y="22536"/>
                  </a:lnTo>
                  <a:lnTo>
                    <a:pt x="5350547" y="24599"/>
                  </a:lnTo>
                  <a:lnTo>
                    <a:pt x="5310805" y="25868"/>
                  </a:lnTo>
                  <a:lnTo>
                    <a:pt x="5275523" y="26393"/>
                  </a:lnTo>
                  <a:lnTo>
                    <a:pt x="5240861" y="26226"/>
                  </a:lnTo>
                  <a:lnTo>
                    <a:pt x="5202982" y="25416"/>
                  </a:lnTo>
                  <a:lnTo>
                    <a:pt x="5031659" y="19630"/>
                  </a:lnTo>
                  <a:lnTo>
                    <a:pt x="4974244" y="18158"/>
                  </a:lnTo>
                  <a:lnTo>
                    <a:pt x="4920400" y="17611"/>
                  </a:lnTo>
                  <a:lnTo>
                    <a:pt x="4869520" y="17791"/>
                  </a:lnTo>
                  <a:lnTo>
                    <a:pt x="4820994" y="18502"/>
                  </a:lnTo>
                  <a:lnTo>
                    <a:pt x="4683461" y="21845"/>
                  </a:lnTo>
                  <a:lnTo>
                    <a:pt x="4638269" y="22707"/>
                  </a:lnTo>
                  <a:lnTo>
                    <a:pt x="4592390" y="23113"/>
                  </a:lnTo>
                  <a:lnTo>
                    <a:pt x="4545214" y="22867"/>
                  </a:lnTo>
                  <a:lnTo>
                    <a:pt x="4496133" y="21772"/>
                  </a:lnTo>
                  <a:lnTo>
                    <a:pt x="4444538" y="19630"/>
                  </a:lnTo>
                  <a:lnTo>
                    <a:pt x="4394716" y="16859"/>
                  </a:lnTo>
                  <a:lnTo>
                    <a:pt x="4237983" y="7307"/>
                  </a:lnTo>
                  <a:lnTo>
                    <a:pt x="4184383" y="4453"/>
                  </a:lnTo>
                  <a:lnTo>
                    <a:pt x="4130639" y="2135"/>
                  </a:lnTo>
                  <a:lnTo>
                    <a:pt x="4077071" y="577"/>
                  </a:lnTo>
                  <a:lnTo>
                    <a:pt x="402399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65296" y="978056"/>
              <a:ext cx="8024495" cy="993140"/>
            </a:xfrm>
            <a:custGeom>
              <a:avLst/>
              <a:gdLst/>
              <a:ahLst/>
              <a:cxnLst/>
              <a:rect l="l" t="t" r="r" b="b"/>
              <a:pathLst>
                <a:path w="8024495" h="993139">
                  <a:moveTo>
                    <a:pt x="3917" y="25497"/>
                  </a:moveTo>
                  <a:lnTo>
                    <a:pt x="70187" y="28424"/>
                  </a:lnTo>
                  <a:lnTo>
                    <a:pt x="128999" y="30319"/>
                  </a:lnTo>
                  <a:lnTo>
                    <a:pt x="182241" y="31279"/>
                  </a:lnTo>
                  <a:lnTo>
                    <a:pt x="231801" y="31402"/>
                  </a:lnTo>
                  <a:lnTo>
                    <a:pt x="279566" y="30788"/>
                  </a:lnTo>
                  <a:lnTo>
                    <a:pt x="327423" y="29533"/>
                  </a:lnTo>
                  <a:lnTo>
                    <a:pt x="377261" y="27737"/>
                  </a:lnTo>
                  <a:lnTo>
                    <a:pt x="430967" y="25497"/>
                  </a:lnTo>
                  <a:lnTo>
                    <a:pt x="487611" y="22804"/>
                  </a:lnTo>
                  <a:lnTo>
                    <a:pt x="544592" y="19907"/>
                  </a:lnTo>
                  <a:lnTo>
                    <a:pt x="601275" y="17293"/>
                  </a:lnTo>
                  <a:lnTo>
                    <a:pt x="657024" y="15448"/>
                  </a:lnTo>
                  <a:lnTo>
                    <a:pt x="711205" y="14859"/>
                  </a:lnTo>
                  <a:lnTo>
                    <a:pt x="763184" y="16013"/>
                  </a:lnTo>
                  <a:lnTo>
                    <a:pt x="812324" y="19397"/>
                  </a:lnTo>
                  <a:lnTo>
                    <a:pt x="857992" y="25497"/>
                  </a:lnTo>
                  <a:lnTo>
                    <a:pt x="889650" y="29216"/>
                  </a:lnTo>
                  <a:lnTo>
                    <a:pt x="929858" y="31197"/>
                  </a:lnTo>
                  <a:lnTo>
                    <a:pt x="977178" y="31745"/>
                  </a:lnTo>
                  <a:lnTo>
                    <a:pt x="1030172" y="31166"/>
                  </a:lnTo>
                  <a:lnTo>
                    <a:pt x="1087403" y="29763"/>
                  </a:lnTo>
                  <a:lnTo>
                    <a:pt x="1147433" y="27842"/>
                  </a:lnTo>
                  <a:lnTo>
                    <a:pt x="1208824" y="25708"/>
                  </a:lnTo>
                  <a:lnTo>
                    <a:pt x="1270138" y="23666"/>
                  </a:lnTo>
                  <a:lnTo>
                    <a:pt x="1329939" y="22019"/>
                  </a:lnTo>
                  <a:lnTo>
                    <a:pt x="1386788" y="21075"/>
                  </a:lnTo>
                  <a:lnTo>
                    <a:pt x="1439248" y="21136"/>
                  </a:lnTo>
                  <a:lnTo>
                    <a:pt x="1485881" y="22508"/>
                  </a:lnTo>
                  <a:lnTo>
                    <a:pt x="1525250" y="25497"/>
                  </a:lnTo>
                  <a:lnTo>
                    <a:pt x="1571689" y="29231"/>
                  </a:lnTo>
                  <a:lnTo>
                    <a:pt x="1619284" y="30666"/>
                  </a:lnTo>
                  <a:lnTo>
                    <a:pt x="1667958" y="30353"/>
                  </a:lnTo>
                  <a:lnTo>
                    <a:pt x="1717634" y="28844"/>
                  </a:lnTo>
                  <a:lnTo>
                    <a:pt x="1768233" y="26687"/>
                  </a:lnTo>
                  <a:lnTo>
                    <a:pt x="1819678" y="24436"/>
                  </a:lnTo>
                  <a:lnTo>
                    <a:pt x="1871891" y="22640"/>
                  </a:lnTo>
                  <a:lnTo>
                    <a:pt x="1924794" y="21851"/>
                  </a:lnTo>
                  <a:lnTo>
                    <a:pt x="1978310" y="22620"/>
                  </a:lnTo>
                  <a:lnTo>
                    <a:pt x="2032361" y="25497"/>
                  </a:lnTo>
                  <a:lnTo>
                    <a:pt x="2069369" y="27817"/>
                  </a:lnTo>
                  <a:lnTo>
                    <a:pt x="2108030" y="29359"/>
                  </a:lnTo>
                  <a:lnTo>
                    <a:pt x="2148385" y="30227"/>
                  </a:lnTo>
                  <a:lnTo>
                    <a:pt x="2190476" y="30524"/>
                  </a:lnTo>
                  <a:lnTo>
                    <a:pt x="2234343" y="30351"/>
                  </a:lnTo>
                  <a:lnTo>
                    <a:pt x="2280027" y="29813"/>
                  </a:lnTo>
                  <a:lnTo>
                    <a:pt x="2327570" y="29012"/>
                  </a:lnTo>
                  <a:lnTo>
                    <a:pt x="2377013" y="28051"/>
                  </a:lnTo>
                  <a:lnTo>
                    <a:pt x="2428397" y="27033"/>
                  </a:lnTo>
                  <a:lnTo>
                    <a:pt x="2481762" y="26061"/>
                  </a:lnTo>
                  <a:lnTo>
                    <a:pt x="2537151" y="25239"/>
                  </a:lnTo>
                  <a:lnTo>
                    <a:pt x="2594603" y="24668"/>
                  </a:lnTo>
                  <a:lnTo>
                    <a:pt x="2654161" y="24452"/>
                  </a:lnTo>
                  <a:lnTo>
                    <a:pt x="2715865" y="24694"/>
                  </a:lnTo>
                  <a:lnTo>
                    <a:pt x="2779756" y="25497"/>
                  </a:lnTo>
                  <a:lnTo>
                    <a:pt x="2842008" y="26455"/>
                  </a:lnTo>
                  <a:lnTo>
                    <a:pt x="2899263" y="27117"/>
                  </a:lnTo>
                  <a:lnTo>
                    <a:pt x="2952265" y="27521"/>
                  </a:lnTo>
                  <a:lnTo>
                    <a:pt x="3001755" y="27702"/>
                  </a:lnTo>
                  <a:lnTo>
                    <a:pt x="3048479" y="27698"/>
                  </a:lnTo>
                  <a:lnTo>
                    <a:pt x="3093178" y="27545"/>
                  </a:lnTo>
                  <a:lnTo>
                    <a:pt x="3136596" y="27280"/>
                  </a:lnTo>
                  <a:lnTo>
                    <a:pt x="3179477" y="26938"/>
                  </a:lnTo>
                  <a:lnTo>
                    <a:pt x="3222563" y="26558"/>
                  </a:lnTo>
                  <a:lnTo>
                    <a:pt x="3266599" y="26174"/>
                  </a:lnTo>
                  <a:lnTo>
                    <a:pt x="3312326" y="25825"/>
                  </a:lnTo>
                  <a:lnTo>
                    <a:pt x="3360489" y="25546"/>
                  </a:lnTo>
                  <a:lnTo>
                    <a:pt x="3411831" y="25374"/>
                  </a:lnTo>
                  <a:lnTo>
                    <a:pt x="3467095" y="25345"/>
                  </a:lnTo>
                  <a:lnTo>
                    <a:pt x="3527024" y="25497"/>
                  </a:lnTo>
                  <a:lnTo>
                    <a:pt x="3594684" y="25717"/>
                  </a:lnTo>
                  <a:lnTo>
                    <a:pt x="3654318" y="25810"/>
                  </a:lnTo>
                  <a:lnTo>
                    <a:pt x="3707371" y="25799"/>
                  </a:lnTo>
                  <a:lnTo>
                    <a:pt x="3755292" y="25709"/>
                  </a:lnTo>
                  <a:lnTo>
                    <a:pt x="3799526" y="25566"/>
                  </a:lnTo>
                  <a:lnTo>
                    <a:pt x="3841520" y="25395"/>
                  </a:lnTo>
                  <a:lnTo>
                    <a:pt x="3882721" y="25220"/>
                  </a:lnTo>
                  <a:lnTo>
                    <a:pt x="3924575" y="25067"/>
                  </a:lnTo>
                  <a:lnTo>
                    <a:pt x="3968530" y="24960"/>
                  </a:lnTo>
                  <a:lnTo>
                    <a:pt x="4016031" y="24925"/>
                  </a:lnTo>
                  <a:lnTo>
                    <a:pt x="4068526" y="24986"/>
                  </a:lnTo>
                  <a:lnTo>
                    <a:pt x="4127461" y="25168"/>
                  </a:lnTo>
                  <a:lnTo>
                    <a:pt x="4194282" y="25497"/>
                  </a:lnTo>
                  <a:lnTo>
                    <a:pt x="4250156" y="26114"/>
                  </a:lnTo>
                  <a:lnTo>
                    <a:pt x="4302437" y="27216"/>
                  </a:lnTo>
                  <a:lnTo>
                    <a:pt x="4351776" y="28682"/>
                  </a:lnTo>
                  <a:lnTo>
                    <a:pt x="4398823" y="30390"/>
                  </a:lnTo>
                  <a:lnTo>
                    <a:pt x="4444231" y="32219"/>
                  </a:lnTo>
                  <a:lnTo>
                    <a:pt x="4488649" y="34047"/>
                  </a:lnTo>
                  <a:lnTo>
                    <a:pt x="4532730" y="35752"/>
                  </a:lnTo>
                  <a:lnTo>
                    <a:pt x="4577123" y="37213"/>
                  </a:lnTo>
                  <a:lnTo>
                    <a:pt x="4622482" y="38307"/>
                  </a:lnTo>
                  <a:lnTo>
                    <a:pt x="4669455" y="38914"/>
                  </a:lnTo>
                  <a:lnTo>
                    <a:pt x="4718696" y="38911"/>
                  </a:lnTo>
                  <a:lnTo>
                    <a:pt x="4770854" y="38177"/>
                  </a:lnTo>
                  <a:lnTo>
                    <a:pt x="4826581" y="36590"/>
                  </a:lnTo>
                  <a:lnTo>
                    <a:pt x="4886528" y="34029"/>
                  </a:lnTo>
                  <a:lnTo>
                    <a:pt x="4951346" y="30372"/>
                  </a:lnTo>
                  <a:lnTo>
                    <a:pt x="5021687" y="25497"/>
                  </a:lnTo>
                  <a:lnTo>
                    <a:pt x="5092180" y="20219"/>
                  </a:lnTo>
                  <a:lnTo>
                    <a:pt x="5157413" y="15459"/>
                  </a:lnTo>
                  <a:lnTo>
                    <a:pt x="5217979" y="11258"/>
                  </a:lnTo>
                  <a:lnTo>
                    <a:pt x="5274467" y="7655"/>
                  </a:lnTo>
                  <a:lnTo>
                    <a:pt x="5327466" y="4690"/>
                  </a:lnTo>
                  <a:lnTo>
                    <a:pt x="5377568" y="2402"/>
                  </a:lnTo>
                  <a:lnTo>
                    <a:pt x="5425363" y="832"/>
                  </a:lnTo>
                  <a:lnTo>
                    <a:pt x="5471442" y="17"/>
                  </a:lnTo>
                  <a:lnTo>
                    <a:pt x="5516393" y="0"/>
                  </a:lnTo>
                  <a:lnTo>
                    <a:pt x="5560808" y="817"/>
                  </a:lnTo>
                  <a:lnTo>
                    <a:pt x="5605277" y="2511"/>
                  </a:lnTo>
                  <a:lnTo>
                    <a:pt x="5650391" y="5119"/>
                  </a:lnTo>
                  <a:lnTo>
                    <a:pt x="5696738" y="8683"/>
                  </a:lnTo>
                  <a:lnTo>
                    <a:pt x="5744911" y="13240"/>
                  </a:lnTo>
                  <a:lnTo>
                    <a:pt x="5795499" y="18832"/>
                  </a:lnTo>
                  <a:lnTo>
                    <a:pt x="5849092" y="25497"/>
                  </a:lnTo>
                  <a:lnTo>
                    <a:pt x="5903859" y="32142"/>
                  </a:lnTo>
                  <a:lnTo>
                    <a:pt x="5957654" y="37681"/>
                  </a:lnTo>
                  <a:lnTo>
                    <a:pt x="6010598" y="42159"/>
                  </a:lnTo>
                  <a:lnTo>
                    <a:pt x="6062813" y="45624"/>
                  </a:lnTo>
                  <a:lnTo>
                    <a:pt x="6114419" y="48125"/>
                  </a:lnTo>
                  <a:lnTo>
                    <a:pt x="6165538" y="49707"/>
                  </a:lnTo>
                  <a:lnTo>
                    <a:pt x="6216289" y="50420"/>
                  </a:lnTo>
                  <a:lnTo>
                    <a:pt x="6266795" y="50309"/>
                  </a:lnTo>
                  <a:lnTo>
                    <a:pt x="6317176" y="49424"/>
                  </a:lnTo>
                  <a:lnTo>
                    <a:pt x="6367552" y="47810"/>
                  </a:lnTo>
                  <a:lnTo>
                    <a:pt x="6418045" y="45516"/>
                  </a:lnTo>
                  <a:lnTo>
                    <a:pt x="6468777" y="42588"/>
                  </a:lnTo>
                  <a:lnTo>
                    <a:pt x="6519866" y="39075"/>
                  </a:lnTo>
                  <a:lnTo>
                    <a:pt x="6571436" y="35024"/>
                  </a:lnTo>
                  <a:lnTo>
                    <a:pt x="6623606" y="30482"/>
                  </a:lnTo>
                  <a:lnTo>
                    <a:pt x="6676497" y="25497"/>
                  </a:lnTo>
                  <a:lnTo>
                    <a:pt x="6731378" y="20303"/>
                  </a:lnTo>
                  <a:lnTo>
                    <a:pt x="6782758" y="15805"/>
                  </a:lnTo>
                  <a:lnTo>
                    <a:pt x="6831278" y="12012"/>
                  </a:lnTo>
                  <a:lnTo>
                    <a:pt x="6877580" y="8936"/>
                  </a:lnTo>
                  <a:lnTo>
                    <a:pt x="6922303" y="6588"/>
                  </a:lnTo>
                  <a:lnTo>
                    <a:pt x="6966089" y="4978"/>
                  </a:lnTo>
                  <a:lnTo>
                    <a:pt x="7009580" y="4117"/>
                  </a:lnTo>
                  <a:lnTo>
                    <a:pt x="7053415" y="4015"/>
                  </a:lnTo>
                  <a:lnTo>
                    <a:pt x="7098237" y="4685"/>
                  </a:lnTo>
                  <a:lnTo>
                    <a:pt x="7144685" y="6136"/>
                  </a:lnTo>
                  <a:lnTo>
                    <a:pt x="7193401" y="8380"/>
                  </a:lnTo>
                  <a:lnTo>
                    <a:pt x="7245026" y="11427"/>
                  </a:lnTo>
                  <a:lnTo>
                    <a:pt x="7300201" y="15289"/>
                  </a:lnTo>
                  <a:lnTo>
                    <a:pt x="7359567" y="19975"/>
                  </a:lnTo>
                  <a:lnTo>
                    <a:pt x="7423765" y="25497"/>
                  </a:lnTo>
                  <a:lnTo>
                    <a:pt x="7502332" y="31354"/>
                  </a:lnTo>
                  <a:lnTo>
                    <a:pt x="7571669" y="34413"/>
                  </a:lnTo>
                  <a:lnTo>
                    <a:pt x="7632930" y="35194"/>
                  </a:lnTo>
                  <a:lnTo>
                    <a:pt x="7687266" y="34217"/>
                  </a:lnTo>
                  <a:lnTo>
                    <a:pt x="7735831" y="32002"/>
                  </a:lnTo>
                  <a:lnTo>
                    <a:pt x="7779778" y="29069"/>
                  </a:lnTo>
                  <a:lnTo>
                    <a:pt x="7820258" y="25937"/>
                  </a:lnTo>
                  <a:lnTo>
                    <a:pt x="7858425" y="23126"/>
                  </a:lnTo>
                  <a:lnTo>
                    <a:pt x="7895431" y="21157"/>
                  </a:lnTo>
                  <a:lnTo>
                    <a:pt x="7932429" y="20549"/>
                  </a:lnTo>
                  <a:lnTo>
                    <a:pt x="7970572" y="21822"/>
                  </a:lnTo>
                  <a:lnTo>
                    <a:pt x="8011013" y="25497"/>
                  </a:lnTo>
                  <a:lnTo>
                    <a:pt x="8016816" y="68309"/>
                  </a:lnTo>
                  <a:lnTo>
                    <a:pt x="8020920" y="111839"/>
                  </a:lnTo>
                  <a:lnTo>
                    <a:pt x="8023431" y="156871"/>
                  </a:lnTo>
                  <a:lnTo>
                    <a:pt x="8024455" y="204189"/>
                  </a:lnTo>
                  <a:lnTo>
                    <a:pt x="8024100" y="254578"/>
                  </a:lnTo>
                  <a:lnTo>
                    <a:pt x="8022471" y="308820"/>
                  </a:lnTo>
                  <a:lnTo>
                    <a:pt x="8019676" y="367700"/>
                  </a:lnTo>
                  <a:lnTo>
                    <a:pt x="8015821" y="432001"/>
                  </a:lnTo>
                  <a:lnTo>
                    <a:pt x="8011013" y="502509"/>
                  </a:lnTo>
                  <a:lnTo>
                    <a:pt x="8007145" y="573802"/>
                  </a:lnTo>
                  <a:lnTo>
                    <a:pt x="8005642" y="640069"/>
                  </a:lnTo>
                  <a:lnTo>
                    <a:pt x="8005905" y="701504"/>
                  </a:lnTo>
                  <a:lnTo>
                    <a:pt x="8007334" y="758300"/>
                  </a:lnTo>
                  <a:lnTo>
                    <a:pt x="8009330" y="810654"/>
                  </a:lnTo>
                  <a:lnTo>
                    <a:pt x="8011295" y="858758"/>
                  </a:lnTo>
                  <a:lnTo>
                    <a:pt x="8012630" y="902808"/>
                  </a:lnTo>
                  <a:lnTo>
                    <a:pt x="8012736" y="942997"/>
                  </a:lnTo>
                  <a:lnTo>
                    <a:pt x="7956989" y="984425"/>
                  </a:lnTo>
                  <a:lnTo>
                    <a:pt x="7904556" y="988079"/>
                  </a:lnTo>
                  <a:lnTo>
                    <a:pt x="7853439" y="990611"/>
                  </a:lnTo>
                  <a:lnTo>
                    <a:pt x="7803364" y="992147"/>
                  </a:lnTo>
                  <a:lnTo>
                    <a:pt x="7754055" y="992817"/>
                  </a:lnTo>
                  <a:lnTo>
                    <a:pt x="7705238" y="992748"/>
                  </a:lnTo>
                  <a:lnTo>
                    <a:pt x="7656637" y="992067"/>
                  </a:lnTo>
                  <a:lnTo>
                    <a:pt x="7607978" y="990903"/>
                  </a:lnTo>
                  <a:lnTo>
                    <a:pt x="7558986" y="989383"/>
                  </a:lnTo>
                  <a:lnTo>
                    <a:pt x="7509385" y="987636"/>
                  </a:lnTo>
                  <a:lnTo>
                    <a:pt x="7458901" y="985788"/>
                  </a:lnTo>
                  <a:lnTo>
                    <a:pt x="7407259" y="983968"/>
                  </a:lnTo>
                  <a:lnTo>
                    <a:pt x="7354183" y="982303"/>
                  </a:lnTo>
                  <a:lnTo>
                    <a:pt x="7299400" y="980922"/>
                  </a:lnTo>
                  <a:lnTo>
                    <a:pt x="7242633" y="979952"/>
                  </a:lnTo>
                  <a:lnTo>
                    <a:pt x="7183608" y="979521"/>
                  </a:lnTo>
                  <a:lnTo>
                    <a:pt x="7123870" y="979032"/>
                  </a:lnTo>
                  <a:lnTo>
                    <a:pt x="7065154" y="977906"/>
                  </a:lnTo>
                  <a:lnTo>
                    <a:pt x="7007471" y="976292"/>
                  </a:lnTo>
                  <a:lnTo>
                    <a:pt x="6950831" y="974342"/>
                  </a:lnTo>
                  <a:lnTo>
                    <a:pt x="6895243" y="972205"/>
                  </a:lnTo>
                  <a:lnTo>
                    <a:pt x="6840719" y="970033"/>
                  </a:lnTo>
                  <a:lnTo>
                    <a:pt x="6787268" y="967976"/>
                  </a:lnTo>
                  <a:lnTo>
                    <a:pt x="6734901" y="966186"/>
                  </a:lnTo>
                  <a:lnTo>
                    <a:pt x="6683628" y="964812"/>
                  </a:lnTo>
                  <a:lnTo>
                    <a:pt x="6633459" y="964005"/>
                  </a:lnTo>
                  <a:lnTo>
                    <a:pt x="6584404" y="963917"/>
                  </a:lnTo>
                  <a:lnTo>
                    <a:pt x="6536474" y="964698"/>
                  </a:lnTo>
                  <a:lnTo>
                    <a:pt x="6489678" y="966497"/>
                  </a:lnTo>
                  <a:lnTo>
                    <a:pt x="6444028" y="969467"/>
                  </a:lnTo>
                  <a:lnTo>
                    <a:pt x="6399533" y="973758"/>
                  </a:lnTo>
                  <a:lnTo>
                    <a:pt x="6356203" y="979521"/>
                  </a:lnTo>
                  <a:lnTo>
                    <a:pt x="6285802" y="988410"/>
                  </a:lnTo>
                  <a:lnTo>
                    <a:pt x="6225367" y="992523"/>
                  </a:lnTo>
                  <a:lnTo>
                    <a:pt x="6173088" y="992955"/>
                  </a:lnTo>
                  <a:lnTo>
                    <a:pt x="6127152" y="990799"/>
                  </a:lnTo>
                  <a:lnTo>
                    <a:pt x="6085749" y="987151"/>
                  </a:lnTo>
                  <a:lnTo>
                    <a:pt x="6047066" y="983105"/>
                  </a:lnTo>
                  <a:lnTo>
                    <a:pt x="6009293" y="979755"/>
                  </a:lnTo>
                  <a:lnTo>
                    <a:pt x="5970618" y="978195"/>
                  </a:lnTo>
                  <a:lnTo>
                    <a:pt x="5929229" y="979521"/>
                  </a:lnTo>
                  <a:lnTo>
                    <a:pt x="5878623" y="983026"/>
                  </a:lnTo>
                  <a:lnTo>
                    <a:pt x="5825133" y="986254"/>
                  </a:lnTo>
                  <a:lnTo>
                    <a:pt x="5769803" y="988841"/>
                  </a:lnTo>
                  <a:lnTo>
                    <a:pt x="5713678" y="990427"/>
                  </a:lnTo>
                  <a:lnTo>
                    <a:pt x="5657804" y="990649"/>
                  </a:lnTo>
                  <a:lnTo>
                    <a:pt x="5603224" y="989147"/>
                  </a:lnTo>
                  <a:lnTo>
                    <a:pt x="5550984" y="985558"/>
                  </a:lnTo>
                  <a:lnTo>
                    <a:pt x="5502128" y="979521"/>
                  </a:lnTo>
                  <a:lnTo>
                    <a:pt x="5476160" y="976091"/>
                  </a:lnTo>
                  <a:lnTo>
                    <a:pt x="5445281" y="973176"/>
                  </a:lnTo>
                  <a:lnTo>
                    <a:pt x="5370060" y="968841"/>
                  </a:lnTo>
                  <a:lnTo>
                    <a:pt x="5326350" y="967396"/>
                  </a:lnTo>
                  <a:lnTo>
                    <a:pt x="5278997" y="966417"/>
                  </a:lnTo>
                  <a:lnTo>
                    <a:pt x="5228317" y="965890"/>
                  </a:lnTo>
                  <a:lnTo>
                    <a:pt x="5174627" y="965805"/>
                  </a:lnTo>
                  <a:lnTo>
                    <a:pt x="5118242" y="966148"/>
                  </a:lnTo>
                  <a:lnTo>
                    <a:pt x="5059481" y="966908"/>
                  </a:lnTo>
                  <a:lnTo>
                    <a:pt x="4998659" y="968071"/>
                  </a:lnTo>
                  <a:lnTo>
                    <a:pt x="4936093" y="969627"/>
                  </a:lnTo>
                  <a:lnTo>
                    <a:pt x="4872100" y="971562"/>
                  </a:lnTo>
                  <a:lnTo>
                    <a:pt x="4806996" y="973864"/>
                  </a:lnTo>
                  <a:lnTo>
                    <a:pt x="4741098" y="976521"/>
                  </a:lnTo>
                  <a:lnTo>
                    <a:pt x="4674723" y="979521"/>
                  </a:lnTo>
                  <a:lnTo>
                    <a:pt x="4592263" y="983246"/>
                  </a:lnTo>
                  <a:lnTo>
                    <a:pt x="4521183" y="986030"/>
                  </a:lnTo>
                  <a:lnTo>
                    <a:pt x="4459897" y="987950"/>
                  </a:lnTo>
                  <a:lnTo>
                    <a:pt x="4406819" y="989088"/>
                  </a:lnTo>
                  <a:lnTo>
                    <a:pt x="4360365" y="989522"/>
                  </a:lnTo>
                  <a:lnTo>
                    <a:pt x="4318948" y="989332"/>
                  </a:lnTo>
                  <a:lnTo>
                    <a:pt x="4244889" y="987395"/>
                  </a:lnTo>
                  <a:lnTo>
                    <a:pt x="4171959" y="983913"/>
                  </a:lnTo>
                  <a:lnTo>
                    <a:pt x="4131954" y="981791"/>
                  </a:lnTo>
                  <a:lnTo>
                    <a:pt x="4087475" y="979521"/>
                  </a:lnTo>
                  <a:lnTo>
                    <a:pt x="4039421" y="977163"/>
                  </a:lnTo>
                  <a:lnTo>
                    <a:pt x="3989939" y="974811"/>
                  </a:lnTo>
                  <a:lnTo>
                    <a:pt x="3939409" y="972591"/>
                  </a:lnTo>
                  <a:lnTo>
                    <a:pt x="3888212" y="970631"/>
                  </a:lnTo>
                  <a:lnTo>
                    <a:pt x="3836729" y="969057"/>
                  </a:lnTo>
                  <a:lnTo>
                    <a:pt x="3785342" y="967996"/>
                  </a:lnTo>
                  <a:lnTo>
                    <a:pt x="3734431" y="967575"/>
                  </a:lnTo>
                  <a:lnTo>
                    <a:pt x="3684377" y="967921"/>
                  </a:lnTo>
                  <a:lnTo>
                    <a:pt x="3635561" y="969162"/>
                  </a:lnTo>
                  <a:lnTo>
                    <a:pt x="3588365" y="971425"/>
                  </a:lnTo>
                  <a:lnTo>
                    <a:pt x="3543169" y="974835"/>
                  </a:lnTo>
                  <a:lnTo>
                    <a:pt x="3500354" y="979521"/>
                  </a:lnTo>
                  <a:lnTo>
                    <a:pt x="3438028" y="986157"/>
                  </a:lnTo>
                  <a:lnTo>
                    <a:pt x="3376219" y="990201"/>
                  </a:lnTo>
                  <a:lnTo>
                    <a:pt x="3315947" y="992000"/>
                  </a:lnTo>
                  <a:lnTo>
                    <a:pt x="3258228" y="991903"/>
                  </a:lnTo>
                  <a:lnTo>
                    <a:pt x="3204082" y="990259"/>
                  </a:lnTo>
                  <a:lnTo>
                    <a:pt x="3154525" y="987415"/>
                  </a:lnTo>
                  <a:lnTo>
                    <a:pt x="3110576" y="983719"/>
                  </a:lnTo>
                  <a:lnTo>
                    <a:pt x="3073253" y="979521"/>
                  </a:lnTo>
                  <a:lnTo>
                    <a:pt x="3034664" y="976687"/>
                  </a:lnTo>
                  <a:lnTo>
                    <a:pt x="2987572" y="976306"/>
                  </a:lnTo>
                  <a:lnTo>
                    <a:pt x="2934115" y="977556"/>
                  </a:lnTo>
                  <a:lnTo>
                    <a:pt x="2876435" y="979616"/>
                  </a:lnTo>
                  <a:lnTo>
                    <a:pt x="2816671" y="981664"/>
                  </a:lnTo>
                  <a:lnTo>
                    <a:pt x="2756963" y="982878"/>
                  </a:lnTo>
                  <a:lnTo>
                    <a:pt x="2699453" y="982438"/>
                  </a:lnTo>
                  <a:lnTo>
                    <a:pt x="2646279" y="979521"/>
                  </a:lnTo>
                  <a:lnTo>
                    <a:pt x="2595074" y="976406"/>
                  </a:lnTo>
                  <a:lnTo>
                    <a:pt x="2542415" y="975485"/>
                  </a:lnTo>
                  <a:lnTo>
                    <a:pt x="2488717" y="976105"/>
                  </a:lnTo>
                  <a:lnTo>
                    <a:pt x="2434395" y="977616"/>
                  </a:lnTo>
                  <a:lnTo>
                    <a:pt x="2379865" y="979365"/>
                  </a:lnTo>
                  <a:lnTo>
                    <a:pt x="2325542" y="980700"/>
                  </a:lnTo>
                  <a:lnTo>
                    <a:pt x="2271842" y="980969"/>
                  </a:lnTo>
                  <a:lnTo>
                    <a:pt x="2219178" y="979521"/>
                  </a:lnTo>
                  <a:lnTo>
                    <a:pt x="2174382" y="978557"/>
                  </a:lnTo>
                  <a:lnTo>
                    <a:pt x="2124218" y="979326"/>
                  </a:lnTo>
                  <a:lnTo>
                    <a:pt x="2070205" y="981257"/>
                  </a:lnTo>
                  <a:lnTo>
                    <a:pt x="2013865" y="983782"/>
                  </a:lnTo>
                  <a:lnTo>
                    <a:pt x="1956717" y="986331"/>
                  </a:lnTo>
                  <a:lnTo>
                    <a:pt x="1900281" y="988336"/>
                  </a:lnTo>
                  <a:lnTo>
                    <a:pt x="1846078" y="989226"/>
                  </a:lnTo>
                  <a:lnTo>
                    <a:pt x="1795628" y="988433"/>
                  </a:lnTo>
                  <a:lnTo>
                    <a:pt x="1750451" y="985388"/>
                  </a:lnTo>
                  <a:lnTo>
                    <a:pt x="1712067" y="979521"/>
                  </a:lnTo>
                  <a:lnTo>
                    <a:pt x="1687872" y="975046"/>
                  </a:lnTo>
                  <a:lnTo>
                    <a:pt x="1658549" y="970983"/>
                  </a:lnTo>
                  <a:lnTo>
                    <a:pt x="1585767" y="964251"/>
                  </a:lnTo>
                  <a:lnTo>
                    <a:pt x="1542935" y="961661"/>
                  </a:lnTo>
                  <a:lnTo>
                    <a:pt x="1496225" y="959641"/>
                  </a:lnTo>
                  <a:lnTo>
                    <a:pt x="1445951" y="958231"/>
                  </a:lnTo>
                  <a:lnTo>
                    <a:pt x="1392424" y="957470"/>
                  </a:lnTo>
                  <a:lnTo>
                    <a:pt x="1335958" y="957399"/>
                  </a:lnTo>
                  <a:lnTo>
                    <a:pt x="1276865" y="958056"/>
                  </a:lnTo>
                  <a:lnTo>
                    <a:pt x="1215458" y="959482"/>
                  </a:lnTo>
                  <a:lnTo>
                    <a:pt x="1152051" y="961715"/>
                  </a:lnTo>
                  <a:lnTo>
                    <a:pt x="1086954" y="964796"/>
                  </a:lnTo>
                  <a:lnTo>
                    <a:pt x="1020482" y="968764"/>
                  </a:lnTo>
                  <a:lnTo>
                    <a:pt x="952947" y="973659"/>
                  </a:lnTo>
                  <a:lnTo>
                    <a:pt x="884662" y="979521"/>
                  </a:lnTo>
                  <a:lnTo>
                    <a:pt x="824911" y="984234"/>
                  </a:lnTo>
                  <a:lnTo>
                    <a:pt x="767408" y="987218"/>
                  </a:lnTo>
                  <a:lnTo>
                    <a:pt x="711972" y="988693"/>
                  </a:lnTo>
                  <a:lnTo>
                    <a:pt x="658418" y="988879"/>
                  </a:lnTo>
                  <a:lnTo>
                    <a:pt x="606564" y="987997"/>
                  </a:lnTo>
                  <a:lnTo>
                    <a:pt x="556228" y="986266"/>
                  </a:lnTo>
                  <a:lnTo>
                    <a:pt x="507225" y="983907"/>
                  </a:lnTo>
                  <a:lnTo>
                    <a:pt x="459374" y="981141"/>
                  </a:lnTo>
                  <a:lnTo>
                    <a:pt x="412490" y="978187"/>
                  </a:lnTo>
                  <a:lnTo>
                    <a:pt x="366392" y="975267"/>
                  </a:lnTo>
                  <a:lnTo>
                    <a:pt x="320896" y="972599"/>
                  </a:lnTo>
                  <a:lnTo>
                    <a:pt x="275819" y="970405"/>
                  </a:lnTo>
                  <a:lnTo>
                    <a:pt x="230979" y="968905"/>
                  </a:lnTo>
                  <a:lnTo>
                    <a:pt x="186192" y="968319"/>
                  </a:lnTo>
                  <a:lnTo>
                    <a:pt x="141275" y="968867"/>
                  </a:lnTo>
                  <a:lnTo>
                    <a:pt x="96045" y="970770"/>
                  </a:lnTo>
                  <a:lnTo>
                    <a:pt x="50320" y="974248"/>
                  </a:lnTo>
                  <a:lnTo>
                    <a:pt x="3917" y="979521"/>
                  </a:lnTo>
                  <a:lnTo>
                    <a:pt x="6771" y="932611"/>
                  </a:lnTo>
                  <a:lnTo>
                    <a:pt x="7426" y="880945"/>
                  </a:lnTo>
                  <a:lnTo>
                    <a:pt x="6519" y="825907"/>
                  </a:lnTo>
                  <a:lnTo>
                    <a:pt x="4686" y="768885"/>
                  </a:lnTo>
                  <a:lnTo>
                    <a:pt x="2564" y="711263"/>
                  </a:lnTo>
                  <a:lnTo>
                    <a:pt x="790" y="654429"/>
                  </a:lnTo>
                  <a:lnTo>
                    <a:pt x="0" y="599768"/>
                  </a:lnTo>
                  <a:lnTo>
                    <a:pt x="830" y="548666"/>
                  </a:lnTo>
                  <a:lnTo>
                    <a:pt x="3917" y="502509"/>
                  </a:lnTo>
                  <a:lnTo>
                    <a:pt x="7143" y="458999"/>
                  </a:lnTo>
                  <a:lnTo>
                    <a:pt x="8319" y="414513"/>
                  </a:lnTo>
                  <a:lnTo>
                    <a:pt x="7978" y="368453"/>
                  </a:lnTo>
                  <a:lnTo>
                    <a:pt x="6653" y="320220"/>
                  </a:lnTo>
                  <a:lnTo>
                    <a:pt x="4878" y="269216"/>
                  </a:lnTo>
                  <a:lnTo>
                    <a:pt x="3183" y="214840"/>
                  </a:lnTo>
                  <a:lnTo>
                    <a:pt x="2103" y="156494"/>
                  </a:lnTo>
                  <a:lnTo>
                    <a:pt x="2170" y="93579"/>
                  </a:lnTo>
                  <a:lnTo>
                    <a:pt x="3917" y="2549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808837" y="1024509"/>
            <a:ext cx="7526020" cy="1812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f(n)</a:t>
            </a:r>
            <a:r>
              <a:rPr dirty="0" sz="2800" spc="10" b="1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=</a:t>
            </a:r>
            <a:r>
              <a:rPr dirty="0" sz="2800" spc="1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O(g(n))</a:t>
            </a:r>
            <a:r>
              <a:rPr dirty="0" sz="2800" spc="15" b="1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if</a:t>
            </a:r>
            <a:r>
              <a:rPr dirty="0" sz="2800" i="1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there </a:t>
            </a:r>
            <a:r>
              <a:rPr dirty="0" sz="2800" spc="-5" i="1">
                <a:latin typeface="Times New Roman"/>
                <a:cs typeface="Times New Roman"/>
              </a:rPr>
              <a:t>exist</a:t>
            </a:r>
            <a:r>
              <a:rPr dirty="0" sz="280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positive</a:t>
            </a:r>
            <a:r>
              <a:rPr dirty="0" sz="2800" spc="-4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numbers</a:t>
            </a:r>
            <a:r>
              <a:rPr dirty="0" sz="2800" spc="20" i="1">
                <a:latin typeface="Times New Roman"/>
                <a:cs typeface="Times New Roman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c &amp;</a:t>
            </a:r>
            <a:r>
              <a:rPr dirty="0" sz="2800" spc="10" b="1" i="1">
                <a:latin typeface="Times New Roman"/>
                <a:cs typeface="Times New Roman"/>
              </a:rPr>
              <a:t> </a:t>
            </a:r>
            <a:r>
              <a:rPr dirty="0" sz="2800" spc="5" b="1" i="1">
                <a:latin typeface="Times New Roman"/>
                <a:cs typeface="Times New Roman"/>
              </a:rPr>
              <a:t>n</a:t>
            </a:r>
            <a:r>
              <a:rPr dirty="0" baseline="-21021" sz="2775" spc="7" b="1" i="1">
                <a:latin typeface="Times New Roman"/>
                <a:cs typeface="Times New Roman"/>
              </a:rPr>
              <a:t>0</a:t>
            </a:r>
            <a:endParaRPr baseline="-21021" sz="2775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800" spc="-5" i="1">
                <a:latin typeface="Times New Roman"/>
                <a:cs typeface="Times New Roman"/>
              </a:rPr>
              <a:t>such</a:t>
            </a:r>
            <a:r>
              <a:rPr dirty="0" sz="2800" spc="-2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that </a:t>
            </a:r>
            <a:r>
              <a:rPr dirty="0" sz="2800" spc="-5" b="1" i="1">
                <a:latin typeface="Times New Roman"/>
                <a:cs typeface="Times New Roman"/>
              </a:rPr>
              <a:t>f(n)&lt;=cg(n)</a:t>
            </a:r>
            <a:r>
              <a:rPr dirty="0" sz="2800" spc="35" b="1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for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all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n&gt;=</a:t>
            </a:r>
            <a:r>
              <a:rPr dirty="0" sz="2800" spc="15" i="1">
                <a:latin typeface="Times New Roman"/>
                <a:cs typeface="Times New Roman"/>
              </a:rPr>
              <a:t> </a:t>
            </a:r>
            <a:r>
              <a:rPr dirty="0" sz="2800" spc="5" i="1">
                <a:latin typeface="Times New Roman"/>
                <a:cs typeface="Times New Roman"/>
              </a:rPr>
              <a:t>n</a:t>
            </a:r>
            <a:r>
              <a:rPr dirty="0" baseline="-21021" sz="2775" spc="7" i="1">
                <a:latin typeface="Times New Roman"/>
                <a:cs typeface="Times New Roman"/>
              </a:rPr>
              <a:t>0</a:t>
            </a:r>
            <a:endParaRPr baseline="-21021" sz="2775">
              <a:latin typeface="Times New Roman"/>
              <a:cs typeface="Times New Roman"/>
            </a:endParaRPr>
          </a:p>
          <a:p>
            <a:pPr marL="1649095" marR="751205" indent="-245745">
              <a:lnSpc>
                <a:spcPct val="110000"/>
              </a:lnSpc>
              <a:spcBef>
                <a:spcPts val="1019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g(n) is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called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the upper bound on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f(n)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dirty="0" sz="2400" spc="-5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f(n)</a:t>
            </a:r>
            <a:r>
              <a:rPr dirty="0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 grows</a:t>
            </a:r>
            <a:r>
              <a:rPr dirty="0" sz="2400" spc="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most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large</a:t>
            </a:r>
            <a:r>
              <a:rPr dirty="0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as g(n)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78832" y="2976357"/>
            <a:ext cx="3437254" cy="3709670"/>
            <a:chOff x="2878832" y="2976357"/>
            <a:chExt cx="3437254" cy="37096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8832" y="2976357"/>
              <a:ext cx="3436628" cy="37094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700" y="3022091"/>
              <a:ext cx="3276600" cy="35585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14650" y="3003041"/>
              <a:ext cx="3314700" cy="3596640"/>
            </a:xfrm>
            <a:custGeom>
              <a:avLst/>
              <a:gdLst/>
              <a:ahLst/>
              <a:cxnLst/>
              <a:rect l="l" t="t" r="r" b="b"/>
              <a:pathLst>
                <a:path w="3314700" h="3596640">
                  <a:moveTo>
                    <a:pt x="0" y="3596640"/>
                  </a:moveTo>
                  <a:lnTo>
                    <a:pt x="3314700" y="3596640"/>
                  </a:lnTo>
                  <a:lnTo>
                    <a:pt x="3314700" y="0"/>
                  </a:lnTo>
                  <a:lnTo>
                    <a:pt x="0" y="0"/>
                  </a:lnTo>
                  <a:lnTo>
                    <a:pt x="0" y="3596640"/>
                  </a:lnTo>
                  <a:close/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10 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Zareen Alamgir</dc:creator>
  <dc:title>PowerPoint Presentation</dc:title>
  <dcterms:created xsi:type="dcterms:W3CDTF">2022-09-02T04:15:16Z</dcterms:created>
  <dcterms:modified xsi:type="dcterms:W3CDTF">2022-09-02T04:15:16Z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2022-09-02T00:00:00Z</vt:filetime>
  </property>
</Properties>
</file>