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457200"/>
            <a:ext cx="84582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15900" y="444500"/>
            <a:ext cx="8483600" cy="5740400"/>
          </a:xfrm>
          <a:custGeom>
            <a:avLst/>
            <a:gdLst/>
            <a:ahLst/>
            <a:cxnLst/>
            <a:rect l="l" t="t" r="r" b="b"/>
            <a:pathLst>
              <a:path w="8483600" h="5740400">
                <a:moveTo>
                  <a:pt x="0" y="5740400"/>
                </a:moveTo>
                <a:lnTo>
                  <a:pt x="8483600" y="5740400"/>
                </a:lnTo>
                <a:lnTo>
                  <a:pt x="8483600" y="0"/>
                </a:lnTo>
                <a:lnTo>
                  <a:pt x="0" y="0"/>
                </a:lnTo>
                <a:lnTo>
                  <a:pt x="0" y="5740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544567"/>
            <a:ext cx="9143999" cy="1608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80060" y="4488154"/>
            <a:ext cx="8232267" cy="1996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0480" y="4572000"/>
            <a:ext cx="9113520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0480" y="4572000"/>
            <a:ext cx="9113520" cy="1524000"/>
          </a:xfrm>
          <a:custGeom>
            <a:avLst/>
            <a:gdLst/>
            <a:ahLst/>
            <a:cxnLst/>
            <a:rect l="l" t="t" r="r" b="b"/>
            <a:pathLst>
              <a:path w="9113520" h="1524000">
                <a:moveTo>
                  <a:pt x="0" y="1524000"/>
                </a:moveTo>
                <a:lnTo>
                  <a:pt x="9113520" y="1524000"/>
                </a:lnTo>
              </a:path>
              <a:path w="9113520" h="1524000">
                <a:moveTo>
                  <a:pt x="9113520" y="0"/>
                </a:moveTo>
                <a:lnTo>
                  <a:pt x="0" y="0"/>
                </a:lnTo>
                <a:lnTo>
                  <a:pt x="0" y="1524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7529" y="200405"/>
            <a:ext cx="47967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3025520"/>
            <a:ext cx="7729855" cy="3537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885938" y="6471062"/>
            <a:ext cx="1205229" cy="318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fld id="{81D60167-4931-47E6-BA6A-407CBD079E47}" type="slidenum">
              <a:rPr dirty="0" spc="-5"/>
              <a:t>#</a:t>
            </a:fld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657" y="6457289"/>
            <a:ext cx="3708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dirty="0" sz="4000" spc="-10" b="1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40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40479" y="609600"/>
            <a:ext cx="4498848" cy="3543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85938" y="6623463"/>
            <a:ext cx="11811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5">
                <a:latin typeface="Times New Roman"/>
                <a:cs typeface="Times New Roman"/>
              </a:rPr>
              <a:t> Complexity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589" y="163263"/>
            <a:ext cx="4039235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5"/>
              </a:lnSpc>
            </a:pP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Some Examples</a:t>
            </a:r>
            <a:r>
              <a:rPr dirty="0" sz="4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196" y="1819782"/>
            <a:ext cx="364045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for(i=1;i&lt;=n;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i++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for (j=1;j&lt;=i;</a:t>
            </a:r>
            <a:r>
              <a:rPr dirty="0" sz="2800" spc="-130" b="1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j*2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0687"/>
            <a:ext cx="8839200" cy="646430"/>
          </a:xfrm>
          <a:custGeom>
            <a:avLst/>
            <a:gdLst/>
            <a:ahLst/>
            <a:cxnLst/>
            <a:rect l="l" t="t" r="r" b="b"/>
            <a:pathLst>
              <a:path w="8839200" h="646430">
                <a:moveTo>
                  <a:pt x="8839200" y="0"/>
                </a:moveTo>
                <a:lnTo>
                  <a:pt x="0" y="0"/>
                </a:lnTo>
                <a:lnTo>
                  <a:pt x="0" y="646176"/>
                </a:lnTo>
                <a:lnTo>
                  <a:pt x="8839200" y="646176"/>
                </a:lnTo>
                <a:lnTo>
                  <a:pt x="88392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 </a:t>
            </a:r>
            <a:r>
              <a:rPr dirty="0" spc="-5"/>
              <a:t>Loops</a:t>
            </a:r>
            <a:r>
              <a:rPr dirty="0" spc="-85"/>
              <a:t> </a:t>
            </a:r>
            <a:r>
              <a:rPr dirty="0" spc="-5"/>
              <a:t>Orders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11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7142" y="3774899"/>
            <a:ext cx="13589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35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796" y="3040760"/>
            <a:ext cx="7776845" cy="182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Outer </a:t>
            </a:r>
            <a:r>
              <a:rPr dirty="0" sz="2400" i="1">
                <a:latin typeface="Times New Roman"/>
                <a:cs typeface="Times New Roman"/>
              </a:rPr>
              <a:t>loop </a:t>
            </a:r>
            <a:r>
              <a:rPr dirty="0" sz="2400" spc="-5" i="1">
                <a:latin typeface="Times New Roman"/>
                <a:cs typeface="Times New Roman"/>
              </a:rPr>
              <a:t>runs </a:t>
            </a:r>
            <a:r>
              <a:rPr dirty="0" sz="2400" i="1">
                <a:latin typeface="Times New Roman"/>
                <a:cs typeface="Times New Roman"/>
              </a:rPr>
              <a:t>n time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833119" algn="l"/>
              </a:tabLst>
            </a:pPr>
            <a:r>
              <a:rPr dirty="0" sz="2400" i="1">
                <a:latin typeface="Times New Roman"/>
                <a:cs typeface="Times New Roman"/>
              </a:rPr>
              <a:t>inner	lg1+lg2+lg3+…lgn times ..this </a:t>
            </a:r>
            <a:r>
              <a:rPr dirty="0" sz="2400" spc="-5" i="1">
                <a:latin typeface="Times New Roman"/>
                <a:cs typeface="Times New Roman"/>
              </a:rPr>
              <a:t>is </a:t>
            </a:r>
            <a:r>
              <a:rPr dirty="0" sz="2400" b="1" i="1">
                <a:latin typeface="Times New Roman"/>
                <a:cs typeface="Times New Roman"/>
              </a:rPr>
              <a:t>arithmetic series of</a:t>
            </a:r>
            <a:r>
              <a:rPr dirty="0" sz="2400" spc="-1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lg</a:t>
            </a:r>
            <a:endParaRPr sz="2400">
              <a:latin typeface="Times New Roman"/>
              <a:cs typeface="Times New Roman"/>
            </a:endParaRPr>
          </a:p>
          <a:p>
            <a:pPr marL="1423670">
              <a:lnSpc>
                <a:spcPct val="100000"/>
              </a:lnSpc>
              <a:spcBef>
                <a:spcPts val="434"/>
              </a:spcBef>
              <a:tabLst>
                <a:tab pos="2555875" algn="l"/>
              </a:tabLst>
            </a:pPr>
            <a:r>
              <a:rPr dirty="0" baseline="-7765" sz="6975" spc="-37">
                <a:latin typeface="Symbol"/>
                <a:cs typeface="Symbol"/>
              </a:rPr>
              <a:t></a:t>
            </a:r>
            <a:r>
              <a:rPr dirty="0" sz="3100" spc="-25">
                <a:latin typeface="Times New Roman"/>
                <a:cs typeface="Times New Roman"/>
              </a:rPr>
              <a:t>lg</a:t>
            </a:r>
            <a:r>
              <a:rPr dirty="0" sz="3100" spc="-325">
                <a:latin typeface="Times New Roman"/>
                <a:cs typeface="Times New Roman"/>
              </a:rPr>
              <a:t> </a:t>
            </a:r>
            <a:r>
              <a:rPr dirty="0" sz="3100" spc="-60" i="1">
                <a:latin typeface="Times New Roman"/>
                <a:cs typeface="Times New Roman"/>
              </a:rPr>
              <a:t>k	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lg</a:t>
            </a:r>
            <a:r>
              <a:rPr dirty="0" baseline="-20833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456055">
              <a:lnSpc>
                <a:spcPct val="100000"/>
              </a:lnSpc>
              <a:spcBef>
                <a:spcPts val="200"/>
              </a:spcBef>
            </a:pPr>
            <a:r>
              <a:rPr dirty="0" sz="1800" spc="-35" i="1">
                <a:latin typeface="Times New Roman"/>
                <a:cs typeface="Times New Roman"/>
              </a:rPr>
              <a:t>k</a:t>
            </a:r>
            <a:r>
              <a:rPr dirty="0" sz="1800" spc="-245" i="1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Symbol"/>
                <a:cs typeface="Symbol"/>
              </a:rPr>
              <a:t></a:t>
            </a:r>
            <a:r>
              <a:rPr dirty="0" sz="1800" spc="-8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662" y="5182361"/>
            <a:ext cx="6400800" cy="5232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65"/>
              </a:spcBef>
              <a:tabLst>
                <a:tab pos="3961765" algn="l"/>
              </a:tabLst>
            </a:pPr>
            <a:r>
              <a:rPr dirty="0" sz="2800" spc="-5">
                <a:latin typeface="Times New Roman"/>
                <a:cs typeface="Times New Roman"/>
              </a:rPr>
              <a:t>Nested Loop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approx.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runs	</a:t>
            </a:r>
            <a:r>
              <a:rPr dirty="0" sz="2800" spc="-5" b="1">
                <a:latin typeface="Times New Roman"/>
                <a:cs typeface="Times New Roman"/>
              </a:rPr>
              <a:t>O(nlgn)</a:t>
            </a:r>
            <a:r>
              <a:rPr dirty="0" sz="2800" spc="204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589" y="163263"/>
            <a:ext cx="4039235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5"/>
              </a:lnSpc>
            </a:pP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Some Examples</a:t>
            </a:r>
            <a:r>
              <a:rPr dirty="0" sz="4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0" y="1392377"/>
            <a:ext cx="7158990" cy="3013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800" spc="-5" b="1">
                <a:latin typeface="Times New Roman"/>
                <a:cs typeface="Times New Roman"/>
              </a:rPr>
              <a:t>for(i=1;i&lt;=n;</a:t>
            </a:r>
            <a:r>
              <a:rPr dirty="0" sz="2800" spc="25" b="1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i*2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for (j=1;j&lt;=n;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j*2</a:t>
            </a:r>
            <a:r>
              <a:rPr dirty="0" sz="280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4895850" algn="l"/>
              </a:tabLst>
            </a:pPr>
            <a:r>
              <a:rPr dirty="0" sz="2800" spc="-5">
                <a:latin typeface="Times New Roman"/>
                <a:cs typeface="Times New Roman"/>
              </a:rPr>
              <a:t>Nested Loop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approximately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runs	</a:t>
            </a:r>
            <a:r>
              <a:rPr dirty="0" sz="2800" b="1">
                <a:latin typeface="Times New Roman"/>
                <a:cs typeface="Times New Roman"/>
              </a:rPr>
              <a:t>O(lg</a:t>
            </a:r>
            <a:r>
              <a:rPr dirty="0" baseline="-21021" sz="2775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Times New Roman"/>
                <a:cs typeface="Times New Roman"/>
              </a:rPr>
              <a:t>n)</a:t>
            </a:r>
            <a:r>
              <a:rPr dirty="0" baseline="25525" sz="2775" b="1" i="1">
                <a:latin typeface="Times New Roman"/>
                <a:cs typeface="Times New Roman"/>
              </a:rPr>
              <a:t>2</a:t>
            </a:r>
            <a:r>
              <a:rPr dirty="0" baseline="25525" sz="2775" spc="-3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times.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5202555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Outer loop runs </a:t>
            </a:r>
            <a:r>
              <a:rPr dirty="0" sz="2800" i="1">
                <a:latin typeface="Times New Roman"/>
                <a:cs typeface="Times New Roman"/>
              </a:rPr>
              <a:t>lgn </a:t>
            </a:r>
            <a:r>
              <a:rPr dirty="0" sz="2800" spc="-5" i="1">
                <a:latin typeface="Times New Roman"/>
                <a:cs typeface="Times New Roman"/>
              </a:rPr>
              <a:t>time</a:t>
            </a:r>
            <a:r>
              <a:rPr dirty="0" sz="2800" spc="5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and</a:t>
            </a:r>
            <a:r>
              <a:rPr dirty="0" sz="280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inner	</a:t>
            </a:r>
            <a:r>
              <a:rPr dirty="0" sz="2800" i="1">
                <a:latin typeface="Times New Roman"/>
                <a:cs typeface="Times New Roman"/>
              </a:rPr>
              <a:t>lgn for </a:t>
            </a:r>
            <a:r>
              <a:rPr dirty="0" sz="2800" spc="-5" i="1">
                <a:latin typeface="Times New Roman"/>
                <a:cs typeface="Times New Roman"/>
              </a:rPr>
              <a:t>each</a:t>
            </a:r>
            <a:r>
              <a:rPr dirty="0" sz="2800" spc="-8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0687"/>
            <a:ext cx="8839200" cy="646430"/>
          </a:xfrm>
          <a:custGeom>
            <a:avLst/>
            <a:gdLst/>
            <a:ahLst/>
            <a:cxnLst/>
            <a:rect l="l" t="t" r="r" b="b"/>
            <a:pathLst>
              <a:path w="8839200" h="646430">
                <a:moveTo>
                  <a:pt x="8839200" y="0"/>
                </a:moveTo>
                <a:lnTo>
                  <a:pt x="0" y="0"/>
                </a:lnTo>
                <a:lnTo>
                  <a:pt x="0" y="646176"/>
                </a:lnTo>
                <a:lnTo>
                  <a:pt x="8839200" y="646176"/>
                </a:lnTo>
                <a:lnTo>
                  <a:pt x="88392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 </a:t>
            </a:r>
            <a:r>
              <a:rPr dirty="0" spc="-5"/>
              <a:t>Loops</a:t>
            </a:r>
            <a:r>
              <a:rPr dirty="0" spc="-85"/>
              <a:t> </a:t>
            </a:r>
            <a:r>
              <a:rPr dirty="0" spc="-5"/>
              <a:t>Orders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12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71"/>
            <a:ext cx="249682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78815" algn="l"/>
              </a:tabLst>
            </a:pPr>
            <a:r>
              <a:rPr dirty="0" sz="1800" spc="-220">
                <a:latin typeface="Times New Roman"/>
                <a:cs typeface="Times New Roman"/>
              </a:rPr>
              <a:t>CENG13	</a:t>
            </a:r>
            <a:r>
              <a:rPr dirty="0" sz="1800">
                <a:latin typeface="Times New Roman"/>
                <a:cs typeface="Times New Roman"/>
              </a:rPr>
              <a:t>213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9994" y="89662"/>
            <a:ext cx="31451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Linear</a:t>
            </a:r>
            <a:r>
              <a:rPr dirty="0" sz="4400" spc="-9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650239"/>
            <a:ext cx="7663180" cy="1796414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000" b="1" i="1">
                <a:latin typeface="Times New Roman"/>
                <a:cs typeface="Times New Roman"/>
              </a:rPr>
              <a:t>Successful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Search: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75"/>
              </a:spcBef>
              <a:tabLst>
                <a:tab pos="1896110" algn="l"/>
              </a:tabLst>
            </a:pPr>
            <a:r>
              <a:rPr dirty="0" sz="2400" b="1">
                <a:latin typeface="Times New Roman"/>
                <a:cs typeface="Times New Roman"/>
              </a:rPr>
              <a:t>Best-Case:	</a:t>
            </a:r>
            <a:r>
              <a:rPr dirty="0" sz="2400" i="1">
                <a:latin typeface="Times New Roman"/>
                <a:cs typeface="Times New Roman"/>
              </a:rPr>
              <a:t>item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in the </a:t>
            </a:r>
            <a:r>
              <a:rPr dirty="0" sz="2400" spc="-5">
                <a:latin typeface="Times New Roman"/>
                <a:cs typeface="Times New Roman"/>
              </a:rPr>
              <a:t>first </a:t>
            </a:r>
            <a:r>
              <a:rPr dirty="0" sz="2400">
                <a:latin typeface="Times New Roman"/>
                <a:cs typeface="Times New Roman"/>
              </a:rPr>
              <a:t>location of the array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Wingdings"/>
                <a:cs typeface="Wingdings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O(1)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2400" b="1">
                <a:latin typeface="Times New Roman"/>
                <a:cs typeface="Times New Roman"/>
              </a:rPr>
              <a:t>Worst-Case: </a:t>
            </a:r>
            <a:r>
              <a:rPr dirty="0" sz="2400" i="1">
                <a:latin typeface="Times New Roman"/>
                <a:cs typeface="Times New Roman"/>
              </a:rPr>
              <a:t>item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in the </a:t>
            </a:r>
            <a:r>
              <a:rPr dirty="0" sz="2400" spc="-5">
                <a:latin typeface="Times New Roman"/>
                <a:cs typeface="Times New Roman"/>
              </a:rPr>
              <a:t>last </a:t>
            </a:r>
            <a:r>
              <a:rPr dirty="0" sz="2400">
                <a:latin typeface="Times New Roman"/>
                <a:cs typeface="Times New Roman"/>
              </a:rPr>
              <a:t>location of the array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Wingdings"/>
                <a:cs typeface="Wingdings"/>
              </a:rPr>
              <a:t></a:t>
            </a:r>
            <a:r>
              <a:rPr dirty="0" sz="2400" spc="-5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dirty="0" sz="2400" b="1">
                <a:latin typeface="Times New Roman"/>
                <a:cs typeface="Times New Roman"/>
              </a:rPr>
              <a:t>Average-Case</a:t>
            </a:r>
            <a:r>
              <a:rPr dirty="0" sz="2400">
                <a:latin typeface="Times New Roman"/>
                <a:cs typeface="Times New Roman"/>
              </a:rPr>
              <a:t>: The </a:t>
            </a:r>
            <a:r>
              <a:rPr dirty="0" sz="2400" spc="-5">
                <a:latin typeface="Times New Roman"/>
                <a:cs typeface="Times New Roman"/>
              </a:rPr>
              <a:t>number </a:t>
            </a:r>
            <a:r>
              <a:rPr dirty="0" sz="2400">
                <a:latin typeface="Times New Roman"/>
                <a:cs typeface="Times New Roman"/>
              </a:rPr>
              <a:t>of key </a:t>
            </a:r>
            <a:r>
              <a:rPr dirty="0" sz="2400" spc="-5">
                <a:latin typeface="Times New Roman"/>
                <a:cs typeface="Times New Roman"/>
              </a:rPr>
              <a:t>comparisons </a:t>
            </a:r>
            <a:r>
              <a:rPr dirty="0" sz="2400">
                <a:latin typeface="Times New Roman"/>
                <a:cs typeface="Times New Roman"/>
              </a:rPr>
              <a:t>1, 2, ...,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824230">
              <a:lnSpc>
                <a:spcPct val="100000"/>
              </a:lnSpc>
              <a:spcBef>
                <a:spcPts val="560"/>
              </a:spcBef>
            </a:pPr>
            <a:r>
              <a:rPr dirty="0" sz="1050" spc="5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1175" y="5959855"/>
            <a:ext cx="8439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Wingdings"/>
                <a:cs typeface="Wingdings"/>
              </a:rPr>
              <a:t>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O(n)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0031" y="5892128"/>
            <a:ext cx="981710" cy="0"/>
          </a:xfrm>
          <a:custGeom>
            <a:avLst/>
            <a:gdLst/>
            <a:ahLst/>
            <a:cxnLst/>
            <a:rect l="l" t="t" r="r" b="b"/>
            <a:pathLst>
              <a:path w="981710" h="0">
                <a:moveTo>
                  <a:pt x="0" y="0"/>
                </a:moveTo>
                <a:lnTo>
                  <a:pt x="981580" y="0"/>
                </a:lnTo>
              </a:path>
            </a:pathLst>
          </a:custGeom>
          <a:ln w="97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62149" y="5887437"/>
            <a:ext cx="14097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5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3552" y="5561915"/>
            <a:ext cx="103759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800" spc="55">
                <a:latin typeface="Times New Roman"/>
                <a:cs typeface="Times New Roman"/>
              </a:rPr>
              <a:t>(</a:t>
            </a:r>
            <a:r>
              <a:rPr dirty="0" sz="1800" spc="55" i="1">
                <a:latin typeface="Times New Roman"/>
                <a:cs typeface="Times New Roman"/>
              </a:rPr>
              <a:t>n</a:t>
            </a:r>
            <a:r>
              <a:rPr dirty="0" baseline="42328" sz="1575" spc="82">
                <a:latin typeface="Times New Roman"/>
                <a:cs typeface="Times New Roman"/>
              </a:rPr>
              <a:t>2 </a:t>
            </a:r>
            <a:r>
              <a:rPr dirty="0" sz="1800" spc="5">
                <a:latin typeface="Symbol"/>
                <a:cs typeface="Symbol"/>
              </a:rPr>
              <a:t>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20" i="1">
                <a:latin typeface="Times New Roman"/>
                <a:cs typeface="Times New Roman"/>
              </a:rPr>
              <a:t>n</a:t>
            </a:r>
            <a:r>
              <a:rPr dirty="0" sz="1800" spc="20">
                <a:latin typeface="Times New Roman"/>
                <a:cs typeface="Times New Roman"/>
              </a:rPr>
              <a:t>) </a:t>
            </a:r>
            <a:r>
              <a:rPr dirty="0" sz="1800" spc="5">
                <a:latin typeface="Times New Roman"/>
                <a:cs typeface="Times New Roman"/>
              </a:rPr>
              <a:t>/</a:t>
            </a:r>
            <a:r>
              <a:rPr dirty="0" sz="1800" spc="-35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1056" y="5283070"/>
            <a:ext cx="629920" cy="90614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1435">
              <a:lnSpc>
                <a:spcPts val="2940"/>
              </a:lnSpc>
              <a:spcBef>
                <a:spcPts val="114"/>
              </a:spcBef>
            </a:pPr>
            <a:r>
              <a:rPr dirty="0" baseline="-8230" sz="4050" spc="157">
                <a:latin typeface="Symbol"/>
                <a:cs typeface="Symbol"/>
              </a:rPr>
              <a:t></a:t>
            </a:r>
            <a:r>
              <a:rPr dirty="0" sz="1800" spc="105" i="1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1835"/>
              </a:lnSpc>
              <a:tabLst>
                <a:tab pos="402590" algn="l"/>
              </a:tabLst>
            </a:pPr>
            <a:r>
              <a:rPr dirty="0" u="sng" sz="10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-1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0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sng" sz="10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-21604" sz="2700" spc="7">
                <a:latin typeface="Symbol"/>
                <a:cs typeface="Symbol"/>
              </a:rPr>
              <a:t></a:t>
            </a:r>
            <a:endParaRPr baseline="-21604" sz="2700">
              <a:latin typeface="Symbol"/>
              <a:cs typeface="Symbol"/>
            </a:endParaRPr>
          </a:p>
          <a:p>
            <a:pPr marL="163830">
              <a:lnSpc>
                <a:spcPts val="2135"/>
              </a:lnSpc>
            </a:pPr>
            <a:r>
              <a:rPr dirty="0" sz="1800" spc="5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961" y="1115214"/>
            <a:ext cx="9038590" cy="1848485"/>
          </a:xfrm>
          <a:custGeom>
            <a:avLst/>
            <a:gdLst/>
            <a:ahLst/>
            <a:cxnLst/>
            <a:rect l="l" t="t" r="r" b="b"/>
            <a:pathLst>
              <a:path w="9038590" h="1848485">
                <a:moveTo>
                  <a:pt x="0" y="31595"/>
                </a:moveTo>
                <a:lnTo>
                  <a:pt x="47685" y="28482"/>
                </a:lnTo>
                <a:lnTo>
                  <a:pt x="96743" y="25556"/>
                </a:lnTo>
                <a:lnTo>
                  <a:pt x="147167" y="22812"/>
                </a:lnTo>
                <a:lnTo>
                  <a:pt x="198953" y="20246"/>
                </a:lnTo>
                <a:lnTo>
                  <a:pt x="252095" y="17854"/>
                </a:lnTo>
                <a:lnTo>
                  <a:pt x="306590" y="15633"/>
                </a:lnTo>
                <a:lnTo>
                  <a:pt x="362432" y="13578"/>
                </a:lnTo>
                <a:lnTo>
                  <a:pt x="419617" y="11686"/>
                </a:lnTo>
                <a:lnTo>
                  <a:pt x="478139" y="9951"/>
                </a:lnTo>
                <a:lnTo>
                  <a:pt x="537995" y="8372"/>
                </a:lnTo>
                <a:lnTo>
                  <a:pt x="599178" y="6942"/>
                </a:lnTo>
                <a:lnTo>
                  <a:pt x="661684" y="5659"/>
                </a:lnTo>
                <a:lnTo>
                  <a:pt x="725509" y="4518"/>
                </a:lnTo>
                <a:lnTo>
                  <a:pt x="790647" y="3516"/>
                </a:lnTo>
                <a:lnTo>
                  <a:pt x="857094" y="2648"/>
                </a:lnTo>
                <a:lnTo>
                  <a:pt x="924845" y="1910"/>
                </a:lnTo>
                <a:lnTo>
                  <a:pt x="993895" y="1299"/>
                </a:lnTo>
                <a:lnTo>
                  <a:pt x="1064240" y="810"/>
                </a:lnTo>
                <a:lnTo>
                  <a:pt x="1135873" y="440"/>
                </a:lnTo>
                <a:lnTo>
                  <a:pt x="1208791" y="184"/>
                </a:lnTo>
                <a:lnTo>
                  <a:pt x="1282989" y="39"/>
                </a:lnTo>
                <a:lnTo>
                  <a:pt x="1358462" y="0"/>
                </a:lnTo>
                <a:lnTo>
                  <a:pt x="1396675" y="19"/>
                </a:lnTo>
                <a:lnTo>
                  <a:pt x="1435205" y="63"/>
                </a:lnTo>
                <a:lnTo>
                  <a:pt x="1474052" y="132"/>
                </a:lnTo>
                <a:lnTo>
                  <a:pt x="1513214" y="225"/>
                </a:lnTo>
                <a:lnTo>
                  <a:pt x="1552691" y="341"/>
                </a:lnTo>
                <a:lnTo>
                  <a:pt x="1592483" y="481"/>
                </a:lnTo>
                <a:lnTo>
                  <a:pt x="1632588" y="643"/>
                </a:lnTo>
                <a:lnTo>
                  <a:pt x="1673007" y="828"/>
                </a:lnTo>
                <a:lnTo>
                  <a:pt x="1713739" y="1034"/>
                </a:lnTo>
                <a:lnTo>
                  <a:pt x="1754782" y="1261"/>
                </a:lnTo>
                <a:lnTo>
                  <a:pt x="1796138" y="1508"/>
                </a:lnTo>
                <a:lnTo>
                  <a:pt x="1837804" y="1776"/>
                </a:lnTo>
                <a:lnTo>
                  <a:pt x="1879780" y="2064"/>
                </a:lnTo>
                <a:lnTo>
                  <a:pt x="1922066" y="2370"/>
                </a:lnTo>
                <a:lnTo>
                  <a:pt x="1964661" y="2696"/>
                </a:lnTo>
                <a:lnTo>
                  <a:pt x="2007565" y="3039"/>
                </a:lnTo>
                <a:lnTo>
                  <a:pt x="2050776" y="3400"/>
                </a:lnTo>
                <a:lnTo>
                  <a:pt x="2094295" y="3778"/>
                </a:lnTo>
                <a:lnTo>
                  <a:pt x="2138121" y="4173"/>
                </a:lnTo>
                <a:lnTo>
                  <a:pt x="2182252" y="4583"/>
                </a:lnTo>
                <a:lnTo>
                  <a:pt x="2226689" y="5010"/>
                </a:lnTo>
                <a:lnTo>
                  <a:pt x="2271431" y="5452"/>
                </a:lnTo>
                <a:lnTo>
                  <a:pt x="2316477" y="5908"/>
                </a:lnTo>
                <a:lnTo>
                  <a:pt x="2361827" y="6378"/>
                </a:lnTo>
                <a:lnTo>
                  <a:pt x="2407480" y="6862"/>
                </a:lnTo>
                <a:lnTo>
                  <a:pt x="2453435" y="7359"/>
                </a:lnTo>
                <a:lnTo>
                  <a:pt x="2499692" y="7869"/>
                </a:lnTo>
                <a:lnTo>
                  <a:pt x="2546251" y="8391"/>
                </a:lnTo>
                <a:lnTo>
                  <a:pt x="2593110" y="8924"/>
                </a:lnTo>
                <a:lnTo>
                  <a:pt x="2640269" y="9469"/>
                </a:lnTo>
                <a:lnTo>
                  <a:pt x="2687727" y="10024"/>
                </a:lnTo>
                <a:lnTo>
                  <a:pt x="2735484" y="10589"/>
                </a:lnTo>
                <a:lnTo>
                  <a:pt x="2783540" y="11164"/>
                </a:lnTo>
                <a:lnTo>
                  <a:pt x="2831893" y="11748"/>
                </a:lnTo>
                <a:lnTo>
                  <a:pt x="2880543" y="12341"/>
                </a:lnTo>
                <a:lnTo>
                  <a:pt x="2929490" y="12942"/>
                </a:lnTo>
                <a:lnTo>
                  <a:pt x="2978733" y="13551"/>
                </a:lnTo>
                <a:lnTo>
                  <a:pt x="3028270" y="14166"/>
                </a:lnTo>
                <a:lnTo>
                  <a:pt x="3078102" y="14789"/>
                </a:lnTo>
                <a:lnTo>
                  <a:pt x="3128229" y="15417"/>
                </a:lnTo>
                <a:lnTo>
                  <a:pt x="3178648" y="16051"/>
                </a:lnTo>
                <a:lnTo>
                  <a:pt x="3229361" y="16690"/>
                </a:lnTo>
                <a:lnTo>
                  <a:pt x="3280366" y="17334"/>
                </a:lnTo>
                <a:lnTo>
                  <a:pt x="3331662" y="17982"/>
                </a:lnTo>
                <a:lnTo>
                  <a:pt x="3383249" y="18634"/>
                </a:lnTo>
                <a:lnTo>
                  <a:pt x="3435127" y="19289"/>
                </a:lnTo>
                <a:lnTo>
                  <a:pt x="3487294" y="19946"/>
                </a:lnTo>
                <a:lnTo>
                  <a:pt x="3539751" y="20606"/>
                </a:lnTo>
                <a:lnTo>
                  <a:pt x="3592496" y="21267"/>
                </a:lnTo>
                <a:lnTo>
                  <a:pt x="3645529" y="21929"/>
                </a:lnTo>
                <a:lnTo>
                  <a:pt x="3698850" y="22593"/>
                </a:lnTo>
                <a:lnTo>
                  <a:pt x="3752457" y="23256"/>
                </a:lnTo>
                <a:lnTo>
                  <a:pt x="3806351" y="23919"/>
                </a:lnTo>
                <a:lnTo>
                  <a:pt x="3860530" y="24581"/>
                </a:lnTo>
                <a:lnTo>
                  <a:pt x="3914994" y="25241"/>
                </a:lnTo>
                <a:lnTo>
                  <a:pt x="3969742" y="25900"/>
                </a:lnTo>
                <a:lnTo>
                  <a:pt x="4024774" y="26556"/>
                </a:lnTo>
                <a:lnTo>
                  <a:pt x="4080089" y="27210"/>
                </a:lnTo>
                <a:lnTo>
                  <a:pt x="4135687" y="27860"/>
                </a:lnTo>
                <a:lnTo>
                  <a:pt x="4191567" y="28507"/>
                </a:lnTo>
                <a:lnTo>
                  <a:pt x="4247728" y="29149"/>
                </a:lnTo>
                <a:lnTo>
                  <a:pt x="4304170" y="29786"/>
                </a:lnTo>
                <a:lnTo>
                  <a:pt x="4360892" y="30418"/>
                </a:lnTo>
                <a:lnTo>
                  <a:pt x="4417894" y="31044"/>
                </a:lnTo>
                <a:lnTo>
                  <a:pt x="4475174" y="31663"/>
                </a:lnTo>
                <a:lnTo>
                  <a:pt x="4532733" y="32276"/>
                </a:lnTo>
                <a:lnTo>
                  <a:pt x="4590569" y="32882"/>
                </a:lnTo>
                <a:lnTo>
                  <a:pt x="4648683" y="33479"/>
                </a:lnTo>
                <a:lnTo>
                  <a:pt x="4707073" y="34069"/>
                </a:lnTo>
                <a:lnTo>
                  <a:pt x="4765739" y="34649"/>
                </a:lnTo>
                <a:lnTo>
                  <a:pt x="4824680" y="35220"/>
                </a:lnTo>
                <a:lnTo>
                  <a:pt x="4883897" y="35782"/>
                </a:lnTo>
                <a:lnTo>
                  <a:pt x="4943387" y="36333"/>
                </a:lnTo>
                <a:lnTo>
                  <a:pt x="5003150" y="36873"/>
                </a:lnTo>
                <a:lnTo>
                  <a:pt x="5063187" y="37401"/>
                </a:lnTo>
                <a:lnTo>
                  <a:pt x="5123496" y="37918"/>
                </a:lnTo>
                <a:lnTo>
                  <a:pt x="5184076" y="38423"/>
                </a:lnTo>
                <a:lnTo>
                  <a:pt x="5244928" y="38915"/>
                </a:lnTo>
                <a:lnTo>
                  <a:pt x="5306050" y="39393"/>
                </a:lnTo>
                <a:lnTo>
                  <a:pt x="5367442" y="39858"/>
                </a:lnTo>
                <a:lnTo>
                  <a:pt x="5429104" y="40308"/>
                </a:lnTo>
                <a:lnTo>
                  <a:pt x="5491034" y="40744"/>
                </a:lnTo>
                <a:lnTo>
                  <a:pt x="5553232" y="41164"/>
                </a:lnTo>
                <a:lnTo>
                  <a:pt x="5615697" y="41568"/>
                </a:lnTo>
                <a:lnTo>
                  <a:pt x="5678430" y="41956"/>
                </a:lnTo>
                <a:lnTo>
                  <a:pt x="5741428" y="42327"/>
                </a:lnTo>
                <a:lnTo>
                  <a:pt x="5804692" y="42681"/>
                </a:lnTo>
                <a:lnTo>
                  <a:pt x="5868222" y="43017"/>
                </a:lnTo>
                <a:lnTo>
                  <a:pt x="5932016" y="43335"/>
                </a:lnTo>
                <a:lnTo>
                  <a:pt x="5996073" y="43634"/>
                </a:lnTo>
                <a:lnTo>
                  <a:pt x="6060394" y="43913"/>
                </a:lnTo>
                <a:lnTo>
                  <a:pt x="6124978" y="44173"/>
                </a:lnTo>
                <a:lnTo>
                  <a:pt x="6189824" y="44413"/>
                </a:lnTo>
                <a:lnTo>
                  <a:pt x="6254931" y="44631"/>
                </a:lnTo>
                <a:lnTo>
                  <a:pt x="6320298" y="44828"/>
                </a:lnTo>
                <a:lnTo>
                  <a:pt x="6385927" y="45004"/>
                </a:lnTo>
                <a:lnTo>
                  <a:pt x="6451814" y="45157"/>
                </a:lnTo>
                <a:lnTo>
                  <a:pt x="6517961" y="45287"/>
                </a:lnTo>
                <a:lnTo>
                  <a:pt x="6584366" y="45394"/>
                </a:lnTo>
                <a:lnTo>
                  <a:pt x="6651029" y="45478"/>
                </a:lnTo>
                <a:lnTo>
                  <a:pt x="6717950" y="45536"/>
                </a:lnTo>
                <a:lnTo>
                  <a:pt x="6785127" y="45570"/>
                </a:lnTo>
                <a:lnTo>
                  <a:pt x="6852559" y="45579"/>
                </a:lnTo>
                <a:lnTo>
                  <a:pt x="6920248" y="45562"/>
                </a:lnTo>
                <a:lnTo>
                  <a:pt x="6988191" y="45519"/>
                </a:lnTo>
                <a:lnTo>
                  <a:pt x="7056388" y="45449"/>
                </a:lnTo>
                <a:lnTo>
                  <a:pt x="7124839" y="45351"/>
                </a:lnTo>
                <a:lnTo>
                  <a:pt x="7193543" y="45226"/>
                </a:lnTo>
                <a:lnTo>
                  <a:pt x="7262499" y="45072"/>
                </a:lnTo>
                <a:lnTo>
                  <a:pt x="7331707" y="44890"/>
                </a:lnTo>
                <a:lnTo>
                  <a:pt x="7401166" y="44678"/>
                </a:lnTo>
                <a:lnTo>
                  <a:pt x="7470876" y="44437"/>
                </a:lnTo>
                <a:lnTo>
                  <a:pt x="7540836" y="44165"/>
                </a:lnTo>
                <a:lnTo>
                  <a:pt x="7611045" y="43862"/>
                </a:lnTo>
                <a:lnTo>
                  <a:pt x="7681503" y="43528"/>
                </a:lnTo>
                <a:lnTo>
                  <a:pt x="7752209" y="43162"/>
                </a:lnTo>
                <a:lnTo>
                  <a:pt x="7823163" y="42764"/>
                </a:lnTo>
                <a:lnTo>
                  <a:pt x="7894364" y="42333"/>
                </a:lnTo>
                <a:lnTo>
                  <a:pt x="7965811" y="41869"/>
                </a:lnTo>
                <a:lnTo>
                  <a:pt x="8037504" y="41371"/>
                </a:lnTo>
                <a:lnTo>
                  <a:pt x="8109442" y="40839"/>
                </a:lnTo>
                <a:lnTo>
                  <a:pt x="8181624" y="40272"/>
                </a:lnTo>
                <a:lnTo>
                  <a:pt x="8254051" y="39670"/>
                </a:lnTo>
                <a:lnTo>
                  <a:pt x="8326720" y="39032"/>
                </a:lnTo>
                <a:lnTo>
                  <a:pt x="8399633" y="38357"/>
                </a:lnTo>
                <a:lnTo>
                  <a:pt x="8472788" y="37646"/>
                </a:lnTo>
                <a:lnTo>
                  <a:pt x="8546184" y="36897"/>
                </a:lnTo>
                <a:lnTo>
                  <a:pt x="8619821" y="36111"/>
                </a:lnTo>
                <a:lnTo>
                  <a:pt x="8693698" y="35286"/>
                </a:lnTo>
                <a:lnTo>
                  <a:pt x="8767816" y="34423"/>
                </a:lnTo>
                <a:lnTo>
                  <a:pt x="8842172" y="33520"/>
                </a:lnTo>
                <a:lnTo>
                  <a:pt x="8916767" y="32578"/>
                </a:lnTo>
                <a:lnTo>
                  <a:pt x="8991600" y="31595"/>
                </a:lnTo>
                <a:lnTo>
                  <a:pt x="9000296" y="75429"/>
                </a:lnTo>
                <a:lnTo>
                  <a:pt x="9007961" y="119419"/>
                </a:lnTo>
                <a:lnTo>
                  <a:pt x="9014640" y="163586"/>
                </a:lnTo>
                <a:lnTo>
                  <a:pt x="9020382" y="207948"/>
                </a:lnTo>
                <a:lnTo>
                  <a:pt x="9025233" y="252526"/>
                </a:lnTo>
                <a:lnTo>
                  <a:pt x="9029241" y="297339"/>
                </a:lnTo>
                <a:lnTo>
                  <a:pt x="9032453" y="342406"/>
                </a:lnTo>
                <a:lnTo>
                  <a:pt x="9034915" y="387748"/>
                </a:lnTo>
                <a:lnTo>
                  <a:pt x="9036677" y="433383"/>
                </a:lnTo>
                <a:lnTo>
                  <a:pt x="9037783" y="479332"/>
                </a:lnTo>
                <a:lnTo>
                  <a:pt x="9038283" y="525614"/>
                </a:lnTo>
                <a:lnTo>
                  <a:pt x="9038223" y="572248"/>
                </a:lnTo>
                <a:lnTo>
                  <a:pt x="9037650" y="619255"/>
                </a:lnTo>
                <a:lnTo>
                  <a:pt x="9036611" y="666653"/>
                </a:lnTo>
                <a:lnTo>
                  <a:pt x="9035154" y="714463"/>
                </a:lnTo>
                <a:lnTo>
                  <a:pt x="9033327" y="762703"/>
                </a:lnTo>
                <a:lnTo>
                  <a:pt x="9031175" y="811395"/>
                </a:lnTo>
                <a:lnTo>
                  <a:pt x="9028747" y="860556"/>
                </a:lnTo>
                <a:lnTo>
                  <a:pt x="9026090" y="910207"/>
                </a:lnTo>
                <a:lnTo>
                  <a:pt x="9023250" y="960368"/>
                </a:lnTo>
                <a:lnTo>
                  <a:pt x="9020276" y="1011057"/>
                </a:lnTo>
                <a:lnTo>
                  <a:pt x="9017214" y="1062295"/>
                </a:lnTo>
                <a:lnTo>
                  <a:pt x="9014112" y="1114101"/>
                </a:lnTo>
                <a:lnTo>
                  <a:pt x="9011016" y="1166495"/>
                </a:lnTo>
                <a:lnTo>
                  <a:pt x="9007975" y="1219497"/>
                </a:lnTo>
                <a:lnTo>
                  <a:pt x="9005035" y="1273125"/>
                </a:lnTo>
                <a:lnTo>
                  <a:pt x="9002244" y="1327400"/>
                </a:lnTo>
                <a:lnTo>
                  <a:pt x="8999648" y="1382341"/>
                </a:lnTo>
                <a:lnTo>
                  <a:pt x="8997295" y="1437968"/>
                </a:lnTo>
                <a:lnTo>
                  <a:pt x="8995233" y="1494300"/>
                </a:lnTo>
                <a:lnTo>
                  <a:pt x="8993508" y="1551357"/>
                </a:lnTo>
                <a:lnTo>
                  <a:pt x="8992168" y="1609159"/>
                </a:lnTo>
                <a:lnTo>
                  <a:pt x="8991260" y="1667725"/>
                </a:lnTo>
                <a:lnTo>
                  <a:pt x="8990831" y="1727074"/>
                </a:lnTo>
                <a:lnTo>
                  <a:pt x="8990928" y="1787227"/>
                </a:lnTo>
                <a:lnTo>
                  <a:pt x="8991600" y="1848203"/>
                </a:lnTo>
                <a:lnTo>
                  <a:pt x="8918529" y="1847272"/>
                </a:lnTo>
                <a:lnTo>
                  <a:pt x="8845612" y="1846343"/>
                </a:lnTo>
                <a:lnTo>
                  <a:pt x="8772852" y="1845415"/>
                </a:lnTo>
                <a:lnTo>
                  <a:pt x="8700250" y="1844490"/>
                </a:lnTo>
                <a:lnTo>
                  <a:pt x="8627807" y="1843567"/>
                </a:lnTo>
                <a:lnTo>
                  <a:pt x="8555525" y="1842646"/>
                </a:lnTo>
                <a:lnTo>
                  <a:pt x="8483407" y="1841728"/>
                </a:lnTo>
                <a:lnTo>
                  <a:pt x="8411453" y="1840812"/>
                </a:lnTo>
                <a:lnTo>
                  <a:pt x="8339666" y="1839900"/>
                </a:lnTo>
                <a:lnTo>
                  <a:pt x="8268047" y="1838990"/>
                </a:lnTo>
                <a:lnTo>
                  <a:pt x="8196597" y="1838084"/>
                </a:lnTo>
                <a:lnTo>
                  <a:pt x="8125319" y="1837181"/>
                </a:lnTo>
                <a:lnTo>
                  <a:pt x="8054214" y="1836281"/>
                </a:lnTo>
                <a:lnTo>
                  <a:pt x="7983284" y="1835385"/>
                </a:lnTo>
                <a:lnTo>
                  <a:pt x="7912530" y="1834493"/>
                </a:lnTo>
                <a:lnTo>
                  <a:pt x="7841954" y="1833605"/>
                </a:lnTo>
                <a:lnTo>
                  <a:pt x="7771559" y="1832720"/>
                </a:lnTo>
                <a:lnTo>
                  <a:pt x="7701345" y="1831840"/>
                </a:lnTo>
                <a:lnTo>
                  <a:pt x="7631314" y="1830965"/>
                </a:lnTo>
                <a:lnTo>
                  <a:pt x="7561468" y="1830094"/>
                </a:lnTo>
                <a:lnTo>
                  <a:pt x="7491809" y="1829227"/>
                </a:lnTo>
                <a:lnTo>
                  <a:pt x="7422338" y="1828365"/>
                </a:lnTo>
                <a:lnTo>
                  <a:pt x="7353057" y="1827509"/>
                </a:lnTo>
                <a:lnTo>
                  <a:pt x="7283968" y="1826657"/>
                </a:lnTo>
                <a:lnTo>
                  <a:pt x="7215072" y="1825811"/>
                </a:lnTo>
                <a:lnTo>
                  <a:pt x="7146371" y="1824970"/>
                </a:lnTo>
                <a:lnTo>
                  <a:pt x="7077867" y="1824134"/>
                </a:lnTo>
                <a:lnTo>
                  <a:pt x="7009562" y="1823305"/>
                </a:lnTo>
                <a:lnTo>
                  <a:pt x="6941456" y="1822481"/>
                </a:lnTo>
                <a:lnTo>
                  <a:pt x="6873553" y="1821663"/>
                </a:lnTo>
                <a:lnTo>
                  <a:pt x="6805853" y="1820851"/>
                </a:lnTo>
                <a:lnTo>
                  <a:pt x="6738358" y="1820046"/>
                </a:lnTo>
                <a:lnTo>
                  <a:pt x="6671070" y="1819247"/>
                </a:lnTo>
                <a:lnTo>
                  <a:pt x="6603991" y="1818455"/>
                </a:lnTo>
                <a:lnTo>
                  <a:pt x="6537122" y="1817670"/>
                </a:lnTo>
                <a:lnTo>
                  <a:pt x="6470465" y="1816891"/>
                </a:lnTo>
                <a:lnTo>
                  <a:pt x="6404022" y="1816120"/>
                </a:lnTo>
                <a:lnTo>
                  <a:pt x="6337794" y="1815355"/>
                </a:lnTo>
                <a:lnTo>
                  <a:pt x="6271783" y="1814599"/>
                </a:lnTo>
                <a:lnTo>
                  <a:pt x="6205990" y="1813849"/>
                </a:lnTo>
                <a:lnTo>
                  <a:pt x="6140419" y="1813108"/>
                </a:lnTo>
                <a:lnTo>
                  <a:pt x="6075069" y="1812374"/>
                </a:lnTo>
                <a:lnTo>
                  <a:pt x="6009943" y="1811648"/>
                </a:lnTo>
                <a:lnTo>
                  <a:pt x="5945043" y="1810930"/>
                </a:lnTo>
                <a:lnTo>
                  <a:pt x="5880369" y="1810221"/>
                </a:lnTo>
                <a:lnTo>
                  <a:pt x="5815925" y="1809520"/>
                </a:lnTo>
                <a:lnTo>
                  <a:pt x="5751711" y="1808827"/>
                </a:lnTo>
                <a:lnTo>
                  <a:pt x="5687730" y="1808143"/>
                </a:lnTo>
                <a:lnTo>
                  <a:pt x="5623982" y="1807469"/>
                </a:lnTo>
                <a:lnTo>
                  <a:pt x="5560470" y="1806803"/>
                </a:lnTo>
                <a:lnTo>
                  <a:pt x="5497195" y="1806146"/>
                </a:lnTo>
                <a:lnTo>
                  <a:pt x="5434160" y="1805499"/>
                </a:lnTo>
                <a:lnTo>
                  <a:pt x="5371365" y="1804861"/>
                </a:lnTo>
                <a:lnTo>
                  <a:pt x="5308812" y="1804233"/>
                </a:lnTo>
                <a:lnTo>
                  <a:pt x="5246504" y="1803614"/>
                </a:lnTo>
                <a:lnTo>
                  <a:pt x="5184441" y="1803006"/>
                </a:lnTo>
                <a:lnTo>
                  <a:pt x="5122626" y="1802407"/>
                </a:lnTo>
                <a:lnTo>
                  <a:pt x="5061059" y="1801819"/>
                </a:lnTo>
                <a:lnTo>
                  <a:pt x="4999744" y="1801241"/>
                </a:lnTo>
                <a:lnTo>
                  <a:pt x="4938681" y="1800674"/>
                </a:lnTo>
                <a:lnTo>
                  <a:pt x="4877872" y="1800117"/>
                </a:lnTo>
                <a:lnTo>
                  <a:pt x="4817320" y="1799572"/>
                </a:lnTo>
                <a:lnTo>
                  <a:pt x="4757025" y="1799037"/>
                </a:lnTo>
                <a:lnTo>
                  <a:pt x="4696989" y="1798513"/>
                </a:lnTo>
                <a:lnTo>
                  <a:pt x="4637214" y="1798001"/>
                </a:lnTo>
                <a:lnTo>
                  <a:pt x="4577701" y="1797500"/>
                </a:lnTo>
                <a:lnTo>
                  <a:pt x="4518454" y="1797011"/>
                </a:lnTo>
                <a:lnTo>
                  <a:pt x="4459472" y="1796533"/>
                </a:lnTo>
                <a:lnTo>
                  <a:pt x="4400757" y="1796067"/>
                </a:lnTo>
                <a:lnTo>
                  <a:pt x="4342313" y="1795614"/>
                </a:lnTo>
                <a:lnTo>
                  <a:pt x="4284139" y="1795172"/>
                </a:lnTo>
                <a:lnTo>
                  <a:pt x="4226238" y="1794743"/>
                </a:lnTo>
                <a:lnTo>
                  <a:pt x="4168612" y="1794326"/>
                </a:lnTo>
                <a:lnTo>
                  <a:pt x="4111261" y="1793922"/>
                </a:lnTo>
                <a:lnTo>
                  <a:pt x="4054189" y="1793531"/>
                </a:lnTo>
                <a:lnTo>
                  <a:pt x="3997396" y="1793153"/>
                </a:lnTo>
                <a:lnTo>
                  <a:pt x="3940885" y="1792787"/>
                </a:lnTo>
                <a:lnTo>
                  <a:pt x="3884656" y="1792435"/>
                </a:lnTo>
                <a:lnTo>
                  <a:pt x="3828712" y="1792097"/>
                </a:lnTo>
                <a:lnTo>
                  <a:pt x="3773054" y="1791772"/>
                </a:lnTo>
                <a:lnTo>
                  <a:pt x="3717684" y="1791460"/>
                </a:lnTo>
                <a:lnTo>
                  <a:pt x="3662604" y="1791163"/>
                </a:lnTo>
                <a:lnTo>
                  <a:pt x="3607815" y="1790879"/>
                </a:lnTo>
                <a:lnTo>
                  <a:pt x="3553320" y="1790610"/>
                </a:lnTo>
                <a:lnTo>
                  <a:pt x="3499119" y="1790355"/>
                </a:lnTo>
                <a:lnTo>
                  <a:pt x="3445214" y="1790114"/>
                </a:lnTo>
                <a:lnTo>
                  <a:pt x="3391608" y="1789888"/>
                </a:lnTo>
                <a:lnTo>
                  <a:pt x="3338301" y="1789677"/>
                </a:lnTo>
                <a:lnTo>
                  <a:pt x="3285296" y="1789480"/>
                </a:lnTo>
                <a:lnTo>
                  <a:pt x="3232594" y="1789299"/>
                </a:lnTo>
                <a:lnTo>
                  <a:pt x="3180197" y="1789133"/>
                </a:lnTo>
                <a:lnTo>
                  <a:pt x="3128107" y="1788982"/>
                </a:lnTo>
                <a:lnTo>
                  <a:pt x="3076325" y="1788847"/>
                </a:lnTo>
                <a:lnTo>
                  <a:pt x="3024853" y="1788727"/>
                </a:lnTo>
                <a:lnTo>
                  <a:pt x="2973692" y="1788623"/>
                </a:lnTo>
                <a:lnTo>
                  <a:pt x="2922845" y="1788535"/>
                </a:lnTo>
                <a:lnTo>
                  <a:pt x="2872313" y="1788463"/>
                </a:lnTo>
                <a:lnTo>
                  <a:pt x="2822097" y="1788408"/>
                </a:lnTo>
                <a:lnTo>
                  <a:pt x="2772200" y="1788369"/>
                </a:lnTo>
                <a:lnTo>
                  <a:pt x="2722623" y="1788346"/>
                </a:lnTo>
                <a:lnTo>
                  <a:pt x="2673368" y="1788340"/>
                </a:lnTo>
                <a:lnTo>
                  <a:pt x="2624436" y="1788351"/>
                </a:lnTo>
                <a:lnTo>
                  <a:pt x="2575830" y="1788379"/>
                </a:lnTo>
                <a:lnTo>
                  <a:pt x="2527550" y="1788424"/>
                </a:lnTo>
                <a:lnTo>
                  <a:pt x="2479599" y="1788486"/>
                </a:lnTo>
                <a:lnTo>
                  <a:pt x="2431978" y="1788566"/>
                </a:lnTo>
                <a:lnTo>
                  <a:pt x="2384689" y="1788664"/>
                </a:lnTo>
                <a:lnTo>
                  <a:pt x="2337733" y="1788779"/>
                </a:lnTo>
                <a:lnTo>
                  <a:pt x="2291113" y="1788912"/>
                </a:lnTo>
                <a:lnTo>
                  <a:pt x="2244830" y="1789063"/>
                </a:lnTo>
                <a:lnTo>
                  <a:pt x="2198885" y="1789232"/>
                </a:lnTo>
                <a:lnTo>
                  <a:pt x="2153281" y="1789420"/>
                </a:lnTo>
                <a:lnTo>
                  <a:pt x="2108019" y="1789626"/>
                </a:lnTo>
                <a:lnTo>
                  <a:pt x="2063100" y="1789851"/>
                </a:lnTo>
                <a:lnTo>
                  <a:pt x="2018527" y="1790095"/>
                </a:lnTo>
                <a:lnTo>
                  <a:pt x="1974301" y="1790357"/>
                </a:lnTo>
                <a:lnTo>
                  <a:pt x="1930424" y="1790639"/>
                </a:lnTo>
                <a:lnTo>
                  <a:pt x="1886898" y="1790940"/>
                </a:lnTo>
                <a:lnTo>
                  <a:pt x="1843723" y="1791261"/>
                </a:lnTo>
                <a:lnTo>
                  <a:pt x="1800903" y="1791601"/>
                </a:lnTo>
                <a:lnTo>
                  <a:pt x="1758438" y="1791960"/>
                </a:lnTo>
                <a:lnTo>
                  <a:pt x="1716330" y="1792340"/>
                </a:lnTo>
                <a:lnTo>
                  <a:pt x="1674581" y="1792739"/>
                </a:lnTo>
                <a:lnTo>
                  <a:pt x="1633193" y="1793159"/>
                </a:lnTo>
                <a:lnTo>
                  <a:pt x="1592167" y="1793599"/>
                </a:lnTo>
                <a:lnTo>
                  <a:pt x="1551506" y="1794060"/>
                </a:lnTo>
                <a:lnTo>
                  <a:pt x="1511209" y="1794541"/>
                </a:lnTo>
                <a:lnTo>
                  <a:pt x="1471281" y="1795043"/>
                </a:lnTo>
                <a:lnTo>
                  <a:pt x="1431721" y="1795565"/>
                </a:lnTo>
                <a:lnTo>
                  <a:pt x="1392532" y="1796109"/>
                </a:lnTo>
                <a:lnTo>
                  <a:pt x="1353716" y="1796674"/>
                </a:lnTo>
                <a:lnTo>
                  <a:pt x="1315273" y="1797261"/>
                </a:lnTo>
                <a:lnTo>
                  <a:pt x="1239518" y="1798498"/>
                </a:lnTo>
                <a:lnTo>
                  <a:pt x="1165279" y="1799823"/>
                </a:lnTo>
                <a:lnTo>
                  <a:pt x="1092571" y="1801236"/>
                </a:lnTo>
                <a:lnTo>
                  <a:pt x="1021407" y="1802739"/>
                </a:lnTo>
                <a:lnTo>
                  <a:pt x="951800" y="1804333"/>
                </a:lnTo>
                <a:lnTo>
                  <a:pt x="883764" y="1806019"/>
                </a:lnTo>
                <a:lnTo>
                  <a:pt x="817312" y="1807798"/>
                </a:lnTo>
                <a:lnTo>
                  <a:pt x="752459" y="1809672"/>
                </a:lnTo>
                <a:lnTo>
                  <a:pt x="689216" y="1811641"/>
                </a:lnTo>
                <a:lnTo>
                  <a:pt x="627599" y="1813708"/>
                </a:lnTo>
                <a:lnTo>
                  <a:pt x="567620" y="1815872"/>
                </a:lnTo>
                <a:lnTo>
                  <a:pt x="509293" y="1818136"/>
                </a:lnTo>
                <a:lnTo>
                  <a:pt x="452632" y="1820500"/>
                </a:lnTo>
                <a:lnTo>
                  <a:pt x="397650" y="1822966"/>
                </a:lnTo>
                <a:lnTo>
                  <a:pt x="344360" y="1825535"/>
                </a:lnTo>
                <a:lnTo>
                  <a:pt x="292776" y="1828208"/>
                </a:lnTo>
                <a:lnTo>
                  <a:pt x="242912" y="1830986"/>
                </a:lnTo>
                <a:lnTo>
                  <a:pt x="194781" y="1833871"/>
                </a:lnTo>
                <a:lnTo>
                  <a:pt x="148396" y="1836863"/>
                </a:lnTo>
                <a:lnTo>
                  <a:pt x="103772" y="1839965"/>
                </a:lnTo>
                <a:lnTo>
                  <a:pt x="60921" y="1843177"/>
                </a:lnTo>
                <a:lnTo>
                  <a:pt x="19857" y="1846500"/>
                </a:lnTo>
                <a:lnTo>
                  <a:pt x="0" y="1848203"/>
                </a:lnTo>
                <a:lnTo>
                  <a:pt x="8855" y="1794937"/>
                </a:lnTo>
                <a:lnTo>
                  <a:pt x="17035" y="1742479"/>
                </a:lnTo>
                <a:lnTo>
                  <a:pt x="24553" y="1690773"/>
                </a:lnTo>
                <a:lnTo>
                  <a:pt x="31425" y="1639760"/>
                </a:lnTo>
                <a:lnTo>
                  <a:pt x="37666" y="1589384"/>
                </a:lnTo>
                <a:lnTo>
                  <a:pt x="43291" y="1539588"/>
                </a:lnTo>
                <a:lnTo>
                  <a:pt x="48314" y="1490314"/>
                </a:lnTo>
                <a:lnTo>
                  <a:pt x="52751" y="1441505"/>
                </a:lnTo>
                <a:lnTo>
                  <a:pt x="56617" y="1393105"/>
                </a:lnTo>
                <a:lnTo>
                  <a:pt x="59927" y="1345055"/>
                </a:lnTo>
                <a:lnTo>
                  <a:pt x="62696" y="1297299"/>
                </a:lnTo>
                <a:lnTo>
                  <a:pt x="64939" y="1249779"/>
                </a:lnTo>
                <a:lnTo>
                  <a:pt x="66671" y="1202439"/>
                </a:lnTo>
                <a:lnTo>
                  <a:pt x="67906" y="1155221"/>
                </a:lnTo>
                <a:lnTo>
                  <a:pt x="68661" y="1108068"/>
                </a:lnTo>
                <a:lnTo>
                  <a:pt x="68950" y="1060922"/>
                </a:lnTo>
                <a:lnTo>
                  <a:pt x="68787" y="1013728"/>
                </a:lnTo>
                <a:lnTo>
                  <a:pt x="68189" y="966426"/>
                </a:lnTo>
                <a:lnTo>
                  <a:pt x="67170" y="918961"/>
                </a:lnTo>
                <a:lnTo>
                  <a:pt x="65745" y="871275"/>
                </a:lnTo>
                <a:lnTo>
                  <a:pt x="63929" y="823311"/>
                </a:lnTo>
                <a:lnTo>
                  <a:pt x="61737" y="775012"/>
                </a:lnTo>
                <a:lnTo>
                  <a:pt x="59184" y="726320"/>
                </a:lnTo>
                <a:lnTo>
                  <a:pt x="56286" y="677178"/>
                </a:lnTo>
                <a:lnTo>
                  <a:pt x="53057" y="627530"/>
                </a:lnTo>
                <a:lnTo>
                  <a:pt x="49512" y="577318"/>
                </a:lnTo>
                <a:lnTo>
                  <a:pt x="45666" y="526484"/>
                </a:lnTo>
                <a:lnTo>
                  <a:pt x="41534" y="474973"/>
                </a:lnTo>
                <a:lnTo>
                  <a:pt x="37132" y="422725"/>
                </a:lnTo>
                <a:lnTo>
                  <a:pt x="32474" y="369685"/>
                </a:lnTo>
                <a:lnTo>
                  <a:pt x="27576" y="315795"/>
                </a:lnTo>
                <a:lnTo>
                  <a:pt x="22452" y="260998"/>
                </a:lnTo>
                <a:lnTo>
                  <a:pt x="17117" y="205237"/>
                </a:lnTo>
                <a:lnTo>
                  <a:pt x="11587" y="148454"/>
                </a:lnTo>
                <a:lnTo>
                  <a:pt x="5876" y="90592"/>
                </a:lnTo>
                <a:lnTo>
                  <a:pt x="0" y="3159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4939" y="1115059"/>
            <a:ext cx="8787130" cy="225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  <a:tabLst>
                <a:tab pos="743585" algn="l"/>
              </a:tabLst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int	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LinearSearch(const int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a[], int 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key,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n){</a:t>
            </a:r>
            <a:endParaRPr sz="2400">
              <a:latin typeface="Courier New"/>
              <a:cs typeface="Courier New"/>
            </a:endParaRPr>
          </a:p>
          <a:p>
            <a:pPr marL="927100" marR="1450975">
              <a:lnSpc>
                <a:spcPts val="2160"/>
              </a:lnSpc>
              <a:spcBef>
                <a:spcPts val="170"/>
              </a:spcBef>
            </a:pPr>
            <a:r>
              <a:rPr dirty="0" sz="2000" spc="-5">
                <a:latin typeface="Courier New"/>
                <a:cs typeface="Courier New"/>
              </a:rPr>
              <a:t>for (int </a:t>
            </a:r>
            <a:r>
              <a:rPr dirty="0" sz="2000">
                <a:latin typeface="Courier New"/>
                <a:cs typeface="Courier New"/>
              </a:rPr>
              <a:t>i = </a:t>
            </a:r>
            <a:r>
              <a:rPr dirty="0" sz="2000" spc="-5">
                <a:latin typeface="Courier New"/>
                <a:cs typeface="Courier New"/>
              </a:rPr>
              <a:t>0; </a:t>
            </a:r>
            <a:r>
              <a:rPr dirty="0" sz="2000">
                <a:latin typeface="Courier New"/>
                <a:cs typeface="Courier New"/>
              </a:rPr>
              <a:t>i &lt; n </a:t>
            </a:r>
            <a:r>
              <a:rPr dirty="0" sz="2000" spc="-5">
                <a:latin typeface="Courier New"/>
                <a:cs typeface="Courier New"/>
              </a:rPr>
              <a:t>&amp;&amp; a[i]!= key; i++);  if (i ==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n)</a:t>
            </a:r>
            <a:endParaRPr sz="2000">
              <a:latin typeface="Courier New"/>
              <a:cs typeface="Courier New"/>
            </a:endParaRPr>
          </a:p>
          <a:p>
            <a:pPr marL="927100" marR="5109210" indent="1218565">
              <a:lnSpc>
                <a:spcPts val="2160"/>
              </a:lnSpc>
            </a:pPr>
            <a:r>
              <a:rPr dirty="0" sz="2000" spc="-5">
                <a:latin typeface="Courier New"/>
                <a:cs typeface="Courier New"/>
              </a:rPr>
              <a:t>return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–1;  return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30"/>
              </a:lnSpc>
            </a:pP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1455"/>
              </a:spcBef>
              <a:tabLst>
                <a:tab pos="290830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Unsuccessful</a:t>
            </a:r>
            <a:r>
              <a:rPr dirty="0" sz="2000" spc="-4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Search:	</a:t>
            </a:r>
            <a:r>
              <a:rPr dirty="0" sz="2000">
                <a:latin typeface="Wingdings"/>
                <a:cs typeface="Wingdings"/>
              </a:rPr>
              <a:t>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O(n)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13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14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0"/>
            <a:ext cx="9153525" cy="1228725"/>
            <a:chOff x="-4762" y="0"/>
            <a:chExt cx="9153525" cy="1228725"/>
          </a:xfrm>
        </p:grpSpPr>
        <p:sp>
          <p:nvSpPr>
            <p:cNvPr id="5" name="object 5"/>
            <p:cNvSpPr/>
            <p:nvPr/>
          </p:nvSpPr>
          <p:spPr>
            <a:xfrm>
              <a:off x="0" y="1523"/>
              <a:ext cx="9144000" cy="1219200"/>
            </a:xfrm>
            <a:custGeom>
              <a:avLst/>
              <a:gdLst/>
              <a:ahLst/>
              <a:cxnLst/>
              <a:rect l="l" t="t" r="r" b="b"/>
              <a:pathLst>
                <a:path w="9144000" h="1219200">
                  <a:moveTo>
                    <a:pt x="9144000" y="0"/>
                  </a:moveTo>
                  <a:lnTo>
                    <a:pt x="0" y="0"/>
                  </a:lnTo>
                  <a:lnTo>
                    <a:pt x="0" y="126492"/>
                  </a:lnTo>
                  <a:lnTo>
                    <a:pt x="0" y="1219200"/>
                  </a:lnTo>
                  <a:lnTo>
                    <a:pt x="9144000" y="1219200"/>
                  </a:lnTo>
                  <a:lnTo>
                    <a:pt x="9144000" y="12649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524"/>
              <a:ext cx="9144000" cy="1219200"/>
            </a:xfrm>
            <a:custGeom>
              <a:avLst/>
              <a:gdLst/>
              <a:ahLst/>
              <a:cxnLst/>
              <a:rect l="l" t="t" r="r" b="b"/>
              <a:pathLst>
                <a:path w="9144000" h="1219200">
                  <a:moveTo>
                    <a:pt x="0" y="1219200"/>
                  </a:moveTo>
                  <a:lnTo>
                    <a:pt x="9144000" y="1219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25701" y="194380"/>
            <a:ext cx="5292725" cy="829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380"/>
              </a:lnSpc>
            </a:pPr>
            <a:r>
              <a:rPr dirty="0" sz="5400" spc="-4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dirty="0" sz="54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5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00" spc="-55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564" y="1128043"/>
            <a:ext cx="8204834" cy="2911475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Worst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Provides an upper </a:t>
            </a:r>
            <a:r>
              <a:rPr dirty="0" sz="2000" spc="5">
                <a:latin typeface="Times New Roman"/>
                <a:cs typeface="Times New Roman"/>
              </a:rPr>
              <a:t>bound </a:t>
            </a:r>
            <a:r>
              <a:rPr dirty="0" sz="2000">
                <a:latin typeface="Times New Roman"/>
                <a:cs typeface="Times New Roman"/>
              </a:rPr>
              <a:t>on running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 spc="-5">
                <a:latin typeface="Times New Roman"/>
                <a:cs typeface="Times New Roman"/>
              </a:rPr>
              <a:t>(maximum number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An absolute 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guarantee </a:t>
            </a:r>
            <a:r>
              <a:rPr dirty="0" sz="2000">
                <a:latin typeface="Times New Roman"/>
                <a:cs typeface="Times New Roman"/>
              </a:rPr>
              <a:t>that the algorithm would not run longer, no</a:t>
            </a:r>
            <a:r>
              <a:rPr dirty="0" sz="2000" spc="-2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matter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244"/>
              </a:spcBef>
            </a:pPr>
            <a:r>
              <a:rPr dirty="0" sz="2000">
                <a:latin typeface="Times New Roman"/>
                <a:cs typeface="Times New Roman"/>
              </a:rPr>
              <a:t>what the inputs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Best case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Provides a lower </a:t>
            </a:r>
            <a:r>
              <a:rPr dirty="0" sz="2000" spc="5">
                <a:latin typeface="Times New Roman"/>
                <a:cs typeface="Times New Roman"/>
              </a:rPr>
              <a:t>bound </a:t>
            </a:r>
            <a:r>
              <a:rPr dirty="0" sz="2000">
                <a:latin typeface="Times New Roman"/>
                <a:cs typeface="Times New Roman"/>
              </a:rPr>
              <a:t>on running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(number of </a:t>
            </a:r>
            <a:r>
              <a:rPr dirty="0" sz="2000" spc="-5">
                <a:latin typeface="Times New Roman"/>
                <a:cs typeface="Times New Roman"/>
              </a:rPr>
              <a:t>steps </a:t>
            </a:r>
            <a:r>
              <a:rPr dirty="0" sz="2000">
                <a:latin typeface="Times New Roman"/>
                <a:cs typeface="Times New Roman"/>
              </a:rPr>
              <a:t>is the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smallest)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2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Input is the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>
                <a:latin typeface="Times New Roman"/>
                <a:cs typeface="Times New Roman"/>
              </a:rPr>
              <a:t>for which the algorithm runs the</a:t>
            </a:r>
            <a:r>
              <a:rPr dirty="0" sz="2000" spc="-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fastest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564" y="4951313"/>
            <a:ext cx="5287645" cy="1307465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Average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Provides a </a:t>
            </a:r>
            <a:r>
              <a:rPr dirty="0" sz="2000" spc="-5">
                <a:solidFill>
                  <a:srgbClr val="CC0000"/>
                </a:solidFill>
                <a:latin typeface="Times New Roman"/>
                <a:cs typeface="Times New Roman"/>
              </a:rPr>
              <a:t>prediction </a:t>
            </a:r>
            <a:r>
              <a:rPr dirty="0" sz="2000">
                <a:latin typeface="Times New Roman"/>
                <a:cs typeface="Times New Roman"/>
              </a:rPr>
              <a:t>about the running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Assumes that the input is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random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294" y="4293870"/>
            <a:ext cx="7202805" cy="6451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275"/>
              </a:spcBef>
            </a:pPr>
            <a:r>
              <a:rPr dirty="0" sz="2950" spc="15" i="1">
                <a:latin typeface="Times New Roman"/>
                <a:cs typeface="Times New Roman"/>
              </a:rPr>
              <a:t>Lower</a:t>
            </a:r>
            <a:r>
              <a:rPr dirty="0" sz="2950" spc="-90" i="1">
                <a:latin typeface="Times New Roman"/>
                <a:cs typeface="Times New Roman"/>
              </a:rPr>
              <a:t> </a:t>
            </a:r>
            <a:r>
              <a:rPr dirty="0" sz="2950" spc="15" i="1">
                <a:latin typeface="Times New Roman"/>
                <a:cs typeface="Times New Roman"/>
              </a:rPr>
              <a:t>Bound</a:t>
            </a:r>
            <a:r>
              <a:rPr dirty="0" sz="2950" spc="-105" i="1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Symbol"/>
                <a:cs typeface="Symbol"/>
              </a:rPr>
              <a:t></a:t>
            </a:r>
            <a:r>
              <a:rPr dirty="0" sz="2950" spc="-240">
                <a:latin typeface="Times New Roman"/>
                <a:cs typeface="Times New Roman"/>
              </a:rPr>
              <a:t> </a:t>
            </a:r>
            <a:r>
              <a:rPr dirty="0" sz="2950" spc="15" i="1">
                <a:latin typeface="Times New Roman"/>
                <a:cs typeface="Times New Roman"/>
              </a:rPr>
              <a:t>Running</a:t>
            </a:r>
            <a:r>
              <a:rPr dirty="0" sz="2950" spc="-330" i="1">
                <a:latin typeface="Times New Roman"/>
                <a:cs typeface="Times New Roman"/>
              </a:rPr>
              <a:t> </a:t>
            </a:r>
            <a:r>
              <a:rPr dirty="0" sz="2950" spc="15" i="1">
                <a:latin typeface="Times New Roman"/>
                <a:cs typeface="Times New Roman"/>
              </a:rPr>
              <a:t>Time</a:t>
            </a:r>
            <a:r>
              <a:rPr dirty="0" sz="2950" spc="-395" i="1">
                <a:latin typeface="Times New Roman"/>
                <a:cs typeface="Times New Roman"/>
              </a:rPr>
              <a:t> </a:t>
            </a:r>
            <a:r>
              <a:rPr dirty="0" sz="2950" spc="30">
                <a:latin typeface="Symbol"/>
                <a:cs typeface="Symbol"/>
              </a:rPr>
              <a:t></a:t>
            </a:r>
            <a:r>
              <a:rPr dirty="0" sz="2950" spc="30" i="1">
                <a:latin typeface="Times New Roman"/>
                <a:cs typeface="Times New Roman"/>
              </a:rPr>
              <a:t>Upper</a:t>
            </a:r>
            <a:r>
              <a:rPr dirty="0" sz="2950" spc="-90" i="1">
                <a:latin typeface="Times New Roman"/>
                <a:cs typeface="Times New Roman"/>
              </a:rPr>
              <a:t> </a:t>
            </a:r>
            <a:r>
              <a:rPr dirty="0" sz="2950" spc="15" i="1">
                <a:latin typeface="Times New Roman"/>
                <a:cs typeface="Times New Roman"/>
              </a:rPr>
              <a:t>Bound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2400" y="128015"/>
            <a:ext cx="8991600" cy="1135380"/>
          </a:xfrm>
          <a:custGeom>
            <a:avLst/>
            <a:gdLst/>
            <a:ahLst/>
            <a:cxnLst/>
            <a:rect l="l" t="t" r="r" b="b"/>
            <a:pathLst>
              <a:path w="8991600" h="1135380">
                <a:moveTo>
                  <a:pt x="0" y="1135379"/>
                </a:moveTo>
                <a:lnTo>
                  <a:pt x="8991599" y="1135379"/>
                </a:lnTo>
              </a:path>
              <a:path w="8991600" h="1135380">
                <a:moveTo>
                  <a:pt x="8991599" y="0"/>
                </a:moveTo>
                <a:lnTo>
                  <a:pt x="0" y="0"/>
                </a:lnTo>
                <a:lnTo>
                  <a:pt x="0" y="113537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7162" y="132778"/>
            <a:ext cx="8982075" cy="1104900"/>
          </a:xfrm>
          <a:prstGeom prst="rect"/>
          <a:solidFill>
            <a:srgbClr val="00AF50"/>
          </a:solidFill>
        </p:spPr>
        <p:txBody>
          <a:bodyPr wrap="square" lIns="0" tIns="132715" rIns="0" bIns="0" rtlCol="0" vert="horz">
            <a:spAutoFit/>
          </a:bodyPr>
          <a:lstStyle/>
          <a:p>
            <a:pPr algn="ctr" marL="152400">
              <a:lnSpc>
                <a:spcPct val="100000"/>
              </a:lnSpc>
              <a:spcBef>
                <a:spcPts val="1045"/>
              </a:spcBef>
            </a:pPr>
            <a:r>
              <a:rPr dirty="0" sz="5400" spc="-40" b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dirty="0" sz="5400" spc="-5" b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5400" spc="-1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400" spc="-55" b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14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763000" cy="3810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55"/>
              </a:lnSpc>
            </a:pPr>
            <a:r>
              <a:rPr dirty="0" sz="2400" spc="-5" b="0">
                <a:solidFill>
                  <a:srgbClr val="FFFFFF"/>
                </a:solidFill>
                <a:latin typeface="Times New Roman"/>
                <a:cs typeface="Times New Roman"/>
              </a:rPr>
              <a:t>EXAMPLE </a:t>
            </a: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Binary search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5191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457200" y="1333500"/>
            <a:ext cx="8305800" cy="76200"/>
            <a:chOff x="457200" y="1333500"/>
            <a:chExt cx="8305800" cy="76200"/>
          </a:xfrm>
        </p:grpSpPr>
        <p:sp>
          <p:nvSpPr>
            <p:cNvPr id="5" name="object 5"/>
            <p:cNvSpPr/>
            <p:nvPr/>
          </p:nvSpPr>
          <p:spPr>
            <a:xfrm>
              <a:off x="457200" y="1333500"/>
              <a:ext cx="8305800" cy="76200"/>
            </a:xfrm>
            <a:custGeom>
              <a:avLst/>
              <a:gdLst/>
              <a:ahLst/>
              <a:cxnLst/>
              <a:rect l="l" t="t" r="r" b="b"/>
              <a:pathLst>
                <a:path w="8305800" h="76200">
                  <a:moveTo>
                    <a:pt x="8229600" y="0"/>
                  </a:moveTo>
                  <a:lnTo>
                    <a:pt x="8229600" y="76200"/>
                  </a:lnTo>
                  <a:lnTo>
                    <a:pt x="8293100" y="44450"/>
                  </a:lnTo>
                  <a:lnTo>
                    <a:pt x="8242427" y="44450"/>
                  </a:lnTo>
                  <a:lnTo>
                    <a:pt x="8242427" y="31750"/>
                  </a:lnTo>
                  <a:lnTo>
                    <a:pt x="8293100" y="31750"/>
                  </a:lnTo>
                  <a:lnTo>
                    <a:pt x="8229600" y="0"/>
                  </a:lnTo>
                  <a:close/>
                </a:path>
                <a:path w="8305800" h="76200">
                  <a:moveTo>
                    <a:pt x="8229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229600" y="44450"/>
                  </a:lnTo>
                  <a:lnTo>
                    <a:pt x="8229600" y="31750"/>
                  </a:lnTo>
                  <a:close/>
                </a:path>
                <a:path w="8305800" h="76200">
                  <a:moveTo>
                    <a:pt x="8293100" y="31750"/>
                  </a:moveTo>
                  <a:lnTo>
                    <a:pt x="8242427" y="31750"/>
                  </a:lnTo>
                  <a:lnTo>
                    <a:pt x="8242427" y="44450"/>
                  </a:lnTo>
                  <a:lnTo>
                    <a:pt x="8293100" y="44450"/>
                  </a:lnTo>
                  <a:lnTo>
                    <a:pt x="8305800" y="38100"/>
                  </a:lnTo>
                  <a:lnTo>
                    <a:pt x="8293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73473" y="1373378"/>
              <a:ext cx="273050" cy="12700"/>
            </a:xfrm>
            <a:custGeom>
              <a:avLst/>
              <a:gdLst/>
              <a:ahLst/>
              <a:cxnLst/>
              <a:rect l="l" t="t" r="r" b="b"/>
              <a:pathLst>
                <a:path w="273050" h="12700">
                  <a:moveTo>
                    <a:pt x="27279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72796" y="1219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201159" y="1049248"/>
            <a:ext cx="180975" cy="5619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530"/>
              </a:spcBef>
            </a:pPr>
            <a:r>
              <a:rPr dirty="0" sz="1400" spc="-495">
                <a:solidFill>
                  <a:srgbClr val="FF0000"/>
                </a:solidFill>
                <a:latin typeface="Verdana"/>
                <a:cs typeface="Verdana"/>
              </a:rPr>
              <a:t>𝒏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400" spc="-565">
                <a:solidFill>
                  <a:srgbClr val="FF0000"/>
                </a:solidFill>
                <a:latin typeface="Verdana"/>
                <a:cs typeface="Verdana"/>
              </a:rPr>
              <a:t>𝟐</a:t>
            </a:r>
            <a:endParaRPr sz="1400">
              <a:latin typeface="Verdana"/>
              <a:cs typeface="Verdan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2912" y="1738312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648200" y="2681223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4114800" h="76200">
                <a:moveTo>
                  <a:pt x="4102660" y="31623"/>
                </a:moveTo>
                <a:lnTo>
                  <a:pt x="4051300" y="31623"/>
                </a:lnTo>
                <a:lnTo>
                  <a:pt x="4051300" y="44323"/>
                </a:lnTo>
                <a:lnTo>
                  <a:pt x="4038641" y="44397"/>
                </a:lnTo>
                <a:lnTo>
                  <a:pt x="4038854" y="76200"/>
                </a:lnTo>
                <a:lnTo>
                  <a:pt x="4114800" y="37591"/>
                </a:lnTo>
                <a:lnTo>
                  <a:pt x="4102660" y="31623"/>
                </a:lnTo>
                <a:close/>
              </a:path>
              <a:path w="4114800" h="76200">
                <a:moveTo>
                  <a:pt x="4038557" y="31698"/>
                </a:moveTo>
                <a:lnTo>
                  <a:pt x="0" y="55625"/>
                </a:lnTo>
                <a:lnTo>
                  <a:pt x="0" y="68325"/>
                </a:lnTo>
                <a:lnTo>
                  <a:pt x="4038641" y="44397"/>
                </a:lnTo>
                <a:lnTo>
                  <a:pt x="4038557" y="31698"/>
                </a:lnTo>
                <a:close/>
              </a:path>
              <a:path w="4114800" h="76200">
                <a:moveTo>
                  <a:pt x="4051300" y="31623"/>
                </a:moveTo>
                <a:lnTo>
                  <a:pt x="4038557" y="31698"/>
                </a:lnTo>
                <a:lnTo>
                  <a:pt x="4038641" y="44397"/>
                </a:lnTo>
                <a:lnTo>
                  <a:pt x="4051300" y="44323"/>
                </a:lnTo>
                <a:lnTo>
                  <a:pt x="4051300" y="31623"/>
                </a:lnTo>
                <a:close/>
              </a:path>
              <a:path w="4114800" h="76200">
                <a:moveTo>
                  <a:pt x="4038346" y="0"/>
                </a:moveTo>
                <a:lnTo>
                  <a:pt x="4038557" y="31698"/>
                </a:lnTo>
                <a:lnTo>
                  <a:pt x="4102660" y="31623"/>
                </a:lnTo>
                <a:lnTo>
                  <a:pt x="4038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35623" y="2599944"/>
            <a:ext cx="192405" cy="12700"/>
          </a:xfrm>
          <a:custGeom>
            <a:avLst/>
            <a:gdLst/>
            <a:ahLst/>
            <a:cxnLst/>
            <a:rect l="l" t="t" r="r" b="b"/>
            <a:pathLst>
              <a:path w="192404" h="12700">
                <a:moveTo>
                  <a:pt x="192024" y="0"/>
                </a:moveTo>
                <a:lnTo>
                  <a:pt x="0" y="0"/>
                </a:lnTo>
                <a:lnTo>
                  <a:pt x="0" y="12191"/>
                </a:lnTo>
                <a:lnTo>
                  <a:pt x="192024" y="12191"/>
                </a:lnTo>
                <a:lnTo>
                  <a:pt x="192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98413" y="2330323"/>
            <a:ext cx="260985" cy="440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ts val="1630"/>
              </a:lnSpc>
              <a:spcBef>
                <a:spcPts val="105"/>
              </a:spcBef>
            </a:pPr>
            <a:r>
              <a:rPr dirty="0" sz="1400" spc="-495">
                <a:solidFill>
                  <a:srgbClr val="FF0000"/>
                </a:solidFill>
                <a:latin typeface="Verdana"/>
                <a:cs typeface="Verdana"/>
              </a:rPr>
              <a:t>𝒏</a:t>
            </a:r>
            <a:endParaRPr sz="1400">
              <a:latin typeface="Verdana"/>
              <a:cs typeface="Verdana"/>
            </a:endParaRPr>
          </a:p>
          <a:p>
            <a:pPr marL="38100">
              <a:lnSpc>
                <a:spcPts val="1630"/>
              </a:lnSpc>
            </a:pPr>
            <a:r>
              <a:rPr dirty="0" baseline="-15873" sz="2100" spc="-719">
                <a:solidFill>
                  <a:srgbClr val="FF0000"/>
                </a:solidFill>
                <a:latin typeface="Verdana"/>
                <a:cs typeface="Verdana"/>
              </a:rPr>
              <a:t>𝟐</a:t>
            </a:r>
            <a:r>
              <a:rPr dirty="0" sz="1000" spc="-480">
                <a:solidFill>
                  <a:srgbClr val="FF0000"/>
                </a:solidFill>
                <a:latin typeface="Verdana"/>
                <a:cs typeface="Verdana"/>
              </a:rPr>
              <a:t>𝟐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2912" y="2933763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629272" y="4053204"/>
            <a:ext cx="2134235" cy="76200"/>
          </a:xfrm>
          <a:custGeom>
            <a:avLst/>
            <a:gdLst/>
            <a:ahLst/>
            <a:cxnLst/>
            <a:rect l="l" t="t" r="r" b="b"/>
            <a:pathLst>
              <a:path w="2134234" h="76200">
                <a:moveTo>
                  <a:pt x="2122226" y="31623"/>
                </a:moveTo>
                <a:lnTo>
                  <a:pt x="2070100" y="31623"/>
                </a:lnTo>
                <a:lnTo>
                  <a:pt x="2070353" y="44323"/>
                </a:lnTo>
                <a:lnTo>
                  <a:pt x="2057590" y="44468"/>
                </a:lnTo>
                <a:lnTo>
                  <a:pt x="2057907" y="76200"/>
                </a:lnTo>
                <a:lnTo>
                  <a:pt x="2133727" y="37211"/>
                </a:lnTo>
                <a:lnTo>
                  <a:pt x="2122226" y="31623"/>
                </a:lnTo>
                <a:close/>
              </a:path>
              <a:path w="2134234" h="76200">
                <a:moveTo>
                  <a:pt x="2057463" y="31767"/>
                </a:moveTo>
                <a:lnTo>
                  <a:pt x="0" y="55245"/>
                </a:lnTo>
                <a:lnTo>
                  <a:pt x="253" y="67945"/>
                </a:lnTo>
                <a:lnTo>
                  <a:pt x="2057590" y="44468"/>
                </a:lnTo>
                <a:lnTo>
                  <a:pt x="2057463" y="31767"/>
                </a:lnTo>
                <a:close/>
              </a:path>
              <a:path w="2134234" h="76200">
                <a:moveTo>
                  <a:pt x="2070100" y="31623"/>
                </a:moveTo>
                <a:lnTo>
                  <a:pt x="2057463" y="31767"/>
                </a:lnTo>
                <a:lnTo>
                  <a:pt x="2057590" y="44468"/>
                </a:lnTo>
                <a:lnTo>
                  <a:pt x="2070353" y="44323"/>
                </a:lnTo>
                <a:lnTo>
                  <a:pt x="2070100" y="31623"/>
                </a:lnTo>
                <a:close/>
              </a:path>
              <a:path w="2134234" h="76200">
                <a:moveTo>
                  <a:pt x="2057146" y="0"/>
                </a:moveTo>
                <a:lnTo>
                  <a:pt x="2057463" y="31767"/>
                </a:lnTo>
                <a:lnTo>
                  <a:pt x="2070100" y="31623"/>
                </a:lnTo>
                <a:lnTo>
                  <a:pt x="2122226" y="31623"/>
                </a:lnTo>
                <a:lnTo>
                  <a:pt x="2057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16723" y="3805809"/>
            <a:ext cx="192405" cy="12700"/>
          </a:xfrm>
          <a:custGeom>
            <a:avLst/>
            <a:gdLst/>
            <a:ahLst/>
            <a:cxnLst/>
            <a:rect l="l" t="t" r="r" b="b"/>
            <a:pathLst>
              <a:path w="192404" h="12700">
                <a:moveTo>
                  <a:pt x="192024" y="0"/>
                </a:moveTo>
                <a:lnTo>
                  <a:pt x="0" y="0"/>
                </a:lnTo>
                <a:lnTo>
                  <a:pt x="0" y="12192"/>
                </a:lnTo>
                <a:lnTo>
                  <a:pt x="192024" y="12192"/>
                </a:lnTo>
                <a:lnTo>
                  <a:pt x="1920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79893" y="3536441"/>
            <a:ext cx="260985" cy="440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ts val="1630"/>
              </a:lnSpc>
              <a:spcBef>
                <a:spcPts val="105"/>
              </a:spcBef>
            </a:pPr>
            <a:r>
              <a:rPr dirty="0" sz="1400" spc="-495">
                <a:solidFill>
                  <a:srgbClr val="FF0000"/>
                </a:solidFill>
                <a:latin typeface="Verdana"/>
                <a:cs typeface="Verdana"/>
              </a:rPr>
              <a:t>𝒏</a:t>
            </a:r>
            <a:endParaRPr sz="1400">
              <a:latin typeface="Verdana"/>
              <a:cs typeface="Verdana"/>
            </a:endParaRPr>
          </a:p>
          <a:p>
            <a:pPr marL="38100">
              <a:lnSpc>
                <a:spcPts val="1630"/>
              </a:lnSpc>
            </a:pPr>
            <a:r>
              <a:rPr dirty="0" baseline="-15873" sz="2100" spc="-719">
                <a:solidFill>
                  <a:srgbClr val="FF0000"/>
                </a:solidFill>
                <a:latin typeface="Verdana"/>
                <a:cs typeface="Verdana"/>
              </a:rPr>
              <a:t>𝟐</a:t>
            </a:r>
            <a:r>
              <a:rPr dirty="0" sz="1000" spc="-480">
                <a:solidFill>
                  <a:srgbClr val="FF0000"/>
                </a:solidFill>
                <a:latin typeface="Verdana"/>
                <a:cs typeface="Verdana"/>
              </a:rPr>
              <a:t>𝟒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2912" y="4319587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7696200" y="5143500"/>
            <a:ext cx="1066800" cy="76200"/>
            <a:chOff x="7696200" y="5143500"/>
            <a:chExt cx="1066800" cy="76200"/>
          </a:xfrm>
        </p:grpSpPr>
        <p:sp>
          <p:nvSpPr>
            <p:cNvPr id="18" name="object 18"/>
            <p:cNvSpPr/>
            <p:nvPr/>
          </p:nvSpPr>
          <p:spPr>
            <a:xfrm>
              <a:off x="7696200" y="5143500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990600" y="0"/>
                  </a:moveTo>
                  <a:lnTo>
                    <a:pt x="990600" y="76200"/>
                  </a:lnTo>
                  <a:lnTo>
                    <a:pt x="1054100" y="44450"/>
                  </a:lnTo>
                  <a:lnTo>
                    <a:pt x="1003300" y="44450"/>
                  </a:lnTo>
                  <a:lnTo>
                    <a:pt x="1003300" y="31750"/>
                  </a:lnTo>
                  <a:lnTo>
                    <a:pt x="1054100" y="31750"/>
                  </a:lnTo>
                  <a:lnTo>
                    <a:pt x="990600" y="0"/>
                  </a:lnTo>
                  <a:close/>
                </a:path>
                <a:path w="1066800" h="76200">
                  <a:moveTo>
                    <a:pt x="990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90600" y="44450"/>
                  </a:lnTo>
                  <a:lnTo>
                    <a:pt x="990600" y="31750"/>
                  </a:lnTo>
                  <a:close/>
                </a:path>
                <a:path w="1066800" h="76200">
                  <a:moveTo>
                    <a:pt x="1054100" y="31750"/>
                  </a:moveTo>
                  <a:lnTo>
                    <a:pt x="1003300" y="31750"/>
                  </a:lnTo>
                  <a:lnTo>
                    <a:pt x="1003300" y="44450"/>
                  </a:lnTo>
                  <a:lnTo>
                    <a:pt x="1054100" y="44450"/>
                  </a:lnTo>
                  <a:lnTo>
                    <a:pt x="1066800" y="38100"/>
                  </a:lnTo>
                  <a:lnTo>
                    <a:pt x="1054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77810" y="5153533"/>
              <a:ext cx="192405" cy="12700"/>
            </a:xfrm>
            <a:custGeom>
              <a:avLst/>
              <a:gdLst/>
              <a:ahLst/>
              <a:cxnLst/>
              <a:rect l="l" t="t" r="r" b="b"/>
              <a:pathLst>
                <a:path w="192404" h="12700">
                  <a:moveTo>
                    <a:pt x="19202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92024" y="12191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42912" y="5310187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7696200" y="5990844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199"/>
                </a:lnTo>
                <a:lnTo>
                  <a:pt x="1054100" y="44449"/>
                </a:lnTo>
                <a:lnTo>
                  <a:pt x="1003300" y="44449"/>
                </a:lnTo>
                <a:lnTo>
                  <a:pt x="1003300" y="31749"/>
                </a:lnTo>
                <a:lnTo>
                  <a:pt x="1054100" y="31749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90600" y="44449"/>
                </a:lnTo>
                <a:lnTo>
                  <a:pt x="990600" y="31749"/>
                </a:lnTo>
                <a:close/>
              </a:path>
              <a:path w="1066800" h="76200">
                <a:moveTo>
                  <a:pt x="1054100" y="31749"/>
                </a:moveTo>
                <a:lnTo>
                  <a:pt x="1003300" y="31749"/>
                </a:lnTo>
                <a:lnTo>
                  <a:pt x="1003300" y="44449"/>
                </a:lnTo>
                <a:lnTo>
                  <a:pt x="1054100" y="44449"/>
                </a:lnTo>
                <a:lnTo>
                  <a:pt x="1066800" y="38099"/>
                </a:lnTo>
                <a:lnTo>
                  <a:pt x="10541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12911" y="6184569"/>
            <a:ext cx="234950" cy="15240"/>
          </a:xfrm>
          <a:custGeom>
            <a:avLst/>
            <a:gdLst/>
            <a:ahLst/>
            <a:cxnLst/>
            <a:rect l="l" t="t" r="r" b="b"/>
            <a:pathLst>
              <a:path w="234950" h="15239">
                <a:moveTo>
                  <a:pt x="234696" y="0"/>
                </a:moveTo>
                <a:lnTo>
                  <a:pt x="0" y="0"/>
                </a:lnTo>
                <a:lnTo>
                  <a:pt x="0" y="15240"/>
                </a:lnTo>
                <a:lnTo>
                  <a:pt x="234696" y="15240"/>
                </a:lnTo>
                <a:lnTo>
                  <a:pt x="2346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276208" y="5944920"/>
            <a:ext cx="304165" cy="4248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120"/>
              </a:spcBef>
            </a:pPr>
            <a:r>
              <a:rPr dirty="0" sz="1300" spc="-450">
                <a:solidFill>
                  <a:srgbClr val="FF0000"/>
                </a:solidFill>
                <a:latin typeface="Verdana"/>
                <a:cs typeface="Verdana"/>
              </a:rPr>
              <a:t>𝒏</a:t>
            </a:r>
            <a:endParaRPr sz="13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dirty="0" baseline="-17094" sz="1950" spc="-419">
                <a:solidFill>
                  <a:srgbClr val="FF0000"/>
                </a:solidFill>
                <a:latin typeface="Verdana"/>
                <a:cs typeface="Verdana"/>
              </a:rPr>
              <a:t>𝟐</a:t>
            </a:r>
            <a:r>
              <a:rPr dirty="0" sz="1050" spc="-280">
                <a:solidFill>
                  <a:srgbClr val="FF0000"/>
                </a:solidFill>
                <a:latin typeface="Verdana"/>
                <a:cs typeface="Verdana"/>
              </a:rPr>
              <a:t>𝒎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17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592693" y="6018072"/>
            <a:ext cx="326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50594" y="2388234"/>
            <a:ext cx="9029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disc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rded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2628" y="3683889"/>
            <a:ext cx="9029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disc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rded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40980" y="4884546"/>
            <a:ext cx="260985" cy="440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ts val="1630"/>
              </a:lnSpc>
              <a:spcBef>
                <a:spcPts val="100"/>
              </a:spcBef>
            </a:pPr>
            <a:r>
              <a:rPr dirty="0" sz="1400" spc="-495">
                <a:solidFill>
                  <a:srgbClr val="FF0000"/>
                </a:solidFill>
                <a:latin typeface="Verdana"/>
                <a:cs typeface="Verdana"/>
              </a:rPr>
              <a:t>𝒏</a:t>
            </a:r>
            <a:endParaRPr sz="1400">
              <a:latin typeface="Verdana"/>
              <a:cs typeface="Verdana"/>
            </a:endParaRPr>
          </a:p>
          <a:p>
            <a:pPr marL="38100">
              <a:lnSpc>
                <a:spcPts val="1630"/>
              </a:lnSpc>
            </a:pPr>
            <a:r>
              <a:rPr dirty="0" baseline="-15873" sz="2100" spc="-719">
                <a:solidFill>
                  <a:srgbClr val="FF0000"/>
                </a:solidFill>
                <a:latin typeface="Verdana"/>
                <a:cs typeface="Verdana"/>
              </a:rPr>
              <a:t>𝟐</a:t>
            </a:r>
            <a:r>
              <a:rPr dirty="0" sz="1000" spc="-480">
                <a:solidFill>
                  <a:srgbClr val="FF0000"/>
                </a:solidFill>
                <a:latin typeface="Verdana"/>
                <a:cs typeface="Verdana"/>
              </a:rPr>
              <a:t>𝟖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7271"/>
            <a:ext cx="249682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  <a:tabLst>
                <a:tab pos="678815" algn="l"/>
              </a:tabLst>
            </a:pPr>
            <a:r>
              <a:rPr dirty="0" sz="1800" spc="-220">
                <a:latin typeface="Times New Roman"/>
                <a:cs typeface="Times New Roman"/>
              </a:rPr>
              <a:t>CENG18	</a:t>
            </a:r>
            <a:r>
              <a:rPr dirty="0" sz="1800">
                <a:latin typeface="Times New Roman"/>
                <a:cs typeface="Times New Roman"/>
              </a:rPr>
              <a:t>213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10308" y="89662"/>
            <a:ext cx="572389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Binary Search –</a:t>
            </a:r>
            <a:r>
              <a:rPr dirty="0" sz="4400" spc="-9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18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9240" y="953234"/>
            <a:ext cx="6165215" cy="25876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For an unsuccessful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search:</a:t>
            </a:r>
            <a:endParaRPr sz="20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94385" algn="l"/>
                <a:tab pos="795020" algn="l"/>
                <a:tab pos="481520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iterations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loop is	</a:t>
            </a:r>
            <a:r>
              <a:rPr dirty="0" sz="2000">
                <a:latin typeface="Symbol"/>
                <a:cs typeface="Symbol"/>
              </a:rPr>
              <a:t></a:t>
            </a:r>
            <a:r>
              <a:rPr dirty="0" sz="2000">
                <a:latin typeface="Times New Roman"/>
                <a:cs typeface="Times New Roman"/>
              </a:rPr>
              <a:t>log</a:t>
            </a:r>
            <a:r>
              <a:rPr dirty="0" baseline="-21367" sz="195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>
                <a:latin typeface="Symbol"/>
                <a:cs typeface="Symbol"/>
              </a:rPr>
              <a:t></a:t>
            </a:r>
            <a:r>
              <a:rPr dirty="0" sz="2000">
                <a:latin typeface="Times New Roman"/>
                <a:cs typeface="Times New Roman"/>
              </a:rPr>
              <a:t> +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latin typeface="Wingdings"/>
                <a:cs typeface="Wingdings"/>
              </a:rPr>
              <a:t>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O(log</a:t>
            </a:r>
            <a:r>
              <a:rPr dirty="0" baseline="-21367" sz="1950" spc="7">
                <a:latin typeface="Times New Roman"/>
                <a:cs typeface="Times New Roman"/>
              </a:rPr>
              <a:t>2</a:t>
            </a:r>
            <a:r>
              <a:rPr dirty="0" sz="2000" spc="5">
                <a:latin typeface="Times New Roman"/>
                <a:cs typeface="Times New Roman"/>
              </a:rPr>
              <a:t>n)</a:t>
            </a:r>
            <a:endParaRPr sz="20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 sz="2000">
                <a:latin typeface="Times New Roman"/>
                <a:cs typeface="Times New Roman"/>
              </a:rPr>
              <a:t>For a successful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search:</a:t>
            </a:r>
            <a:endParaRPr sz="20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94385" algn="l"/>
                <a:tab pos="79502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Best-Case: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iterations is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495"/>
              </a:spcBef>
              <a:buFont typeface="Times New Roman"/>
              <a:buChar char="–"/>
              <a:tabLst>
                <a:tab pos="794385" algn="l"/>
                <a:tab pos="79502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Worst-Case: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number </a:t>
            </a:r>
            <a:r>
              <a:rPr dirty="0" sz="2000">
                <a:latin typeface="Times New Roman"/>
                <a:cs typeface="Times New Roman"/>
              </a:rPr>
              <a:t>of iterations is </a:t>
            </a:r>
            <a:r>
              <a:rPr dirty="0" sz="2000" spc="5">
                <a:latin typeface="Symbol"/>
                <a:cs typeface="Symbol"/>
              </a:rPr>
              <a:t></a:t>
            </a:r>
            <a:r>
              <a:rPr dirty="0" sz="2000" spc="5">
                <a:latin typeface="Times New Roman"/>
                <a:cs typeface="Times New Roman"/>
              </a:rPr>
              <a:t>log</a:t>
            </a:r>
            <a:r>
              <a:rPr dirty="0" baseline="-21367" sz="1950" spc="7">
                <a:latin typeface="Times New Roman"/>
                <a:cs typeface="Times New Roman"/>
              </a:rPr>
              <a:t>2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 spc="5">
                <a:latin typeface="Symbol"/>
                <a:cs typeface="Symbol"/>
              </a:rPr>
              <a:t></a:t>
            </a:r>
            <a:r>
              <a:rPr dirty="0" sz="2000" spc="-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+1</a:t>
            </a:r>
            <a:endParaRPr sz="20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465"/>
              </a:spcBef>
              <a:buFont typeface="Times New Roman"/>
              <a:buChar char="–"/>
              <a:tabLst>
                <a:tab pos="794385" algn="l"/>
                <a:tab pos="795020" algn="l"/>
                <a:tab pos="279400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Average-Case:	</a:t>
            </a:r>
            <a:r>
              <a:rPr dirty="0" sz="2000">
                <a:latin typeface="Times New Roman"/>
                <a:cs typeface="Times New Roman"/>
              </a:rPr>
              <a:t>The avg. # of iterations &lt;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log</a:t>
            </a:r>
            <a:r>
              <a:rPr dirty="0" baseline="-21367" sz="1950" spc="7">
                <a:latin typeface="Times New Roman"/>
                <a:cs typeface="Times New Roman"/>
              </a:rPr>
              <a:t>2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7636" y="2416023"/>
            <a:ext cx="1305560" cy="112522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dirty="0" sz="2000">
                <a:latin typeface="Wingdings"/>
                <a:cs typeface="Wingdings"/>
              </a:rPr>
              <a:t>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O(1)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Wingdings"/>
                <a:cs typeface="Wingdings"/>
              </a:rPr>
              <a:t>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O(log</a:t>
            </a:r>
            <a:r>
              <a:rPr dirty="0" baseline="-21367" sz="1950" spc="7">
                <a:latin typeface="Times New Roman"/>
                <a:cs typeface="Times New Roman"/>
              </a:rPr>
              <a:t>2</a:t>
            </a:r>
            <a:r>
              <a:rPr dirty="0" sz="2000" spc="5">
                <a:latin typeface="Times New Roman"/>
                <a:cs typeface="Times New Roman"/>
              </a:rPr>
              <a:t>n)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70"/>
              </a:spcBef>
            </a:pPr>
            <a:r>
              <a:rPr dirty="0" sz="2000">
                <a:latin typeface="Wingdings"/>
                <a:cs typeface="Wingdings"/>
              </a:rPr>
              <a:t>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O(log</a:t>
            </a:r>
            <a:r>
              <a:rPr dirty="0" baseline="-21367" sz="1950" spc="7">
                <a:latin typeface="Times New Roman"/>
                <a:cs typeface="Times New Roman"/>
              </a:rPr>
              <a:t>2</a:t>
            </a:r>
            <a:r>
              <a:rPr dirty="0" sz="2000" spc="5">
                <a:latin typeface="Times New Roman"/>
                <a:cs typeface="Times New Roman"/>
              </a:rPr>
              <a:t>n)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5490" y="3964355"/>
          <a:ext cx="6021705" cy="671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/>
                <a:gridCol w="457200"/>
                <a:gridCol w="457200"/>
                <a:gridCol w="457200"/>
                <a:gridCol w="457200"/>
                <a:gridCol w="457200"/>
                <a:gridCol w="2941954"/>
              </a:tblGrid>
              <a:tr h="335995">
                <a:tc>
                  <a:txBody>
                    <a:bodyPr/>
                    <a:lstStyle/>
                    <a:p>
                      <a:pPr marL="31750">
                        <a:lnSpc>
                          <a:spcPts val="2205"/>
                        </a:lnSpc>
                        <a:tabLst>
                          <a:tab pos="488315" algn="l"/>
                        </a:tabLst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0	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6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205"/>
                        </a:lnSpc>
                        <a:tabLst>
                          <a:tab pos="609600" algn="l"/>
                        </a:tabLst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7	</a:t>
                      </a:r>
                      <a:r>
                        <a:rPr dirty="0" sz="2000" spc="5">
                          <a:latin typeface="Wingdings"/>
                          <a:cs typeface="Wingdings"/>
                        </a:rPr>
                        <a:t>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 array with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dirty="0" sz="20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56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488315" algn="l"/>
                        </a:tabLst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3	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609600" algn="l"/>
                          <a:tab pos="1012190" algn="l"/>
                        </a:tabLst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4	</a:t>
                      </a:r>
                      <a:r>
                        <a:rPr dirty="0" sz="2000">
                          <a:latin typeface="Wingdings"/>
                          <a:cs typeface="Wingdings"/>
                        </a:rPr>
                        <a:t>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	# of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iterations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39140" y="4673346"/>
            <a:ext cx="43237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The average # of iterations = 21/8 &lt;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log</a:t>
            </a:r>
            <a:r>
              <a:rPr dirty="0" baseline="-21367" sz="1950" spc="7">
                <a:latin typeface="Times New Roman"/>
                <a:cs typeface="Times New Roman"/>
              </a:rPr>
              <a:t>2</a:t>
            </a:r>
            <a:r>
              <a:rPr dirty="0" sz="2000" spc="5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2912" y="5654675"/>
          <a:ext cx="8272780" cy="63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333" y="89662"/>
            <a:ext cx="38011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BUBBLE</a:t>
            </a:r>
            <a:r>
              <a:rPr dirty="0" sz="4400" spc="-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SORT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990600"/>
            <a:ext cx="8382000" cy="5486400"/>
          </a:xfrm>
          <a:custGeom>
            <a:avLst/>
            <a:gdLst/>
            <a:ahLst/>
            <a:cxnLst/>
            <a:rect l="l" t="t" r="r" b="b"/>
            <a:pathLst>
              <a:path w="8382000" h="5486400">
                <a:moveTo>
                  <a:pt x="0" y="5486400"/>
                </a:moveTo>
                <a:lnTo>
                  <a:pt x="8382000" y="5486400"/>
                </a:lnTo>
                <a:lnTo>
                  <a:pt x="83820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ln w="952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1013205"/>
            <a:ext cx="4362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void BubbleSort(int </a:t>
            </a:r>
            <a:r>
              <a:rPr dirty="0" sz="2400" b="1">
                <a:latin typeface="Times New Roman"/>
                <a:cs typeface="Times New Roman"/>
              </a:rPr>
              <a:t>arr[], </a:t>
            </a:r>
            <a:r>
              <a:rPr dirty="0" sz="2400" spc="-5" b="1">
                <a:latin typeface="Times New Roman"/>
                <a:cs typeface="Times New Roman"/>
              </a:rPr>
              <a:t>int n)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19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41775" y="2220595"/>
            <a:ext cx="3517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//repeat a </a:t>
            </a:r>
            <a:r>
              <a:rPr dirty="0" sz="2400" spc="-5">
                <a:latin typeface="Times New Roman"/>
                <a:cs typeface="Times New Roman"/>
              </a:rPr>
              <a:t>pass </a:t>
            </a:r>
            <a:r>
              <a:rPr dirty="0" sz="2400">
                <a:latin typeface="Times New Roman"/>
                <a:cs typeface="Times New Roman"/>
              </a:rPr>
              <a:t>of bubble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708531"/>
            <a:ext cx="2533650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58419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bool done = false; 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for(i = 1; i &lt; n;</a:t>
            </a:r>
            <a:r>
              <a:rPr dirty="0" sz="2400" spc="-1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i++)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774700">
              <a:lnSpc>
                <a:spcPct val="100000"/>
              </a:lnSpc>
              <a:spcBef>
                <a:spcPts val="675"/>
              </a:spcBef>
            </a:pPr>
            <a:r>
              <a:rPr dirty="0">
                <a:solidFill>
                  <a:srgbClr val="FF0000"/>
                </a:solidFill>
              </a:rPr>
              <a:t>for (j=0; j &lt;n-i; </a:t>
            </a:r>
            <a:r>
              <a:rPr dirty="0" spc="-5">
                <a:solidFill>
                  <a:srgbClr val="FF0000"/>
                </a:solidFill>
              </a:rPr>
              <a:t>j++)//</a:t>
            </a:r>
            <a:r>
              <a:rPr dirty="0" spc="-5"/>
              <a:t>inner </a:t>
            </a:r>
            <a:r>
              <a:rPr dirty="0"/>
              <a:t>loop </a:t>
            </a:r>
            <a:r>
              <a:rPr dirty="0" spc="-5"/>
              <a:t>swaps </a:t>
            </a:r>
            <a:r>
              <a:rPr dirty="0"/>
              <a:t>consecutive</a:t>
            </a:r>
            <a:r>
              <a:rPr dirty="0" spc="-125"/>
              <a:t> </a:t>
            </a:r>
            <a:r>
              <a:rPr dirty="0" spc="-5"/>
              <a:t>items</a:t>
            </a:r>
          </a:p>
          <a:p>
            <a:pPr marL="698500">
              <a:lnSpc>
                <a:spcPct val="100000"/>
              </a:lnSpc>
              <a:spcBef>
                <a:spcPts val="575"/>
              </a:spcBef>
            </a:pPr>
            <a:r>
              <a:rPr dirty="0"/>
              <a:t>{</a:t>
            </a:r>
          </a:p>
          <a:p>
            <a:pPr marL="1155700">
              <a:lnSpc>
                <a:spcPct val="100000"/>
              </a:lnSpc>
              <a:spcBef>
                <a:spcPts val="575"/>
              </a:spcBef>
            </a:pPr>
            <a:r>
              <a:rPr dirty="0"/>
              <a:t>if </a:t>
            </a:r>
            <a:r>
              <a:rPr dirty="0" spc="-5"/>
              <a:t>(arr[j+1] </a:t>
            </a:r>
            <a:r>
              <a:rPr dirty="0"/>
              <a:t>&lt;</a:t>
            </a:r>
            <a:r>
              <a:rPr dirty="0" spc="-30"/>
              <a:t> </a:t>
            </a:r>
            <a:r>
              <a:rPr dirty="0"/>
              <a:t>arr[j]){</a:t>
            </a:r>
          </a:p>
          <a:p>
            <a:pPr marL="1536700">
              <a:lnSpc>
                <a:spcPct val="100000"/>
              </a:lnSpc>
              <a:spcBef>
                <a:spcPts val="580"/>
              </a:spcBef>
            </a:pPr>
            <a:r>
              <a:rPr dirty="0"/>
              <a:t>swap(arr[j+1],arr[j])</a:t>
            </a: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dirty="0"/>
              <a:t>}</a:t>
            </a:r>
          </a:p>
          <a:p>
            <a:pPr marL="774700">
              <a:lnSpc>
                <a:spcPct val="100000"/>
              </a:lnSpc>
              <a:spcBef>
                <a:spcPts val="580"/>
              </a:spcBef>
            </a:pPr>
            <a:r>
              <a:rPr dirty="0"/>
              <a:t>}</a:t>
            </a:r>
          </a:p>
          <a:p>
            <a:pPr marL="393700">
              <a:lnSpc>
                <a:spcPct val="100000"/>
              </a:lnSpc>
              <a:spcBef>
                <a:spcPts val="57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333" y="89662"/>
            <a:ext cx="380111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BUBBLE</a:t>
            </a:r>
            <a:r>
              <a:rPr dirty="0" sz="4400" spc="-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SORT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20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637" y="985837"/>
          <a:ext cx="8549005" cy="519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/>
                <a:gridCol w="285750"/>
                <a:gridCol w="334009"/>
                <a:gridCol w="3740785"/>
                <a:gridCol w="2979420"/>
                <a:gridCol w="906145"/>
              </a:tblGrid>
              <a:tr h="4127754">
                <a:tc gridSpan="6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void BubbleSort(int 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arr[], 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int n)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{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bool done =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false;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for(i = 1; (i &lt; n)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&amp;&amp; !done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; </a:t>
                      </a:r>
                      <a:r>
                        <a:rPr dirty="0" sz="2400" spc="10">
                          <a:latin typeface="Times New Roman"/>
                          <a:cs typeface="Times New Roman"/>
                        </a:rPr>
                        <a:t>i++){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//repeat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 pass of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bubble</a:t>
                      </a:r>
                      <a:r>
                        <a:rPr dirty="0" sz="2000" spc="-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sort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75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done =</a:t>
                      </a:r>
                      <a:r>
                        <a:rPr dirty="0" sz="2400" spc="-1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true;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53440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49040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for (j=0; j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&lt;n-i;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j++){	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//inner loop swaps consecutive</a:t>
                      </a:r>
                      <a:r>
                        <a:rPr dirty="0" sz="20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items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131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if (arr[j+1] &lt;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arr[j]){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767839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swap(arr[j+1],arr[j])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767839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23640" algn="l"/>
                        </a:tabLst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done =</a:t>
                      </a:r>
                      <a:r>
                        <a:rPr dirty="0" sz="2400" spc="-1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false;	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//a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swap is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made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so sorting</a:t>
                      </a:r>
                      <a:r>
                        <a:rPr dirty="0" sz="20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continues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92D050"/>
                      </a:solidFill>
                      <a:prstDash val="solid"/>
                    </a:lnL>
                    <a:lnR w="9525">
                      <a:solidFill>
                        <a:srgbClr val="92D050"/>
                      </a:solidFill>
                      <a:prstDash val="solid"/>
                    </a:lnR>
                    <a:lnT w="9525">
                      <a:solidFill>
                        <a:srgbClr val="92D05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45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2D05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17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88A3A7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3200">
                          <a:latin typeface="Times New Roman"/>
                          <a:cs typeface="Times New Roman"/>
                        </a:rPr>
                        <a:t>Best case</a:t>
                      </a:r>
                      <a:r>
                        <a:rPr dirty="0" sz="3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>
                          <a:latin typeface="Times New Roman"/>
                          <a:cs typeface="Times New Roman"/>
                        </a:rPr>
                        <a:t>O(n)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28575">
                      <a:solidFill>
                        <a:srgbClr val="88A3A7"/>
                      </a:solidFill>
                      <a:prstDash val="solid"/>
                    </a:lnL>
                    <a:lnR w="28575">
                      <a:solidFill>
                        <a:srgbClr val="88A3A7"/>
                      </a:solidFill>
                      <a:prstDash val="solid"/>
                    </a:lnR>
                    <a:lnT w="28575">
                      <a:solidFill>
                        <a:srgbClr val="88A3A7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8A3A7"/>
                      </a:solidFill>
                      <a:prstDash val="solid"/>
                    </a:lnL>
                    <a:lnR w="9525">
                      <a:solidFill>
                        <a:srgbClr val="92D050"/>
                      </a:solidFill>
                      <a:prstDash val="solid"/>
                    </a:lnR>
                    <a:lnB w="9525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  <a:tr h="508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ts val="136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92D050"/>
                      </a:solidFill>
                      <a:prstDash val="solid"/>
                    </a:lnL>
                    <a:lnB w="9525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105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}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88A3A7"/>
                      </a:solidFill>
                      <a:prstDash val="solid"/>
                    </a:lnR>
                    <a:lnB w="9525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3645"/>
                        </a:lnSpc>
                      </a:pPr>
                      <a:r>
                        <a:rPr dirty="0" sz="3200" spc="-50">
                          <a:latin typeface="Times New Roman"/>
                          <a:cs typeface="Times New Roman"/>
                        </a:rPr>
                        <a:t>Worst </a:t>
                      </a:r>
                      <a:r>
                        <a:rPr dirty="0" sz="320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3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200" spc="5">
                          <a:latin typeface="Times New Roman"/>
                          <a:cs typeface="Times New Roman"/>
                        </a:rPr>
                        <a:t>O(n</a:t>
                      </a:r>
                      <a:r>
                        <a:rPr dirty="0" baseline="25132" sz="3150" spc="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3200" spc="5">
                          <a:latin typeface="Times New Roman"/>
                          <a:cs typeface="Times New Roman"/>
                        </a:rPr>
                        <a:t>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88A3A7"/>
                      </a:solidFill>
                      <a:prstDash val="solid"/>
                    </a:lnL>
                    <a:lnR w="28575">
                      <a:solidFill>
                        <a:srgbClr val="88A3A7"/>
                      </a:solidFill>
                      <a:prstDash val="solid"/>
                    </a:lnR>
                    <a:lnB w="9525">
                      <a:solidFill>
                        <a:srgbClr val="88A3A7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88A3A7"/>
                      </a:solidFill>
                      <a:prstDash val="solid"/>
                    </a:lnL>
                    <a:lnR w="9525">
                      <a:solidFill>
                        <a:srgbClr val="92D050"/>
                      </a:solidFill>
                      <a:prstDash val="solid"/>
                    </a:lnR>
                    <a:lnB w="9525">
                      <a:solidFill>
                        <a:srgbClr val="92D05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852" y="89662"/>
            <a:ext cx="46367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SELECTION</a:t>
            </a:r>
            <a:r>
              <a:rPr dirty="0" sz="4400" spc="-9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SORT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810000"/>
            <a:ext cx="8229600" cy="2647315"/>
          </a:xfrm>
          <a:custGeom>
            <a:avLst/>
            <a:gdLst/>
            <a:ahLst/>
            <a:cxnLst/>
            <a:rect l="l" t="t" r="r" b="b"/>
            <a:pathLst>
              <a:path w="8229600" h="2647315">
                <a:moveTo>
                  <a:pt x="0" y="2647188"/>
                </a:moveTo>
                <a:lnTo>
                  <a:pt x="8229600" y="2647188"/>
                </a:lnTo>
                <a:lnTo>
                  <a:pt x="8229600" y="0"/>
                </a:lnTo>
                <a:lnTo>
                  <a:pt x="0" y="0"/>
                </a:lnTo>
                <a:lnTo>
                  <a:pt x="0" y="264718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140" y="908735"/>
            <a:ext cx="7263765" cy="545020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3200" b="1">
                <a:latin typeface="Times New Roman"/>
                <a:cs typeface="Times New Roman"/>
              </a:rPr>
              <a:t>void SelectionSort(int arr[], int n)</a:t>
            </a:r>
            <a:r>
              <a:rPr dirty="0" sz="3200" spc="-13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(i=0;i&lt;n;++i){</a:t>
            </a:r>
            <a:endParaRPr sz="2400">
              <a:latin typeface="Times New Roman"/>
              <a:cs typeface="Times New Roman"/>
            </a:endParaRPr>
          </a:p>
          <a:p>
            <a:pPr marL="927100" marR="1566545">
              <a:lnSpc>
                <a:spcPct val="120000"/>
              </a:lnSpc>
            </a:pPr>
            <a:r>
              <a:rPr dirty="0" sz="2400" spc="-5">
                <a:latin typeface="Times New Roman"/>
                <a:cs typeface="Times New Roman"/>
              </a:rPr>
              <a:t>maxIndex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FindMaxIndex</a:t>
            </a:r>
            <a:r>
              <a:rPr dirty="0" sz="2400">
                <a:latin typeface="Times New Roman"/>
                <a:cs typeface="Times New Roman"/>
              </a:rPr>
              <a:t>(arr,i,n-1);  </a:t>
            </a:r>
            <a:r>
              <a:rPr dirty="0" sz="2400" spc="-5">
                <a:latin typeface="Times New Roman"/>
                <a:cs typeface="Times New Roman"/>
              </a:rPr>
              <a:t>swap(arr[i],arr[maxIndex]);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395"/>
              </a:lnSpc>
              <a:spcBef>
                <a:spcPts val="1095"/>
              </a:spcBef>
            </a:pPr>
            <a:r>
              <a:rPr dirty="0" sz="2000" spc="-5" i="1">
                <a:latin typeface="Times New Roman"/>
                <a:cs typeface="Times New Roman"/>
              </a:rPr>
              <a:t>//finds </a:t>
            </a:r>
            <a:r>
              <a:rPr dirty="0" sz="2000" i="1">
                <a:latin typeface="Times New Roman"/>
                <a:cs typeface="Times New Roman"/>
              </a:rPr>
              <a:t>the maximum </a:t>
            </a:r>
            <a:r>
              <a:rPr dirty="0" sz="2000" spc="-5" i="1">
                <a:latin typeface="Times New Roman"/>
                <a:cs typeface="Times New Roman"/>
              </a:rPr>
              <a:t>item </a:t>
            </a:r>
            <a:r>
              <a:rPr dirty="0" sz="2000" i="1">
                <a:latin typeface="Times New Roman"/>
                <a:cs typeface="Times New Roman"/>
              </a:rPr>
              <a:t>in the partial array startIndex to</a:t>
            </a:r>
            <a:r>
              <a:rPr dirty="0" sz="2000" spc="-16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endIndex</a:t>
            </a:r>
            <a:endParaRPr sz="2000">
              <a:latin typeface="Times New Roman"/>
              <a:cs typeface="Times New Roman"/>
            </a:endParaRPr>
          </a:p>
          <a:p>
            <a:pPr marL="1384300" marR="5080" indent="-1219835">
              <a:lnSpc>
                <a:spcPts val="2880"/>
              </a:lnSpc>
              <a:spcBef>
                <a:spcPts val="90"/>
              </a:spcBef>
            </a:pPr>
            <a:r>
              <a:rPr dirty="0" sz="2400">
                <a:latin typeface="Times New Roman"/>
                <a:cs typeface="Times New Roman"/>
              </a:rPr>
              <a:t>int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FindMaxIndex</a:t>
            </a:r>
            <a:r>
              <a:rPr dirty="0" sz="2400">
                <a:latin typeface="Times New Roman"/>
                <a:cs typeface="Times New Roman"/>
              </a:rPr>
              <a:t>(int </a:t>
            </a:r>
            <a:r>
              <a:rPr dirty="0" sz="2400" spc="-5">
                <a:latin typeface="Times New Roman"/>
                <a:cs typeface="Times New Roman"/>
              </a:rPr>
              <a:t>arr[], </a:t>
            </a:r>
            <a:r>
              <a:rPr dirty="0" sz="2400">
                <a:latin typeface="Times New Roman"/>
                <a:cs typeface="Times New Roman"/>
              </a:rPr>
              <a:t>int startIndex, int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endIndex){  int </a:t>
            </a:r>
            <a:r>
              <a:rPr dirty="0" sz="2400" spc="-10">
                <a:latin typeface="Times New Roman"/>
                <a:cs typeface="Times New Roman"/>
              </a:rPr>
              <a:t>max </a:t>
            </a:r>
            <a:r>
              <a:rPr dirty="0" sz="2400">
                <a:latin typeface="Times New Roman"/>
                <a:cs typeface="Times New Roman"/>
              </a:rPr>
              <a:t>= startIndex</a:t>
            </a:r>
            <a:endParaRPr sz="2400">
              <a:latin typeface="Times New Roman"/>
              <a:cs typeface="Times New Roman"/>
            </a:endParaRPr>
          </a:p>
          <a:p>
            <a:pPr marL="1993900" marR="1373505" indent="-609600">
              <a:lnSpc>
                <a:spcPts val="2880"/>
              </a:lnSpc>
            </a:pPr>
            <a:r>
              <a:rPr dirty="0" sz="2400">
                <a:latin typeface="Times New Roman"/>
                <a:cs typeface="Times New Roman"/>
              </a:rPr>
              <a:t>for (i= startIndex; i&lt;=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endIndex;++i)  if </a:t>
            </a:r>
            <a:r>
              <a:rPr dirty="0" sz="2400" spc="-5">
                <a:latin typeface="Times New Roman"/>
                <a:cs typeface="Times New Roman"/>
              </a:rPr>
              <a:t>(a[max] </a:t>
            </a:r>
            <a:r>
              <a:rPr dirty="0" sz="2400">
                <a:latin typeface="Times New Roman"/>
                <a:cs typeface="Times New Roman"/>
              </a:rPr>
              <a:t>&lt; arr[i]) </a:t>
            </a:r>
            <a:r>
              <a:rPr dirty="0" sz="2400" spc="-10">
                <a:latin typeface="Times New Roman"/>
                <a:cs typeface="Times New Roman"/>
              </a:rPr>
              <a:t>max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=i;</a:t>
            </a:r>
            <a:endParaRPr sz="2400">
              <a:latin typeface="Times New Roman"/>
              <a:cs typeface="Times New Roman"/>
            </a:endParaRPr>
          </a:p>
          <a:p>
            <a:pPr marL="1231900">
              <a:lnSpc>
                <a:spcPts val="2785"/>
              </a:lnSpc>
            </a:pPr>
            <a:r>
              <a:rPr dirty="0" sz="2400">
                <a:latin typeface="Times New Roman"/>
                <a:cs typeface="Times New Roman"/>
              </a:rPr>
              <a:t>return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21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020" y="123190"/>
            <a:ext cx="49980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 b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dirty="0" sz="4000" spc="-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000" spc="-10" b="0">
                <a:solidFill>
                  <a:srgbClr val="FFFFFF"/>
                </a:solidFill>
                <a:latin typeface="Times New Roman"/>
                <a:cs typeface="Times New Roman"/>
              </a:rPr>
              <a:t>COMPLEXITY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22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540" y="1010157"/>
            <a:ext cx="8425180" cy="4855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6400" marR="64135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405765" algn="l"/>
                <a:tab pos="406400" algn="l"/>
              </a:tabLst>
            </a:pPr>
            <a:r>
              <a:rPr dirty="0" sz="3200">
                <a:latin typeface="Times New Roman"/>
                <a:cs typeface="Times New Roman"/>
              </a:rPr>
              <a:t>Space complexity is the amount of memory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  program needs to run to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completion</a:t>
            </a:r>
            <a:endParaRPr sz="32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807720" algn="l"/>
              </a:tabLst>
            </a:pPr>
            <a:r>
              <a:rPr dirty="0" sz="2800" spc="-5">
                <a:latin typeface="Times New Roman"/>
                <a:cs typeface="Times New Roman"/>
              </a:rPr>
              <a:t>If program uses array of size n -&gt; O(n)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lvl="1" marL="8070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807720" algn="l"/>
              </a:tabLst>
            </a:pPr>
            <a:r>
              <a:rPr dirty="0" sz="2800" spc="-5">
                <a:latin typeface="Times New Roman"/>
                <a:cs typeface="Times New Roman"/>
              </a:rPr>
              <a:t>IF </a:t>
            </a:r>
            <a:r>
              <a:rPr dirty="0" sz="2800">
                <a:latin typeface="Times New Roman"/>
                <a:cs typeface="Times New Roman"/>
              </a:rPr>
              <a:t>program </a:t>
            </a:r>
            <a:r>
              <a:rPr dirty="0" sz="2800" spc="-5">
                <a:latin typeface="Times New Roman"/>
                <a:cs typeface="Times New Roman"/>
              </a:rPr>
              <a:t>uses 2D array of size </a:t>
            </a:r>
            <a:r>
              <a:rPr dirty="0" sz="2800">
                <a:latin typeface="Times New Roman"/>
                <a:cs typeface="Times New Roman"/>
              </a:rPr>
              <a:t>n*n </a:t>
            </a:r>
            <a:r>
              <a:rPr dirty="0" sz="2800" spc="-5">
                <a:latin typeface="Times New Roman"/>
                <a:cs typeface="Times New Roman"/>
              </a:rPr>
              <a:t>-&gt; </a:t>
            </a:r>
            <a:r>
              <a:rPr dirty="0" sz="2800">
                <a:latin typeface="Times New Roman"/>
                <a:cs typeface="Times New Roman"/>
              </a:rPr>
              <a:t>O(n</a:t>
            </a:r>
            <a:r>
              <a:rPr dirty="0" baseline="25525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Space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3100">
              <a:latin typeface="Times New Roman"/>
              <a:cs typeface="Times New Roman"/>
            </a:endParaRPr>
          </a:p>
          <a:p>
            <a:pPr marL="406400" marR="30480" indent="-342900">
              <a:lnSpc>
                <a:spcPct val="100000"/>
              </a:lnSpc>
              <a:spcBef>
                <a:spcPts val="1810"/>
              </a:spcBef>
              <a:buChar char="•"/>
              <a:tabLst>
                <a:tab pos="405765" algn="l"/>
                <a:tab pos="406400" algn="l"/>
              </a:tabLst>
            </a:pPr>
            <a:r>
              <a:rPr dirty="0" sz="3200">
                <a:latin typeface="Times New Roman"/>
                <a:cs typeface="Times New Roman"/>
              </a:rPr>
              <a:t>Time complexity is the amount of computer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time  a program needs to run to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completion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405765" algn="l"/>
                <a:tab pos="406400" algn="l"/>
              </a:tabLst>
            </a:pPr>
            <a:r>
              <a:rPr dirty="0" u="heavy" sz="320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..\2.</a:t>
            </a:r>
            <a:r>
              <a:rPr dirty="0" u="heavy" sz="3200" spc="-2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Lists.pptx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657" y="6457289"/>
            <a:ext cx="3708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e:2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149" y="89662"/>
            <a:ext cx="8376284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Which g(n)- </a:t>
            </a:r>
            <a:r>
              <a:rPr dirty="0" sz="3200" b="0">
                <a:solidFill>
                  <a:srgbClr val="FFFFFF"/>
                </a:solidFill>
                <a:latin typeface="Times New Roman"/>
                <a:cs typeface="Times New Roman"/>
              </a:rPr>
              <a:t>Inherent imprecision of the</a:t>
            </a:r>
            <a:r>
              <a:rPr dirty="0" sz="3200" spc="-1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 b="0">
                <a:solidFill>
                  <a:srgbClr val="FFFFFF"/>
                </a:solidFill>
                <a:latin typeface="Times New Roman"/>
                <a:cs typeface="Times New Roman"/>
              </a:rPr>
              <a:t>big-O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" y="4046982"/>
            <a:ext cx="6390640" cy="702945"/>
          </a:xfrm>
          <a:custGeom>
            <a:avLst/>
            <a:gdLst/>
            <a:ahLst/>
            <a:cxnLst/>
            <a:rect l="l" t="t" r="r" b="b"/>
            <a:pathLst>
              <a:path w="6390640" h="702945">
                <a:moveTo>
                  <a:pt x="6273038" y="0"/>
                </a:moveTo>
                <a:lnTo>
                  <a:pt x="117094" y="0"/>
                </a:lnTo>
                <a:lnTo>
                  <a:pt x="71516" y="9205"/>
                </a:lnTo>
                <a:lnTo>
                  <a:pt x="34296" y="34305"/>
                </a:lnTo>
                <a:lnTo>
                  <a:pt x="9201" y="71526"/>
                </a:lnTo>
                <a:lnTo>
                  <a:pt x="0" y="117094"/>
                </a:lnTo>
                <a:lnTo>
                  <a:pt x="0" y="585470"/>
                </a:lnTo>
                <a:lnTo>
                  <a:pt x="9201" y="631037"/>
                </a:lnTo>
                <a:lnTo>
                  <a:pt x="34296" y="668258"/>
                </a:lnTo>
                <a:lnTo>
                  <a:pt x="71516" y="693358"/>
                </a:lnTo>
                <a:lnTo>
                  <a:pt x="117094" y="702564"/>
                </a:lnTo>
                <a:lnTo>
                  <a:pt x="6273038" y="702564"/>
                </a:lnTo>
                <a:lnTo>
                  <a:pt x="6318605" y="693358"/>
                </a:lnTo>
                <a:lnTo>
                  <a:pt x="6355826" y="668258"/>
                </a:lnTo>
                <a:lnTo>
                  <a:pt x="6380926" y="631037"/>
                </a:lnTo>
                <a:lnTo>
                  <a:pt x="6390132" y="585470"/>
                </a:lnTo>
                <a:lnTo>
                  <a:pt x="6390132" y="117094"/>
                </a:lnTo>
                <a:lnTo>
                  <a:pt x="6380926" y="71526"/>
                </a:lnTo>
                <a:lnTo>
                  <a:pt x="6355826" y="34305"/>
                </a:lnTo>
                <a:lnTo>
                  <a:pt x="6318605" y="9205"/>
                </a:lnTo>
                <a:lnTo>
                  <a:pt x="62730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338" y="1013205"/>
            <a:ext cx="8932545" cy="445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43624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 big-O notation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inherently imprecise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there can be</a:t>
            </a:r>
            <a:r>
              <a:rPr dirty="0" sz="2400" spc="-1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infinitely 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many functions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g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given function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f.</a:t>
            </a:r>
            <a:endParaRPr sz="2400">
              <a:latin typeface="Times New Roman"/>
              <a:cs typeface="Times New Roman"/>
            </a:endParaRPr>
          </a:p>
          <a:p>
            <a:pPr marL="807085" marR="49085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807085" algn="l"/>
                <a:tab pos="807720" algn="l"/>
              </a:tabLst>
            </a:pPr>
            <a:r>
              <a:rPr dirty="0" sz="2400" spc="-5">
                <a:latin typeface="Times New Roman"/>
                <a:cs typeface="Times New Roman"/>
              </a:rPr>
              <a:t>For example,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 i="1">
                <a:latin typeface="Times New Roman"/>
                <a:cs typeface="Times New Roman"/>
              </a:rPr>
              <a:t>f(n)=2 n</a:t>
            </a:r>
            <a:r>
              <a:rPr dirty="0" baseline="24305" sz="2400" spc="-7">
                <a:latin typeface="Times New Roman"/>
                <a:cs typeface="Times New Roman"/>
              </a:rPr>
              <a:t>2 </a:t>
            </a:r>
            <a:r>
              <a:rPr dirty="0" sz="2400" i="1">
                <a:latin typeface="Times New Roman"/>
                <a:cs typeface="Times New Roman"/>
              </a:rPr>
              <a:t>+ 3n+1 </a:t>
            </a:r>
            <a:r>
              <a:rPr dirty="0" sz="2400" spc="-5">
                <a:latin typeface="Times New Roman"/>
                <a:cs typeface="Times New Roman"/>
              </a:rPr>
              <a:t>is big-O </a:t>
            </a:r>
            <a:r>
              <a:rPr dirty="0" sz="2400">
                <a:latin typeface="Times New Roman"/>
                <a:cs typeface="Times New Roman"/>
              </a:rPr>
              <a:t>not only of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but  also of </a:t>
            </a:r>
            <a:r>
              <a:rPr dirty="0" sz="2400" spc="-5" b="1" i="1">
                <a:latin typeface="Times New Roman"/>
                <a:cs typeface="Times New Roman"/>
              </a:rPr>
              <a:t>n</a:t>
            </a:r>
            <a:r>
              <a:rPr dirty="0" baseline="24305" sz="2400" spc="-7" b="1">
                <a:latin typeface="Times New Roman"/>
                <a:cs typeface="Times New Roman"/>
              </a:rPr>
              <a:t>3</a:t>
            </a:r>
            <a:r>
              <a:rPr dirty="0" sz="2400" spc="-5" b="1">
                <a:latin typeface="Times New Roman"/>
                <a:cs typeface="Times New Roman"/>
              </a:rPr>
              <a:t>, </a:t>
            </a:r>
            <a:r>
              <a:rPr dirty="0" sz="2400" b="1">
                <a:latin typeface="Times New Roman"/>
                <a:cs typeface="Times New Roman"/>
              </a:rPr>
              <a:t>. . . , </a:t>
            </a:r>
            <a:r>
              <a:rPr dirty="0" sz="2400" spc="-5" b="1" i="1">
                <a:latin typeface="Times New Roman"/>
                <a:cs typeface="Times New Roman"/>
              </a:rPr>
              <a:t>n</a:t>
            </a:r>
            <a:r>
              <a:rPr dirty="0" baseline="24305" sz="2400" spc="-7" b="1" i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, </a:t>
            </a:r>
            <a:r>
              <a:rPr dirty="0" sz="2400">
                <a:latin typeface="Times New Roman"/>
                <a:cs typeface="Times New Roman"/>
              </a:rPr>
              <a:t>. . . </a:t>
            </a: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>
                <a:latin typeface="Times New Roman"/>
                <a:cs typeface="Times New Roman"/>
              </a:rPr>
              <a:t>any </a:t>
            </a:r>
            <a:r>
              <a:rPr dirty="0" sz="2400" i="1">
                <a:latin typeface="Times New Roman"/>
                <a:cs typeface="Times New Roman"/>
              </a:rPr>
              <a:t>k ≥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807085" indent="-287020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807085" algn="l"/>
                <a:tab pos="807720" algn="l"/>
              </a:tabLst>
            </a:pP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To avoid this embarrassment of riches, the smallest function</a:t>
            </a:r>
            <a:r>
              <a:rPr dirty="0" sz="2400" spc="-130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2C2C89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807085">
              <a:lnSpc>
                <a:spcPct val="100000"/>
              </a:lnSpc>
            </a:pPr>
            <a:r>
              <a:rPr dirty="0" sz="2400" spc="-5" b="1">
                <a:solidFill>
                  <a:srgbClr val="2C2C89"/>
                </a:solidFill>
                <a:latin typeface="Times New Roman"/>
                <a:cs typeface="Times New Roman"/>
              </a:rPr>
              <a:t>is 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chosen, </a:t>
            </a:r>
            <a:r>
              <a:rPr dirty="0" sz="2400" spc="-5" b="1" i="1">
                <a:solidFill>
                  <a:srgbClr val="2C2C89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 spc="-7" b="1">
                <a:solidFill>
                  <a:srgbClr val="2C2C89"/>
                </a:solidFill>
                <a:latin typeface="Times New Roman"/>
                <a:cs typeface="Times New Roman"/>
              </a:rPr>
              <a:t>2 </a:t>
            </a:r>
            <a:r>
              <a:rPr dirty="0" sz="2400" spc="-5" b="1">
                <a:solidFill>
                  <a:srgbClr val="2C2C89"/>
                </a:solidFill>
                <a:latin typeface="Times New Roman"/>
                <a:cs typeface="Times New Roman"/>
              </a:rPr>
              <a:t>in this</a:t>
            </a:r>
            <a:r>
              <a:rPr dirty="0" sz="2400" spc="-185" b="1">
                <a:solidFill>
                  <a:srgbClr val="2C2C8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2C2C89"/>
                </a:solidFill>
                <a:latin typeface="Times New Roman"/>
                <a:cs typeface="Times New Roman"/>
              </a:rPr>
              <a:t>case.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dirty="0" sz="3000" spc="-5" b="1">
                <a:solidFill>
                  <a:srgbClr val="FFFFFF"/>
                </a:solidFill>
                <a:latin typeface="Times New Roman"/>
                <a:cs typeface="Times New Roman"/>
              </a:rPr>
              <a:t>Real </a:t>
            </a:r>
            <a:r>
              <a:rPr dirty="0" sz="3000" spc="-35" b="1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r>
              <a:rPr dirty="0" sz="30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endParaRPr sz="3000">
              <a:latin typeface="Times New Roman"/>
              <a:cs typeface="Times New Roman"/>
            </a:endParaRPr>
          </a:p>
          <a:p>
            <a:pPr marL="396240" indent="-229235">
              <a:lnSpc>
                <a:spcPct val="100000"/>
              </a:lnSpc>
              <a:spcBef>
                <a:spcPts val="1140"/>
              </a:spcBef>
              <a:buChar char="•"/>
              <a:tabLst>
                <a:tab pos="396875" algn="l"/>
              </a:tabLst>
            </a:pPr>
            <a:r>
              <a:rPr dirty="0" sz="2300">
                <a:latin typeface="Times New Roman"/>
                <a:cs typeface="Times New Roman"/>
              </a:rPr>
              <a:t>If a </a:t>
            </a:r>
            <a:r>
              <a:rPr dirty="0" sz="2300" spc="-5">
                <a:latin typeface="Times New Roman"/>
                <a:cs typeface="Times New Roman"/>
              </a:rPr>
              <a:t>child, ask </a:t>
            </a:r>
            <a:r>
              <a:rPr dirty="0" sz="2300">
                <a:latin typeface="Times New Roman"/>
                <a:cs typeface="Times New Roman"/>
              </a:rPr>
              <a:t>what </a:t>
            </a:r>
            <a:r>
              <a:rPr dirty="0" sz="2300" spc="-5">
                <a:latin typeface="Times New Roman"/>
                <a:cs typeface="Times New Roman"/>
              </a:rPr>
              <a:t>comes after </a:t>
            </a:r>
            <a:r>
              <a:rPr dirty="0" sz="2300" spc="-5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3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3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lvl="1" marL="624840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625475" algn="l"/>
              </a:tabLst>
            </a:pPr>
            <a:r>
              <a:rPr dirty="0" sz="2300">
                <a:latin typeface="Times New Roman"/>
                <a:cs typeface="Times New Roman"/>
              </a:rPr>
              <a:t>Answer </a:t>
            </a:r>
            <a:r>
              <a:rPr dirty="0" sz="2300" spc="-5">
                <a:latin typeface="Times New Roman"/>
                <a:cs typeface="Times New Roman"/>
              </a:rPr>
              <a:t>could </a:t>
            </a:r>
            <a:r>
              <a:rPr dirty="0" sz="2300">
                <a:latin typeface="Times New Roman"/>
                <a:cs typeface="Times New Roman"/>
              </a:rPr>
              <a:t>be </a:t>
            </a:r>
            <a:r>
              <a:rPr dirty="0" sz="2300" spc="-5">
                <a:latin typeface="Times New Roman"/>
                <a:cs typeface="Times New Roman"/>
              </a:rPr>
              <a:t>class </a:t>
            </a:r>
            <a:r>
              <a:rPr dirty="0" sz="2300" spc="10">
                <a:latin typeface="Times New Roman"/>
                <a:cs typeface="Times New Roman"/>
              </a:rPr>
              <a:t>2</a:t>
            </a:r>
            <a:r>
              <a:rPr dirty="0" baseline="25925" sz="2250" spc="15">
                <a:latin typeface="Times New Roman"/>
                <a:cs typeface="Times New Roman"/>
              </a:rPr>
              <a:t>nd </a:t>
            </a:r>
            <a:r>
              <a:rPr dirty="0" sz="2300">
                <a:latin typeface="Times New Roman"/>
                <a:cs typeface="Times New Roman"/>
              </a:rPr>
              <a:t>, </a:t>
            </a:r>
            <a:r>
              <a:rPr dirty="0" sz="2300" spc="10">
                <a:latin typeface="Times New Roman"/>
                <a:cs typeface="Times New Roman"/>
              </a:rPr>
              <a:t>3</a:t>
            </a:r>
            <a:r>
              <a:rPr dirty="0" baseline="25925" sz="2250" spc="15">
                <a:latin typeface="Times New Roman"/>
                <a:cs typeface="Times New Roman"/>
              </a:rPr>
              <a:t>rd </a:t>
            </a:r>
            <a:r>
              <a:rPr dirty="0" sz="2300" spc="5">
                <a:latin typeface="Times New Roman"/>
                <a:cs typeface="Times New Roman"/>
              </a:rPr>
              <a:t>,4</a:t>
            </a:r>
            <a:r>
              <a:rPr dirty="0" baseline="25925" sz="2250" spc="7">
                <a:latin typeface="Times New Roman"/>
                <a:cs typeface="Times New Roman"/>
              </a:rPr>
              <a:t>th</a:t>
            </a:r>
            <a:r>
              <a:rPr dirty="0" sz="2300" spc="5">
                <a:latin typeface="Times New Roman"/>
                <a:cs typeface="Times New Roman"/>
              </a:rPr>
              <a:t>, </a:t>
            </a:r>
            <a:r>
              <a:rPr dirty="0" sz="2300" spc="10">
                <a:latin typeface="Times New Roman"/>
                <a:cs typeface="Times New Roman"/>
              </a:rPr>
              <a:t>5</a:t>
            </a:r>
            <a:r>
              <a:rPr dirty="0" baseline="25925" sz="2250" spc="15">
                <a:latin typeface="Times New Roman"/>
                <a:cs typeface="Times New Roman"/>
              </a:rPr>
              <a:t>th </a:t>
            </a:r>
            <a:r>
              <a:rPr dirty="0" sz="2300">
                <a:latin typeface="Times New Roman"/>
                <a:cs typeface="Times New Roman"/>
              </a:rPr>
              <a:t>,</a:t>
            </a:r>
            <a:r>
              <a:rPr dirty="0" sz="2300" spc="1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…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884" y="5393842"/>
            <a:ext cx="220980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but one should</a:t>
            </a:r>
            <a:r>
              <a:rPr dirty="0" sz="2300" spc="-9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say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2054" y="5424792"/>
            <a:ext cx="375920" cy="3371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0"/>
              </a:lnSpc>
            </a:pPr>
            <a:r>
              <a:rPr dirty="0" baseline="-16908" sz="345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500" spc="15" b="1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6220" y="3662210"/>
            <a:ext cx="8903335" cy="3195955"/>
            <a:chOff x="236220" y="3662210"/>
            <a:chExt cx="8903335" cy="3195955"/>
          </a:xfrm>
        </p:grpSpPr>
        <p:sp>
          <p:nvSpPr>
            <p:cNvPr id="12" name="object 12"/>
            <p:cNvSpPr/>
            <p:nvPr/>
          </p:nvSpPr>
          <p:spPr>
            <a:xfrm>
              <a:off x="5483352" y="3662210"/>
              <a:ext cx="2357247" cy="25706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55780" y="3733800"/>
              <a:ext cx="2169248" cy="2382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33009" y="3711067"/>
              <a:ext cx="2214880" cy="2428240"/>
            </a:xfrm>
            <a:custGeom>
              <a:avLst/>
              <a:gdLst/>
              <a:ahLst/>
              <a:cxnLst/>
              <a:rect l="l" t="t" r="r" b="b"/>
              <a:pathLst>
                <a:path w="2214879" h="2428240">
                  <a:moveTo>
                    <a:pt x="0" y="396112"/>
                  </a:moveTo>
                  <a:lnTo>
                    <a:pt x="1756664" y="0"/>
                  </a:lnTo>
                  <a:lnTo>
                    <a:pt x="2214752" y="2031745"/>
                  </a:lnTo>
                  <a:lnTo>
                    <a:pt x="458088" y="2427884"/>
                  </a:lnTo>
                  <a:lnTo>
                    <a:pt x="0" y="3961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74991" y="3857193"/>
              <a:ext cx="1964308" cy="22477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6220" y="6172194"/>
              <a:ext cx="8662035" cy="6702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62555" y="6102093"/>
              <a:ext cx="4908423" cy="7559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3464" y="6196584"/>
              <a:ext cx="8577072" cy="5852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83464" y="6196584"/>
              <a:ext cx="8577580" cy="585470"/>
            </a:xfrm>
            <a:custGeom>
              <a:avLst/>
              <a:gdLst/>
              <a:ahLst/>
              <a:cxnLst/>
              <a:rect l="l" t="t" r="r" b="b"/>
              <a:pathLst>
                <a:path w="8577580" h="585470">
                  <a:moveTo>
                    <a:pt x="0" y="585215"/>
                  </a:moveTo>
                  <a:lnTo>
                    <a:pt x="8577072" y="585215"/>
                  </a:lnTo>
                  <a:lnTo>
                    <a:pt x="8577072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9525">
              <a:solidFill>
                <a:srgbClr val="2E2E9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436622" y="6214973"/>
            <a:ext cx="42710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20">
                <a:solidFill>
                  <a:srgbClr val="FFFFFF"/>
                </a:solidFill>
                <a:latin typeface="Arial"/>
                <a:cs typeface="Arial"/>
              </a:rPr>
              <a:t>PF </a:t>
            </a:r>
            <a:r>
              <a:rPr dirty="0" sz="3200" spc="-165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dirty="0" sz="3200" spc="-409">
                <a:solidFill>
                  <a:srgbClr val="FFFFFF"/>
                </a:solidFill>
                <a:latin typeface="Arial"/>
                <a:cs typeface="Arial"/>
              </a:rPr>
              <a:t>OOP </a:t>
            </a:r>
            <a:r>
              <a:rPr dirty="0" sz="3200" spc="-165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dirty="0" sz="3200" spc="-270">
                <a:solidFill>
                  <a:srgbClr val="FFFFFF"/>
                </a:solidFill>
                <a:latin typeface="Arial"/>
                <a:cs typeface="Arial"/>
              </a:rPr>
              <a:t>DS-&gt;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484">
                <a:solidFill>
                  <a:srgbClr val="FFFFFF"/>
                </a:solidFill>
                <a:latin typeface="Arial"/>
                <a:cs typeface="Arial"/>
              </a:rPr>
              <a:t>Algo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85938" y="6623463"/>
            <a:ext cx="11811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5">
                <a:latin typeface="Times New Roman"/>
                <a:cs typeface="Times New Roman"/>
              </a:rPr>
              <a:t> Complexity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976" y="4605985"/>
            <a:ext cx="707707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20">
                <a:latin typeface="Times New Roman"/>
                <a:cs typeface="Times New Roman"/>
              </a:rPr>
              <a:t>Practice</a:t>
            </a:r>
            <a:r>
              <a:rPr dirty="0" sz="7200" spc="-30">
                <a:latin typeface="Times New Roman"/>
                <a:cs typeface="Times New Roman"/>
              </a:rPr>
              <a:t> </a:t>
            </a:r>
            <a:r>
              <a:rPr dirty="0" sz="7200" spc="-25">
                <a:latin typeface="Times New Roman"/>
                <a:cs typeface="Times New Roman"/>
              </a:rPr>
              <a:t>Questions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23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954" y="89662"/>
            <a:ext cx="302323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Euclids</a:t>
            </a:r>
            <a:r>
              <a:rPr dirty="0" sz="4400" spc="-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GCD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25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10875"/>
            <a:ext cx="5030470" cy="507682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  <a:tab pos="355600" algn="l"/>
                <a:tab pos="3753485" algn="l"/>
              </a:tabLst>
            </a:pPr>
            <a:r>
              <a:rPr dirty="0" sz="3200">
                <a:latin typeface="Times New Roman"/>
                <a:cs typeface="Times New Roman"/>
              </a:rPr>
              <a:t>1 long </a:t>
            </a:r>
            <a:r>
              <a:rPr dirty="0" sz="3200" spc="5">
                <a:latin typeface="Times New Roman"/>
                <a:cs typeface="Times New Roman"/>
              </a:rPr>
              <a:t>gcd(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long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m,	long n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dirty="0" sz="2800" spc="-5">
                <a:latin typeface="Times New Roman"/>
                <a:cs typeface="Times New Roman"/>
              </a:rPr>
              <a:t>– </a:t>
            </a:r>
            <a:r>
              <a:rPr dirty="0" sz="2800" spc="-5" i="1">
                <a:latin typeface="Times New Roman"/>
                <a:cs typeface="Times New Roman"/>
              </a:rPr>
              <a:t>2</a:t>
            </a:r>
            <a:r>
              <a:rPr dirty="0" sz="2800" spc="16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670"/>
              </a:spcBef>
              <a:buFont typeface="Times New Roman"/>
              <a:buChar char="–"/>
              <a:tabLst>
                <a:tab pos="75692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3 </a:t>
            </a:r>
            <a:r>
              <a:rPr dirty="0" sz="2800" spc="-5">
                <a:latin typeface="Times New Roman"/>
                <a:cs typeface="Times New Roman"/>
              </a:rPr>
              <a:t>while( n != 0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-5">
                <a:latin typeface="Times New Roman"/>
                <a:cs typeface="Times New Roman"/>
              </a:rPr>
              <a:t>– </a:t>
            </a:r>
            <a:r>
              <a:rPr dirty="0" sz="2800" spc="-5" i="1">
                <a:latin typeface="Times New Roman"/>
                <a:cs typeface="Times New Roman"/>
              </a:rPr>
              <a:t>4</a:t>
            </a:r>
            <a:r>
              <a:rPr dirty="0" sz="2800" spc="15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9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 i="1">
                <a:latin typeface="Times New Roman"/>
                <a:cs typeface="Times New Roman"/>
              </a:rPr>
              <a:t>5 </a:t>
            </a:r>
            <a:r>
              <a:rPr dirty="0" sz="2400">
                <a:latin typeface="Times New Roman"/>
                <a:cs typeface="Times New Roman"/>
              </a:rPr>
              <a:t>long rem = m %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n;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 i="1">
                <a:latin typeface="Times New Roman"/>
                <a:cs typeface="Times New Roman"/>
              </a:rPr>
              <a:t>6 </a:t>
            </a:r>
            <a:r>
              <a:rPr dirty="0" sz="2400">
                <a:latin typeface="Times New Roman"/>
                <a:cs typeface="Times New Roman"/>
              </a:rPr>
              <a:t>m 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n;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 i="1">
                <a:latin typeface="Times New Roman"/>
                <a:cs typeface="Times New Roman"/>
              </a:rPr>
              <a:t>7 </a:t>
            </a:r>
            <a:r>
              <a:rPr dirty="0" sz="2400">
                <a:latin typeface="Times New Roman"/>
                <a:cs typeface="Times New Roman"/>
              </a:rPr>
              <a:t>n 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rem;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dirty="0" sz="2800" spc="-5">
                <a:latin typeface="Times New Roman"/>
                <a:cs typeface="Times New Roman"/>
              </a:rPr>
              <a:t>– </a:t>
            </a:r>
            <a:r>
              <a:rPr dirty="0" sz="2800" spc="-5" i="1">
                <a:latin typeface="Times New Roman"/>
                <a:cs typeface="Times New Roman"/>
              </a:rPr>
              <a:t>8</a:t>
            </a:r>
            <a:r>
              <a:rPr dirty="0" sz="2800" spc="16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Times New Roman"/>
              <a:buChar char="–"/>
              <a:tabLst>
                <a:tab pos="75692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9 </a:t>
            </a:r>
            <a:r>
              <a:rPr dirty="0" sz="2800">
                <a:latin typeface="Times New Roman"/>
                <a:cs typeface="Times New Roman"/>
              </a:rPr>
              <a:t>return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m;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3200" i="1">
                <a:latin typeface="Times New Roman"/>
                <a:cs typeface="Times New Roman"/>
              </a:rPr>
              <a:t>10</a:t>
            </a:r>
            <a:r>
              <a:rPr dirty="0" sz="3200" spc="-2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814" y="89662"/>
            <a:ext cx="297751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EXAMPLES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28575" indent="743585">
              <a:lnSpc>
                <a:spcPts val="1200"/>
              </a:lnSpc>
              <a:spcBef>
                <a:spcPts val="25"/>
              </a:spcBef>
            </a:pPr>
            <a:r>
              <a:rPr dirty="0"/>
              <a:t>P</a:t>
            </a:r>
            <a:r>
              <a:rPr dirty="0" spc="-5"/>
              <a:t>a</a:t>
            </a:r>
            <a:r>
              <a:rPr dirty="0" spc="-10"/>
              <a:t>g</a:t>
            </a:r>
            <a:r>
              <a:rPr dirty="0" spc="-5"/>
              <a:t>e:</a:t>
            </a:r>
            <a:r>
              <a:rPr dirty="0" spc="-5"/>
              <a:t>26</a:t>
            </a:r>
            <a:r>
              <a:rPr dirty="0"/>
              <a:t> </a:t>
            </a:r>
            <a:r>
              <a:rPr dirty="0" spc="-10"/>
              <a:t>Algorithm</a:t>
            </a:r>
            <a:r>
              <a:rPr dirty="0" spc="-15"/>
              <a:t> </a:t>
            </a:r>
            <a:r>
              <a:rPr dirty="0" spc="-5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934" y="1092073"/>
            <a:ext cx="7874634" cy="397700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 spc="-5">
                <a:latin typeface="Times New Roman"/>
                <a:cs typeface="Times New Roman"/>
              </a:rPr>
              <a:t>Summing </a:t>
            </a:r>
            <a:r>
              <a:rPr dirty="0" sz="2400">
                <a:latin typeface="Times New Roman"/>
                <a:cs typeface="Times New Roman"/>
              </a:rPr>
              <a:t>an array of size n: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Times New Roman"/>
                <a:cs typeface="Times New Roman"/>
              </a:rPr>
              <a:t>Printing a </a:t>
            </a:r>
            <a:r>
              <a:rPr dirty="0" sz="2400" spc="-5">
                <a:latin typeface="Times New Roman"/>
                <a:cs typeface="Times New Roman"/>
              </a:rPr>
              <a:t>matrix </a:t>
            </a:r>
            <a:r>
              <a:rPr dirty="0" sz="2400">
                <a:latin typeface="Times New Roman"/>
                <a:cs typeface="Times New Roman"/>
              </a:rPr>
              <a:t>of size nxn: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 spc="-5">
                <a:latin typeface="Times New Roman"/>
                <a:cs typeface="Times New Roman"/>
              </a:rPr>
              <a:t>Summing two </a:t>
            </a:r>
            <a:r>
              <a:rPr dirty="0" sz="2400">
                <a:latin typeface="Times New Roman"/>
                <a:cs typeface="Times New Roman"/>
              </a:rPr>
              <a:t>matrices of size nxn: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Times New Roman"/>
                <a:cs typeface="Times New Roman"/>
              </a:rPr>
              <a:t>Product of </a:t>
            </a:r>
            <a:r>
              <a:rPr dirty="0" sz="2400" spc="-5">
                <a:latin typeface="Times New Roman"/>
                <a:cs typeface="Times New Roman"/>
              </a:rPr>
              <a:t>two </a:t>
            </a:r>
            <a:r>
              <a:rPr dirty="0" sz="2400">
                <a:latin typeface="Times New Roman"/>
                <a:cs typeface="Times New Roman"/>
              </a:rPr>
              <a:t>matrices of </a:t>
            </a:r>
            <a:r>
              <a:rPr dirty="0" sz="2400" spc="-5">
                <a:latin typeface="Times New Roman"/>
                <a:cs typeface="Times New Roman"/>
              </a:rPr>
              <a:t>size </a:t>
            </a:r>
            <a:r>
              <a:rPr dirty="0" sz="2400">
                <a:latin typeface="Times New Roman"/>
                <a:cs typeface="Times New Roman"/>
              </a:rPr>
              <a:t>nxn: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</a:t>
            </a:r>
            <a:r>
              <a:rPr dirty="0" baseline="24305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Times New Roman"/>
                <a:cs typeface="Times New Roman"/>
              </a:rPr>
              <a:t>Linear search in array of size n: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Times New Roman"/>
                <a:cs typeface="Times New Roman"/>
              </a:rPr>
              <a:t>Binary search in array of </a:t>
            </a:r>
            <a:r>
              <a:rPr dirty="0" sz="2400" spc="-5">
                <a:latin typeface="Times New Roman"/>
                <a:cs typeface="Times New Roman"/>
              </a:rPr>
              <a:t>size </a:t>
            </a:r>
            <a:r>
              <a:rPr dirty="0" sz="2400">
                <a:latin typeface="Times New Roman"/>
                <a:cs typeface="Times New Roman"/>
              </a:rPr>
              <a:t>n: O(log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Times New Roman"/>
                <a:cs typeface="Times New Roman"/>
              </a:rPr>
              <a:t>Printing all </a:t>
            </a:r>
            <a:r>
              <a:rPr dirty="0" sz="2400" spc="-5">
                <a:latin typeface="Times New Roman"/>
                <a:cs typeface="Times New Roman"/>
              </a:rPr>
              <a:t>numbers </a:t>
            </a:r>
            <a:r>
              <a:rPr dirty="0" sz="2400">
                <a:latin typeface="Times New Roman"/>
                <a:cs typeface="Times New Roman"/>
              </a:rPr>
              <a:t>that can be represented by n bits: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O(2</a:t>
            </a:r>
            <a:r>
              <a:rPr dirty="0" baseline="24305" sz="2400" spc="-7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Times New Roman"/>
                <a:cs typeface="Times New Roman"/>
              </a:rPr>
              <a:t>Printing all subsets of </a:t>
            </a:r>
            <a:r>
              <a:rPr dirty="0" sz="2400" spc="-5">
                <a:latin typeface="Times New Roman"/>
                <a:cs typeface="Times New Roman"/>
              </a:rPr>
              <a:t>numbers </a:t>
            </a:r>
            <a:r>
              <a:rPr dirty="0" sz="2400">
                <a:latin typeface="Times New Roman"/>
                <a:cs typeface="Times New Roman"/>
              </a:rPr>
              <a:t>in an array of size n: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O(2</a:t>
            </a:r>
            <a:r>
              <a:rPr dirty="0" baseline="24305" sz="2400" spc="-7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Times New Roman"/>
                <a:cs typeface="Times New Roman"/>
              </a:rPr>
              <a:t>Printing all </a:t>
            </a:r>
            <a:r>
              <a:rPr dirty="0" sz="2400" spc="-5">
                <a:latin typeface="Times New Roman"/>
                <a:cs typeface="Times New Roman"/>
              </a:rPr>
              <a:t>permutations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numbers </a:t>
            </a:r>
            <a:r>
              <a:rPr dirty="0" sz="2400">
                <a:latin typeface="Times New Roman"/>
                <a:cs typeface="Times New Roman"/>
              </a:rPr>
              <a:t>in array of </a:t>
            </a:r>
            <a:r>
              <a:rPr dirty="0" sz="2400" spc="-5">
                <a:latin typeface="Times New Roman"/>
                <a:cs typeface="Times New Roman"/>
              </a:rPr>
              <a:t>size </a:t>
            </a:r>
            <a:r>
              <a:rPr dirty="0" sz="2400">
                <a:latin typeface="Times New Roman"/>
                <a:cs typeface="Times New Roman"/>
              </a:rPr>
              <a:t>n: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O(n!)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4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dirty="0" sz="4000" spc="-10" b="1">
                <a:solidFill>
                  <a:srgbClr val="FFFFFF"/>
                </a:solidFill>
                <a:latin typeface="Times New Roman"/>
                <a:cs typeface="Times New Roman"/>
              </a:rPr>
              <a:t>EXAMPLES</a:t>
            </a:r>
            <a:endParaRPr sz="40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4000" spc="-5" b="1">
                <a:solidFill>
                  <a:srgbClr val="FFFFFF"/>
                </a:solidFill>
                <a:latin typeface="Times New Roman"/>
                <a:cs typeface="Times New Roman"/>
              </a:rPr>
              <a:t>BASIC LOOP </a:t>
            </a:r>
            <a:r>
              <a:rPr dirty="0" sz="4000" spc="-10" b="1">
                <a:solidFill>
                  <a:srgbClr val="FFFFFF"/>
                </a:solidFill>
                <a:latin typeface="Times New Roman"/>
                <a:cs typeface="Times New Roman"/>
              </a:rPr>
              <a:t>ORDERS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70688"/>
            <a:ext cx="8839200" cy="646430"/>
          </a:xfrm>
          <a:custGeom>
            <a:avLst/>
            <a:gdLst/>
            <a:ahLst/>
            <a:cxnLst/>
            <a:rect l="l" t="t" r="r" b="b"/>
            <a:pathLst>
              <a:path w="8839200" h="646430">
                <a:moveTo>
                  <a:pt x="8839200" y="0"/>
                </a:moveTo>
                <a:lnTo>
                  <a:pt x="0" y="0"/>
                </a:lnTo>
                <a:lnTo>
                  <a:pt x="0" y="646176"/>
                </a:lnTo>
                <a:lnTo>
                  <a:pt x="8839200" y="646176"/>
                </a:lnTo>
                <a:lnTo>
                  <a:pt x="88392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340" y="960501"/>
            <a:ext cx="6644640" cy="551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Example 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(i=0;i&lt;n;i=i++)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Loop </a:t>
            </a:r>
            <a:r>
              <a:rPr dirty="0" sz="2400" spc="-5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run </a:t>
            </a:r>
            <a:r>
              <a:rPr dirty="0" sz="2400" spc="-5">
                <a:latin typeface="Times New Roman"/>
                <a:cs typeface="Times New Roman"/>
              </a:rPr>
              <a:t>approximately </a:t>
            </a:r>
            <a:r>
              <a:rPr dirty="0" sz="2400" spc="-5" b="1">
                <a:latin typeface="Times New Roman"/>
                <a:cs typeface="Times New Roman"/>
              </a:rPr>
              <a:t>n </a:t>
            </a:r>
            <a:r>
              <a:rPr dirty="0" sz="2400" spc="-5">
                <a:latin typeface="Times New Roman"/>
                <a:cs typeface="Times New Roman"/>
              </a:rPr>
              <a:t>times </a:t>
            </a:r>
            <a:r>
              <a:rPr dirty="0" sz="2400">
                <a:latin typeface="Times New Roman"/>
                <a:cs typeface="Times New Roman"/>
              </a:rPr>
              <a:t>…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Example 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(i=0;i&lt;n;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i=i+k</a:t>
            </a:r>
            <a:r>
              <a:rPr dirty="0" sz="2400" spc="-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Loop will run approximately </a:t>
            </a:r>
            <a:r>
              <a:rPr dirty="0" sz="2400" b="1">
                <a:latin typeface="Times New Roman"/>
                <a:cs typeface="Times New Roman"/>
              </a:rPr>
              <a:t>n/k </a:t>
            </a:r>
            <a:r>
              <a:rPr dirty="0" sz="2400" spc="-5">
                <a:latin typeface="Times New Roman"/>
                <a:cs typeface="Times New Roman"/>
              </a:rPr>
              <a:t>times </a:t>
            </a:r>
            <a:r>
              <a:rPr dirty="0" sz="2400">
                <a:latin typeface="Times New Roman"/>
                <a:cs typeface="Times New Roman"/>
              </a:rPr>
              <a:t>…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Example 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(i=n;i&gt;0;i=i-k)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Loop </a:t>
            </a:r>
            <a:r>
              <a:rPr dirty="0" sz="2400" spc="-5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run </a:t>
            </a:r>
            <a:r>
              <a:rPr dirty="0" sz="2400" spc="-5">
                <a:latin typeface="Times New Roman"/>
                <a:cs typeface="Times New Roman"/>
              </a:rPr>
              <a:t>approximately </a:t>
            </a:r>
            <a:r>
              <a:rPr dirty="0" sz="2400" spc="-5" b="1">
                <a:latin typeface="Times New Roman"/>
                <a:cs typeface="Times New Roman"/>
              </a:rPr>
              <a:t>n/k </a:t>
            </a:r>
            <a:r>
              <a:rPr dirty="0" sz="2400" spc="-5">
                <a:latin typeface="Times New Roman"/>
                <a:cs typeface="Times New Roman"/>
              </a:rPr>
              <a:t>times </a:t>
            </a:r>
            <a:r>
              <a:rPr dirty="0" sz="2400">
                <a:latin typeface="Times New Roman"/>
                <a:cs typeface="Times New Roman"/>
              </a:rPr>
              <a:t>…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Example 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for </a:t>
            </a:r>
            <a:r>
              <a:rPr dirty="0" sz="2400" spc="-5" b="1">
                <a:latin typeface="Times New Roman"/>
                <a:cs typeface="Times New Roman"/>
              </a:rPr>
              <a:t>(i=1;i&lt;n;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i=i*k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Loop </a:t>
            </a:r>
            <a:r>
              <a:rPr dirty="0" sz="2400" spc="-5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run </a:t>
            </a:r>
            <a:r>
              <a:rPr dirty="0" sz="2400" spc="-5">
                <a:latin typeface="Times New Roman"/>
                <a:cs typeface="Times New Roman"/>
              </a:rPr>
              <a:t>approximately </a:t>
            </a:r>
            <a:r>
              <a:rPr dirty="0" sz="2400" spc="-5" b="1">
                <a:latin typeface="Times New Roman"/>
                <a:cs typeface="Times New Roman"/>
              </a:rPr>
              <a:t>log</a:t>
            </a:r>
            <a:r>
              <a:rPr dirty="0" baseline="-20833" sz="2400" spc="-7" b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n </a:t>
            </a:r>
            <a:r>
              <a:rPr dirty="0" sz="2400" spc="-5">
                <a:latin typeface="Times New Roman"/>
                <a:cs typeface="Times New Roman"/>
              </a:rPr>
              <a:t>times </a:t>
            </a:r>
            <a:r>
              <a:rPr dirty="0" sz="2400">
                <a:latin typeface="Times New Roman"/>
                <a:cs typeface="Times New Roman"/>
              </a:rPr>
              <a:t>…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O(</a:t>
            </a:r>
            <a:r>
              <a:rPr dirty="0" sz="2400" spc="-5" b="1">
                <a:latin typeface="Times New Roman"/>
                <a:cs typeface="Times New Roman"/>
              </a:rPr>
              <a:t>log</a:t>
            </a:r>
            <a:r>
              <a:rPr dirty="0" baseline="-20833" sz="2400" spc="-7" b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4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9260" y="200405"/>
            <a:ext cx="45123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Simple Loop</a:t>
            </a:r>
            <a:r>
              <a:rPr dirty="0" spc="-50"/>
              <a:t> </a:t>
            </a:r>
            <a:r>
              <a:rPr dirty="0" spc="-5"/>
              <a:t>Orders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589" y="163263"/>
            <a:ext cx="4039235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5"/>
              </a:lnSpc>
            </a:pP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Some Examples</a:t>
            </a:r>
            <a:r>
              <a:rPr dirty="0" sz="4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513" y="3999738"/>
            <a:ext cx="8229600" cy="2247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2800" spc="-5" b="1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(i=0;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i&lt;n</a:t>
            </a:r>
            <a:r>
              <a:rPr dirty="0" sz="2800" spc="-5">
                <a:latin typeface="Times New Roman"/>
                <a:cs typeface="Times New Roman"/>
              </a:rPr>
              <a:t>;++i)</a:t>
            </a:r>
            <a:endParaRPr sz="2800">
              <a:latin typeface="Times New Roman"/>
              <a:cs typeface="Times New Roman"/>
            </a:endParaRPr>
          </a:p>
          <a:p>
            <a:pPr marL="1005205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(j=0;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j&lt;m</a:t>
            </a:r>
            <a:r>
              <a:rPr dirty="0" sz="2800" spc="-5">
                <a:latin typeface="Times New Roman"/>
                <a:cs typeface="Times New Roman"/>
              </a:rPr>
              <a:t>;++j)</a:t>
            </a:r>
            <a:endParaRPr sz="2800">
              <a:latin typeface="Times New Roman"/>
              <a:cs typeface="Times New Roman"/>
            </a:endParaRPr>
          </a:p>
          <a:p>
            <a:pPr marL="90805" marR="1567815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Nested loop approximately run </a:t>
            </a:r>
            <a:r>
              <a:rPr dirty="0" sz="2800" b="1">
                <a:latin typeface="Times New Roman"/>
                <a:cs typeface="Times New Roman"/>
              </a:rPr>
              <a:t>n*m </a:t>
            </a:r>
            <a:r>
              <a:rPr dirty="0" sz="2800" spc="-5">
                <a:latin typeface="Times New Roman"/>
                <a:cs typeface="Times New Roman"/>
              </a:rPr>
              <a:t>times. …  </a:t>
            </a:r>
            <a:r>
              <a:rPr dirty="0" sz="2800">
                <a:latin typeface="Times New Roman"/>
                <a:cs typeface="Times New Roman"/>
              </a:rPr>
              <a:t>O(n</a:t>
            </a:r>
            <a:r>
              <a:rPr dirty="0" baseline="25525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) </a:t>
            </a:r>
            <a:r>
              <a:rPr dirty="0" sz="2800" spc="-5">
                <a:latin typeface="Times New Roman"/>
                <a:cs typeface="Times New Roman"/>
              </a:rPr>
              <a:t>given n&gt;=m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0687"/>
            <a:ext cx="8839200" cy="646430"/>
          </a:xfrm>
          <a:custGeom>
            <a:avLst/>
            <a:gdLst/>
            <a:ahLst/>
            <a:cxnLst/>
            <a:rect l="l" t="t" r="r" b="b"/>
            <a:pathLst>
              <a:path w="8839200" h="646430">
                <a:moveTo>
                  <a:pt x="8839200" y="0"/>
                </a:moveTo>
                <a:lnTo>
                  <a:pt x="0" y="0"/>
                </a:lnTo>
                <a:lnTo>
                  <a:pt x="0" y="646176"/>
                </a:lnTo>
                <a:lnTo>
                  <a:pt x="8839200" y="646176"/>
                </a:lnTo>
                <a:lnTo>
                  <a:pt x="88392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 </a:t>
            </a:r>
            <a:r>
              <a:rPr dirty="0" spc="-5"/>
              <a:t>Loops</a:t>
            </a:r>
            <a:r>
              <a:rPr dirty="0" spc="-85"/>
              <a:t> </a:t>
            </a:r>
            <a:r>
              <a:rPr dirty="0" spc="-5"/>
              <a:t>Orders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4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561" y="1296161"/>
            <a:ext cx="8345805" cy="22466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170" marR="5744210">
              <a:lnSpc>
                <a:spcPct val="100000"/>
              </a:lnSpc>
              <a:spcBef>
                <a:spcPts val="254"/>
              </a:spcBef>
            </a:pPr>
            <a:r>
              <a:rPr dirty="0" sz="2800" spc="-5" b="1">
                <a:latin typeface="Times New Roman"/>
                <a:cs typeface="Times New Roman"/>
              </a:rPr>
              <a:t>Example  </a:t>
            </a:r>
            <a:r>
              <a:rPr dirty="0" sz="2800" b="1">
                <a:latin typeface="Times New Roman"/>
                <a:cs typeface="Times New Roman"/>
              </a:rPr>
              <a:t>for(i=0;i&lt;n;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i++)</a:t>
            </a:r>
            <a:endParaRPr sz="2800">
              <a:latin typeface="Times New Roman"/>
              <a:cs typeface="Times New Roman"/>
            </a:endParaRPr>
          </a:p>
          <a:p>
            <a:pPr marL="1005205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latin typeface="Times New Roman"/>
                <a:cs typeface="Times New Roman"/>
              </a:rPr>
              <a:t>for (j=i;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j&lt;n;++j)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Nested loop approximately run </a:t>
            </a:r>
            <a:r>
              <a:rPr dirty="0" sz="2800" spc="-5" b="1">
                <a:latin typeface="Times New Roman"/>
                <a:cs typeface="Times New Roman"/>
              </a:rPr>
              <a:t>n(n+1)/2 </a:t>
            </a:r>
            <a:r>
              <a:rPr dirty="0" sz="2800" spc="-5">
                <a:latin typeface="Times New Roman"/>
                <a:cs typeface="Times New Roman"/>
              </a:rPr>
              <a:t>times.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O(n</a:t>
            </a:r>
            <a:r>
              <a:rPr dirty="0" baseline="25525" sz="2775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589" y="163263"/>
            <a:ext cx="4039235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5"/>
              </a:lnSpc>
            </a:pP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Some Examples</a:t>
            </a:r>
            <a:r>
              <a:rPr dirty="0" sz="4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80261"/>
            <a:ext cx="347980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Example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for(i=1;i&lt;=n;++i)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(j=1;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j&lt;=i</a:t>
            </a:r>
            <a:r>
              <a:rPr dirty="0" sz="2800">
                <a:latin typeface="Times New Roman"/>
                <a:cs typeface="Times New Roman"/>
              </a:rPr>
              <a:t>;++j)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0038" y="4313682"/>
            <a:ext cx="60439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05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Nested </a:t>
            </a:r>
            <a:r>
              <a:rPr dirty="0" sz="2400">
                <a:latin typeface="Times New Roman"/>
                <a:cs typeface="Times New Roman"/>
              </a:rPr>
              <a:t>loop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approximately </a:t>
            </a:r>
            <a:r>
              <a:rPr dirty="0" sz="2400">
                <a:latin typeface="Times New Roman"/>
                <a:cs typeface="Times New Roman"/>
              </a:rPr>
              <a:t>runs	</a:t>
            </a:r>
            <a:r>
              <a:rPr dirty="0" sz="2400" b="1">
                <a:latin typeface="Times New Roman"/>
                <a:cs typeface="Times New Roman"/>
              </a:rPr>
              <a:t>n(n+1)/2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times.</a:t>
            </a:r>
            <a:endParaRPr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(Arithmetic Series)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70687"/>
            <a:ext cx="8839200" cy="646430"/>
          </a:xfrm>
          <a:custGeom>
            <a:avLst/>
            <a:gdLst/>
            <a:ahLst/>
            <a:cxnLst/>
            <a:rect l="l" t="t" r="r" b="b"/>
            <a:pathLst>
              <a:path w="8839200" h="646430">
                <a:moveTo>
                  <a:pt x="8839200" y="0"/>
                </a:moveTo>
                <a:lnTo>
                  <a:pt x="0" y="0"/>
                </a:lnTo>
                <a:lnTo>
                  <a:pt x="0" y="646176"/>
                </a:lnTo>
                <a:lnTo>
                  <a:pt x="8839200" y="646176"/>
                </a:lnTo>
                <a:lnTo>
                  <a:pt x="88392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15692" y="200405"/>
            <a:ext cx="5218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Nested Loops Orders</a:t>
            </a:r>
            <a:r>
              <a:rPr dirty="0" spc="-65"/>
              <a:t> </a:t>
            </a:r>
            <a:r>
              <a:rPr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38145" y="3885057"/>
            <a:ext cx="40386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095">
                <a:latin typeface="Verdana"/>
                <a:cs typeface="Verdana"/>
              </a:rPr>
              <a:t>𝒊</a:t>
            </a:r>
            <a:r>
              <a:rPr dirty="0" sz="1750" spc="-165">
                <a:latin typeface="Verdana"/>
                <a:cs typeface="Verdana"/>
              </a:rPr>
              <a:t>=</a:t>
            </a:r>
            <a:r>
              <a:rPr dirty="0" sz="1750" spc="-705">
                <a:latin typeface="Verdana"/>
                <a:cs typeface="Verdana"/>
              </a:rPr>
              <a:t>𝟏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5494" y="3042285"/>
            <a:ext cx="16954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620">
                <a:latin typeface="Verdana"/>
                <a:cs typeface="Verdana"/>
              </a:rPr>
              <a:t>𝒏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01567" y="3634740"/>
            <a:ext cx="1193800" cy="20320"/>
          </a:xfrm>
          <a:custGeom>
            <a:avLst/>
            <a:gdLst/>
            <a:ahLst/>
            <a:cxnLst/>
            <a:rect l="l" t="t" r="r" b="b"/>
            <a:pathLst>
              <a:path w="1193800" h="20320">
                <a:moveTo>
                  <a:pt x="1193292" y="0"/>
                </a:moveTo>
                <a:lnTo>
                  <a:pt x="0" y="0"/>
                </a:lnTo>
                <a:lnTo>
                  <a:pt x="0" y="19812"/>
                </a:lnTo>
                <a:lnTo>
                  <a:pt x="1193292" y="19812"/>
                </a:lnTo>
                <a:lnTo>
                  <a:pt x="1193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93946" y="3618357"/>
            <a:ext cx="2082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65">
                <a:latin typeface="Verdana"/>
                <a:cs typeface="Verdana"/>
              </a:rPr>
              <a:t>𝟐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4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0554" y="3184016"/>
            <a:ext cx="3449954" cy="621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1394">
              <a:lnSpc>
                <a:spcPts val="2345"/>
              </a:lnSpc>
              <a:spcBef>
                <a:spcPts val="100"/>
              </a:spcBef>
            </a:pPr>
            <a:r>
              <a:rPr dirty="0" sz="2400" spc="-600">
                <a:latin typeface="Verdana"/>
                <a:cs typeface="Verdana"/>
              </a:rPr>
              <a:t>𝒏(𝒏 </a:t>
            </a:r>
            <a:r>
              <a:rPr dirty="0" sz="2400" spc="-175">
                <a:latin typeface="Verdana"/>
                <a:cs typeface="Verdana"/>
              </a:rPr>
              <a:t>+</a:t>
            </a:r>
            <a:r>
              <a:rPr dirty="0" sz="2400" spc="-290">
                <a:latin typeface="Verdana"/>
                <a:cs typeface="Verdana"/>
              </a:rPr>
              <a:t> </a:t>
            </a:r>
            <a:r>
              <a:rPr dirty="0" sz="2400" spc="-530">
                <a:latin typeface="Verdana"/>
                <a:cs typeface="Verdana"/>
              </a:rPr>
              <a:t>𝟏)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345"/>
              </a:lnSpc>
              <a:tabLst>
                <a:tab pos="2279650" algn="l"/>
              </a:tabLst>
            </a:pPr>
            <a:r>
              <a:rPr dirty="0" sz="2400" spc="780">
                <a:latin typeface="Verdana"/>
                <a:cs typeface="Verdana"/>
              </a:rPr>
              <a:t>෍</a:t>
            </a:r>
            <a:r>
              <a:rPr dirty="0" sz="2400" spc="-450">
                <a:latin typeface="Verdana"/>
                <a:cs typeface="Verdana"/>
              </a:rPr>
              <a:t> </a:t>
            </a:r>
            <a:r>
              <a:rPr dirty="0" sz="2400" spc="-1510">
                <a:latin typeface="Verdana"/>
                <a:cs typeface="Verdana"/>
              </a:rPr>
              <a:t>𝒊</a:t>
            </a:r>
            <a:r>
              <a:rPr dirty="0" sz="2400" spc="-175">
                <a:latin typeface="Verdana"/>
                <a:cs typeface="Verdana"/>
              </a:rPr>
              <a:t> =	=</a:t>
            </a:r>
            <a:r>
              <a:rPr dirty="0" sz="2400" spc="-245">
                <a:latin typeface="Verdana"/>
                <a:cs typeface="Verdana"/>
              </a:rPr>
              <a:t> </a:t>
            </a:r>
            <a:r>
              <a:rPr dirty="0" sz="2400" spc="-459">
                <a:latin typeface="Verdana"/>
                <a:cs typeface="Verdana"/>
              </a:rPr>
              <a:t>𝑶(𝒏</a:t>
            </a:r>
            <a:r>
              <a:rPr dirty="0" baseline="28571" sz="2625" spc="-690">
                <a:latin typeface="Verdana"/>
                <a:cs typeface="Verdana"/>
              </a:rPr>
              <a:t>𝟐</a:t>
            </a:r>
            <a:r>
              <a:rPr dirty="0" sz="2400" spc="-459"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589" y="163263"/>
            <a:ext cx="4039235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5"/>
              </a:lnSpc>
            </a:pP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Some Examples</a:t>
            </a:r>
            <a:r>
              <a:rPr dirty="0" sz="4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934593"/>
            <a:ext cx="4416425" cy="1792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239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ts val="2870"/>
              </a:lnSpc>
            </a:pPr>
            <a:r>
              <a:rPr dirty="0" sz="2400">
                <a:latin typeface="Times New Roman"/>
                <a:cs typeface="Times New Roman"/>
              </a:rPr>
              <a:t>for( i = 1; i &lt; n; ++i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for( j = 1;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j &lt;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*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; </a:t>
            </a:r>
            <a:r>
              <a:rPr dirty="0" sz="2400">
                <a:latin typeface="Times New Roman"/>
                <a:cs typeface="Times New Roman"/>
              </a:rPr>
              <a:t>++j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Approximately </a:t>
            </a:r>
            <a:r>
              <a:rPr dirty="0" sz="2400">
                <a:latin typeface="Times New Roman"/>
                <a:cs typeface="Times New Roman"/>
              </a:rPr>
              <a:t>runs n</a:t>
            </a:r>
            <a:r>
              <a:rPr dirty="0" baseline="24305" sz="2400">
                <a:latin typeface="Times New Roman"/>
                <a:cs typeface="Times New Roman"/>
              </a:rPr>
              <a:t>3 </a:t>
            </a:r>
            <a:r>
              <a:rPr dirty="0" sz="2400" spc="-5">
                <a:latin typeface="Times New Roman"/>
                <a:cs typeface="Times New Roman"/>
              </a:rPr>
              <a:t>times.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</a:t>
            </a:r>
            <a:r>
              <a:rPr dirty="0" baseline="24305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0687"/>
            <a:ext cx="8839200" cy="646430"/>
          </a:xfrm>
          <a:custGeom>
            <a:avLst/>
            <a:gdLst/>
            <a:ahLst/>
            <a:cxnLst/>
            <a:rect l="l" t="t" r="r" b="b"/>
            <a:pathLst>
              <a:path w="8839200" h="646430">
                <a:moveTo>
                  <a:pt x="8839200" y="0"/>
                </a:moveTo>
                <a:lnTo>
                  <a:pt x="0" y="0"/>
                </a:lnTo>
                <a:lnTo>
                  <a:pt x="0" y="646176"/>
                </a:lnTo>
                <a:lnTo>
                  <a:pt x="8839200" y="646176"/>
                </a:lnTo>
                <a:lnTo>
                  <a:pt x="88392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15692" y="200405"/>
            <a:ext cx="5218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Nested Loops Orders</a:t>
            </a:r>
            <a:r>
              <a:rPr dirty="0" spc="-65"/>
              <a:t> </a:t>
            </a:r>
            <a:r>
              <a:rPr dirty="0"/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85938" y="6471062"/>
            <a:ext cx="120396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2794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</a:t>
            </a:r>
            <a:fld id="{81D60167-4931-47E6-BA6A-407CBD079E47}" type="slidenum">
              <a:rPr dirty="0" sz="1000" spc="-5">
                <a:latin typeface="Times New Roman"/>
                <a:cs typeface="Times New Roman"/>
              </a:rPr>
              <a:t>4 </a:t>
            </a:fld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2140" y="3422650"/>
          <a:ext cx="6115685" cy="1938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297180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times loop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751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for( i = 1; i &lt;= n; ++i</a:t>
                      </a: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38455">
                        <a:lnSpc>
                          <a:spcPct val="100000"/>
                        </a:lnSpc>
                      </a:pPr>
                      <a:r>
                        <a:rPr dirty="0" sz="800" spc="-280">
                          <a:latin typeface="Verdana"/>
                          <a:cs typeface="Verdana"/>
                        </a:rPr>
                        <a:t>𝑛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2806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100" spc="360">
                          <a:latin typeface="Verdana"/>
                          <a:cs typeface="Verdana"/>
                        </a:rPr>
                        <a:t>෍</a:t>
                      </a:r>
                      <a:r>
                        <a:rPr dirty="0" sz="1100" spc="-2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90">
                          <a:latin typeface="Verdana"/>
                          <a:cs typeface="Verdana"/>
                        </a:rPr>
                        <a:t>1 </a:t>
                      </a:r>
                      <a:r>
                        <a:rPr dirty="0" sz="1100" spc="-80">
                          <a:latin typeface="Verdana"/>
                          <a:cs typeface="Verdana"/>
                        </a:rPr>
                        <a:t>= </a:t>
                      </a:r>
                      <a:r>
                        <a:rPr dirty="0" sz="1100" spc="-470">
                          <a:latin typeface="Verdana"/>
                          <a:cs typeface="Verdana"/>
                        </a:rPr>
                        <a:t>𝑛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</a:tr>
              <a:tr h="164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800" spc="-204">
                          <a:latin typeface="Verdana"/>
                          <a:cs typeface="Verdana"/>
                        </a:rPr>
                        <a:t>𝑖=1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60871">
                <a:tc>
                  <a:txBody>
                    <a:bodyPr/>
                    <a:lstStyle/>
                    <a:p>
                      <a:pPr marL="833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for( j = 1; j &lt; i * i; ++j</a:t>
                      </a:r>
                      <a:r>
                        <a:rPr dirty="0" sz="18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00" spc="-445">
                          <a:latin typeface="Verdana"/>
                          <a:cs typeface="Verdana"/>
                        </a:rPr>
                        <a:t>𝑛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</a:tr>
              <a:tr h="3273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ts val="2105"/>
                        </a:lnSpc>
                      </a:pPr>
                      <a:r>
                        <a:rPr dirty="0" sz="1800" spc="585">
                          <a:latin typeface="Verdana"/>
                          <a:cs typeface="Verdana"/>
                        </a:rPr>
                        <a:t>෍</a:t>
                      </a:r>
                      <a:r>
                        <a:rPr dirty="0" sz="1800" spc="-3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00">
                          <a:latin typeface="Verdana"/>
                          <a:cs typeface="Verdana"/>
                        </a:rPr>
                        <a:t>𝑖</a:t>
                      </a:r>
                      <a:r>
                        <a:rPr dirty="0" baseline="27777" sz="1950" spc="-900">
                          <a:latin typeface="Verdana"/>
                          <a:cs typeface="Verdana"/>
                        </a:rPr>
                        <a:t>2</a:t>
                      </a:r>
                      <a:endParaRPr baseline="27777" sz="195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E7E7"/>
                    </a:solidFill>
                  </a:tcPr>
                </a:tc>
              </a:tr>
              <a:tr h="226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ts val="1520"/>
                        </a:lnSpc>
                        <a:spcBef>
                          <a:spcPts val="160"/>
                        </a:spcBef>
                      </a:pPr>
                      <a:r>
                        <a:rPr dirty="0" sz="1300" spc="-325">
                          <a:latin typeface="Verdana"/>
                          <a:cs typeface="Verdana"/>
                        </a:rPr>
                        <a:t>𝑖=1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21817" y="5443220"/>
            <a:ext cx="3487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O(n</a:t>
            </a:r>
            <a:r>
              <a:rPr dirty="0" baseline="24305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) … </a:t>
            </a:r>
            <a:r>
              <a:rPr dirty="0" sz="2400" b="1">
                <a:latin typeface="Times New Roman"/>
                <a:cs typeface="Times New Roman"/>
              </a:rPr>
              <a:t>Arithmetic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Series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6357" y="6483762"/>
            <a:ext cx="70485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000" spc="-5">
                <a:latin typeface="Times New Roman"/>
                <a:cs typeface="Times New Roman"/>
              </a:rPr>
              <a:t>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5126" y="6457289"/>
            <a:ext cx="299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5938" y="6609689"/>
            <a:ext cx="1181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5">
                <a:latin typeface="Times New Roman"/>
                <a:cs typeface="Times New Roman"/>
              </a:rPr>
              <a:t> Complexity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6" name="object 6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92476" y="89662"/>
            <a:ext cx="456057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Nested Loop</a:t>
            </a:r>
            <a:r>
              <a:rPr dirty="0" sz="4400" spc="-8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 b="0">
                <a:solidFill>
                  <a:srgbClr val="FFFFFF"/>
                </a:solidFill>
                <a:latin typeface="Times New Roman"/>
                <a:cs typeface="Times New Roman"/>
              </a:rPr>
              <a:t>Orders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322" y="1000592"/>
            <a:ext cx="5054600" cy="1203960"/>
          </a:xfrm>
          <a:custGeom>
            <a:avLst/>
            <a:gdLst/>
            <a:ahLst/>
            <a:cxnLst/>
            <a:rect l="l" t="t" r="r" b="b"/>
            <a:pathLst>
              <a:path w="5054600" h="1203960">
                <a:moveTo>
                  <a:pt x="239" y="4485"/>
                </a:moveTo>
                <a:lnTo>
                  <a:pt x="38592" y="3524"/>
                </a:lnTo>
                <a:lnTo>
                  <a:pt x="77101" y="2686"/>
                </a:lnTo>
                <a:lnTo>
                  <a:pt x="115767" y="1968"/>
                </a:lnTo>
                <a:lnTo>
                  <a:pt x="154594" y="1367"/>
                </a:lnTo>
                <a:lnTo>
                  <a:pt x="193586" y="879"/>
                </a:lnTo>
                <a:lnTo>
                  <a:pt x="232744" y="502"/>
                </a:lnTo>
                <a:lnTo>
                  <a:pt x="272073" y="231"/>
                </a:lnTo>
                <a:lnTo>
                  <a:pt x="311575" y="65"/>
                </a:lnTo>
                <a:lnTo>
                  <a:pt x="351254" y="0"/>
                </a:lnTo>
                <a:lnTo>
                  <a:pt x="391112" y="31"/>
                </a:lnTo>
                <a:lnTo>
                  <a:pt x="431152" y="158"/>
                </a:lnTo>
                <a:lnTo>
                  <a:pt x="471378" y="375"/>
                </a:lnTo>
                <a:lnTo>
                  <a:pt x="511793" y="680"/>
                </a:lnTo>
                <a:lnTo>
                  <a:pt x="552399" y="1070"/>
                </a:lnTo>
                <a:lnTo>
                  <a:pt x="593200" y="1542"/>
                </a:lnTo>
                <a:lnTo>
                  <a:pt x="634199" y="2092"/>
                </a:lnTo>
                <a:lnTo>
                  <a:pt x="675399" y="2716"/>
                </a:lnTo>
                <a:lnTo>
                  <a:pt x="716803" y="3413"/>
                </a:lnTo>
                <a:lnTo>
                  <a:pt x="758413" y="4179"/>
                </a:lnTo>
                <a:lnTo>
                  <a:pt x="800234" y="5010"/>
                </a:lnTo>
                <a:lnTo>
                  <a:pt x="842268" y="5903"/>
                </a:lnTo>
                <a:lnTo>
                  <a:pt x="884518" y="6856"/>
                </a:lnTo>
                <a:lnTo>
                  <a:pt x="926988" y="7864"/>
                </a:lnTo>
                <a:lnTo>
                  <a:pt x="969679" y="8925"/>
                </a:lnTo>
                <a:lnTo>
                  <a:pt x="1012597" y="10036"/>
                </a:lnTo>
                <a:lnTo>
                  <a:pt x="1055742" y="11193"/>
                </a:lnTo>
                <a:lnTo>
                  <a:pt x="1099119" y="12392"/>
                </a:lnTo>
                <a:lnTo>
                  <a:pt x="1142731" y="13632"/>
                </a:lnTo>
                <a:lnTo>
                  <a:pt x="1186581" y="14909"/>
                </a:lnTo>
                <a:lnTo>
                  <a:pt x="1230671" y="16219"/>
                </a:lnTo>
                <a:lnTo>
                  <a:pt x="1275005" y="17559"/>
                </a:lnTo>
                <a:lnTo>
                  <a:pt x="1319586" y="18926"/>
                </a:lnTo>
                <a:lnTo>
                  <a:pt x="1364416" y="20318"/>
                </a:lnTo>
                <a:lnTo>
                  <a:pt x="1409500" y="21730"/>
                </a:lnTo>
                <a:lnTo>
                  <a:pt x="1454840" y="23159"/>
                </a:lnTo>
                <a:lnTo>
                  <a:pt x="1500439" y="24603"/>
                </a:lnTo>
                <a:lnTo>
                  <a:pt x="1546300" y="26058"/>
                </a:lnTo>
                <a:lnTo>
                  <a:pt x="1592426" y="27520"/>
                </a:lnTo>
                <a:lnTo>
                  <a:pt x="1638821" y="28987"/>
                </a:lnTo>
                <a:lnTo>
                  <a:pt x="1685487" y="30456"/>
                </a:lnTo>
                <a:lnTo>
                  <a:pt x="1732427" y="31923"/>
                </a:lnTo>
                <a:lnTo>
                  <a:pt x="1779645" y="33385"/>
                </a:lnTo>
                <a:lnTo>
                  <a:pt x="1827144" y="34839"/>
                </a:lnTo>
                <a:lnTo>
                  <a:pt x="1874926" y="36282"/>
                </a:lnTo>
                <a:lnTo>
                  <a:pt x="1922995" y="37710"/>
                </a:lnTo>
                <a:lnTo>
                  <a:pt x="1971354" y="39121"/>
                </a:lnTo>
                <a:lnTo>
                  <a:pt x="2020005" y="40510"/>
                </a:lnTo>
                <a:lnTo>
                  <a:pt x="2068952" y="41875"/>
                </a:lnTo>
                <a:lnTo>
                  <a:pt x="2118199" y="43213"/>
                </a:lnTo>
                <a:lnTo>
                  <a:pt x="2167747" y="44521"/>
                </a:lnTo>
                <a:lnTo>
                  <a:pt x="2217601" y="45794"/>
                </a:lnTo>
                <a:lnTo>
                  <a:pt x="2267762" y="47031"/>
                </a:lnTo>
                <a:lnTo>
                  <a:pt x="2318235" y="48227"/>
                </a:lnTo>
                <a:lnTo>
                  <a:pt x="2369023" y="49381"/>
                </a:lnTo>
                <a:lnTo>
                  <a:pt x="2420127" y="50487"/>
                </a:lnTo>
                <a:lnTo>
                  <a:pt x="2471552" y="51544"/>
                </a:lnTo>
                <a:lnTo>
                  <a:pt x="2523300" y="52548"/>
                </a:lnTo>
                <a:lnTo>
                  <a:pt x="2575375" y="53496"/>
                </a:lnTo>
                <a:lnTo>
                  <a:pt x="2627780" y="54384"/>
                </a:lnTo>
                <a:lnTo>
                  <a:pt x="2680517" y="55210"/>
                </a:lnTo>
                <a:lnTo>
                  <a:pt x="2733590" y="55970"/>
                </a:lnTo>
                <a:lnTo>
                  <a:pt x="2787002" y="56661"/>
                </a:lnTo>
                <a:lnTo>
                  <a:pt x="2840756" y="57280"/>
                </a:lnTo>
                <a:lnTo>
                  <a:pt x="2894855" y="57824"/>
                </a:lnTo>
                <a:lnTo>
                  <a:pt x="2949301" y="58289"/>
                </a:lnTo>
                <a:lnTo>
                  <a:pt x="3004099" y="58672"/>
                </a:lnTo>
                <a:lnTo>
                  <a:pt x="3059251" y="58970"/>
                </a:lnTo>
                <a:lnTo>
                  <a:pt x="3114760" y="59180"/>
                </a:lnTo>
                <a:lnTo>
                  <a:pt x="3170630" y="59299"/>
                </a:lnTo>
                <a:lnTo>
                  <a:pt x="3226862" y="59323"/>
                </a:lnTo>
                <a:lnTo>
                  <a:pt x="3283461" y="59249"/>
                </a:lnTo>
                <a:lnTo>
                  <a:pt x="3340430" y="59074"/>
                </a:lnTo>
                <a:lnTo>
                  <a:pt x="3397771" y="58795"/>
                </a:lnTo>
                <a:lnTo>
                  <a:pt x="3455488" y="58409"/>
                </a:lnTo>
                <a:lnTo>
                  <a:pt x="3513583" y="57912"/>
                </a:lnTo>
                <a:lnTo>
                  <a:pt x="3572060" y="57302"/>
                </a:lnTo>
                <a:lnTo>
                  <a:pt x="3630922" y="56574"/>
                </a:lnTo>
                <a:lnTo>
                  <a:pt x="3690172" y="55726"/>
                </a:lnTo>
                <a:lnTo>
                  <a:pt x="3749812" y="54755"/>
                </a:lnTo>
                <a:lnTo>
                  <a:pt x="3809847" y="53657"/>
                </a:lnTo>
                <a:lnTo>
                  <a:pt x="3870279" y="52429"/>
                </a:lnTo>
                <a:lnTo>
                  <a:pt x="3931111" y="51069"/>
                </a:lnTo>
                <a:lnTo>
                  <a:pt x="3992345" y="49572"/>
                </a:lnTo>
                <a:lnTo>
                  <a:pt x="4053987" y="47935"/>
                </a:lnTo>
                <a:lnTo>
                  <a:pt x="4116037" y="46157"/>
                </a:lnTo>
                <a:lnTo>
                  <a:pt x="4178500" y="44232"/>
                </a:lnTo>
                <a:lnTo>
                  <a:pt x="4241378" y="42158"/>
                </a:lnTo>
                <a:lnTo>
                  <a:pt x="4304675" y="39932"/>
                </a:lnTo>
                <a:lnTo>
                  <a:pt x="4368394" y="37551"/>
                </a:lnTo>
                <a:lnTo>
                  <a:pt x="4432537" y="35011"/>
                </a:lnTo>
                <a:lnTo>
                  <a:pt x="4497108" y="32309"/>
                </a:lnTo>
                <a:lnTo>
                  <a:pt x="4562109" y="29442"/>
                </a:lnTo>
                <a:lnTo>
                  <a:pt x="4627544" y="26407"/>
                </a:lnTo>
                <a:lnTo>
                  <a:pt x="4693417" y="23201"/>
                </a:lnTo>
                <a:lnTo>
                  <a:pt x="4759729" y="19820"/>
                </a:lnTo>
                <a:lnTo>
                  <a:pt x="4826484" y="16261"/>
                </a:lnTo>
                <a:lnTo>
                  <a:pt x="4893686" y="12521"/>
                </a:lnTo>
                <a:lnTo>
                  <a:pt x="4961336" y="8597"/>
                </a:lnTo>
                <a:lnTo>
                  <a:pt x="5029439" y="4485"/>
                </a:lnTo>
                <a:lnTo>
                  <a:pt x="5027259" y="75203"/>
                </a:lnTo>
                <a:lnTo>
                  <a:pt x="5026106" y="143113"/>
                </a:lnTo>
                <a:lnTo>
                  <a:pt x="5025865" y="208353"/>
                </a:lnTo>
                <a:lnTo>
                  <a:pt x="5026422" y="271058"/>
                </a:lnTo>
                <a:lnTo>
                  <a:pt x="5027664" y="331366"/>
                </a:lnTo>
                <a:lnTo>
                  <a:pt x="5029474" y="389414"/>
                </a:lnTo>
                <a:lnTo>
                  <a:pt x="5031741" y="445339"/>
                </a:lnTo>
                <a:lnTo>
                  <a:pt x="5034349" y="499277"/>
                </a:lnTo>
                <a:lnTo>
                  <a:pt x="5037185" y="551366"/>
                </a:lnTo>
                <a:lnTo>
                  <a:pt x="5040135" y="601742"/>
                </a:lnTo>
                <a:lnTo>
                  <a:pt x="5043083" y="650543"/>
                </a:lnTo>
                <a:lnTo>
                  <a:pt x="5045917" y="697905"/>
                </a:lnTo>
                <a:lnTo>
                  <a:pt x="5048522" y="743965"/>
                </a:lnTo>
                <a:lnTo>
                  <a:pt x="5050784" y="788861"/>
                </a:lnTo>
                <a:lnTo>
                  <a:pt x="5052589" y="832728"/>
                </a:lnTo>
                <a:lnTo>
                  <a:pt x="5053823" y="875705"/>
                </a:lnTo>
                <a:lnTo>
                  <a:pt x="5054371" y="917928"/>
                </a:lnTo>
                <a:lnTo>
                  <a:pt x="5054120" y="959533"/>
                </a:lnTo>
                <a:lnTo>
                  <a:pt x="5052956" y="1000658"/>
                </a:lnTo>
                <a:lnTo>
                  <a:pt x="5050764" y="1041440"/>
                </a:lnTo>
                <a:lnTo>
                  <a:pt x="5047431" y="1082016"/>
                </a:lnTo>
                <a:lnTo>
                  <a:pt x="5042841" y="1122522"/>
                </a:lnTo>
                <a:lnTo>
                  <a:pt x="5036882" y="1163095"/>
                </a:lnTo>
                <a:lnTo>
                  <a:pt x="5029439" y="1203873"/>
                </a:lnTo>
                <a:lnTo>
                  <a:pt x="4980223" y="1199758"/>
                </a:lnTo>
                <a:lnTo>
                  <a:pt x="4931079" y="1195727"/>
                </a:lnTo>
                <a:lnTo>
                  <a:pt x="4882003" y="1191780"/>
                </a:lnTo>
                <a:lnTo>
                  <a:pt x="4832994" y="1187916"/>
                </a:lnTo>
                <a:lnTo>
                  <a:pt x="4784046" y="1184136"/>
                </a:lnTo>
                <a:lnTo>
                  <a:pt x="4735157" y="1180440"/>
                </a:lnTo>
                <a:lnTo>
                  <a:pt x="4686324" y="1176827"/>
                </a:lnTo>
                <a:lnTo>
                  <a:pt x="4637544" y="1173298"/>
                </a:lnTo>
                <a:lnTo>
                  <a:pt x="4588813" y="1169852"/>
                </a:lnTo>
                <a:lnTo>
                  <a:pt x="4540128" y="1166490"/>
                </a:lnTo>
                <a:lnTo>
                  <a:pt x="4491486" y="1163212"/>
                </a:lnTo>
                <a:lnTo>
                  <a:pt x="4442883" y="1160018"/>
                </a:lnTo>
                <a:lnTo>
                  <a:pt x="4394317" y="1156907"/>
                </a:lnTo>
                <a:lnTo>
                  <a:pt x="4345784" y="1153880"/>
                </a:lnTo>
                <a:lnTo>
                  <a:pt x="4297281" y="1150937"/>
                </a:lnTo>
                <a:lnTo>
                  <a:pt x="4248805" y="1148077"/>
                </a:lnTo>
                <a:lnTo>
                  <a:pt x="4200353" y="1145302"/>
                </a:lnTo>
                <a:lnTo>
                  <a:pt x="4151920" y="1142610"/>
                </a:lnTo>
                <a:lnTo>
                  <a:pt x="4103505" y="1140001"/>
                </a:lnTo>
                <a:lnTo>
                  <a:pt x="4055104" y="1137477"/>
                </a:lnTo>
                <a:lnTo>
                  <a:pt x="4006713" y="1135037"/>
                </a:lnTo>
                <a:lnTo>
                  <a:pt x="3958330" y="1132680"/>
                </a:lnTo>
                <a:lnTo>
                  <a:pt x="3909951" y="1130407"/>
                </a:lnTo>
                <a:lnTo>
                  <a:pt x="3861573" y="1128218"/>
                </a:lnTo>
                <a:lnTo>
                  <a:pt x="3813193" y="1126113"/>
                </a:lnTo>
                <a:lnTo>
                  <a:pt x="3764807" y="1124092"/>
                </a:lnTo>
                <a:lnTo>
                  <a:pt x="3716413" y="1122154"/>
                </a:lnTo>
                <a:lnTo>
                  <a:pt x="3668006" y="1120301"/>
                </a:lnTo>
                <a:lnTo>
                  <a:pt x="3619585" y="1118531"/>
                </a:lnTo>
                <a:lnTo>
                  <a:pt x="3571145" y="1116845"/>
                </a:lnTo>
                <a:lnTo>
                  <a:pt x="3522683" y="1115244"/>
                </a:lnTo>
                <a:lnTo>
                  <a:pt x="3474197" y="1113726"/>
                </a:lnTo>
                <a:lnTo>
                  <a:pt x="3425683" y="1112292"/>
                </a:lnTo>
                <a:lnTo>
                  <a:pt x="3377137" y="1110942"/>
                </a:lnTo>
                <a:lnTo>
                  <a:pt x="3328557" y="1109676"/>
                </a:lnTo>
                <a:lnTo>
                  <a:pt x="3279939" y="1108494"/>
                </a:lnTo>
                <a:lnTo>
                  <a:pt x="3231281" y="1107396"/>
                </a:lnTo>
                <a:lnTo>
                  <a:pt x="3182578" y="1106382"/>
                </a:lnTo>
                <a:lnTo>
                  <a:pt x="3133828" y="1105453"/>
                </a:lnTo>
                <a:lnTo>
                  <a:pt x="3085027" y="1104607"/>
                </a:lnTo>
                <a:lnTo>
                  <a:pt x="3036172" y="1103845"/>
                </a:lnTo>
                <a:lnTo>
                  <a:pt x="2987261" y="1103167"/>
                </a:lnTo>
                <a:lnTo>
                  <a:pt x="2938289" y="1102574"/>
                </a:lnTo>
                <a:lnTo>
                  <a:pt x="2889254" y="1102064"/>
                </a:lnTo>
                <a:lnTo>
                  <a:pt x="2840151" y="1101639"/>
                </a:lnTo>
                <a:lnTo>
                  <a:pt x="2790979" y="1101297"/>
                </a:lnTo>
                <a:lnTo>
                  <a:pt x="2741734" y="1101040"/>
                </a:lnTo>
                <a:lnTo>
                  <a:pt x="2692413" y="1100867"/>
                </a:lnTo>
                <a:lnTo>
                  <a:pt x="2643012" y="1100778"/>
                </a:lnTo>
                <a:lnTo>
                  <a:pt x="2593528" y="1100773"/>
                </a:lnTo>
                <a:lnTo>
                  <a:pt x="2543958" y="1100852"/>
                </a:lnTo>
                <a:lnTo>
                  <a:pt x="2494298" y="1101016"/>
                </a:lnTo>
                <a:lnTo>
                  <a:pt x="2444547" y="1101264"/>
                </a:lnTo>
                <a:lnTo>
                  <a:pt x="2394699" y="1101596"/>
                </a:lnTo>
                <a:lnTo>
                  <a:pt x="2344753" y="1102012"/>
                </a:lnTo>
                <a:lnTo>
                  <a:pt x="2294704" y="1102512"/>
                </a:lnTo>
                <a:lnTo>
                  <a:pt x="2244550" y="1103097"/>
                </a:lnTo>
                <a:lnTo>
                  <a:pt x="2194288" y="1103766"/>
                </a:lnTo>
                <a:lnTo>
                  <a:pt x="2143913" y="1104519"/>
                </a:lnTo>
                <a:lnTo>
                  <a:pt x="2093424" y="1105356"/>
                </a:lnTo>
                <a:lnTo>
                  <a:pt x="2042816" y="1106278"/>
                </a:lnTo>
                <a:lnTo>
                  <a:pt x="1992087" y="1107284"/>
                </a:lnTo>
                <a:lnTo>
                  <a:pt x="1941233" y="1108374"/>
                </a:lnTo>
                <a:lnTo>
                  <a:pt x="1890251" y="1109549"/>
                </a:lnTo>
                <a:lnTo>
                  <a:pt x="1839138" y="1110808"/>
                </a:lnTo>
                <a:lnTo>
                  <a:pt x="1787891" y="1112151"/>
                </a:lnTo>
                <a:lnTo>
                  <a:pt x="1736506" y="1113578"/>
                </a:lnTo>
                <a:lnTo>
                  <a:pt x="1684980" y="1115090"/>
                </a:lnTo>
                <a:lnTo>
                  <a:pt x="1633310" y="1116687"/>
                </a:lnTo>
                <a:lnTo>
                  <a:pt x="1581493" y="1118368"/>
                </a:lnTo>
                <a:lnTo>
                  <a:pt x="1529525" y="1120133"/>
                </a:lnTo>
                <a:lnTo>
                  <a:pt x="1477403" y="1121982"/>
                </a:lnTo>
                <a:lnTo>
                  <a:pt x="1425125" y="1123916"/>
                </a:lnTo>
                <a:lnTo>
                  <a:pt x="1372687" y="1125935"/>
                </a:lnTo>
                <a:lnTo>
                  <a:pt x="1320085" y="1128038"/>
                </a:lnTo>
                <a:lnTo>
                  <a:pt x="1267316" y="1130225"/>
                </a:lnTo>
                <a:lnTo>
                  <a:pt x="1214378" y="1132497"/>
                </a:lnTo>
                <a:lnTo>
                  <a:pt x="1161266" y="1134853"/>
                </a:lnTo>
                <a:lnTo>
                  <a:pt x="1107978" y="1137294"/>
                </a:lnTo>
                <a:lnTo>
                  <a:pt x="1054511" y="1139819"/>
                </a:lnTo>
                <a:lnTo>
                  <a:pt x="1000861" y="1142429"/>
                </a:lnTo>
                <a:lnTo>
                  <a:pt x="947025" y="1145124"/>
                </a:lnTo>
                <a:lnTo>
                  <a:pt x="893000" y="1147903"/>
                </a:lnTo>
                <a:lnTo>
                  <a:pt x="838782" y="1150766"/>
                </a:lnTo>
                <a:lnTo>
                  <a:pt x="784369" y="1153714"/>
                </a:lnTo>
                <a:lnTo>
                  <a:pt x="729757" y="1156747"/>
                </a:lnTo>
                <a:lnTo>
                  <a:pt x="674943" y="1159864"/>
                </a:lnTo>
                <a:lnTo>
                  <a:pt x="619923" y="1163066"/>
                </a:lnTo>
                <a:lnTo>
                  <a:pt x="564696" y="1166352"/>
                </a:lnTo>
                <a:lnTo>
                  <a:pt x="509256" y="1169723"/>
                </a:lnTo>
                <a:lnTo>
                  <a:pt x="453601" y="1173179"/>
                </a:lnTo>
                <a:lnTo>
                  <a:pt x="397728" y="1176719"/>
                </a:lnTo>
                <a:lnTo>
                  <a:pt x="341634" y="1180344"/>
                </a:lnTo>
                <a:lnTo>
                  <a:pt x="285315" y="1184054"/>
                </a:lnTo>
                <a:lnTo>
                  <a:pt x="228769" y="1187848"/>
                </a:lnTo>
                <a:lnTo>
                  <a:pt x="171991" y="1191728"/>
                </a:lnTo>
                <a:lnTo>
                  <a:pt x="114979" y="1195691"/>
                </a:lnTo>
                <a:lnTo>
                  <a:pt x="57729" y="1199740"/>
                </a:lnTo>
                <a:lnTo>
                  <a:pt x="239" y="1203873"/>
                </a:lnTo>
                <a:lnTo>
                  <a:pt x="12576" y="1160731"/>
                </a:lnTo>
                <a:lnTo>
                  <a:pt x="22746" y="1115250"/>
                </a:lnTo>
                <a:lnTo>
                  <a:pt x="30900" y="1067670"/>
                </a:lnTo>
                <a:lnTo>
                  <a:pt x="37185" y="1018227"/>
                </a:lnTo>
                <a:lnTo>
                  <a:pt x="41751" y="967160"/>
                </a:lnTo>
                <a:lnTo>
                  <a:pt x="44748" y="914706"/>
                </a:lnTo>
                <a:lnTo>
                  <a:pt x="46324" y="861103"/>
                </a:lnTo>
                <a:lnTo>
                  <a:pt x="46628" y="806589"/>
                </a:lnTo>
                <a:lnTo>
                  <a:pt x="45809" y="751401"/>
                </a:lnTo>
                <a:lnTo>
                  <a:pt x="44017" y="695778"/>
                </a:lnTo>
                <a:lnTo>
                  <a:pt x="41401" y="639957"/>
                </a:lnTo>
                <a:lnTo>
                  <a:pt x="38110" y="584177"/>
                </a:lnTo>
                <a:lnTo>
                  <a:pt x="34293" y="528674"/>
                </a:lnTo>
                <a:lnTo>
                  <a:pt x="30099" y="473686"/>
                </a:lnTo>
                <a:lnTo>
                  <a:pt x="25677" y="419452"/>
                </a:lnTo>
                <a:lnTo>
                  <a:pt x="21177" y="366209"/>
                </a:lnTo>
                <a:lnTo>
                  <a:pt x="16747" y="314195"/>
                </a:lnTo>
                <a:lnTo>
                  <a:pt x="12537" y="263648"/>
                </a:lnTo>
                <a:lnTo>
                  <a:pt x="8695" y="214806"/>
                </a:lnTo>
                <a:lnTo>
                  <a:pt x="5372" y="167906"/>
                </a:lnTo>
                <a:lnTo>
                  <a:pt x="2715" y="123186"/>
                </a:lnTo>
                <a:lnTo>
                  <a:pt x="875" y="80884"/>
                </a:lnTo>
                <a:lnTo>
                  <a:pt x="0" y="41238"/>
                </a:lnTo>
                <a:lnTo>
                  <a:pt x="239" y="448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64540" y="1000455"/>
            <a:ext cx="42265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for(i=1; i&lt;=n;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i=i*2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(j=1;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j&lt;=i</a:t>
            </a:r>
            <a:r>
              <a:rPr dirty="0" sz="2400" spc="-10" b="1">
                <a:latin typeface="Courier New"/>
                <a:cs typeface="Courier New"/>
              </a:rPr>
              <a:t>;++j)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9567" y="1740153"/>
            <a:ext cx="1305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sum+=1;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0961" y="2319782"/>
            <a:ext cx="8483600" cy="2581275"/>
            <a:chOff x="330961" y="2319782"/>
            <a:chExt cx="8483600" cy="2581275"/>
          </a:xfrm>
        </p:grpSpPr>
        <p:sp>
          <p:nvSpPr>
            <p:cNvPr id="13" name="object 13"/>
            <p:cNvSpPr/>
            <p:nvPr/>
          </p:nvSpPr>
          <p:spPr>
            <a:xfrm>
              <a:off x="343661" y="2332482"/>
              <a:ext cx="8458200" cy="2555875"/>
            </a:xfrm>
            <a:custGeom>
              <a:avLst/>
              <a:gdLst/>
              <a:ahLst/>
              <a:cxnLst/>
              <a:rect l="l" t="t" r="r" b="b"/>
              <a:pathLst>
                <a:path w="8458200" h="2555875">
                  <a:moveTo>
                    <a:pt x="0" y="2555748"/>
                  </a:moveTo>
                  <a:lnTo>
                    <a:pt x="8458200" y="2555748"/>
                  </a:lnTo>
                  <a:lnTo>
                    <a:pt x="8458200" y="0"/>
                  </a:lnTo>
                  <a:lnTo>
                    <a:pt x="0" y="0"/>
                  </a:lnTo>
                  <a:lnTo>
                    <a:pt x="0" y="2555748"/>
                  </a:lnTo>
                  <a:close/>
                </a:path>
              </a:pathLst>
            </a:custGeom>
            <a:ln w="25400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836920" y="4278376"/>
              <a:ext cx="100965" cy="38100"/>
            </a:xfrm>
            <a:custGeom>
              <a:avLst/>
              <a:gdLst/>
              <a:ahLst/>
              <a:cxnLst/>
              <a:rect l="l" t="t" r="r" b="b"/>
              <a:pathLst>
                <a:path w="100964" h="38100">
                  <a:moveTo>
                    <a:pt x="10058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0584" y="38100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83540" y="2352294"/>
            <a:ext cx="781939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Outer loop runs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lgn</a:t>
            </a:r>
            <a:r>
              <a:rPr dirty="0" sz="32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times</a:t>
            </a:r>
            <a:endParaRPr sz="32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  <a:tab pos="5824220" algn="l"/>
              </a:tabLst>
            </a:pPr>
            <a:r>
              <a:rPr dirty="0" sz="3200">
                <a:latin typeface="Times New Roman"/>
                <a:cs typeface="Times New Roman"/>
              </a:rPr>
              <a:t>Inner loop runs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1 2 4 8 16</a:t>
            </a:r>
            <a:r>
              <a:rPr dirty="0" sz="32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32</a:t>
            </a:r>
            <a:r>
              <a:rPr dirty="0" sz="32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64	</a:t>
            </a:r>
            <a:r>
              <a:rPr dirty="0" sz="3200" spc="5">
                <a:latin typeface="Times New Roman"/>
                <a:cs typeface="Times New Roman"/>
              </a:rPr>
              <a:t>…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times</a:t>
            </a:r>
            <a:endParaRPr sz="32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3200" spc="-125">
                <a:latin typeface="Times New Roman"/>
                <a:cs typeface="Times New Roman"/>
              </a:rPr>
              <a:t>We </a:t>
            </a:r>
            <a:r>
              <a:rPr dirty="0" sz="3200">
                <a:latin typeface="Times New Roman"/>
                <a:cs typeface="Times New Roman"/>
              </a:rPr>
              <a:t>need to sum up</a:t>
            </a:r>
            <a:r>
              <a:rPr dirty="0" sz="3200" spc="10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1+2+4+8+16+32+64</a:t>
            </a:r>
            <a:endParaRPr sz="32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This forms a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heavy" sz="3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Geometric series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sum up to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lgn</a:t>
            </a:r>
            <a:endParaRPr sz="3200">
              <a:latin typeface="Times New Roman"/>
              <a:cs typeface="Times New Roman"/>
            </a:endParaRPr>
          </a:p>
          <a:p>
            <a:pPr marL="495300" indent="-445134">
              <a:lnSpc>
                <a:spcPct val="100000"/>
              </a:lnSpc>
              <a:buFont typeface="Arial"/>
              <a:buChar char="•"/>
              <a:tabLst>
                <a:tab pos="495300" algn="l"/>
                <a:tab pos="495934" algn="l"/>
              </a:tabLst>
            </a:pPr>
            <a:r>
              <a:rPr dirty="0" sz="3200">
                <a:latin typeface="Times New Roman"/>
                <a:cs typeface="Times New Roman"/>
              </a:rPr>
              <a:t>1+2</a:t>
            </a:r>
            <a:r>
              <a:rPr dirty="0" baseline="25132" sz="3150">
                <a:latin typeface="Times New Roman"/>
                <a:cs typeface="Times New Roman"/>
              </a:rPr>
              <a:t>1</a:t>
            </a:r>
            <a:r>
              <a:rPr dirty="0" sz="3200">
                <a:latin typeface="Times New Roman"/>
                <a:cs typeface="Times New Roman"/>
              </a:rPr>
              <a:t>+2</a:t>
            </a:r>
            <a:r>
              <a:rPr dirty="0" baseline="25132" sz="3150"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+2</a:t>
            </a:r>
            <a:r>
              <a:rPr dirty="0" baseline="25132" sz="3150">
                <a:latin typeface="Times New Roman"/>
                <a:cs typeface="Times New Roman"/>
              </a:rPr>
              <a:t>3</a:t>
            </a:r>
            <a:r>
              <a:rPr dirty="0" sz="3200">
                <a:latin typeface="Times New Roman"/>
                <a:cs typeface="Times New Roman"/>
              </a:rPr>
              <a:t>+2</a:t>
            </a:r>
            <a:r>
              <a:rPr dirty="0" baseline="25132" sz="3150">
                <a:latin typeface="Times New Roman"/>
                <a:cs typeface="Times New Roman"/>
              </a:rPr>
              <a:t>4</a:t>
            </a:r>
            <a:r>
              <a:rPr dirty="0" sz="3200">
                <a:latin typeface="Times New Roman"/>
                <a:cs typeface="Times New Roman"/>
              </a:rPr>
              <a:t>+2</a:t>
            </a:r>
            <a:r>
              <a:rPr dirty="0" baseline="25132" sz="3150">
                <a:latin typeface="Times New Roman"/>
                <a:cs typeface="Times New Roman"/>
              </a:rPr>
              <a:t>5</a:t>
            </a:r>
            <a:r>
              <a:rPr dirty="0" sz="3200">
                <a:latin typeface="Times New Roman"/>
                <a:cs typeface="Times New Roman"/>
              </a:rPr>
              <a:t>+2</a:t>
            </a:r>
            <a:r>
              <a:rPr dirty="0" baseline="25132" sz="3150">
                <a:latin typeface="Times New Roman"/>
                <a:cs typeface="Times New Roman"/>
              </a:rPr>
              <a:t>6 </a:t>
            </a:r>
            <a:r>
              <a:rPr dirty="0" baseline="25132" sz="3150" spc="22">
                <a:latin typeface="Times New Roman"/>
                <a:cs typeface="Times New Roman"/>
              </a:rPr>
              <a:t>…..</a:t>
            </a:r>
            <a:r>
              <a:rPr dirty="0" baseline="25132" sz="3150" spc="-22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Times New Roman"/>
                <a:cs typeface="Times New Roman"/>
              </a:rPr>
              <a:t>2</a:t>
            </a:r>
            <a:r>
              <a:rPr dirty="0" baseline="25132" sz="3150" spc="15">
                <a:latin typeface="Times New Roman"/>
                <a:cs typeface="Times New Roman"/>
              </a:rPr>
              <a:t>lgn</a:t>
            </a:r>
            <a:endParaRPr baseline="25132" sz="31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60135" y="5820155"/>
            <a:ext cx="3124200" cy="753110"/>
            <a:chOff x="5660135" y="5820155"/>
            <a:chExt cx="3124200" cy="753110"/>
          </a:xfrm>
        </p:grpSpPr>
        <p:sp>
          <p:nvSpPr>
            <p:cNvPr id="17" name="object 17"/>
            <p:cNvSpPr/>
            <p:nvPr/>
          </p:nvSpPr>
          <p:spPr>
            <a:xfrm>
              <a:off x="5660135" y="5820155"/>
              <a:ext cx="3124200" cy="753110"/>
            </a:xfrm>
            <a:custGeom>
              <a:avLst/>
              <a:gdLst/>
              <a:ahLst/>
              <a:cxnLst/>
              <a:rect l="l" t="t" r="r" b="b"/>
              <a:pathLst>
                <a:path w="3124200" h="753109">
                  <a:moveTo>
                    <a:pt x="3124200" y="0"/>
                  </a:moveTo>
                  <a:lnTo>
                    <a:pt x="0" y="0"/>
                  </a:lnTo>
                  <a:lnTo>
                    <a:pt x="0" y="752856"/>
                  </a:lnTo>
                  <a:lnTo>
                    <a:pt x="3124200" y="752856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111112" y="6274231"/>
              <a:ext cx="1369060" cy="22860"/>
            </a:xfrm>
            <a:custGeom>
              <a:avLst/>
              <a:gdLst/>
              <a:ahLst/>
              <a:cxnLst/>
              <a:rect l="l" t="t" r="r" b="b"/>
              <a:pathLst>
                <a:path w="1369059" h="22860">
                  <a:moveTo>
                    <a:pt x="136855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1368552" y="22860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42328" y="5908040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25">
                <a:latin typeface="Verdana"/>
                <a:cs typeface="Verdana"/>
              </a:rPr>
              <a:t>2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7805" y="5859271"/>
            <a:ext cx="5911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50" spc="-490">
                <a:latin typeface="Verdana"/>
                <a:cs typeface="Verdana"/>
              </a:rPr>
              <a:t>𝑙𝑔</a:t>
            </a:r>
            <a:r>
              <a:rPr dirty="0" baseline="-13468" sz="2475" spc="-735">
                <a:latin typeface="Verdana"/>
                <a:cs typeface="Verdana"/>
              </a:rPr>
              <a:t>2</a:t>
            </a:r>
            <a:r>
              <a:rPr dirty="0" baseline="26936" sz="2475" spc="-735">
                <a:latin typeface="Verdana"/>
                <a:cs typeface="Verdana"/>
              </a:rPr>
              <a:t>𝑛</a:t>
            </a:r>
            <a:endParaRPr baseline="26936" sz="2475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38341" y="6295135"/>
            <a:ext cx="51562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20">
                <a:latin typeface="Verdana"/>
                <a:cs typeface="Verdana"/>
              </a:rPr>
              <a:t>2</a:t>
            </a:r>
            <a:r>
              <a:rPr dirty="0" sz="2050" spc="-195">
                <a:latin typeface="Verdana"/>
                <a:cs typeface="Verdana"/>
              </a:rPr>
              <a:t>−</a:t>
            </a:r>
            <a:r>
              <a:rPr dirty="0" sz="2050" spc="-125">
                <a:latin typeface="Verdana"/>
                <a:cs typeface="Verdana"/>
              </a:rPr>
              <a:t>1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02729" y="6020815"/>
            <a:ext cx="12693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44715" sz="3075" spc="-240">
                <a:latin typeface="Verdana"/>
                <a:cs typeface="Verdana"/>
              </a:rPr>
              <a:t>−1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n-1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40908" y="935736"/>
            <a:ext cx="3387725" cy="1191895"/>
            <a:chOff x="5740908" y="935736"/>
            <a:chExt cx="3387725" cy="1191895"/>
          </a:xfrm>
        </p:grpSpPr>
        <p:sp>
          <p:nvSpPr>
            <p:cNvPr id="24" name="object 24"/>
            <p:cNvSpPr/>
            <p:nvPr/>
          </p:nvSpPr>
          <p:spPr>
            <a:xfrm>
              <a:off x="5740908" y="976833"/>
              <a:ext cx="3364611" cy="10267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92724" y="935736"/>
              <a:ext cx="3335654" cy="11913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88152" y="1004316"/>
              <a:ext cx="3279648" cy="9418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788152" y="1004316"/>
            <a:ext cx="3279775" cy="9423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75"/>
              </a:spcBef>
            </a:pPr>
            <a:r>
              <a:rPr dirty="0" sz="2400" spc="-5" b="1">
                <a:latin typeface="Times New Roman"/>
                <a:cs typeface="Times New Roman"/>
              </a:rPr>
              <a:t>Nested </a:t>
            </a:r>
            <a:r>
              <a:rPr dirty="0" sz="2400" b="1">
                <a:latin typeface="Times New Roman"/>
                <a:cs typeface="Times New Roman"/>
              </a:rPr>
              <a:t>loop </a:t>
            </a:r>
            <a:r>
              <a:rPr dirty="0" sz="2400" spc="-5" b="1">
                <a:latin typeface="Times New Roman"/>
                <a:cs typeface="Times New Roman"/>
              </a:rPr>
              <a:t>run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appr.</a:t>
            </a:r>
            <a:endParaRPr sz="2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865"/>
              </a:spcBef>
            </a:pPr>
            <a:r>
              <a:rPr dirty="0" sz="2400" spc="-5" b="1">
                <a:latin typeface="Times New Roman"/>
                <a:cs typeface="Times New Roman"/>
              </a:rPr>
              <a:t>2n-1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times.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51796" y="5389653"/>
            <a:ext cx="793750" cy="0"/>
          </a:xfrm>
          <a:custGeom>
            <a:avLst/>
            <a:gdLst/>
            <a:ahLst/>
            <a:cxnLst/>
            <a:rect l="l" t="t" r="r" b="b"/>
            <a:pathLst>
              <a:path w="793750" h="0">
                <a:moveTo>
                  <a:pt x="0" y="0"/>
                </a:moveTo>
                <a:lnTo>
                  <a:pt x="793623" y="0"/>
                </a:lnTo>
              </a:path>
            </a:pathLst>
          </a:custGeom>
          <a:ln w="113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74831" y="5087803"/>
            <a:ext cx="631190" cy="4546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50" spc="10" i="1">
                <a:latin typeface="Times New Roman"/>
                <a:cs typeface="Times New Roman"/>
              </a:rPr>
              <a:t>x </a:t>
            </a:r>
            <a:r>
              <a:rPr dirty="0" sz="2150" spc="15">
                <a:latin typeface="Symbol"/>
                <a:cs typeface="Symbol"/>
              </a:rPr>
              <a:t></a:t>
            </a:r>
            <a:r>
              <a:rPr dirty="0" sz="2150" spc="-295">
                <a:latin typeface="Times New Roman"/>
                <a:cs typeface="Times New Roman"/>
              </a:rPr>
              <a:t> </a:t>
            </a:r>
            <a:r>
              <a:rPr dirty="0" sz="2150" spc="-145">
                <a:latin typeface="Times New Roman"/>
                <a:cs typeface="Times New Roman"/>
              </a:rPr>
              <a:t>1</a:t>
            </a:r>
            <a:r>
              <a:rPr dirty="0" sz="2800" spc="-145">
                <a:latin typeface="Symbol"/>
                <a:cs typeface="Symbol"/>
              </a:rPr>
              <a:t>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46492" y="4793388"/>
            <a:ext cx="970915" cy="45465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4547" sz="3225" spc="60" i="1">
                <a:latin typeface="Times New Roman"/>
                <a:cs typeface="Times New Roman"/>
              </a:rPr>
              <a:t>x</a:t>
            </a:r>
            <a:r>
              <a:rPr dirty="0" sz="1250" spc="40" i="1">
                <a:latin typeface="Times New Roman"/>
                <a:cs typeface="Times New Roman"/>
              </a:rPr>
              <a:t>n</a:t>
            </a:r>
            <a:r>
              <a:rPr dirty="0" sz="1250" spc="40">
                <a:latin typeface="Symbol"/>
                <a:cs typeface="Symbol"/>
              </a:rPr>
              <a:t></a:t>
            </a:r>
            <a:r>
              <a:rPr dirty="0" sz="1250" spc="40">
                <a:latin typeface="Times New Roman"/>
                <a:cs typeface="Times New Roman"/>
              </a:rPr>
              <a:t>1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baseline="-24547" sz="3225" spc="22">
                <a:latin typeface="Symbol"/>
                <a:cs typeface="Symbol"/>
              </a:rPr>
              <a:t></a:t>
            </a:r>
            <a:r>
              <a:rPr dirty="0" baseline="-24547" sz="3225" spc="-509">
                <a:latin typeface="Times New Roman"/>
                <a:cs typeface="Times New Roman"/>
              </a:rPr>
              <a:t> </a:t>
            </a:r>
            <a:r>
              <a:rPr dirty="0" baseline="-24547" sz="3225" spc="15">
                <a:latin typeface="Times New Roman"/>
                <a:cs typeface="Times New Roman"/>
              </a:rPr>
              <a:t>1</a:t>
            </a:r>
            <a:r>
              <a:rPr dirty="0" baseline="-24547" sz="3225" spc="-442">
                <a:latin typeface="Times New Roman"/>
                <a:cs typeface="Times New Roman"/>
              </a:rPr>
              <a:t> </a:t>
            </a:r>
            <a:r>
              <a:rPr dirty="0" baseline="-45634" sz="4200" spc="-322">
                <a:latin typeface="Symbol"/>
                <a:cs typeface="Symbol"/>
              </a:rPr>
              <a:t></a:t>
            </a:r>
            <a:endParaRPr baseline="-45634" sz="4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08536" y="5384733"/>
            <a:ext cx="522605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50" spc="10" i="1">
                <a:latin typeface="Times New Roman"/>
                <a:cs typeface="Times New Roman"/>
              </a:rPr>
              <a:t>x</a:t>
            </a:r>
            <a:r>
              <a:rPr dirty="0" sz="2150" spc="-140" i="1">
                <a:latin typeface="Times New Roman"/>
                <a:cs typeface="Times New Roman"/>
              </a:rPr>
              <a:t> </a:t>
            </a:r>
            <a:r>
              <a:rPr dirty="0" sz="2150" spc="15">
                <a:latin typeface="Symbol"/>
                <a:cs typeface="Symbol"/>
              </a:rPr>
              <a:t></a:t>
            </a:r>
            <a:r>
              <a:rPr dirty="0" sz="2150" spc="-360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83373" y="5160407"/>
            <a:ext cx="11747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2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43447" y="5169992"/>
            <a:ext cx="3161030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949575" algn="l"/>
              </a:tabLst>
            </a:pPr>
            <a:r>
              <a:rPr dirty="0" sz="2450" spc="75" i="1">
                <a:latin typeface="Times New Roman"/>
                <a:cs typeface="Times New Roman"/>
              </a:rPr>
              <a:t>x</a:t>
            </a:r>
            <a:r>
              <a:rPr dirty="0" baseline="43650" sz="2100" spc="112" i="1">
                <a:latin typeface="Times New Roman"/>
                <a:cs typeface="Times New Roman"/>
              </a:rPr>
              <a:t>k </a:t>
            </a:r>
            <a:r>
              <a:rPr dirty="0" baseline="43650" sz="2100" spc="202" i="1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Symbol"/>
                <a:cs typeface="Symbol"/>
              </a:rPr>
              <a:t></a:t>
            </a:r>
            <a:r>
              <a:rPr dirty="0" sz="2450" spc="-260">
                <a:latin typeface="Times New Roman"/>
                <a:cs typeface="Times New Roman"/>
              </a:rPr>
              <a:t> </a:t>
            </a:r>
            <a:r>
              <a:rPr dirty="0" sz="2450" spc="10">
                <a:latin typeface="Times New Roman"/>
                <a:cs typeface="Times New Roman"/>
              </a:rPr>
              <a:t>1</a:t>
            </a:r>
            <a:r>
              <a:rPr dirty="0" sz="2450" spc="-365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Symbol"/>
                <a:cs typeface="Symbol"/>
              </a:rPr>
              <a:t></a:t>
            </a:r>
            <a:r>
              <a:rPr dirty="0" sz="2450" spc="5">
                <a:latin typeface="Times New Roman"/>
                <a:cs typeface="Times New Roman"/>
              </a:rPr>
              <a:t> </a:t>
            </a:r>
            <a:r>
              <a:rPr dirty="0" sz="2450" spc="10" i="1">
                <a:latin typeface="Times New Roman"/>
                <a:cs typeface="Times New Roman"/>
              </a:rPr>
              <a:t>x</a:t>
            </a:r>
            <a:r>
              <a:rPr dirty="0" sz="2450" spc="-105" i="1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Symbol"/>
                <a:cs typeface="Symbol"/>
              </a:rPr>
              <a:t>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sz="2450" spc="80" i="1">
                <a:latin typeface="Times New Roman"/>
                <a:cs typeface="Times New Roman"/>
              </a:rPr>
              <a:t>x</a:t>
            </a:r>
            <a:r>
              <a:rPr dirty="0" baseline="43650" sz="2100" spc="120">
                <a:latin typeface="Times New Roman"/>
                <a:cs typeface="Times New Roman"/>
              </a:rPr>
              <a:t>2</a:t>
            </a:r>
            <a:r>
              <a:rPr dirty="0" baseline="43650" sz="2100" spc="465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Symbol"/>
                <a:cs typeface="Symbol"/>
              </a:rPr>
              <a:t></a:t>
            </a:r>
            <a:r>
              <a:rPr dirty="0" sz="2450" spc="-275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Times New Roman"/>
                <a:cs typeface="Times New Roman"/>
              </a:rPr>
              <a:t>...</a:t>
            </a:r>
            <a:r>
              <a:rPr dirty="0" sz="2450" spc="-250">
                <a:latin typeface="Times New Roman"/>
                <a:cs typeface="Times New Roman"/>
              </a:rPr>
              <a:t> </a:t>
            </a:r>
            <a:r>
              <a:rPr dirty="0" sz="2450" spc="15">
                <a:latin typeface="Symbol"/>
                <a:cs typeface="Symbol"/>
              </a:rPr>
              <a:t></a:t>
            </a:r>
            <a:r>
              <a:rPr dirty="0" sz="2450" spc="5">
                <a:latin typeface="Times New Roman"/>
                <a:cs typeface="Times New Roman"/>
              </a:rPr>
              <a:t> </a:t>
            </a:r>
            <a:r>
              <a:rPr dirty="0" sz="2450" spc="10" i="1">
                <a:latin typeface="Times New Roman"/>
                <a:cs typeface="Times New Roman"/>
              </a:rPr>
              <a:t>x	</a:t>
            </a:r>
            <a:r>
              <a:rPr dirty="0" sz="2450" spc="15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8967" y="4980602"/>
            <a:ext cx="349885" cy="1154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25"/>
              </a:spcBef>
            </a:pPr>
            <a:r>
              <a:rPr dirty="0" sz="1400" spc="2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3785"/>
              </a:lnSpc>
            </a:pPr>
            <a:r>
              <a:rPr dirty="0" sz="3650" spc="-171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  <a:p>
            <a:pPr marL="26670">
              <a:lnSpc>
                <a:spcPts val="1510"/>
              </a:lnSpc>
            </a:pPr>
            <a:r>
              <a:rPr dirty="0" sz="1400" spc="20" i="1">
                <a:latin typeface="Times New Roman"/>
                <a:cs typeface="Times New Roman"/>
              </a:rPr>
              <a:t>k</a:t>
            </a:r>
            <a:r>
              <a:rPr dirty="0" sz="1400" spc="-229" i="1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Symbol"/>
                <a:cs typeface="Symbol"/>
              </a:rPr>
              <a:t></a:t>
            </a:r>
            <a:r>
              <a:rPr dirty="0" sz="1400" spc="3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930"/>
              </a:spcBef>
            </a:pPr>
            <a:r>
              <a:rPr dirty="0" sz="1150" spc="-505">
                <a:latin typeface="Verdana"/>
                <a:cs typeface="Verdana"/>
              </a:rPr>
              <a:t>𝑙𝑔𝑛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6294" y="6159195"/>
            <a:ext cx="113030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465">
                <a:latin typeface="Verdana"/>
                <a:cs typeface="Verdana"/>
              </a:rPr>
              <a:t>𝑥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04389" y="6185103"/>
            <a:ext cx="145351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0205" algn="l"/>
                <a:tab pos="676910" algn="l"/>
                <a:tab pos="1265555" algn="l"/>
              </a:tabLst>
            </a:pPr>
            <a:r>
              <a:rPr dirty="0" sz="1050" spc="5" i="1">
                <a:latin typeface="Times New Roman"/>
                <a:cs typeface="Times New Roman"/>
              </a:rPr>
              <a:t>1</a:t>
            </a:r>
            <a:r>
              <a:rPr dirty="0" sz="1050" spc="5" i="1">
                <a:latin typeface="Times New Roman"/>
                <a:cs typeface="Times New Roman"/>
              </a:rPr>
              <a:t>	</a:t>
            </a:r>
            <a:r>
              <a:rPr dirty="0" sz="1050" spc="5" i="1">
                <a:latin typeface="Times New Roman"/>
                <a:cs typeface="Times New Roman"/>
              </a:rPr>
              <a:t>2</a:t>
            </a:r>
            <a:r>
              <a:rPr dirty="0" sz="1050" spc="5" i="1">
                <a:latin typeface="Times New Roman"/>
                <a:cs typeface="Times New Roman"/>
              </a:rPr>
              <a:t>	</a:t>
            </a:r>
            <a:r>
              <a:rPr dirty="0" sz="1050" spc="5" i="1">
                <a:latin typeface="Times New Roman"/>
                <a:cs typeface="Times New Roman"/>
              </a:rPr>
              <a:t>3</a:t>
            </a:r>
            <a:r>
              <a:rPr dirty="0" sz="1050" spc="5" i="1">
                <a:latin typeface="Times New Roman"/>
                <a:cs typeface="Times New Roman"/>
              </a:rPr>
              <a:t>	</a:t>
            </a:r>
            <a:r>
              <a:rPr dirty="0" sz="1050" spc="5" i="1">
                <a:latin typeface="Times New Roman"/>
                <a:cs typeface="Times New Roman"/>
              </a:rPr>
              <a:t>l</a:t>
            </a:r>
            <a:r>
              <a:rPr dirty="0" sz="1050" spc="10" i="1">
                <a:latin typeface="Times New Roman"/>
                <a:cs typeface="Times New Roman"/>
              </a:rPr>
              <a:t>g</a:t>
            </a:r>
            <a:r>
              <a:rPr dirty="0" sz="1050" spc="5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0175" y="6068571"/>
            <a:ext cx="2864485" cy="62801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915"/>
              </a:spcBef>
              <a:tabLst>
                <a:tab pos="605155" algn="l"/>
                <a:tab pos="2700020" algn="l"/>
              </a:tabLst>
            </a:pPr>
            <a:r>
              <a:rPr dirty="0" sz="1600" spc="515">
                <a:latin typeface="Verdana"/>
                <a:cs typeface="Verdana"/>
              </a:rPr>
              <a:t>෍</a:t>
            </a:r>
            <a:r>
              <a:rPr dirty="0" sz="1600" spc="-229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2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120">
                <a:latin typeface="Verdana"/>
                <a:cs typeface="Verdana"/>
              </a:rPr>
              <a:t>=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50" spc="-170" i="1">
                <a:latin typeface="Verdana"/>
                <a:cs typeface="Verdana"/>
              </a:rPr>
              <a:t>1</a:t>
            </a:r>
            <a:r>
              <a:rPr dirty="0" sz="1600" spc="-5" i="1">
                <a:latin typeface="Times New Roman"/>
                <a:cs typeface="Times New Roman"/>
              </a:rPr>
              <a:t>+</a:t>
            </a:r>
            <a:r>
              <a:rPr dirty="0" sz="1600" spc="-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2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+</a:t>
            </a:r>
            <a:r>
              <a:rPr dirty="0" sz="1600" spc="-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2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sz="1600" spc="-15" i="1">
                <a:latin typeface="Times New Roman"/>
                <a:cs typeface="Times New Roman"/>
              </a:rPr>
              <a:t>+</a:t>
            </a:r>
            <a:r>
              <a:rPr dirty="0" sz="1600" spc="-5" i="1">
                <a:latin typeface="Times New Roman"/>
                <a:cs typeface="Times New Roman"/>
              </a:rPr>
              <a:t>2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+</a:t>
            </a:r>
            <a:r>
              <a:rPr dirty="0" sz="1600" spc="-1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…</a:t>
            </a:r>
            <a:r>
              <a:rPr dirty="0" sz="160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2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120">
                <a:latin typeface="Verdana"/>
                <a:cs typeface="Verdana"/>
              </a:rPr>
              <a:t>=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150" spc="-195">
                <a:latin typeface="Verdana"/>
                <a:cs typeface="Verdana"/>
              </a:rPr>
              <a:t>𝑥=1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08476" y="6328917"/>
            <a:ext cx="965200" cy="13970"/>
          </a:xfrm>
          <a:custGeom>
            <a:avLst/>
            <a:gdLst/>
            <a:ahLst/>
            <a:cxnLst/>
            <a:rect l="l" t="t" r="r" b="b"/>
            <a:pathLst>
              <a:path w="965200" h="13970">
                <a:moveTo>
                  <a:pt x="964691" y="0"/>
                </a:moveTo>
                <a:lnTo>
                  <a:pt x="0" y="0"/>
                </a:lnTo>
                <a:lnTo>
                  <a:pt x="0" y="13715"/>
                </a:lnTo>
                <a:lnTo>
                  <a:pt x="964691" y="13715"/>
                </a:lnTo>
                <a:lnTo>
                  <a:pt x="964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771010" y="5950407"/>
            <a:ext cx="1040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833" sz="2400" spc="-442">
                <a:latin typeface="Verdana"/>
                <a:cs typeface="Verdana"/>
              </a:rPr>
              <a:t>2</a:t>
            </a:r>
            <a:r>
              <a:rPr dirty="0" sz="1150" spc="-295">
                <a:latin typeface="Verdana"/>
                <a:cs typeface="Verdana"/>
              </a:rPr>
              <a:t>𝑙𝑔𝑛+1 </a:t>
            </a:r>
            <a:r>
              <a:rPr dirty="0" baseline="-20833" sz="2400" spc="-179">
                <a:latin typeface="Verdana"/>
                <a:cs typeface="Verdana"/>
              </a:rPr>
              <a:t>−</a:t>
            </a:r>
            <a:r>
              <a:rPr dirty="0" baseline="-20833" sz="2400" spc="82">
                <a:latin typeface="Verdana"/>
                <a:cs typeface="Verdana"/>
              </a:rPr>
              <a:t> </a:t>
            </a:r>
            <a:r>
              <a:rPr dirty="0" baseline="-20833" sz="2400" spc="-202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44822" y="6314338"/>
            <a:ext cx="4933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35">
                <a:latin typeface="Verdana"/>
                <a:cs typeface="Verdana"/>
              </a:rPr>
              <a:t>2 </a:t>
            </a:r>
            <a:r>
              <a:rPr dirty="0" sz="1600" spc="-120">
                <a:latin typeface="Verdana"/>
                <a:cs typeface="Verdana"/>
              </a:rPr>
              <a:t>−</a:t>
            </a:r>
            <a:r>
              <a:rPr dirty="0" sz="1600" spc="-355">
                <a:latin typeface="Verdana"/>
                <a:cs typeface="Verdana"/>
              </a:rPr>
              <a:t> </a:t>
            </a:r>
            <a:r>
              <a:rPr dirty="0" sz="1600" spc="-135"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17490" y="6179007"/>
            <a:ext cx="666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20">
                <a:latin typeface="Verdana"/>
                <a:cs typeface="Verdana"/>
              </a:rPr>
              <a:t>=</a:t>
            </a:r>
            <a:r>
              <a:rPr dirty="0" sz="1600" spc="-175">
                <a:latin typeface="Verdana"/>
                <a:cs typeface="Verdana"/>
              </a:rPr>
              <a:t> </a:t>
            </a:r>
            <a:r>
              <a:rPr dirty="0" sz="1600" spc="-320">
                <a:latin typeface="Verdana"/>
                <a:cs typeface="Verdana"/>
              </a:rPr>
              <a:t>𝑂(𝑛)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589" y="163263"/>
            <a:ext cx="4039235" cy="619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805"/>
              </a:lnSpc>
            </a:pP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Some Examples</a:t>
            </a:r>
            <a:r>
              <a:rPr dirty="0" sz="4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44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70687"/>
            <a:ext cx="8839200" cy="646430"/>
          </a:xfrm>
          <a:custGeom>
            <a:avLst/>
            <a:gdLst/>
            <a:ahLst/>
            <a:cxnLst/>
            <a:rect l="l" t="t" r="r" b="b"/>
            <a:pathLst>
              <a:path w="8839200" h="646430">
                <a:moveTo>
                  <a:pt x="8839200" y="0"/>
                </a:moveTo>
                <a:lnTo>
                  <a:pt x="0" y="0"/>
                </a:lnTo>
                <a:lnTo>
                  <a:pt x="0" y="646176"/>
                </a:lnTo>
                <a:lnTo>
                  <a:pt x="8839200" y="646176"/>
                </a:lnTo>
                <a:lnTo>
                  <a:pt x="88392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 </a:t>
            </a:r>
            <a:r>
              <a:rPr dirty="0" spc="-5"/>
              <a:t>Loops</a:t>
            </a:r>
            <a:r>
              <a:rPr dirty="0" spc="-85"/>
              <a:t> </a:t>
            </a:r>
            <a:r>
              <a:rPr dirty="0" spc="-5"/>
              <a:t>Orders</a:t>
            </a:r>
          </a:p>
        </p:txBody>
      </p:sp>
      <p:sp>
        <p:nvSpPr>
          <p:cNvPr id="5" name="object 5"/>
          <p:cNvSpPr/>
          <p:nvPr/>
        </p:nvSpPr>
        <p:spPr>
          <a:xfrm>
            <a:off x="153162" y="1905761"/>
            <a:ext cx="8717280" cy="2862580"/>
          </a:xfrm>
          <a:custGeom>
            <a:avLst/>
            <a:gdLst/>
            <a:ahLst/>
            <a:cxnLst/>
            <a:rect l="l" t="t" r="r" b="b"/>
            <a:pathLst>
              <a:path w="8717280" h="2862579">
                <a:moveTo>
                  <a:pt x="0" y="2862072"/>
                </a:moveTo>
                <a:lnTo>
                  <a:pt x="8717280" y="2862072"/>
                </a:lnTo>
                <a:lnTo>
                  <a:pt x="8717280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140" y="1926462"/>
            <a:ext cx="7870190" cy="277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60"/>
              </a:lnSpc>
            </a:pPr>
            <a:r>
              <a:rPr dirty="0" sz="2800" spc="-5">
                <a:latin typeface="Times New Roman"/>
                <a:cs typeface="Times New Roman"/>
              </a:rPr>
              <a:t>for(i=1;i&lt;=n;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i=i*2)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ts val="3840"/>
              </a:lnSpc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(j=1;j&lt;=</a:t>
            </a:r>
            <a:r>
              <a:rPr dirty="0" sz="3200" spc="-5" b="1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;++j)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dirty="0" sz="2400" spc="-5">
                <a:latin typeface="Times New Roman"/>
                <a:cs typeface="Times New Roman"/>
              </a:rPr>
              <a:t>Outer loop runs </a:t>
            </a:r>
            <a:r>
              <a:rPr dirty="0" sz="2400">
                <a:latin typeface="Times New Roman"/>
                <a:cs typeface="Times New Roman"/>
              </a:rPr>
              <a:t>O(lgn)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16400" algn="l"/>
              </a:tabLst>
            </a:pPr>
            <a:r>
              <a:rPr dirty="0" sz="2400">
                <a:latin typeface="Times New Roman"/>
                <a:cs typeface="Times New Roman"/>
              </a:rPr>
              <a:t>Inner loop runs n </a:t>
            </a:r>
            <a:r>
              <a:rPr dirty="0" sz="2400" spc="-5">
                <a:latin typeface="Times New Roman"/>
                <a:cs typeface="Times New Roman"/>
              </a:rPr>
              <a:t>times 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	… n+n+n+… +n … lgn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Nested </a:t>
            </a:r>
            <a:r>
              <a:rPr dirty="0" sz="2400">
                <a:latin typeface="Times New Roman"/>
                <a:cs typeface="Times New Roman"/>
              </a:rPr>
              <a:t>loop </a:t>
            </a:r>
            <a:r>
              <a:rPr dirty="0" sz="2400" spc="-5">
                <a:latin typeface="Times New Roman"/>
                <a:cs typeface="Times New Roman"/>
              </a:rPr>
              <a:t>approximately </a:t>
            </a:r>
            <a:r>
              <a:rPr dirty="0" sz="2400">
                <a:latin typeface="Times New Roman"/>
                <a:cs typeface="Times New Roman"/>
              </a:rPr>
              <a:t>run </a:t>
            </a:r>
            <a:r>
              <a:rPr dirty="0" sz="2400" b="1">
                <a:latin typeface="Times New Roman"/>
                <a:cs typeface="Times New Roman"/>
              </a:rPr>
              <a:t>O(nlgn)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5938" y="6471062"/>
            <a:ext cx="1181100" cy="3181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807720">
              <a:lnSpc>
                <a:spcPts val="1200"/>
              </a:lnSpc>
              <a:spcBef>
                <a:spcPts val="25"/>
              </a:spcBef>
            </a:pP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e:9  </a:t>
            </a:r>
            <a:r>
              <a:rPr dirty="0" sz="1000" spc="-10">
                <a:latin typeface="Times New Roman"/>
                <a:cs typeface="Times New Roman"/>
              </a:rPr>
              <a:t>Algorithm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Zareen Alamgir</dc:creator>
  <dc:title>PowerPoint Presentation</dc:title>
  <dcterms:created xsi:type="dcterms:W3CDTF">2022-09-02T04:13:19Z</dcterms:created>
  <dcterms:modified xsi:type="dcterms:W3CDTF">2022-09-02T04:13:19Z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2022-09-02T00:00:00Z</vt:filetime>
  </property>
</Properties>
</file>