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309" r:id="rId2"/>
    <p:sldId id="339" r:id="rId3"/>
    <p:sldId id="281" r:id="rId4"/>
    <p:sldId id="288" r:id="rId5"/>
    <p:sldId id="310" r:id="rId6"/>
    <p:sldId id="291" r:id="rId7"/>
    <p:sldId id="289" r:id="rId8"/>
    <p:sldId id="292" r:id="rId9"/>
    <p:sldId id="293" r:id="rId10"/>
    <p:sldId id="341" r:id="rId11"/>
    <p:sldId id="294" r:id="rId12"/>
    <p:sldId id="295" r:id="rId13"/>
    <p:sldId id="296" r:id="rId14"/>
    <p:sldId id="345" r:id="rId15"/>
    <p:sldId id="299" r:id="rId16"/>
    <p:sldId id="344" r:id="rId17"/>
    <p:sldId id="297" r:id="rId18"/>
    <p:sldId id="300" r:id="rId19"/>
    <p:sldId id="346" r:id="rId20"/>
    <p:sldId id="303" r:id="rId21"/>
    <p:sldId id="304" r:id="rId22"/>
    <p:sldId id="305" r:id="rId23"/>
    <p:sldId id="347" r:id="rId24"/>
    <p:sldId id="348" r:id="rId25"/>
    <p:sldId id="306" r:id="rId26"/>
    <p:sldId id="373" r:id="rId27"/>
    <p:sldId id="374" r:id="rId28"/>
    <p:sldId id="377" r:id="rId29"/>
    <p:sldId id="378" r:id="rId30"/>
    <p:sldId id="375" r:id="rId31"/>
    <p:sldId id="350" r:id="rId32"/>
    <p:sldId id="354" r:id="rId33"/>
    <p:sldId id="355" r:id="rId34"/>
    <p:sldId id="351" r:id="rId35"/>
    <p:sldId id="352" r:id="rId36"/>
    <p:sldId id="353" r:id="rId37"/>
    <p:sldId id="356" r:id="rId38"/>
    <p:sldId id="364" r:id="rId39"/>
    <p:sldId id="357" r:id="rId40"/>
    <p:sldId id="359" r:id="rId41"/>
    <p:sldId id="360" r:id="rId42"/>
    <p:sldId id="379" r:id="rId43"/>
    <p:sldId id="362" r:id="rId44"/>
    <p:sldId id="363" r:id="rId45"/>
    <p:sldId id="367" r:id="rId46"/>
    <p:sldId id="368" r:id="rId47"/>
    <p:sldId id="369" r:id="rId48"/>
    <p:sldId id="370" r:id="rId49"/>
    <p:sldId id="366" r:id="rId50"/>
    <p:sldId id="361" r:id="rId51"/>
    <p:sldId id="419" r:id="rId52"/>
    <p:sldId id="420" r:id="rId53"/>
    <p:sldId id="389" r:id="rId54"/>
    <p:sldId id="391" r:id="rId55"/>
    <p:sldId id="392" r:id="rId56"/>
    <p:sldId id="397" r:id="rId57"/>
    <p:sldId id="395" r:id="rId58"/>
    <p:sldId id="393" r:id="rId59"/>
    <p:sldId id="394" r:id="rId60"/>
    <p:sldId id="398" r:id="rId61"/>
    <p:sldId id="399" r:id="rId62"/>
    <p:sldId id="400" r:id="rId63"/>
    <p:sldId id="401" r:id="rId64"/>
    <p:sldId id="402" r:id="rId65"/>
    <p:sldId id="403" r:id="rId66"/>
    <p:sldId id="405" r:id="rId67"/>
    <p:sldId id="406" r:id="rId68"/>
    <p:sldId id="409" r:id="rId69"/>
    <p:sldId id="408" r:id="rId70"/>
    <p:sldId id="410" r:id="rId71"/>
    <p:sldId id="411" r:id="rId72"/>
    <p:sldId id="412" r:id="rId73"/>
    <p:sldId id="415" r:id="rId74"/>
    <p:sldId id="413" r:id="rId75"/>
    <p:sldId id="371" r:id="rId76"/>
    <p:sldId id="316" r:id="rId77"/>
  </p:sldIdLst>
  <p:sldSz cx="9144000" cy="6858000" type="screen4x3"/>
  <p:notesSz cx="6343650" cy="8402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47">
          <p15:clr>
            <a:srgbClr val="A4A3A4"/>
          </p15:clr>
        </p15:guide>
        <p15:guide id="2" pos="19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A50021"/>
    <a:srgbClr val="00467A"/>
    <a:srgbClr val="DCDCDC"/>
    <a:srgbClr val="005DA2"/>
    <a:srgbClr val="0000CC"/>
    <a:srgbClr val="F3F3F3"/>
    <a:srgbClr val="E8E8E8"/>
    <a:srgbClr val="CC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6" autoAdjust="0"/>
    <p:restoredTop sz="95238" autoAdjust="0"/>
  </p:normalViewPr>
  <p:slideViewPr>
    <p:cSldViewPr>
      <p:cViewPr varScale="1">
        <p:scale>
          <a:sx n="82" d="100"/>
          <a:sy n="82" d="100"/>
        </p:scale>
        <p:origin x="14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806" y="-84"/>
      </p:cViewPr>
      <p:guideLst>
        <p:guide orient="horz" pos="2647"/>
        <p:guide pos="19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4872B-349A-47A3-97B6-137F49E665D4}" type="doc">
      <dgm:prSet loTypeId="urn:microsoft.com/office/officeart/2005/8/layout/architecture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28E2DD0-2EE8-4EDA-8E94-FAD9B68E927A}">
      <dgm:prSet/>
      <dgm:spPr/>
      <dgm:t>
        <a:bodyPr/>
        <a:lstStyle/>
        <a:p>
          <a:r>
            <a:rPr lang="en-US" dirty="0"/>
            <a:t>BST operations are closely related to height.</a:t>
          </a:r>
        </a:p>
      </dgm:t>
    </dgm:pt>
    <dgm:pt modelId="{92B114C6-8B28-4C06-9139-E445B1E4DEA4}" type="parTrans" cxnId="{2F7A02A5-D3C7-43DC-B4E9-34B1B4A8B477}">
      <dgm:prSet/>
      <dgm:spPr/>
      <dgm:t>
        <a:bodyPr/>
        <a:lstStyle/>
        <a:p>
          <a:endParaRPr lang="en-US"/>
        </a:p>
      </dgm:t>
    </dgm:pt>
    <dgm:pt modelId="{DB0393A0-7483-406B-939A-BAE3F6D9A6DC}" type="sibTrans" cxnId="{2F7A02A5-D3C7-43DC-B4E9-34B1B4A8B477}">
      <dgm:prSet/>
      <dgm:spPr/>
      <dgm:t>
        <a:bodyPr/>
        <a:lstStyle/>
        <a:p>
          <a:endParaRPr lang="en-US"/>
        </a:p>
      </dgm:t>
    </dgm:pt>
    <dgm:pt modelId="{35F16A55-894A-451D-A1A5-73C28054F0C8}">
      <dgm:prSet/>
      <dgm:spPr/>
      <dgm:t>
        <a:bodyPr/>
        <a:lstStyle/>
        <a:p>
          <a:r>
            <a:rPr lang="en-US"/>
            <a:t>We want a tree with small height</a:t>
          </a:r>
        </a:p>
      </dgm:t>
    </dgm:pt>
    <dgm:pt modelId="{4547E245-0084-41DF-970D-BCB40C17DFB9}" type="parTrans" cxnId="{33B3067A-37CD-463B-846E-6719167E474F}">
      <dgm:prSet/>
      <dgm:spPr/>
      <dgm:t>
        <a:bodyPr/>
        <a:lstStyle/>
        <a:p>
          <a:endParaRPr lang="en-US"/>
        </a:p>
      </dgm:t>
    </dgm:pt>
    <dgm:pt modelId="{42E055D7-AABE-46A7-B2D1-FC55E433C989}" type="sibTrans" cxnId="{33B3067A-37CD-463B-846E-6719167E474F}">
      <dgm:prSet/>
      <dgm:spPr/>
      <dgm:t>
        <a:bodyPr/>
        <a:lstStyle/>
        <a:p>
          <a:endParaRPr lang="en-US"/>
        </a:p>
      </dgm:t>
    </dgm:pt>
    <dgm:pt modelId="{E69E2BD2-C355-438F-97AB-101BAA07BEBD}">
      <dgm:prSet/>
      <dgm:spPr/>
      <dgm:t>
        <a:bodyPr/>
        <a:lstStyle/>
        <a:p>
          <a:r>
            <a:rPr lang="en-US" dirty="0"/>
            <a:t>A binary tree with N node has height at least  </a:t>
          </a:r>
        </a:p>
        <a:p>
          <a:r>
            <a:rPr lang="en-US" dirty="0">
              <a:sym typeface="Symbol" panose="05050102010706020507" pitchFamily="18" charset="2"/>
            </a:rPr>
            <a:t></a:t>
          </a:r>
          <a:r>
            <a:rPr lang="en-US" dirty="0"/>
            <a:t>(log N) </a:t>
          </a:r>
        </a:p>
      </dgm:t>
    </dgm:pt>
    <dgm:pt modelId="{917E0072-CA09-465F-AAD2-89CF5E16C126}" type="parTrans" cxnId="{4A6DF148-529B-40CF-88AA-B5B9FFB986DD}">
      <dgm:prSet/>
      <dgm:spPr/>
      <dgm:t>
        <a:bodyPr/>
        <a:lstStyle/>
        <a:p>
          <a:endParaRPr lang="en-US"/>
        </a:p>
      </dgm:t>
    </dgm:pt>
    <dgm:pt modelId="{3E997D92-8280-42C4-B492-9029B222A1CB}" type="sibTrans" cxnId="{4A6DF148-529B-40CF-88AA-B5B9FFB986DD}">
      <dgm:prSet/>
      <dgm:spPr/>
      <dgm:t>
        <a:bodyPr/>
        <a:lstStyle/>
        <a:p>
          <a:endParaRPr lang="en-US"/>
        </a:p>
      </dgm:t>
    </dgm:pt>
    <dgm:pt modelId="{760C00E9-C2C1-45D1-A386-5B03B93AF137}" type="pres">
      <dgm:prSet presAssocID="{7CE4872B-349A-47A3-97B6-137F49E665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B98E23-4482-4D1B-8224-2393F6762681}" type="pres">
      <dgm:prSet presAssocID="{728E2DD0-2EE8-4EDA-8E94-FAD9B68E927A}" presName="vertOne" presStyleCnt="0"/>
      <dgm:spPr/>
    </dgm:pt>
    <dgm:pt modelId="{9FC50109-C269-4283-901D-87B816188D72}" type="pres">
      <dgm:prSet presAssocID="{728E2DD0-2EE8-4EDA-8E94-FAD9B68E927A}" presName="txOne" presStyleLbl="node0" presStyleIdx="0" presStyleCnt="3">
        <dgm:presLayoutVars>
          <dgm:chPref val="3"/>
        </dgm:presLayoutVars>
      </dgm:prSet>
      <dgm:spPr/>
    </dgm:pt>
    <dgm:pt modelId="{482C1CA6-F0E9-4CB8-A2E3-FCD934429616}" type="pres">
      <dgm:prSet presAssocID="{728E2DD0-2EE8-4EDA-8E94-FAD9B68E927A}" presName="horzOne" presStyleCnt="0"/>
      <dgm:spPr/>
    </dgm:pt>
    <dgm:pt modelId="{F6E4613C-1554-4DF6-878B-7F6C39044E0E}" type="pres">
      <dgm:prSet presAssocID="{DB0393A0-7483-406B-939A-BAE3F6D9A6DC}" presName="sibSpaceOne" presStyleCnt="0"/>
      <dgm:spPr/>
    </dgm:pt>
    <dgm:pt modelId="{0BC669DC-A562-450F-B551-5B290301B240}" type="pres">
      <dgm:prSet presAssocID="{35F16A55-894A-451D-A1A5-73C28054F0C8}" presName="vertOne" presStyleCnt="0"/>
      <dgm:spPr/>
    </dgm:pt>
    <dgm:pt modelId="{E65D1DDF-22AC-4018-B12B-0FABF0F1CE1D}" type="pres">
      <dgm:prSet presAssocID="{35F16A55-894A-451D-A1A5-73C28054F0C8}" presName="txOne" presStyleLbl="node0" presStyleIdx="1" presStyleCnt="3">
        <dgm:presLayoutVars>
          <dgm:chPref val="3"/>
        </dgm:presLayoutVars>
      </dgm:prSet>
      <dgm:spPr/>
    </dgm:pt>
    <dgm:pt modelId="{A5CBC128-AA0F-451F-BF9B-3EBC996E7A98}" type="pres">
      <dgm:prSet presAssocID="{35F16A55-894A-451D-A1A5-73C28054F0C8}" presName="horzOne" presStyleCnt="0"/>
      <dgm:spPr/>
    </dgm:pt>
    <dgm:pt modelId="{3D568180-CA2B-42C8-B8B5-D1D59C5F323F}" type="pres">
      <dgm:prSet presAssocID="{42E055D7-AABE-46A7-B2D1-FC55E433C989}" presName="sibSpaceOne" presStyleCnt="0"/>
      <dgm:spPr/>
    </dgm:pt>
    <dgm:pt modelId="{6A05EAB9-023F-4F2D-A038-E29EE0B70B72}" type="pres">
      <dgm:prSet presAssocID="{E69E2BD2-C355-438F-97AB-101BAA07BEBD}" presName="vertOne" presStyleCnt="0"/>
      <dgm:spPr/>
    </dgm:pt>
    <dgm:pt modelId="{18F48F22-B2F2-480F-9E0C-0121013283F0}" type="pres">
      <dgm:prSet presAssocID="{E69E2BD2-C355-438F-97AB-101BAA07BEBD}" presName="txOne" presStyleLbl="node0" presStyleIdx="2" presStyleCnt="3">
        <dgm:presLayoutVars>
          <dgm:chPref val="3"/>
        </dgm:presLayoutVars>
      </dgm:prSet>
      <dgm:spPr/>
    </dgm:pt>
    <dgm:pt modelId="{239B24BF-9815-4E96-AEEB-2D6866AAFE13}" type="pres">
      <dgm:prSet presAssocID="{E69E2BD2-C355-438F-97AB-101BAA07BEBD}" presName="horzOne" presStyleCnt="0"/>
      <dgm:spPr/>
    </dgm:pt>
  </dgm:ptLst>
  <dgm:cxnLst>
    <dgm:cxn modelId="{C5F41242-4A51-405A-91D1-C433757C92E4}" type="presOf" srcId="{728E2DD0-2EE8-4EDA-8E94-FAD9B68E927A}" destId="{9FC50109-C269-4283-901D-87B816188D72}" srcOrd="0" destOrd="0" presId="urn:microsoft.com/office/officeart/2005/8/layout/architecture"/>
    <dgm:cxn modelId="{4A6DF148-529B-40CF-88AA-B5B9FFB986DD}" srcId="{7CE4872B-349A-47A3-97B6-137F49E665D4}" destId="{E69E2BD2-C355-438F-97AB-101BAA07BEBD}" srcOrd="2" destOrd="0" parTransId="{917E0072-CA09-465F-AAD2-89CF5E16C126}" sibTransId="{3E997D92-8280-42C4-B492-9029B222A1CB}"/>
    <dgm:cxn modelId="{33575A6C-2FF0-461B-9E71-C6199CC0C0A0}" type="presOf" srcId="{35F16A55-894A-451D-A1A5-73C28054F0C8}" destId="{E65D1DDF-22AC-4018-B12B-0FABF0F1CE1D}" srcOrd="0" destOrd="0" presId="urn:microsoft.com/office/officeart/2005/8/layout/architecture"/>
    <dgm:cxn modelId="{33B3067A-37CD-463B-846E-6719167E474F}" srcId="{7CE4872B-349A-47A3-97B6-137F49E665D4}" destId="{35F16A55-894A-451D-A1A5-73C28054F0C8}" srcOrd="1" destOrd="0" parTransId="{4547E245-0084-41DF-970D-BCB40C17DFB9}" sibTransId="{42E055D7-AABE-46A7-B2D1-FC55E433C989}"/>
    <dgm:cxn modelId="{2F7A02A5-D3C7-43DC-B4E9-34B1B4A8B477}" srcId="{7CE4872B-349A-47A3-97B6-137F49E665D4}" destId="{728E2DD0-2EE8-4EDA-8E94-FAD9B68E927A}" srcOrd="0" destOrd="0" parTransId="{92B114C6-8B28-4C06-9139-E445B1E4DEA4}" sibTransId="{DB0393A0-7483-406B-939A-BAE3F6D9A6DC}"/>
    <dgm:cxn modelId="{619498D5-22FC-42C8-802A-9A47661961D0}" type="presOf" srcId="{7CE4872B-349A-47A3-97B6-137F49E665D4}" destId="{760C00E9-C2C1-45D1-A386-5B03B93AF137}" srcOrd="0" destOrd="0" presId="urn:microsoft.com/office/officeart/2005/8/layout/architecture"/>
    <dgm:cxn modelId="{AAB537DB-AE2B-4853-85FA-3845F27945E8}" type="presOf" srcId="{E69E2BD2-C355-438F-97AB-101BAA07BEBD}" destId="{18F48F22-B2F2-480F-9E0C-0121013283F0}" srcOrd="0" destOrd="0" presId="urn:microsoft.com/office/officeart/2005/8/layout/architecture"/>
    <dgm:cxn modelId="{A602862B-9A58-411A-B54D-ECEFE9B4EDE1}" type="presParOf" srcId="{760C00E9-C2C1-45D1-A386-5B03B93AF137}" destId="{47B98E23-4482-4D1B-8224-2393F6762681}" srcOrd="0" destOrd="0" presId="urn:microsoft.com/office/officeart/2005/8/layout/architecture"/>
    <dgm:cxn modelId="{36B1F6C0-8A6D-4D2C-964B-B73A2807A126}" type="presParOf" srcId="{47B98E23-4482-4D1B-8224-2393F6762681}" destId="{9FC50109-C269-4283-901D-87B816188D72}" srcOrd="0" destOrd="0" presId="urn:microsoft.com/office/officeart/2005/8/layout/architecture"/>
    <dgm:cxn modelId="{3CFD7433-D4FF-46DF-8C71-F8D3220AD7F5}" type="presParOf" srcId="{47B98E23-4482-4D1B-8224-2393F6762681}" destId="{482C1CA6-F0E9-4CB8-A2E3-FCD934429616}" srcOrd="1" destOrd="0" presId="urn:microsoft.com/office/officeart/2005/8/layout/architecture"/>
    <dgm:cxn modelId="{F8AC779A-B627-4070-BF48-BA174CF1FB11}" type="presParOf" srcId="{760C00E9-C2C1-45D1-A386-5B03B93AF137}" destId="{F6E4613C-1554-4DF6-878B-7F6C39044E0E}" srcOrd="1" destOrd="0" presId="urn:microsoft.com/office/officeart/2005/8/layout/architecture"/>
    <dgm:cxn modelId="{830DA6A4-29B8-4D06-A194-48062D8EF4D0}" type="presParOf" srcId="{760C00E9-C2C1-45D1-A386-5B03B93AF137}" destId="{0BC669DC-A562-450F-B551-5B290301B240}" srcOrd="2" destOrd="0" presId="urn:microsoft.com/office/officeart/2005/8/layout/architecture"/>
    <dgm:cxn modelId="{0E34F104-D946-4EB2-AC9D-3C9451FC12E7}" type="presParOf" srcId="{0BC669DC-A562-450F-B551-5B290301B240}" destId="{E65D1DDF-22AC-4018-B12B-0FABF0F1CE1D}" srcOrd="0" destOrd="0" presId="urn:microsoft.com/office/officeart/2005/8/layout/architecture"/>
    <dgm:cxn modelId="{D56C13C1-F859-4F76-8782-338CE71D2062}" type="presParOf" srcId="{0BC669DC-A562-450F-B551-5B290301B240}" destId="{A5CBC128-AA0F-451F-BF9B-3EBC996E7A98}" srcOrd="1" destOrd="0" presId="urn:microsoft.com/office/officeart/2005/8/layout/architecture"/>
    <dgm:cxn modelId="{2384DAC3-EFE1-451C-A979-AA5B7E7EBB3A}" type="presParOf" srcId="{760C00E9-C2C1-45D1-A386-5B03B93AF137}" destId="{3D568180-CA2B-42C8-B8B5-D1D59C5F323F}" srcOrd="3" destOrd="0" presId="urn:microsoft.com/office/officeart/2005/8/layout/architecture"/>
    <dgm:cxn modelId="{2BEA3F1E-B351-42C0-853C-10D17B7845B6}" type="presParOf" srcId="{760C00E9-C2C1-45D1-A386-5B03B93AF137}" destId="{6A05EAB9-023F-4F2D-A038-E29EE0B70B72}" srcOrd="4" destOrd="0" presId="urn:microsoft.com/office/officeart/2005/8/layout/architecture"/>
    <dgm:cxn modelId="{8E4820D0-BB45-4F22-9481-ACA6421417FB}" type="presParOf" srcId="{6A05EAB9-023F-4F2D-A038-E29EE0B70B72}" destId="{18F48F22-B2F2-480F-9E0C-0121013283F0}" srcOrd="0" destOrd="0" presId="urn:microsoft.com/office/officeart/2005/8/layout/architecture"/>
    <dgm:cxn modelId="{DEF43538-847E-4B9E-A67E-3D428B19BDC2}" type="presParOf" srcId="{6A05EAB9-023F-4F2D-A038-E29EE0B70B72}" destId="{239B24BF-9815-4E96-AEEB-2D6866AAFE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0CAC7-ADC0-4A58-9013-82517987AD9D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A3FA742-CECE-4BB4-9232-3D1066C9A1B8}">
      <dgm:prSet/>
      <dgm:spPr/>
      <dgm:t>
        <a:bodyPr/>
        <a:lstStyle/>
        <a:p>
          <a:r>
            <a:rPr lang="en-US" b="1" dirty="0"/>
            <a:t>AVL Tree</a:t>
          </a:r>
          <a:r>
            <a:rPr lang="en-US" dirty="0"/>
            <a:t> </a:t>
          </a:r>
        </a:p>
      </dgm:t>
    </dgm:pt>
    <dgm:pt modelId="{0042D25A-59AD-4278-BECF-007377E171AB}" type="parTrans" cxnId="{BF375550-0F51-4912-9998-8A4DFD1A5F19}">
      <dgm:prSet/>
      <dgm:spPr/>
      <dgm:t>
        <a:bodyPr/>
        <a:lstStyle/>
        <a:p>
          <a:endParaRPr lang="en-US"/>
        </a:p>
      </dgm:t>
    </dgm:pt>
    <dgm:pt modelId="{4A0A501C-2D4A-4D06-8098-93E6AFC1D4E5}" type="sibTrans" cxnId="{BF375550-0F51-4912-9998-8A4DFD1A5F19}">
      <dgm:prSet/>
      <dgm:spPr/>
      <dgm:t>
        <a:bodyPr/>
        <a:lstStyle/>
        <a:p>
          <a:endParaRPr lang="en-US"/>
        </a:p>
      </dgm:t>
    </dgm:pt>
    <dgm:pt modelId="{A147CD30-0FBF-406C-BD66-2C71B12FD47D}">
      <dgm:prSet/>
      <dgm:spPr/>
      <dgm:t>
        <a:bodyPr/>
        <a:lstStyle/>
        <a:p>
          <a:pPr algn="ctr"/>
          <a:r>
            <a:rPr lang="en-US" dirty="0"/>
            <a:t>a binary search tree that uses modified add and remove operations to stay balanced as its elements change</a:t>
          </a:r>
        </a:p>
      </dgm:t>
    </dgm:pt>
    <dgm:pt modelId="{78D6E4C9-3EEB-4574-BA97-93F315FAE2A3}" type="parTrans" cxnId="{B49CA710-A26F-4AD4-9A9B-A7B785864A05}">
      <dgm:prSet/>
      <dgm:spPr/>
      <dgm:t>
        <a:bodyPr/>
        <a:lstStyle/>
        <a:p>
          <a:endParaRPr lang="en-US"/>
        </a:p>
      </dgm:t>
    </dgm:pt>
    <dgm:pt modelId="{A9B16634-D64B-4CDD-8313-3899BC955C95}" type="sibTrans" cxnId="{B49CA710-A26F-4AD4-9A9B-A7B785864A05}">
      <dgm:prSet/>
      <dgm:spPr/>
      <dgm:t>
        <a:bodyPr/>
        <a:lstStyle/>
        <a:p>
          <a:endParaRPr lang="en-US"/>
        </a:p>
      </dgm:t>
    </dgm:pt>
    <dgm:pt modelId="{E041560A-9F45-441E-9B00-1D30DD4E9707}" type="pres">
      <dgm:prSet presAssocID="{0350CAC7-ADC0-4A58-9013-82517987AD9D}" presName="Name0" presStyleCnt="0">
        <dgm:presLayoutVars>
          <dgm:dir/>
          <dgm:animLvl val="lvl"/>
          <dgm:resizeHandles val="exact"/>
        </dgm:presLayoutVars>
      </dgm:prSet>
      <dgm:spPr/>
    </dgm:pt>
    <dgm:pt modelId="{FC9F183D-0A7D-428F-A3BC-2C0292E1B466}" type="pres">
      <dgm:prSet presAssocID="{BA3FA742-CECE-4BB4-9232-3D1066C9A1B8}" presName="linNode" presStyleCnt="0"/>
      <dgm:spPr/>
    </dgm:pt>
    <dgm:pt modelId="{FF63271A-60CA-43C5-B5FF-B8C72F6FB87F}" type="pres">
      <dgm:prSet presAssocID="{BA3FA742-CECE-4BB4-9232-3D1066C9A1B8}" presName="parentText" presStyleLbl="node1" presStyleIdx="0" presStyleCnt="1" custScaleX="94856" custScaleY="92593">
        <dgm:presLayoutVars>
          <dgm:chMax val="1"/>
          <dgm:bulletEnabled val="1"/>
        </dgm:presLayoutVars>
      </dgm:prSet>
      <dgm:spPr/>
    </dgm:pt>
    <dgm:pt modelId="{2A422BA3-8630-47D1-AF45-EE6276A99584}" type="pres">
      <dgm:prSet presAssocID="{BA3FA742-CECE-4BB4-9232-3D1066C9A1B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49CA710-A26F-4AD4-9A9B-A7B785864A05}" srcId="{BA3FA742-CECE-4BB4-9232-3D1066C9A1B8}" destId="{A147CD30-0FBF-406C-BD66-2C71B12FD47D}" srcOrd="0" destOrd="0" parTransId="{78D6E4C9-3EEB-4574-BA97-93F315FAE2A3}" sibTransId="{A9B16634-D64B-4CDD-8313-3899BC955C95}"/>
    <dgm:cxn modelId="{C15C8A4D-B9A1-4615-9C4B-F0950014489C}" type="presOf" srcId="{0350CAC7-ADC0-4A58-9013-82517987AD9D}" destId="{E041560A-9F45-441E-9B00-1D30DD4E9707}" srcOrd="0" destOrd="0" presId="urn:microsoft.com/office/officeart/2005/8/layout/vList5"/>
    <dgm:cxn modelId="{BF375550-0F51-4912-9998-8A4DFD1A5F19}" srcId="{0350CAC7-ADC0-4A58-9013-82517987AD9D}" destId="{BA3FA742-CECE-4BB4-9232-3D1066C9A1B8}" srcOrd="0" destOrd="0" parTransId="{0042D25A-59AD-4278-BECF-007377E171AB}" sibTransId="{4A0A501C-2D4A-4D06-8098-93E6AFC1D4E5}"/>
    <dgm:cxn modelId="{2FA066AB-6B4F-46A4-A5BB-938771436CCB}" type="presOf" srcId="{A147CD30-0FBF-406C-BD66-2C71B12FD47D}" destId="{2A422BA3-8630-47D1-AF45-EE6276A99584}" srcOrd="0" destOrd="0" presId="urn:microsoft.com/office/officeart/2005/8/layout/vList5"/>
    <dgm:cxn modelId="{0AA84EF5-E0FE-4FBB-86E0-AC8EDEB345F9}" type="presOf" srcId="{BA3FA742-CECE-4BB4-9232-3D1066C9A1B8}" destId="{FF63271A-60CA-43C5-B5FF-B8C72F6FB87F}" srcOrd="0" destOrd="0" presId="urn:microsoft.com/office/officeart/2005/8/layout/vList5"/>
    <dgm:cxn modelId="{E7BA1691-D8B0-49CE-8136-AC95318829F4}" type="presParOf" srcId="{E041560A-9F45-441E-9B00-1D30DD4E9707}" destId="{FC9F183D-0A7D-428F-A3BC-2C0292E1B466}" srcOrd="0" destOrd="0" presId="urn:microsoft.com/office/officeart/2005/8/layout/vList5"/>
    <dgm:cxn modelId="{4CD21018-1FF2-4381-BA91-3AC46501D639}" type="presParOf" srcId="{FC9F183D-0A7D-428F-A3BC-2C0292E1B466}" destId="{FF63271A-60CA-43C5-B5FF-B8C72F6FB87F}" srcOrd="0" destOrd="0" presId="urn:microsoft.com/office/officeart/2005/8/layout/vList5"/>
    <dgm:cxn modelId="{13ED8854-B16F-4633-B8A8-4C45B36AB0A3}" type="presParOf" srcId="{FC9F183D-0A7D-428F-A3BC-2C0292E1B466}" destId="{2A422BA3-8630-47D1-AF45-EE6276A995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DA966-51BD-4654-AD75-06495510A5B7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35A35C6-BD69-47F5-9584-183D782F5853}">
      <dgm:prSet/>
      <dgm:spPr/>
      <dgm:t>
        <a:bodyPr/>
        <a:lstStyle/>
        <a:p>
          <a:r>
            <a:rPr lang="en-US" dirty="0"/>
            <a:t>Invented in 1962 by two Russian mathematicians</a:t>
          </a:r>
        </a:p>
      </dgm:t>
    </dgm:pt>
    <dgm:pt modelId="{58DE9EFF-880B-4BCA-985B-43134092ED44}" type="parTrans" cxnId="{F2B524CB-3717-46F6-9E1C-D0DA69896E64}">
      <dgm:prSet/>
      <dgm:spPr/>
      <dgm:t>
        <a:bodyPr/>
        <a:lstStyle/>
        <a:p>
          <a:endParaRPr lang="en-US"/>
        </a:p>
      </dgm:t>
    </dgm:pt>
    <dgm:pt modelId="{DD1FE7E0-2D30-48DF-AD55-08E1A4017C70}" type="sibTrans" cxnId="{F2B524CB-3717-46F6-9E1C-D0DA69896E64}">
      <dgm:prSet/>
      <dgm:spPr/>
      <dgm:t>
        <a:bodyPr/>
        <a:lstStyle/>
        <a:p>
          <a:endParaRPr lang="en-US"/>
        </a:p>
      </dgm:t>
    </dgm:pt>
    <dgm:pt modelId="{1693671B-1EC4-429F-9D4B-F07BC0F154AD}">
      <dgm:prSet/>
      <dgm:spPr/>
      <dgm:t>
        <a:bodyPr/>
        <a:lstStyle/>
        <a:p>
          <a:r>
            <a:rPr lang="en-US" dirty="0"/>
            <a:t>(</a:t>
          </a:r>
          <a:r>
            <a:rPr lang="en-US" u="sng" dirty="0"/>
            <a:t>A</a:t>
          </a:r>
          <a:r>
            <a:rPr lang="en-US" dirty="0"/>
            <a:t>delson-</a:t>
          </a:r>
          <a:r>
            <a:rPr lang="en-US" u="sng" dirty="0" err="1"/>
            <a:t>V</a:t>
          </a:r>
          <a:r>
            <a:rPr lang="en-US" dirty="0" err="1"/>
            <a:t>elskii</a:t>
          </a:r>
          <a:r>
            <a:rPr lang="en-US" dirty="0"/>
            <a:t> and </a:t>
          </a:r>
          <a:r>
            <a:rPr lang="en-US" u="sng" dirty="0"/>
            <a:t>L</a:t>
          </a:r>
          <a:r>
            <a:rPr lang="en-US" dirty="0"/>
            <a:t>andis)</a:t>
          </a:r>
        </a:p>
      </dgm:t>
    </dgm:pt>
    <dgm:pt modelId="{95C7525A-276F-44F5-AECD-B0A8D3828F96}" type="parTrans" cxnId="{D133E819-E5B1-41BD-B33E-8339356B0029}">
      <dgm:prSet/>
      <dgm:spPr/>
      <dgm:t>
        <a:bodyPr/>
        <a:lstStyle/>
        <a:p>
          <a:endParaRPr lang="en-US"/>
        </a:p>
      </dgm:t>
    </dgm:pt>
    <dgm:pt modelId="{A6DAB81C-DDF8-44CD-95F6-F330A127D58E}" type="sibTrans" cxnId="{D133E819-E5B1-41BD-B33E-8339356B0029}">
      <dgm:prSet/>
      <dgm:spPr/>
      <dgm:t>
        <a:bodyPr/>
        <a:lstStyle/>
        <a:p>
          <a:endParaRPr lang="en-US"/>
        </a:p>
      </dgm:t>
    </dgm:pt>
    <dgm:pt modelId="{31FFCFF5-1D93-4CBF-94D6-B4FE29D8FD68}">
      <dgm:prSet/>
      <dgm:spPr/>
      <dgm:t>
        <a:bodyPr/>
        <a:lstStyle/>
        <a:p>
          <a:r>
            <a:rPr lang="en-US" dirty="0"/>
            <a:t>A-V &amp; L proved that an AVL tree's height is always O(log </a:t>
          </a:r>
          <a:r>
            <a:rPr lang="en-US" i="1" dirty="0"/>
            <a:t>N</a:t>
          </a:r>
          <a:r>
            <a:rPr lang="en-US" dirty="0"/>
            <a:t>).</a:t>
          </a:r>
        </a:p>
      </dgm:t>
    </dgm:pt>
    <dgm:pt modelId="{D1BAE31B-D0AE-4366-BBAA-736EB384BB30}" type="parTrans" cxnId="{03E9D530-9790-4B25-9821-74DC76A46CF0}">
      <dgm:prSet/>
      <dgm:spPr/>
      <dgm:t>
        <a:bodyPr/>
        <a:lstStyle/>
        <a:p>
          <a:endParaRPr lang="en-US"/>
        </a:p>
      </dgm:t>
    </dgm:pt>
    <dgm:pt modelId="{30B7926B-CF53-4979-89ED-7BEFD07B012C}" type="sibTrans" cxnId="{03E9D530-9790-4B25-9821-74DC76A46CF0}">
      <dgm:prSet/>
      <dgm:spPr/>
      <dgm:t>
        <a:bodyPr/>
        <a:lstStyle/>
        <a:p>
          <a:endParaRPr lang="en-US"/>
        </a:p>
      </dgm:t>
    </dgm:pt>
    <dgm:pt modelId="{F9F6C4BC-3820-4FC4-B2C4-F1F1E3FE1DF0}" type="pres">
      <dgm:prSet presAssocID="{593DA966-51BD-4654-AD75-06495510A5B7}" presName="Name0" presStyleCnt="0">
        <dgm:presLayoutVars>
          <dgm:dir/>
          <dgm:resizeHandles val="exact"/>
        </dgm:presLayoutVars>
      </dgm:prSet>
      <dgm:spPr/>
    </dgm:pt>
    <dgm:pt modelId="{B19C9162-F050-4F78-BC87-003AC44C6E24}" type="pres">
      <dgm:prSet presAssocID="{035A35C6-BD69-47F5-9584-183D782F5853}" presName="node" presStyleLbl="node1" presStyleIdx="0" presStyleCnt="3">
        <dgm:presLayoutVars>
          <dgm:bulletEnabled val="1"/>
        </dgm:presLayoutVars>
      </dgm:prSet>
      <dgm:spPr/>
    </dgm:pt>
    <dgm:pt modelId="{BBB736DA-B0EF-4981-8BB3-A83BF88687C0}" type="pres">
      <dgm:prSet presAssocID="{DD1FE7E0-2D30-48DF-AD55-08E1A4017C70}" presName="sibTrans" presStyleCnt="0"/>
      <dgm:spPr/>
    </dgm:pt>
    <dgm:pt modelId="{960AAE2A-A742-437D-A4BF-8F22BAABB496}" type="pres">
      <dgm:prSet presAssocID="{1693671B-1EC4-429F-9D4B-F07BC0F154AD}" presName="node" presStyleLbl="node1" presStyleIdx="1" presStyleCnt="3">
        <dgm:presLayoutVars>
          <dgm:bulletEnabled val="1"/>
        </dgm:presLayoutVars>
      </dgm:prSet>
      <dgm:spPr/>
    </dgm:pt>
    <dgm:pt modelId="{3F368D9D-34F9-4367-92C3-C429B379387B}" type="pres">
      <dgm:prSet presAssocID="{A6DAB81C-DDF8-44CD-95F6-F330A127D58E}" presName="sibTrans" presStyleCnt="0"/>
      <dgm:spPr/>
    </dgm:pt>
    <dgm:pt modelId="{C55183AD-C763-4563-9D73-29FBDD713CAC}" type="pres">
      <dgm:prSet presAssocID="{31FFCFF5-1D93-4CBF-94D6-B4FE29D8FD68}" presName="node" presStyleLbl="node1" presStyleIdx="2" presStyleCnt="3">
        <dgm:presLayoutVars>
          <dgm:bulletEnabled val="1"/>
        </dgm:presLayoutVars>
      </dgm:prSet>
      <dgm:spPr/>
    </dgm:pt>
  </dgm:ptLst>
  <dgm:cxnLst>
    <dgm:cxn modelId="{D133E819-E5B1-41BD-B33E-8339356B0029}" srcId="{593DA966-51BD-4654-AD75-06495510A5B7}" destId="{1693671B-1EC4-429F-9D4B-F07BC0F154AD}" srcOrd="1" destOrd="0" parTransId="{95C7525A-276F-44F5-AECD-B0A8D3828F96}" sibTransId="{A6DAB81C-DDF8-44CD-95F6-F330A127D58E}"/>
    <dgm:cxn modelId="{696F552F-8F62-4AC2-B0CA-252992984EF4}" type="presOf" srcId="{593DA966-51BD-4654-AD75-06495510A5B7}" destId="{F9F6C4BC-3820-4FC4-B2C4-F1F1E3FE1DF0}" srcOrd="0" destOrd="0" presId="urn:microsoft.com/office/officeart/2005/8/layout/hList6"/>
    <dgm:cxn modelId="{03E9D530-9790-4B25-9821-74DC76A46CF0}" srcId="{593DA966-51BD-4654-AD75-06495510A5B7}" destId="{31FFCFF5-1D93-4CBF-94D6-B4FE29D8FD68}" srcOrd="2" destOrd="0" parTransId="{D1BAE31B-D0AE-4366-BBAA-736EB384BB30}" sibTransId="{30B7926B-CF53-4979-89ED-7BEFD07B012C}"/>
    <dgm:cxn modelId="{658CF15F-9E8B-4BD0-B90C-8B0B959B28A6}" type="presOf" srcId="{035A35C6-BD69-47F5-9584-183D782F5853}" destId="{B19C9162-F050-4F78-BC87-003AC44C6E24}" srcOrd="0" destOrd="0" presId="urn:microsoft.com/office/officeart/2005/8/layout/hList6"/>
    <dgm:cxn modelId="{0BB5AF99-FDEF-4D92-B4DB-6B034FEBFFA7}" type="presOf" srcId="{1693671B-1EC4-429F-9D4B-F07BC0F154AD}" destId="{960AAE2A-A742-437D-A4BF-8F22BAABB496}" srcOrd="0" destOrd="0" presId="urn:microsoft.com/office/officeart/2005/8/layout/hList6"/>
    <dgm:cxn modelId="{F2B524CB-3717-46F6-9E1C-D0DA69896E64}" srcId="{593DA966-51BD-4654-AD75-06495510A5B7}" destId="{035A35C6-BD69-47F5-9584-183D782F5853}" srcOrd="0" destOrd="0" parTransId="{58DE9EFF-880B-4BCA-985B-43134092ED44}" sibTransId="{DD1FE7E0-2D30-48DF-AD55-08E1A4017C70}"/>
    <dgm:cxn modelId="{1444ECF6-24A7-44E3-A262-DD91E440CB7C}" type="presOf" srcId="{31FFCFF5-1D93-4CBF-94D6-B4FE29D8FD68}" destId="{C55183AD-C763-4563-9D73-29FBDD713CAC}" srcOrd="0" destOrd="0" presId="urn:microsoft.com/office/officeart/2005/8/layout/hList6"/>
    <dgm:cxn modelId="{7BD1C7C7-4622-4CD1-9131-340024E8DA47}" type="presParOf" srcId="{F9F6C4BC-3820-4FC4-B2C4-F1F1E3FE1DF0}" destId="{B19C9162-F050-4F78-BC87-003AC44C6E24}" srcOrd="0" destOrd="0" presId="urn:microsoft.com/office/officeart/2005/8/layout/hList6"/>
    <dgm:cxn modelId="{F67E03A5-DC23-4C89-8455-F5D49221C626}" type="presParOf" srcId="{F9F6C4BC-3820-4FC4-B2C4-F1F1E3FE1DF0}" destId="{BBB736DA-B0EF-4981-8BB3-A83BF88687C0}" srcOrd="1" destOrd="0" presId="urn:microsoft.com/office/officeart/2005/8/layout/hList6"/>
    <dgm:cxn modelId="{AE83EBE6-B7DA-45A9-95BD-27FECC2AB852}" type="presParOf" srcId="{F9F6C4BC-3820-4FC4-B2C4-F1F1E3FE1DF0}" destId="{960AAE2A-A742-437D-A4BF-8F22BAABB496}" srcOrd="2" destOrd="0" presId="urn:microsoft.com/office/officeart/2005/8/layout/hList6"/>
    <dgm:cxn modelId="{911EF46C-9A72-4CA0-AE03-35CCBF7E8681}" type="presParOf" srcId="{F9F6C4BC-3820-4FC4-B2C4-F1F1E3FE1DF0}" destId="{3F368D9D-34F9-4367-92C3-C429B379387B}" srcOrd="3" destOrd="0" presId="urn:microsoft.com/office/officeart/2005/8/layout/hList6"/>
    <dgm:cxn modelId="{97028778-B95D-462A-AEB4-E97CD0DAB4C6}" type="presParOf" srcId="{F9F6C4BC-3820-4FC4-B2C4-F1F1E3FE1DF0}" destId="{C55183AD-C763-4563-9D73-29FBDD713CA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D694E3-826D-4EAB-B7FF-3F9D218011F8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205EB95-3975-4B63-B854-CD564BA9DA20}">
      <dgm:prSet/>
      <dgm:spPr/>
      <dgm:t>
        <a:bodyPr/>
        <a:lstStyle/>
        <a:p>
          <a:r>
            <a:rPr lang="en-US" dirty="0"/>
            <a:t>AVL tree maintains a "balance factor"</a:t>
          </a:r>
          <a:br>
            <a:rPr lang="en-US" dirty="0"/>
          </a:br>
          <a:r>
            <a:rPr lang="en-US" dirty="0"/>
            <a:t>in each node of 0, 1, or -1</a:t>
          </a:r>
        </a:p>
      </dgm:t>
    </dgm:pt>
    <dgm:pt modelId="{4B123BC4-EA1A-4528-9F25-CF8DF27F7D8C}" type="parTrans" cxnId="{9D618CC6-0673-40FF-AD1D-0B717CFA6B44}">
      <dgm:prSet/>
      <dgm:spPr/>
      <dgm:t>
        <a:bodyPr/>
        <a:lstStyle/>
        <a:p>
          <a:endParaRPr lang="en-US"/>
        </a:p>
      </dgm:t>
    </dgm:pt>
    <dgm:pt modelId="{30A55680-753D-4BBE-A80F-30CF4A7C4700}" type="sibTrans" cxnId="{9D618CC6-0673-40FF-AD1D-0B717CFA6B44}">
      <dgm:prSet/>
      <dgm:spPr/>
      <dgm:t>
        <a:bodyPr/>
        <a:lstStyle/>
        <a:p>
          <a:endParaRPr lang="en-US"/>
        </a:p>
      </dgm:t>
    </dgm:pt>
    <dgm:pt modelId="{616B8291-59E2-4E4E-9B2C-7C74B8618C6A}">
      <dgm:prSet/>
      <dgm:spPr/>
      <dgm:t>
        <a:bodyPr/>
        <a:lstStyle/>
        <a:p>
          <a:r>
            <a:rPr lang="en-US" dirty="0"/>
            <a:t>no node's two child subtrees differ in height by more than 1</a:t>
          </a:r>
        </a:p>
      </dgm:t>
    </dgm:pt>
    <dgm:pt modelId="{D2E12568-445D-4842-9600-F0F8C890B642}" type="parTrans" cxnId="{1D4342D1-EF59-47D5-86D2-E6A58A51D6FF}">
      <dgm:prSet/>
      <dgm:spPr/>
      <dgm:t>
        <a:bodyPr/>
        <a:lstStyle/>
        <a:p>
          <a:endParaRPr lang="en-US"/>
        </a:p>
      </dgm:t>
    </dgm:pt>
    <dgm:pt modelId="{6316F444-C476-4C91-9324-47ACB49F75EF}" type="sibTrans" cxnId="{1D4342D1-EF59-47D5-86D2-E6A58A51D6FF}">
      <dgm:prSet/>
      <dgm:spPr/>
      <dgm:t>
        <a:bodyPr/>
        <a:lstStyle/>
        <a:p>
          <a:endParaRPr lang="en-US"/>
        </a:p>
      </dgm:t>
    </dgm:pt>
    <dgm:pt modelId="{C4A0461E-4FCE-4B2E-A025-E2EECD9A42F0}">
      <dgm:prSet/>
      <dgm:spPr/>
      <dgm:t>
        <a:bodyPr/>
        <a:lstStyle/>
        <a:p>
          <a:r>
            <a:rPr lang="en-US" dirty="0"/>
            <a:t>It can be proven that the height of an</a:t>
          </a:r>
          <a:br>
            <a:rPr lang="en-US" dirty="0"/>
          </a:br>
          <a:r>
            <a:rPr lang="en-US" dirty="0"/>
            <a:t>AVL tree with </a:t>
          </a:r>
          <a:r>
            <a:rPr lang="en-US" i="1" dirty="0"/>
            <a:t>N</a:t>
          </a:r>
          <a:r>
            <a:rPr lang="en-US" dirty="0"/>
            <a:t> nodes is O(log </a:t>
          </a:r>
          <a:r>
            <a:rPr lang="en-US" i="1" dirty="0"/>
            <a:t>N</a:t>
          </a:r>
          <a:r>
            <a:rPr lang="en-US" dirty="0"/>
            <a:t>)</a:t>
          </a:r>
        </a:p>
      </dgm:t>
    </dgm:pt>
    <dgm:pt modelId="{4EE128EC-BF19-4AEF-A9EB-14B55C5034B9}" type="parTrans" cxnId="{90062B11-6123-47A5-88DF-EDD9ECE9EF3C}">
      <dgm:prSet/>
      <dgm:spPr/>
      <dgm:t>
        <a:bodyPr/>
        <a:lstStyle/>
        <a:p>
          <a:endParaRPr lang="en-US"/>
        </a:p>
      </dgm:t>
    </dgm:pt>
    <dgm:pt modelId="{388BD9F7-3E35-4A30-A016-511B262DF309}" type="sibTrans" cxnId="{90062B11-6123-47A5-88DF-EDD9ECE9EF3C}">
      <dgm:prSet/>
      <dgm:spPr/>
      <dgm:t>
        <a:bodyPr/>
        <a:lstStyle/>
        <a:p>
          <a:endParaRPr lang="en-US"/>
        </a:p>
      </dgm:t>
    </dgm:pt>
    <dgm:pt modelId="{EEFC487B-B939-4B4F-AB54-FE8B901770CF}" type="pres">
      <dgm:prSet presAssocID="{92D694E3-826D-4EAB-B7FF-3F9D218011F8}" presName="linear" presStyleCnt="0">
        <dgm:presLayoutVars>
          <dgm:animLvl val="lvl"/>
          <dgm:resizeHandles val="exact"/>
        </dgm:presLayoutVars>
      </dgm:prSet>
      <dgm:spPr/>
    </dgm:pt>
    <dgm:pt modelId="{B8265738-51EB-4D54-A3CD-B67A89D60AF0}" type="pres">
      <dgm:prSet presAssocID="{C205EB95-3975-4B63-B854-CD564BA9DA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401A61-6AA2-41B7-B095-D0C77CA6E8BF}" type="pres">
      <dgm:prSet presAssocID="{C205EB95-3975-4B63-B854-CD564BA9DA20}" presName="childText" presStyleLbl="revTx" presStyleIdx="0" presStyleCnt="1">
        <dgm:presLayoutVars>
          <dgm:bulletEnabled val="1"/>
        </dgm:presLayoutVars>
      </dgm:prSet>
      <dgm:spPr/>
    </dgm:pt>
    <dgm:pt modelId="{471F6EAC-9708-4333-8A12-70ACAACC0041}" type="pres">
      <dgm:prSet presAssocID="{C4A0461E-4FCE-4B2E-A025-E2EECD9A42F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3C5D07-785D-40F2-A908-8085A64DC48B}" type="presOf" srcId="{C4A0461E-4FCE-4B2E-A025-E2EECD9A42F0}" destId="{471F6EAC-9708-4333-8A12-70ACAACC0041}" srcOrd="0" destOrd="0" presId="urn:microsoft.com/office/officeart/2005/8/layout/vList2"/>
    <dgm:cxn modelId="{90062B11-6123-47A5-88DF-EDD9ECE9EF3C}" srcId="{92D694E3-826D-4EAB-B7FF-3F9D218011F8}" destId="{C4A0461E-4FCE-4B2E-A025-E2EECD9A42F0}" srcOrd="1" destOrd="0" parTransId="{4EE128EC-BF19-4AEF-A9EB-14B55C5034B9}" sibTransId="{388BD9F7-3E35-4A30-A016-511B262DF309}"/>
    <dgm:cxn modelId="{A1520C94-A00A-47B2-871D-FDA01ECEAF5A}" type="presOf" srcId="{92D694E3-826D-4EAB-B7FF-3F9D218011F8}" destId="{EEFC487B-B939-4B4F-AB54-FE8B901770CF}" srcOrd="0" destOrd="0" presId="urn:microsoft.com/office/officeart/2005/8/layout/vList2"/>
    <dgm:cxn modelId="{9D618CC6-0673-40FF-AD1D-0B717CFA6B44}" srcId="{92D694E3-826D-4EAB-B7FF-3F9D218011F8}" destId="{C205EB95-3975-4B63-B854-CD564BA9DA20}" srcOrd="0" destOrd="0" parTransId="{4B123BC4-EA1A-4528-9F25-CF8DF27F7D8C}" sibTransId="{30A55680-753D-4BBE-A80F-30CF4A7C4700}"/>
    <dgm:cxn modelId="{1D4342D1-EF59-47D5-86D2-E6A58A51D6FF}" srcId="{C205EB95-3975-4B63-B854-CD564BA9DA20}" destId="{616B8291-59E2-4E4E-9B2C-7C74B8618C6A}" srcOrd="0" destOrd="0" parTransId="{D2E12568-445D-4842-9600-F0F8C890B642}" sibTransId="{6316F444-C476-4C91-9324-47ACB49F75EF}"/>
    <dgm:cxn modelId="{128602DF-7989-41EE-8186-159F6474165C}" type="presOf" srcId="{C205EB95-3975-4B63-B854-CD564BA9DA20}" destId="{B8265738-51EB-4D54-A3CD-B67A89D60AF0}" srcOrd="0" destOrd="0" presId="urn:microsoft.com/office/officeart/2005/8/layout/vList2"/>
    <dgm:cxn modelId="{AB579DFE-E652-4EE0-BC94-D29A1E472826}" type="presOf" srcId="{616B8291-59E2-4E4E-9B2C-7C74B8618C6A}" destId="{D1401A61-6AA2-41B7-B095-D0C77CA6E8BF}" srcOrd="0" destOrd="0" presId="urn:microsoft.com/office/officeart/2005/8/layout/vList2"/>
    <dgm:cxn modelId="{06EC4735-804B-4CC8-9247-E2519CDD7BF6}" type="presParOf" srcId="{EEFC487B-B939-4B4F-AB54-FE8B901770CF}" destId="{B8265738-51EB-4D54-A3CD-B67A89D60AF0}" srcOrd="0" destOrd="0" presId="urn:microsoft.com/office/officeart/2005/8/layout/vList2"/>
    <dgm:cxn modelId="{E949E7D3-857B-49ED-AA86-4AEB0AF94F75}" type="presParOf" srcId="{EEFC487B-B939-4B4F-AB54-FE8B901770CF}" destId="{D1401A61-6AA2-41B7-B095-D0C77CA6E8BF}" srcOrd="1" destOrd="0" presId="urn:microsoft.com/office/officeart/2005/8/layout/vList2"/>
    <dgm:cxn modelId="{59AFEA72-6133-4AD5-99AB-8FEC81B7AEAB}" type="presParOf" srcId="{EEFC487B-B939-4B4F-AB54-FE8B901770CF}" destId="{471F6EAC-9708-4333-8A12-70ACAACC00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3C2C52-EFE7-498F-98C7-678AB374FE72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4ACFB7-2F91-4C7D-858C-0E98EC6F5636}">
      <dgm:prSet/>
      <dgm:spPr/>
      <dgm:t>
        <a:bodyPr/>
        <a:lstStyle/>
        <a:p>
          <a:r>
            <a:rPr lang="en-US" b="1"/>
            <a:t>For insertion, once we perform a rotation at a node x, we won’t need to perform any rotation at any ancestor of x.</a:t>
          </a:r>
          <a:endParaRPr lang="en-US"/>
        </a:p>
      </dgm:t>
    </dgm:pt>
    <dgm:pt modelId="{03B768D9-16C4-4843-A1C8-BF6E154A56BC}" type="parTrans" cxnId="{3CC8F673-469E-46E9-AFDF-08BA833AC349}">
      <dgm:prSet/>
      <dgm:spPr/>
      <dgm:t>
        <a:bodyPr/>
        <a:lstStyle/>
        <a:p>
          <a:endParaRPr lang="en-US"/>
        </a:p>
      </dgm:t>
    </dgm:pt>
    <dgm:pt modelId="{D7B9281E-D6B2-4AF3-B649-E438EBB12F2B}" type="sibTrans" cxnId="{3CC8F673-469E-46E9-AFDF-08BA833AC349}">
      <dgm:prSet/>
      <dgm:spPr/>
      <dgm:t>
        <a:bodyPr/>
        <a:lstStyle/>
        <a:p>
          <a:endParaRPr lang="en-US"/>
        </a:p>
      </dgm:t>
    </dgm:pt>
    <dgm:pt modelId="{3808F0A8-2C83-4BEE-8820-61E7408FC234}" type="pres">
      <dgm:prSet presAssocID="{9B3C2C52-EFE7-498F-98C7-678AB374FE72}" presName="linear" presStyleCnt="0">
        <dgm:presLayoutVars>
          <dgm:animLvl val="lvl"/>
          <dgm:resizeHandles val="exact"/>
        </dgm:presLayoutVars>
      </dgm:prSet>
      <dgm:spPr/>
    </dgm:pt>
    <dgm:pt modelId="{14AF63B7-DB6A-4F2B-B085-F279535A79C5}" type="pres">
      <dgm:prSet presAssocID="{924ACFB7-2F91-4C7D-858C-0E98EC6F563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3E53669-D298-4558-9A3D-8561ABE359B6}" type="presOf" srcId="{9B3C2C52-EFE7-498F-98C7-678AB374FE72}" destId="{3808F0A8-2C83-4BEE-8820-61E7408FC234}" srcOrd="0" destOrd="0" presId="urn:microsoft.com/office/officeart/2005/8/layout/vList2"/>
    <dgm:cxn modelId="{3CC8F673-469E-46E9-AFDF-08BA833AC349}" srcId="{9B3C2C52-EFE7-498F-98C7-678AB374FE72}" destId="{924ACFB7-2F91-4C7D-858C-0E98EC6F5636}" srcOrd="0" destOrd="0" parTransId="{03B768D9-16C4-4843-A1C8-BF6E154A56BC}" sibTransId="{D7B9281E-D6B2-4AF3-B649-E438EBB12F2B}"/>
    <dgm:cxn modelId="{4B3D2CC1-51AA-4542-B6F1-6FBAA3A25AD9}" type="presOf" srcId="{924ACFB7-2F91-4C7D-858C-0E98EC6F5636}" destId="{14AF63B7-DB6A-4F2B-B085-F279535A79C5}" srcOrd="0" destOrd="0" presId="urn:microsoft.com/office/officeart/2005/8/layout/vList2"/>
    <dgm:cxn modelId="{E245A647-68C4-4873-AAFA-6A7DC30FF9F0}" type="presParOf" srcId="{3808F0A8-2C83-4BEE-8820-61E7408FC234}" destId="{14AF63B7-DB6A-4F2B-B085-F279535A79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FA0A43-49A9-4D69-992C-7EF9A0D884BA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67CEBE9-F5D1-41A2-9D77-0374276F261B}">
      <dgm:prSet/>
      <dgm:spPr/>
      <dgm:t>
        <a:bodyPr/>
        <a:lstStyle/>
        <a:p>
          <a:r>
            <a:rPr lang="en-US"/>
            <a:t>The rebalancing does not stop in DELETION after the first node </a:t>
          </a:r>
          <a:r>
            <a:rPr lang="en-US" i="1"/>
            <a:t>X </a:t>
          </a:r>
          <a:r>
            <a:rPr lang="en-US"/>
            <a:t>with balance factor ±2 is balanced as is the case with Insertion. </a:t>
          </a:r>
        </a:p>
      </dgm:t>
    </dgm:pt>
    <dgm:pt modelId="{EB51A723-54D6-4705-ADDD-A26EB0666B10}" type="parTrans" cxnId="{FA2161BD-EFDF-410D-9C77-23A18FE84D6B}">
      <dgm:prSet/>
      <dgm:spPr/>
      <dgm:t>
        <a:bodyPr/>
        <a:lstStyle/>
        <a:p>
          <a:endParaRPr lang="en-US"/>
        </a:p>
      </dgm:t>
    </dgm:pt>
    <dgm:pt modelId="{23CCDFC0-6DAB-42AB-83F7-2C94E17DBE8C}" type="sibTrans" cxnId="{FA2161BD-EFDF-410D-9C77-23A18FE84D6B}">
      <dgm:prSet/>
      <dgm:spPr/>
      <dgm:t>
        <a:bodyPr/>
        <a:lstStyle/>
        <a:p>
          <a:endParaRPr lang="en-US"/>
        </a:p>
      </dgm:t>
    </dgm:pt>
    <dgm:pt modelId="{39BB0B61-C759-4521-836A-B521F50C8FDB}">
      <dgm:prSet/>
      <dgm:spPr>
        <a:solidFill>
          <a:srgbClr val="A50021"/>
        </a:solidFill>
        <a:ln>
          <a:solidFill>
            <a:srgbClr val="A50021"/>
          </a:solidFill>
        </a:ln>
      </dgm:spPr>
      <dgm:t>
        <a:bodyPr/>
        <a:lstStyle/>
        <a:p>
          <a:r>
            <a:rPr lang="en-US"/>
            <a:t>The deletion leads to at most </a:t>
          </a:r>
          <a:r>
            <a:rPr lang="en-US" i="1"/>
            <a:t>O </a:t>
          </a:r>
          <a:r>
            <a:rPr lang="en-US"/>
            <a:t>(lg </a:t>
          </a:r>
          <a:r>
            <a:rPr lang="en-US" i="1"/>
            <a:t>n</a:t>
          </a:r>
          <a:r>
            <a:rPr lang="en-US"/>
            <a:t>) rotations</a:t>
          </a:r>
        </a:p>
      </dgm:t>
    </dgm:pt>
    <dgm:pt modelId="{755A9863-0E3D-42FE-81BE-36155CEB056A}" type="parTrans" cxnId="{DD3C49B8-81FA-4EFF-A154-3A62CD949DB5}">
      <dgm:prSet/>
      <dgm:spPr/>
      <dgm:t>
        <a:bodyPr/>
        <a:lstStyle/>
        <a:p>
          <a:endParaRPr lang="en-US"/>
        </a:p>
      </dgm:t>
    </dgm:pt>
    <dgm:pt modelId="{6591D428-8966-435C-916E-91C85C2CFD0D}" type="sibTrans" cxnId="{DD3C49B8-81FA-4EFF-A154-3A62CD949DB5}">
      <dgm:prSet/>
      <dgm:spPr/>
      <dgm:t>
        <a:bodyPr/>
        <a:lstStyle/>
        <a:p>
          <a:endParaRPr lang="en-US"/>
        </a:p>
      </dgm:t>
    </dgm:pt>
    <dgm:pt modelId="{B68A365A-5912-4035-B0D6-AD5803C038D3}">
      <dgm:prSet custT="1"/>
      <dgm:spPr/>
      <dgm:t>
        <a:bodyPr/>
        <a:lstStyle/>
        <a:p>
          <a:r>
            <a:rPr lang="en-US" sz="2400" dirty="0"/>
            <a:t>because in the worst case, every node on the path from the deleted node to the root may require rebalancing. </a:t>
          </a:r>
          <a:br>
            <a:rPr lang="en-US" sz="2400" dirty="0"/>
          </a:br>
          <a:endParaRPr lang="en-US" sz="2400" dirty="0"/>
        </a:p>
      </dgm:t>
    </dgm:pt>
    <dgm:pt modelId="{33F7A1E7-94A1-4F99-AEE2-4AF46036010D}" type="parTrans" cxnId="{B657963F-0D92-4E8B-9BF0-DDC90B73FB1B}">
      <dgm:prSet/>
      <dgm:spPr/>
      <dgm:t>
        <a:bodyPr/>
        <a:lstStyle/>
        <a:p>
          <a:endParaRPr lang="en-US"/>
        </a:p>
      </dgm:t>
    </dgm:pt>
    <dgm:pt modelId="{04595AAF-826A-40D1-B6F9-03CBC5EC3269}" type="sibTrans" cxnId="{B657963F-0D92-4E8B-9BF0-DDC90B73FB1B}">
      <dgm:prSet/>
      <dgm:spPr/>
      <dgm:t>
        <a:bodyPr/>
        <a:lstStyle/>
        <a:p>
          <a:endParaRPr lang="en-US"/>
        </a:p>
      </dgm:t>
    </dgm:pt>
    <dgm:pt modelId="{C8F43553-0952-4B12-AE1C-819C0AB98307}" type="pres">
      <dgm:prSet presAssocID="{1AFA0A43-49A9-4D69-992C-7EF9A0D884BA}" presName="linear" presStyleCnt="0">
        <dgm:presLayoutVars>
          <dgm:animLvl val="lvl"/>
          <dgm:resizeHandles val="exact"/>
        </dgm:presLayoutVars>
      </dgm:prSet>
      <dgm:spPr/>
    </dgm:pt>
    <dgm:pt modelId="{488001B0-7D4C-41F0-8CB1-226A45ED682B}" type="pres">
      <dgm:prSet presAssocID="{D67CEBE9-F5D1-41A2-9D77-0374276F26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A0581A-4658-443D-86AD-DB1F14109115}" type="pres">
      <dgm:prSet presAssocID="{23CCDFC0-6DAB-42AB-83F7-2C94E17DBE8C}" presName="spacer" presStyleCnt="0"/>
      <dgm:spPr/>
    </dgm:pt>
    <dgm:pt modelId="{AADF8035-9E3F-4866-AC0A-FF5944962A20}" type="pres">
      <dgm:prSet presAssocID="{39BB0B61-C759-4521-836A-B521F50C8F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021035-0583-438A-88A7-A34E7A76679A}" type="pres">
      <dgm:prSet presAssocID="{39BB0B61-C759-4521-836A-B521F50C8FD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57963F-0D92-4E8B-9BF0-DDC90B73FB1B}" srcId="{39BB0B61-C759-4521-836A-B521F50C8FDB}" destId="{B68A365A-5912-4035-B0D6-AD5803C038D3}" srcOrd="0" destOrd="0" parTransId="{33F7A1E7-94A1-4F99-AEE2-4AF46036010D}" sibTransId="{04595AAF-826A-40D1-B6F9-03CBC5EC3269}"/>
    <dgm:cxn modelId="{F3AAA668-9445-492A-9A02-BAB0E50F38E7}" type="presOf" srcId="{B68A365A-5912-4035-B0D6-AD5803C038D3}" destId="{82021035-0583-438A-88A7-A34E7A76679A}" srcOrd="0" destOrd="0" presId="urn:microsoft.com/office/officeart/2005/8/layout/vList2"/>
    <dgm:cxn modelId="{A4BA5077-83B4-4B62-AC0C-E26DE3D165DE}" type="presOf" srcId="{39BB0B61-C759-4521-836A-B521F50C8FDB}" destId="{AADF8035-9E3F-4866-AC0A-FF5944962A20}" srcOrd="0" destOrd="0" presId="urn:microsoft.com/office/officeart/2005/8/layout/vList2"/>
    <dgm:cxn modelId="{5B15BE59-B9E5-4B12-A267-E76F24B89A38}" type="presOf" srcId="{D67CEBE9-F5D1-41A2-9D77-0374276F261B}" destId="{488001B0-7D4C-41F0-8CB1-226A45ED682B}" srcOrd="0" destOrd="0" presId="urn:microsoft.com/office/officeart/2005/8/layout/vList2"/>
    <dgm:cxn modelId="{DD3C49B8-81FA-4EFF-A154-3A62CD949DB5}" srcId="{1AFA0A43-49A9-4D69-992C-7EF9A0D884BA}" destId="{39BB0B61-C759-4521-836A-B521F50C8FDB}" srcOrd="1" destOrd="0" parTransId="{755A9863-0E3D-42FE-81BE-36155CEB056A}" sibTransId="{6591D428-8966-435C-916E-91C85C2CFD0D}"/>
    <dgm:cxn modelId="{FA2161BD-EFDF-410D-9C77-23A18FE84D6B}" srcId="{1AFA0A43-49A9-4D69-992C-7EF9A0D884BA}" destId="{D67CEBE9-F5D1-41A2-9D77-0374276F261B}" srcOrd="0" destOrd="0" parTransId="{EB51A723-54D6-4705-ADDD-A26EB0666B10}" sibTransId="{23CCDFC0-6DAB-42AB-83F7-2C94E17DBE8C}"/>
    <dgm:cxn modelId="{1903FCED-BE06-465B-99EA-FC24A8EA48BF}" type="presOf" srcId="{1AFA0A43-49A9-4D69-992C-7EF9A0D884BA}" destId="{C8F43553-0952-4B12-AE1C-819C0AB98307}" srcOrd="0" destOrd="0" presId="urn:microsoft.com/office/officeart/2005/8/layout/vList2"/>
    <dgm:cxn modelId="{6F8ECC4F-B9A6-4694-A98A-DADD546C3A6D}" type="presParOf" srcId="{C8F43553-0952-4B12-AE1C-819C0AB98307}" destId="{488001B0-7D4C-41F0-8CB1-226A45ED682B}" srcOrd="0" destOrd="0" presId="urn:microsoft.com/office/officeart/2005/8/layout/vList2"/>
    <dgm:cxn modelId="{6E3E1716-9E4D-4A08-AEAE-B2452177FD66}" type="presParOf" srcId="{C8F43553-0952-4B12-AE1C-819C0AB98307}" destId="{4AA0581A-4658-443D-86AD-DB1F14109115}" srcOrd="1" destOrd="0" presId="urn:microsoft.com/office/officeart/2005/8/layout/vList2"/>
    <dgm:cxn modelId="{E02AA0E3-FF95-4756-AFC5-96D964E3F480}" type="presParOf" srcId="{C8F43553-0952-4B12-AE1C-819C0AB98307}" destId="{AADF8035-9E3F-4866-AC0A-FF5944962A20}" srcOrd="2" destOrd="0" presId="urn:microsoft.com/office/officeart/2005/8/layout/vList2"/>
    <dgm:cxn modelId="{D598E3EA-744D-4A91-9E8B-067732DBDBFB}" type="presParOf" srcId="{C8F43553-0952-4B12-AE1C-819C0AB98307}" destId="{82021035-0583-438A-88A7-A34E7A7667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50109-C269-4283-901D-87B816188D72}">
      <dsp:nvSpPr>
        <dsp:cNvPr id="0" name=""/>
        <dsp:cNvSpPr/>
      </dsp:nvSpPr>
      <dsp:spPr>
        <a:xfrm>
          <a:off x="6373" y="0"/>
          <a:ext cx="2577293" cy="1939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BST operations are closely related to height.</a:t>
          </a:r>
        </a:p>
      </dsp:txBody>
      <dsp:txXfrm>
        <a:off x="63164" y="56791"/>
        <a:ext cx="2463711" cy="1825418"/>
      </dsp:txXfrm>
    </dsp:sp>
    <dsp:sp modelId="{E65D1DDF-22AC-4018-B12B-0FABF0F1CE1D}">
      <dsp:nvSpPr>
        <dsp:cNvPr id="0" name=""/>
        <dsp:cNvSpPr/>
      </dsp:nvSpPr>
      <dsp:spPr>
        <a:xfrm>
          <a:off x="3016652" y="0"/>
          <a:ext cx="2577293" cy="1939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want a tree with small height</a:t>
          </a:r>
        </a:p>
      </dsp:txBody>
      <dsp:txXfrm>
        <a:off x="3073443" y="56791"/>
        <a:ext cx="2463711" cy="1825418"/>
      </dsp:txXfrm>
    </dsp:sp>
    <dsp:sp modelId="{18F48F22-B2F2-480F-9E0C-0121013283F0}">
      <dsp:nvSpPr>
        <dsp:cNvPr id="0" name=""/>
        <dsp:cNvSpPr/>
      </dsp:nvSpPr>
      <dsp:spPr>
        <a:xfrm>
          <a:off x="6026931" y="0"/>
          <a:ext cx="2577293" cy="1939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binary tree with N node has height at least 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ym typeface="Symbol" panose="05050102010706020507" pitchFamily="18" charset="2"/>
            </a:rPr>
            <a:t></a:t>
          </a:r>
          <a:r>
            <a:rPr lang="en-US" sz="2600" kern="1200" dirty="0"/>
            <a:t>(log N) </a:t>
          </a:r>
        </a:p>
      </dsp:txBody>
      <dsp:txXfrm>
        <a:off x="6083722" y="56791"/>
        <a:ext cx="2463711" cy="1825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22BA3-8630-47D1-AF45-EE6276A99584}">
      <dsp:nvSpPr>
        <dsp:cNvPr id="0" name=""/>
        <dsp:cNvSpPr/>
      </dsp:nvSpPr>
      <dsp:spPr>
        <a:xfrm rot="5400000">
          <a:off x="4696968" y="-1604772"/>
          <a:ext cx="1645920" cy="526694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binary search tree that uses modified add and remove operations to stay balanced as its elements change</a:t>
          </a:r>
        </a:p>
      </dsp:txBody>
      <dsp:txXfrm rot="-5400000">
        <a:off x="2886457" y="286086"/>
        <a:ext cx="5186597" cy="1485226"/>
      </dsp:txXfrm>
    </dsp:sp>
    <dsp:sp modelId="{FF63271A-60CA-43C5-B5FF-B8C72F6FB87F}">
      <dsp:nvSpPr>
        <dsp:cNvPr id="0" name=""/>
        <dsp:cNvSpPr/>
      </dsp:nvSpPr>
      <dsp:spPr>
        <a:xfrm>
          <a:off x="76199" y="76195"/>
          <a:ext cx="2810256" cy="19050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AVL Tree</a:t>
          </a:r>
          <a:r>
            <a:rPr lang="en-US" sz="5400" kern="1200" dirty="0"/>
            <a:t> </a:t>
          </a:r>
        </a:p>
      </dsp:txBody>
      <dsp:txXfrm>
        <a:off x="169194" y="169190"/>
        <a:ext cx="2624266" cy="171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C9162-F050-4F78-BC87-003AC44C6E24}">
      <dsp:nvSpPr>
        <dsp:cNvPr id="0" name=""/>
        <dsp:cNvSpPr/>
      </dsp:nvSpPr>
      <dsp:spPr>
        <a:xfrm rot="16200000">
          <a:off x="-114830" y="115825"/>
          <a:ext cx="2819400" cy="2587749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94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Invented in 1962 by two Russian mathematicians</a:t>
          </a:r>
        </a:p>
      </dsp:txBody>
      <dsp:txXfrm rot="5400000">
        <a:off x="996" y="563879"/>
        <a:ext cx="2587749" cy="1691640"/>
      </dsp:txXfrm>
    </dsp:sp>
    <dsp:sp modelId="{960AAE2A-A742-437D-A4BF-8F22BAABB496}">
      <dsp:nvSpPr>
        <dsp:cNvPr id="0" name=""/>
        <dsp:cNvSpPr/>
      </dsp:nvSpPr>
      <dsp:spPr>
        <a:xfrm rot="16200000">
          <a:off x="2667000" y="115825"/>
          <a:ext cx="2819400" cy="2587749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467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94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</a:t>
          </a:r>
          <a:r>
            <a:rPr lang="en-US" sz="2700" u="sng" kern="1200" dirty="0"/>
            <a:t>A</a:t>
          </a:r>
          <a:r>
            <a:rPr lang="en-US" sz="2700" kern="1200" dirty="0"/>
            <a:t>delson-</a:t>
          </a:r>
          <a:r>
            <a:rPr lang="en-US" sz="2700" u="sng" kern="1200" dirty="0" err="1"/>
            <a:t>V</a:t>
          </a:r>
          <a:r>
            <a:rPr lang="en-US" sz="2700" kern="1200" dirty="0" err="1"/>
            <a:t>elskii</a:t>
          </a:r>
          <a:r>
            <a:rPr lang="en-US" sz="2700" kern="1200" dirty="0"/>
            <a:t> and </a:t>
          </a:r>
          <a:r>
            <a:rPr lang="en-US" sz="2700" u="sng" kern="1200" dirty="0"/>
            <a:t>L</a:t>
          </a:r>
          <a:r>
            <a:rPr lang="en-US" sz="2700" kern="1200" dirty="0"/>
            <a:t>andis)</a:t>
          </a:r>
        </a:p>
      </dsp:txBody>
      <dsp:txXfrm rot="5400000">
        <a:off x="2782826" y="563879"/>
        <a:ext cx="2587749" cy="1691640"/>
      </dsp:txXfrm>
    </dsp:sp>
    <dsp:sp modelId="{C55183AD-C763-4563-9D73-29FBDD713CAC}">
      <dsp:nvSpPr>
        <dsp:cNvPr id="0" name=""/>
        <dsp:cNvSpPr/>
      </dsp:nvSpPr>
      <dsp:spPr>
        <a:xfrm rot="16200000">
          <a:off x="5448830" y="115825"/>
          <a:ext cx="2819400" cy="2587749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467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94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A-V &amp; L proved that an AVL tree's height is always O(log </a:t>
          </a:r>
          <a:r>
            <a:rPr lang="en-US" sz="2700" i="1" kern="1200" dirty="0"/>
            <a:t>N</a:t>
          </a:r>
          <a:r>
            <a:rPr lang="en-US" sz="2700" kern="1200" dirty="0"/>
            <a:t>).</a:t>
          </a:r>
        </a:p>
      </dsp:txBody>
      <dsp:txXfrm rot="5400000">
        <a:off x="5564656" y="563879"/>
        <a:ext cx="2587749" cy="169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5738-51EB-4D54-A3CD-B67A89D60AF0}">
      <dsp:nvSpPr>
        <dsp:cNvPr id="0" name=""/>
        <dsp:cNvSpPr/>
      </dsp:nvSpPr>
      <dsp:spPr>
        <a:xfrm>
          <a:off x="0" y="83486"/>
          <a:ext cx="5562600" cy="10740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AVL tree maintains a "balance factor"</a:t>
          </a:r>
          <a:br>
            <a:rPr lang="en-US" sz="2700" kern="1200" dirty="0"/>
          </a:br>
          <a:r>
            <a:rPr lang="en-US" sz="2700" kern="1200" dirty="0"/>
            <a:t>in each node of 0, 1, or -1</a:t>
          </a:r>
        </a:p>
      </dsp:txBody>
      <dsp:txXfrm>
        <a:off x="52431" y="135917"/>
        <a:ext cx="5457738" cy="969198"/>
      </dsp:txXfrm>
    </dsp:sp>
    <dsp:sp modelId="{D1401A61-6AA2-41B7-B095-D0C77CA6E8BF}">
      <dsp:nvSpPr>
        <dsp:cNvPr id="0" name=""/>
        <dsp:cNvSpPr/>
      </dsp:nvSpPr>
      <dsp:spPr>
        <a:xfrm>
          <a:off x="0" y="1157546"/>
          <a:ext cx="55626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no node's two child subtrees differ in height by more than 1</a:t>
          </a:r>
        </a:p>
      </dsp:txBody>
      <dsp:txXfrm>
        <a:off x="0" y="1157546"/>
        <a:ext cx="5562600" cy="656707"/>
      </dsp:txXfrm>
    </dsp:sp>
    <dsp:sp modelId="{471F6EAC-9708-4333-8A12-70ACAACC0041}">
      <dsp:nvSpPr>
        <dsp:cNvPr id="0" name=""/>
        <dsp:cNvSpPr/>
      </dsp:nvSpPr>
      <dsp:spPr>
        <a:xfrm>
          <a:off x="0" y="1814253"/>
          <a:ext cx="5562600" cy="1074060"/>
        </a:xfrm>
        <a:prstGeom prst="round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 can be proven that the height of an</a:t>
          </a:r>
          <a:br>
            <a:rPr lang="en-US" sz="2700" kern="1200" dirty="0"/>
          </a:br>
          <a:r>
            <a:rPr lang="en-US" sz="2700" kern="1200" dirty="0"/>
            <a:t>AVL tree with </a:t>
          </a:r>
          <a:r>
            <a:rPr lang="en-US" sz="2700" i="1" kern="1200" dirty="0"/>
            <a:t>N</a:t>
          </a:r>
          <a:r>
            <a:rPr lang="en-US" sz="2700" kern="1200" dirty="0"/>
            <a:t> nodes is O(log </a:t>
          </a:r>
          <a:r>
            <a:rPr lang="en-US" sz="2700" i="1" kern="1200" dirty="0"/>
            <a:t>N</a:t>
          </a:r>
          <a:r>
            <a:rPr lang="en-US" sz="2700" kern="1200" dirty="0"/>
            <a:t>)</a:t>
          </a:r>
        </a:p>
      </dsp:txBody>
      <dsp:txXfrm>
        <a:off x="52431" y="1866684"/>
        <a:ext cx="5457738" cy="96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63B7-DB6A-4F2B-B085-F279535A79C5}">
      <dsp:nvSpPr>
        <dsp:cNvPr id="0" name=""/>
        <dsp:cNvSpPr/>
      </dsp:nvSpPr>
      <dsp:spPr>
        <a:xfrm>
          <a:off x="0" y="175357"/>
          <a:ext cx="81534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For insertion, once we perform a rotation at a node x, we won’t need to perform any rotation at any ancestor of x.</a:t>
          </a:r>
          <a:endParaRPr lang="en-US" sz="2600" kern="1200"/>
        </a:p>
      </dsp:txBody>
      <dsp:txXfrm>
        <a:off x="50489" y="225846"/>
        <a:ext cx="8052422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001B0-7D4C-41F0-8CB1-226A45ED682B}">
      <dsp:nvSpPr>
        <dsp:cNvPr id="0" name=""/>
        <dsp:cNvSpPr/>
      </dsp:nvSpPr>
      <dsp:spPr>
        <a:xfrm>
          <a:off x="0" y="153060"/>
          <a:ext cx="8382000" cy="95471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rebalancing does not stop in DELETION after the first node </a:t>
          </a:r>
          <a:r>
            <a:rPr lang="en-US" sz="2400" i="1" kern="1200"/>
            <a:t>X </a:t>
          </a:r>
          <a:r>
            <a:rPr lang="en-US" sz="2400" kern="1200"/>
            <a:t>with balance factor ±2 is balanced as is the case with Insertion. </a:t>
          </a:r>
        </a:p>
      </dsp:txBody>
      <dsp:txXfrm>
        <a:off x="46606" y="199666"/>
        <a:ext cx="8288788" cy="861507"/>
      </dsp:txXfrm>
    </dsp:sp>
    <dsp:sp modelId="{AADF8035-9E3F-4866-AC0A-FF5944962A20}">
      <dsp:nvSpPr>
        <dsp:cNvPr id="0" name=""/>
        <dsp:cNvSpPr/>
      </dsp:nvSpPr>
      <dsp:spPr>
        <a:xfrm>
          <a:off x="0" y="1176900"/>
          <a:ext cx="8382000" cy="954719"/>
        </a:xfrm>
        <a:prstGeom prst="roundRect">
          <a:avLst/>
        </a:prstGeom>
        <a:solidFill>
          <a:srgbClr val="A50021"/>
        </a:solidFill>
        <a:ln w="25400" cap="flat" cmpd="sng" algn="ctr">
          <a:solidFill>
            <a:srgbClr val="A5002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deletion leads to at most </a:t>
          </a:r>
          <a:r>
            <a:rPr lang="en-US" sz="2400" i="1" kern="1200"/>
            <a:t>O </a:t>
          </a:r>
          <a:r>
            <a:rPr lang="en-US" sz="2400" kern="1200"/>
            <a:t>(lg </a:t>
          </a:r>
          <a:r>
            <a:rPr lang="en-US" sz="2400" i="1" kern="1200"/>
            <a:t>n</a:t>
          </a:r>
          <a:r>
            <a:rPr lang="en-US" sz="2400" kern="1200"/>
            <a:t>) rotations</a:t>
          </a:r>
        </a:p>
      </dsp:txBody>
      <dsp:txXfrm>
        <a:off x="46606" y="1223506"/>
        <a:ext cx="8288788" cy="861507"/>
      </dsp:txXfrm>
    </dsp:sp>
    <dsp:sp modelId="{82021035-0583-438A-88A7-A34E7A76679A}">
      <dsp:nvSpPr>
        <dsp:cNvPr id="0" name=""/>
        <dsp:cNvSpPr/>
      </dsp:nvSpPr>
      <dsp:spPr>
        <a:xfrm>
          <a:off x="0" y="2131620"/>
          <a:ext cx="8382000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because in the worst case, every node on the path from the deleted node to the root may require rebalancing. </a:t>
          </a:r>
          <a:br>
            <a:rPr lang="en-US" sz="2400" kern="1200" dirty="0"/>
          </a:br>
          <a:endParaRPr lang="en-US" sz="2400" kern="1200" dirty="0"/>
        </a:p>
      </dsp:txBody>
      <dsp:txXfrm>
        <a:off x="0" y="2131620"/>
        <a:ext cx="8382000" cy="106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32DE86-3656-44E8-9F3D-520562379D32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9B43C-BF2D-475A-A3B8-46DDDA2F51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/>
            </a:lvl1pPr>
          </a:lstStyle>
          <a:p>
            <a:pPr>
              <a:defRPr/>
            </a:pPr>
            <a:fld id="{8091E695-63D0-478E-B874-9353B4C0FBCF}" type="datetimeFigureOut">
              <a:rPr lang="en-US" altLang="en-US"/>
              <a:pPr>
                <a:defRPr/>
              </a:pPr>
              <a:t>12-Nov-20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C2AFB-A1C7-4857-8D8F-C7B06BEC04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E959-AF44-426F-8D0F-20DE64B31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/>
            </a:lvl1pPr>
          </a:lstStyle>
          <a:p>
            <a:pPr>
              <a:defRPr/>
            </a:pPr>
            <a:fld id="{091C482B-5FF2-44A4-8476-6C1893EDE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C6B7FC5-AD0E-449A-B56B-10690424F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1764457-C316-4CFE-8F72-ADF93BD8D2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3E4BE3C-D5A5-4AFA-A272-D2433226B8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1563" y="630238"/>
            <a:ext cx="4202112" cy="3151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B11A0E2-86FF-4BE9-9CE7-6E1FE7B9E3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5000" y="3990975"/>
            <a:ext cx="50736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574A25-4B7A-4670-9B1D-75CC3F4ED4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869AE7F-E3C7-44F3-8FFD-C4E95EC4A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/>
            </a:lvl1pPr>
          </a:lstStyle>
          <a:p>
            <a:pPr>
              <a:defRPr/>
            </a:pPr>
            <a:fld id="{F62F53F0-3C7F-40E9-9D4A-D82BB1B4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04040"/>
                </a:solidFill>
              </a:rPr>
              <a:t>(unbalanced nodes are darkened)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F53F0-3C7F-40E9-9D4A-D82BB1B421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46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: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t=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else t=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F53F0-3C7F-40E9-9D4A-D82BB1B4211E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66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doubleLeftRightRotation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leftR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X-&gt;left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X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286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doubleRightLeftRotation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as EXERCISE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F53F0-3C7F-40E9-9D4A-D82BB1B4211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71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doubleLeftRightRotation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leftR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X-&gt;left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X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286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doubleRightLeftRotation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as EXERCISE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F53F0-3C7F-40E9-9D4A-D82BB1B4211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of N</a:t>
            </a:r>
            <a:r>
              <a:rPr lang="en-US" baseline="-25000" dirty="0"/>
              <a:t>10</a:t>
            </a:r>
            <a:r>
              <a:rPr lang="en-US" dirty="0"/>
              <a:t> &gt;2N</a:t>
            </a:r>
            <a:r>
              <a:rPr lang="en-US" baseline="-25000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F53F0-3C7F-40E9-9D4A-D82BB1B4211E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0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0070C0"/>
            </a:gs>
            <a:gs pos="100000">
              <a:schemeClr val="bg2">
                <a:lumMod val="60000"/>
                <a:lumOff val="40000"/>
                <a:alpha val="8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17D4D6E-D652-4EA7-9369-805024E47303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5A13566D-7699-4F92-95DF-14604B9C965A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D667ED0-2779-45F0-9BA9-6A4D8A292A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8153400" cy="4114800"/>
          </a:xfrm>
          <a:solidFill>
            <a:srgbClr val="00206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sz="66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94293B2-30AF-4696-8AC6-C92BA684C6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4800600"/>
            <a:ext cx="7620000" cy="1752600"/>
          </a:xfrm>
          <a:noFill/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61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380200-8083-469A-BD64-06AE2CF715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823F3-BB19-4B0D-9C52-48070C376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83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872CB87-129C-4500-A422-82FC9CC0AC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97B28-DF9C-4CCB-80AB-2C0FEB1F8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3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1B3A275-6160-4603-97ED-70FEBD5BF0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6A52C-FDEC-4FB0-967E-9A26F5C93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8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379B00-4D3A-468C-B495-C450F34B2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B20D-6506-4841-B8EC-C9B095C01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2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  <a:prstGeom prst="roundRect">
            <a:avLst/>
          </a:prstGeom>
          <a:solidFill>
            <a:srgbClr val="005DA2"/>
          </a:solidFill>
          <a:ln>
            <a:solidFill>
              <a:srgbClr val="DCDCDC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>
            <a:lvl1pPr>
              <a:defRPr sz="2800">
                <a:solidFill>
                  <a:schemeClr val="accent4">
                    <a:lumMod val="85000"/>
                    <a:lumOff val="15000"/>
                  </a:schemeClr>
                </a:solidFill>
                <a:latin typeface="Abadi" panose="020B0604020104020204" pitchFamily="34" charset="0"/>
              </a:defRPr>
            </a:lvl1pPr>
            <a:lvl2pPr>
              <a:defRPr sz="2400">
                <a:solidFill>
                  <a:schemeClr val="accent4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>
              <a:defRPr sz="2200">
                <a:latin typeface="Abadi" panose="020B0604020104020204" pitchFamily="34" charset="0"/>
              </a:defRPr>
            </a:lvl3pPr>
            <a:lvl4pPr>
              <a:defRPr sz="2000">
                <a:latin typeface="Abadi" panose="020B0604020104020204" pitchFamily="34" charset="0"/>
              </a:defRPr>
            </a:lvl4pPr>
            <a:lvl5pPr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4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CA0C555-3592-4E2A-9EAA-BE716B476E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87129-A44F-46EB-80CE-F486F8C1D4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7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F405895-7D7A-44D3-B236-84AE4B8198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7B289-1360-457E-A2E3-C2A368625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7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5D13949-5792-4599-937C-F9E1AA9DC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2E11-F71F-41A0-AD29-8AB9D1F6F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40EEB73-4EA3-4A44-8F87-6B84784B02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2E128-B04F-4266-8C22-8F964F080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1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A9078F0-1BC0-4293-B757-2E2847BFD5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3DEB-79A6-487E-83A7-7910CC0DD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8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EB07E86-4CDD-485D-8348-0AB1FED175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69F2-087B-4D90-AF9F-3DAF84DDD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9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C0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C4FBD8-1581-4A19-983D-B338F7799F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152400"/>
            <a:ext cx="8972550" cy="66294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467786-F407-4006-8ED8-46B6AB426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1223964"/>
            <a:ext cx="8972550" cy="52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CF1487D2-213C-4049-9ADD-465296897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94BE1-6D6E-4962-BCD3-6685B63CDF4B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CDF236A4-18E7-45AB-B188-F3BB5AF72C1F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2B6AED6E-A5DA-4D01-B937-37AEF772BC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BED9EE65-FB35-42B8-8676-8E4ED9F353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600E95-2997-4EB7-8C39-D23CBC910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AED7-0C6F-4401-A4F1-EBAAAA9CFA5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43000"/>
            <a:ext cx="7772400" cy="2438400"/>
          </a:xfrm>
          <a:solidFill>
            <a:srgbClr val="002060"/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en-US" sz="6600" b="0" dirty="0">
                <a:solidFill>
                  <a:schemeClr val="bg1"/>
                </a:solidFill>
                <a:latin typeface="Rockwell Extra Bold" panose="02060903040505020403" pitchFamily="18" charset="0"/>
              </a:rPr>
              <a:t>AVL Trees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D143E-F8CC-4A80-8BB3-D6B19C29B4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9200" y="4772526"/>
            <a:ext cx="7239000" cy="1552074"/>
          </a:xfrm>
        </p:spPr>
        <p:txBody>
          <a:bodyPr/>
          <a:lstStyle/>
          <a:p>
            <a:pPr marL="228600" indent="0">
              <a:buNone/>
            </a:pPr>
            <a:r>
              <a:rPr lang="en-US" altLang="en-US" sz="2000" i="1" dirty="0"/>
              <a:t>								Zareen Alamgir</a:t>
            </a:r>
          </a:p>
          <a:p>
            <a:pPr marL="228600" indent="0">
              <a:buNone/>
            </a:pPr>
            <a:endParaRPr lang="en-US" altLang="en-US" sz="2000" i="1" dirty="0"/>
          </a:p>
          <a:p>
            <a:pPr marL="228600" indent="0">
              <a:buNone/>
            </a:pPr>
            <a:r>
              <a:rPr lang="en-US" altLang="en-US" sz="2000" i="1" dirty="0"/>
              <a:t>Material taken mainly from</a:t>
            </a:r>
          </a:p>
          <a:p>
            <a:pPr marL="228600" indent="0">
              <a:buNone/>
            </a:pPr>
            <a:r>
              <a:rPr lang="en-US" altLang="en-US" sz="2000" i="1" dirty="0"/>
              <a:t>Mark Alan Weiss Book Chapter 4 (section 4.1 - 4.4)</a:t>
            </a:r>
            <a:endParaRPr lang="en-US" sz="2000" dirty="0"/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E7F229E0-AB8D-46FF-BA19-6A6D88E8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0400"/>
            <a:ext cx="3775954" cy="1295400"/>
          </a:xfrm>
          <a:prstGeom prst="rect">
            <a:avLst/>
          </a:prstGeom>
          <a:effectLst>
            <a:glow rad="101600">
              <a:schemeClr val="bg1">
                <a:lumMod val="6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4049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AVL Insert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CBEB63-9F65-43A9-8C71-DD4117CC2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700" y="1609819"/>
            <a:ext cx="6896100" cy="790483"/>
          </a:xfrm>
          <a:solidFill>
            <a:schemeClr val="accent3">
              <a:lumMod val="8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228600" indent="0" algn="ctr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400" dirty="0">
                <a:solidFill>
                  <a:srgbClr val="262626"/>
                </a:solidFill>
              </a:rPr>
              <a:t>Which nodes in AVL tree has become unbalanced due to insert?</a:t>
            </a:r>
          </a:p>
          <a:p>
            <a:pPr marL="228600" indent="0" algn="ctr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endParaRPr lang="en-US" altLang="en-US" sz="2400" dirty="0">
              <a:solidFill>
                <a:srgbClr val="262626"/>
              </a:solidFill>
            </a:endParaRP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8E86DEF6-6811-4702-8B4B-7ABD1BE542D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28765"/>
            <a:ext cx="1676400" cy="2286000"/>
            <a:chOff x="1824" y="1176"/>
            <a:chExt cx="1056" cy="1440"/>
          </a:xfrm>
          <a:solidFill>
            <a:srgbClr val="00B0F0"/>
          </a:solidFill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ED0ECE0A-9D49-4D91-9411-F07681B4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76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10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22663E3-D00A-40D1-8C17-7F8B2BA67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52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5FCB4785-91B7-47F8-B8B5-DE00BA6C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52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15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2D5D49D1-1385-484E-A751-389A72B27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16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D1114DC-0F65-4B15-A63C-536A700A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16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D5E5427F-2DB4-40DD-85FC-B3E7145A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8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A687835A-E9A7-4C23-854A-C01AA516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92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965F3449-BBEE-4E38-8372-2703060B8D80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974759"/>
            <a:ext cx="1676400" cy="3200400"/>
            <a:chOff x="1824" y="1176"/>
            <a:chExt cx="1056" cy="2016"/>
          </a:xfrm>
          <a:solidFill>
            <a:srgbClr val="00B0F0"/>
          </a:solidFill>
        </p:grpSpPr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9C508DBD-7F01-483A-B257-B8A2C0E4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76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10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E3F8756-A346-4C48-8EA4-6E860C9B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52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09B2B3D-7A1F-4361-9F4C-A080E20B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52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2172E9E-D77C-4288-99A0-D48B33E33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16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9D7ED504-5C62-4BB5-9095-63623791F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16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E7742783-4749-495E-8085-3BD77EE4F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04"/>
              <a:ext cx="288" cy="28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80300AA7-2707-4206-B904-07E61C172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568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DDC7AF7-2CF7-433A-B66D-D47DFDE5D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8"/>
              <a:ext cx="288" cy="288"/>
            </a:xfrm>
            <a:prstGeom prst="ellips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A844E222-371C-4AE4-8EA9-990FAEFBF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92"/>
              <a:ext cx="240" cy="336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B4C3D2-A3D5-400E-92B1-BECFB7AF08C8}"/>
              </a:ext>
            </a:extLst>
          </p:cNvPr>
          <p:cNvSpPr txBox="1"/>
          <p:nvPr/>
        </p:nvSpPr>
        <p:spPr>
          <a:xfrm>
            <a:off x="2669959" y="3704493"/>
            <a:ext cx="10257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14ED6E-F199-4D62-BFE3-231B58E97723}"/>
              </a:ext>
            </a:extLst>
          </p:cNvPr>
          <p:cNvSpPr/>
          <p:nvPr/>
        </p:nvSpPr>
        <p:spPr bwMode="auto">
          <a:xfrm>
            <a:off x="4206081" y="3810000"/>
            <a:ext cx="884238" cy="6125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41EA9C-7197-4F09-A6FF-8B4E620727C5}"/>
              </a:ext>
            </a:extLst>
          </p:cNvPr>
          <p:cNvSpPr/>
          <p:nvPr/>
        </p:nvSpPr>
        <p:spPr bwMode="auto">
          <a:xfrm>
            <a:off x="4762500" y="2924083"/>
            <a:ext cx="884238" cy="6125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864B0-7C77-4EAA-809B-5E9CA101E822}"/>
              </a:ext>
            </a:extLst>
          </p:cNvPr>
          <p:cNvSpPr/>
          <p:nvPr/>
        </p:nvSpPr>
        <p:spPr>
          <a:xfrm>
            <a:off x="6286692" y="3473660"/>
            <a:ext cx="2429913" cy="12003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Consider the lowest node that has become unbalanced, and call it X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DD2968-3C25-42C3-8F9A-F50857CC60FA}"/>
              </a:ext>
            </a:extLst>
          </p:cNvPr>
          <p:cNvSpPr/>
          <p:nvPr/>
        </p:nvSpPr>
        <p:spPr bwMode="auto">
          <a:xfrm>
            <a:off x="4135863" y="3773380"/>
            <a:ext cx="1025741" cy="6887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nimBg="1"/>
      <p:bldP spid="2" grpId="0" animBg="1"/>
      <p:bldP spid="39" grpId="0" animBg="1"/>
      <p:bldP spid="40" grpId="0" animBg="1"/>
      <p:bldP spid="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AVL Add cases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CBEB63-9F65-43A9-8C71-DD4117CC2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94" y="3247261"/>
            <a:ext cx="10861584" cy="1447800"/>
          </a:xfrm>
        </p:spPr>
        <p:txBody>
          <a:bodyPr/>
          <a:lstStyle/>
          <a:p>
            <a:pPr marL="228600" indent="0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000" dirty="0">
                <a:solidFill>
                  <a:srgbClr val="262626"/>
                </a:solidFill>
              </a:rPr>
              <a:t>A new node is inserted, the lowest node that becomes unbalanced is </a:t>
            </a:r>
            <a:r>
              <a:rPr lang="en-US" altLang="en-US" sz="2000" b="1" dirty="0">
                <a:solidFill>
                  <a:srgbClr val="262626"/>
                </a:solidFill>
              </a:rPr>
              <a:t>x</a:t>
            </a:r>
            <a:r>
              <a:rPr lang="en-US" altLang="en-US" sz="2000" dirty="0">
                <a:solidFill>
                  <a:srgbClr val="262626"/>
                </a:solidFill>
              </a:rPr>
              <a:t>.</a:t>
            </a:r>
          </a:p>
          <a:p>
            <a:pPr marL="228600" indent="0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400" b="1" dirty="0">
                <a:solidFill>
                  <a:srgbClr val="404040"/>
                </a:solidFill>
              </a:rPr>
              <a:t>                           </a:t>
            </a:r>
            <a:endParaRPr lang="en-US" altLang="en-US" sz="2400" b="1" dirty="0"/>
          </a:p>
          <a:p>
            <a:pPr>
              <a:buFontTx/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400" dirty="0">
                <a:solidFill>
                  <a:srgbClr val="262626"/>
                </a:solidFill>
              </a:rPr>
              <a:t>	</a:t>
            </a:r>
          </a:p>
        </p:txBody>
      </p:sp>
      <p:pic>
        <p:nvPicPr>
          <p:cNvPr id="15364" name="Picture 2" descr="&#10;Fig_19-23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7D177C93-4BA2-4675-90EF-6E5A1E1D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37" b="13840"/>
          <a:stretch>
            <a:fillRect/>
          </a:stretch>
        </p:blipFill>
        <p:spPr bwMode="auto">
          <a:xfrm>
            <a:off x="381000" y="4182304"/>
            <a:ext cx="183673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&#10;Fig_19-26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F2E1F665-9C31-4E61-9D4B-E385BA73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8" b="14107"/>
          <a:stretch>
            <a:fillRect/>
          </a:stretch>
        </p:blipFill>
        <p:spPr bwMode="auto">
          <a:xfrm>
            <a:off x="9766978" y="4362418"/>
            <a:ext cx="1746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>
            <a:extLst>
              <a:ext uri="{FF2B5EF4-FFF2-40B4-BE49-F238E27FC236}">
                <a16:creationId xmlns:a16="http://schemas.microsoft.com/office/drawing/2014/main" id="{0272EC0D-01CC-46D7-AE2E-C28180D46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30" y="4192587"/>
            <a:ext cx="1836737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10">
            <a:extLst>
              <a:ext uri="{FF2B5EF4-FFF2-40B4-BE49-F238E27FC236}">
                <a16:creationId xmlns:a16="http://schemas.microsoft.com/office/drawing/2014/main" id="{BDB344DD-83F5-44EC-A350-B22A9B63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029" y="1828132"/>
            <a:ext cx="19653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35867B-1781-405F-B93A-73EA158BA0AF}"/>
              </a:ext>
            </a:extLst>
          </p:cNvPr>
          <p:cNvSpPr/>
          <p:nvPr/>
        </p:nvSpPr>
        <p:spPr>
          <a:xfrm>
            <a:off x="617131" y="641824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1) Left-Left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F7079-30CB-436F-A893-2A76969629AD}"/>
              </a:ext>
            </a:extLst>
          </p:cNvPr>
          <p:cNvSpPr/>
          <p:nvPr/>
        </p:nvSpPr>
        <p:spPr>
          <a:xfrm>
            <a:off x="2698967" y="63806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2) Left-Right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D870F-E9E8-4E81-805C-CFF4AE7ED328}"/>
              </a:ext>
            </a:extLst>
          </p:cNvPr>
          <p:cNvSpPr/>
          <p:nvPr/>
        </p:nvSpPr>
        <p:spPr>
          <a:xfrm>
            <a:off x="4795053" y="64070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3) Right-Left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B23EE-2F1C-4D84-9BB0-43EAC0B97F1F}"/>
              </a:ext>
            </a:extLst>
          </p:cNvPr>
          <p:cNvSpPr/>
          <p:nvPr/>
        </p:nvSpPr>
        <p:spPr>
          <a:xfrm>
            <a:off x="6808308" y="639065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4) Right-Right</a:t>
            </a:r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A508B16-67FF-4366-A0CB-BC2D16682455}"/>
              </a:ext>
            </a:extLst>
          </p:cNvPr>
          <p:cNvSpPr/>
          <p:nvPr/>
        </p:nvSpPr>
        <p:spPr bwMode="auto">
          <a:xfrm>
            <a:off x="589442" y="5325304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495C1-B743-4957-B5A0-85D377D0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106" y="1385413"/>
            <a:ext cx="1746250" cy="1713146"/>
          </a:xfrm>
          <a:prstGeom prst="rect">
            <a:avLst/>
          </a:prstGeom>
          <a:ln w="12700"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94F1F-5047-4CC7-A473-A156863D5808}"/>
              </a:ext>
            </a:extLst>
          </p:cNvPr>
          <p:cNvCxnSpPr>
            <a:cxnSpLocks/>
          </p:cNvCxnSpPr>
          <p:nvPr/>
        </p:nvCxnSpPr>
        <p:spPr bwMode="auto">
          <a:xfrm>
            <a:off x="1591306" y="2314012"/>
            <a:ext cx="0" cy="7845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868573-DA99-466A-BC11-9ACA00E728BD}"/>
              </a:ext>
            </a:extLst>
          </p:cNvPr>
          <p:cNvSpPr txBox="1"/>
          <p:nvPr/>
        </p:nvSpPr>
        <p:spPr>
          <a:xfrm>
            <a:off x="1362706" y="2539635"/>
            <a:ext cx="2936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0D84D1-A4AE-430C-AEEE-4DDD217C0AA7}"/>
              </a:ext>
            </a:extLst>
          </p:cNvPr>
          <p:cNvCxnSpPr>
            <a:cxnSpLocks/>
          </p:cNvCxnSpPr>
          <p:nvPr/>
        </p:nvCxnSpPr>
        <p:spPr bwMode="auto">
          <a:xfrm>
            <a:off x="3204789" y="2085412"/>
            <a:ext cx="0" cy="723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5FCACA-D210-4425-8F4A-F869A97EB3D3}"/>
              </a:ext>
            </a:extLst>
          </p:cNvPr>
          <p:cNvSpPr txBox="1"/>
          <p:nvPr/>
        </p:nvSpPr>
        <p:spPr>
          <a:xfrm>
            <a:off x="3039106" y="2287284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7D1724-1272-40AB-A12C-ADD074B5635E}"/>
              </a:ext>
            </a:extLst>
          </p:cNvPr>
          <p:cNvCxnSpPr>
            <a:cxnSpLocks/>
          </p:cNvCxnSpPr>
          <p:nvPr/>
        </p:nvCxnSpPr>
        <p:spPr bwMode="auto">
          <a:xfrm>
            <a:off x="420151" y="5260777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A11F87-D1FE-4E32-8778-8AD1FE91A028}"/>
              </a:ext>
            </a:extLst>
          </p:cNvPr>
          <p:cNvSpPr txBox="1"/>
          <p:nvPr/>
        </p:nvSpPr>
        <p:spPr>
          <a:xfrm>
            <a:off x="119449" y="5526113"/>
            <a:ext cx="5342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h+1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1080DD-BE3C-48C3-9929-2F9B69B14EA4}"/>
              </a:ext>
            </a:extLst>
          </p:cNvPr>
          <p:cNvSpPr/>
          <p:nvPr/>
        </p:nvSpPr>
        <p:spPr bwMode="auto">
          <a:xfrm>
            <a:off x="732987" y="6258108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027586D-EECA-45D4-8E12-78B823D4C4D2}"/>
              </a:ext>
            </a:extLst>
          </p:cNvPr>
          <p:cNvSpPr/>
          <p:nvPr/>
        </p:nvSpPr>
        <p:spPr bwMode="auto">
          <a:xfrm>
            <a:off x="3130956" y="5354542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5FAB85-64C8-480F-BE13-FB9BD7BD2B88}"/>
              </a:ext>
            </a:extLst>
          </p:cNvPr>
          <p:cNvSpPr/>
          <p:nvPr/>
        </p:nvSpPr>
        <p:spPr bwMode="auto">
          <a:xfrm>
            <a:off x="3276600" y="6285011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9A79DD-702E-4C49-8C63-E6921B0B1BF6}"/>
              </a:ext>
            </a:extLst>
          </p:cNvPr>
          <p:cNvCxnSpPr>
            <a:cxnSpLocks/>
          </p:cNvCxnSpPr>
          <p:nvPr/>
        </p:nvCxnSpPr>
        <p:spPr bwMode="auto">
          <a:xfrm>
            <a:off x="3528856" y="5279190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84662E-B87A-4CCA-BEA0-86F5D196B641}"/>
              </a:ext>
            </a:extLst>
          </p:cNvPr>
          <p:cNvSpPr txBox="1"/>
          <p:nvPr/>
        </p:nvSpPr>
        <p:spPr>
          <a:xfrm>
            <a:off x="3352801" y="5544526"/>
            <a:ext cx="4572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h+1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348DB3-D29A-49E6-89A2-91E37FD30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31" y="1294483"/>
            <a:ext cx="1500188" cy="18423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8B4189-CDC5-4963-BC4F-3F275C1879AA}"/>
              </a:ext>
            </a:extLst>
          </p:cNvPr>
          <p:cNvCxnSpPr>
            <a:cxnSpLocks/>
          </p:cNvCxnSpPr>
          <p:nvPr/>
        </p:nvCxnSpPr>
        <p:spPr bwMode="auto">
          <a:xfrm>
            <a:off x="4871571" y="2112140"/>
            <a:ext cx="0" cy="723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61EDED-980D-4A78-B010-4575E993357E}"/>
              </a:ext>
            </a:extLst>
          </p:cNvPr>
          <p:cNvSpPr txBox="1"/>
          <p:nvPr/>
        </p:nvSpPr>
        <p:spPr>
          <a:xfrm>
            <a:off x="4705888" y="2314012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CA22E8-E2CA-4F61-8DF7-D204BA7B4C55}"/>
              </a:ext>
            </a:extLst>
          </p:cNvPr>
          <p:cNvCxnSpPr>
            <a:cxnSpLocks/>
          </p:cNvCxnSpPr>
          <p:nvPr/>
        </p:nvCxnSpPr>
        <p:spPr bwMode="auto">
          <a:xfrm>
            <a:off x="6475176" y="2385908"/>
            <a:ext cx="0" cy="723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D900EB-10F6-4785-BE16-BBF9E83B2BA8}"/>
              </a:ext>
            </a:extLst>
          </p:cNvPr>
          <p:cNvSpPr txBox="1"/>
          <p:nvPr/>
        </p:nvSpPr>
        <p:spPr>
          <a:xfrm>
            <a:off x="6400800" y="2587780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BAD6C-BB41-4B9E-A37E-A4F0BC4EAC57}"/>
              </a:ext>
            </a:extLst>
          </p:cNvPr>
          <p:cNvSpPr txBox="1"/>
          <p:nvPr/>
        </p:nvSpPr>
        <p:spPr>
          <a:xfrm>
            <a:off x="6690175" y="1664688"/>
            <a:ext cx="2005742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Symmetric Case</a:t>
            </a:r>
          </a:p>
          <a:p>
            <a:r>
              <a:rPr lang="en-US" dirty="0"/>
              <a:t>Balance AVL Tree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E4EAD4-B8A7-43A1-A499-38556C7D6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704" y="4118619"/>
            <a:ext cx="2009775" cy="2343150"/>
          </a:xfrm>
          <a:prstGeom prst="rect">
            <a:avLst/>
          </a:pr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55BE4BF-A288-491D-A963-AC4F6C4BFB2E}"/>
              </a:ext>
            </a:extLst>
          </p:cNvPr>
          <p:cNvSpPr/>
          <p:nvPr/>
        </p:nvSpPr>
        <p:spPr bwMode="auto">
          <a:xfrm>
            <a:off x="5569271" y="5334000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3DBFE9-6001-4E33-B46D-B794F14D19A0}"/>
              </a:ext>
            </a:extLst>
          </p:cNvPr>
          <p:cNvSpPr/>
          <p:nvPr/>
        </p:nvSpPr>
        <p:spPr bwMode="auto">
          <a:xfrm>
            <a:off x="5714915" y="6230789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DC1286-5CBA-4C3D-B0CB-8E55791227EE}"/>
              </a:ext>
            </a:extLst>
          </p:cNvPr>
          <p:cNvCxnSpPr>
            <a:cxnSpLocks/>
          </p:cNvCxnSpPr>
          <p:nvPr/>
        </p:nvCxnSpPr>
        <p:spPr bwMode="auto">
          <a:xfrm>
            <a:off x="5433771" y="5224968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9C1D6C-37F1-40ED-9C61-60FBD39294D5}"/>
              </a:ext>
            </a:extLst>
          </p:cNvPr>
          <p:cNvSpPr txBox="1"/>
          <p:nvPr/>
        </p:nvSpPr>
        <p:spPr>
          <a:xfrm>
            <a:off x="5181600" y="5490304"/>
            <a:ext cx="4572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h+1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00D923-1A91-4B7A-BA11-4DEEC24259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642" y="4107062"/>
            <a:ext cx="1847850" cy="2343150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1ABF8A3-9B2A-4ABE-81AE-E282634C4121}"/>
              </a:ext>
            </a:extLst>
          </p:cNvPr>
          <p:cNvSpPr/>
          <p:nvPr/>
        </p:nvSpPr>
        <p:spPr bwMode="auto">
          <a:xfrm>
            <a:off x="8123716" y="5326891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1346E0-7004-47F1-B117-06EB007D9761}"/>
              </a:ext>
            </a:extLst>
          </p:cNvPr>
          <p:cNvSpPr/>
          <p:nvPr/>
        </p:nvSpPr>
        <p:spPr bwMode="auto">
          <a:xfrm>
            <a:off x="8229600" y="6248400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C7D7F-244B-4941-AAE9-694132379D7A}"/>
              </a:ext>
            </a:extLst>
          </p:cNvPr>
          <p:cNvSpPr/>
          <p:nvPr/>
        </p:nvSpPr>
        <p:spPr>
          <a:xfrm>
            <a:off x="2462430" y="3672364"/>
            <a:ext cx="4080396" cy="369332"/>
          </a:xfrm>
          <a:prstGeom prst="rect">
            <a:avLst/>
          </a:prstGeom>
          <a:solidFill>
            <a:srgbClr val="0070C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chemeClr val="bg1"/>
                </a:solidFill>
              </a:rPr>
              <a:t>There are four possibilities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C8C1B9-6745-420B-96A5-2279BC4D059D}"/>
              </a:ext>
            </a:extLst>
          </p:cNvPr>
          <p:cNvCxnSpPr>
            <a:cxnSpLocks/>
          </p:cNvCxnSpPr>
          <p:nvPr/>
        </p:nvCxnSpPr>
        <p:spPr bwMode="auto">
          <a:xfrm>
            <a:off x="8583394" y="5234416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C4A052-8E04-4421-8B7C-BF3DE3DBFD9E}"/>
              </a:ext>
            </a:extLst>
          </p:cNvPr>
          <p:cNvSpPr txBox="1"/>
          <p:nvPr/>
        </p:nvSpPr>
        <p:spPr>
          <a:xfrm>
            <a:off x="8331223" y="5499752"/>
            <a:ext cx="4572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D85B8-17E5-40DB-95B3-F3D6E36917F3}"/>
              </a:ext>
            </a:extLst>
          </p:cNvPr>
          <p:cNvSpPr txBox="1"/>
          <p:nvPr/>
        </p:nvSpPr>
        <p:spPr>
          <a:xfrm>
            <a:off x="427485" y="142195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</a:t>
            </a:r>
          </a:p>
          <a:p>
            <a:r>
              <a:rPr lang="en-US" dirty="0"/>
              <a:t>AVL 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BDA342-693C-4198-82A0-BAD4FA54D90B}"/>
              </a:ext>
            </a:extLst>
          </p:cNvPr>
          <p:cNvGrpSpPr/>
          <p:nvPr/>
        </p:nvGrpSpPr>
        <p:grpSpPr>
          <a:xfrm>
            <a:off x="1336972" y="4123695"/>
            <a:ext cx="419674" cy="393993"/>
            <a:chOff x="1336972" y="4123695"/>
            <a:chExt cx="419674" cy="39399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1E7CEB7-F38E-453B-B0D1-0AD669AEE364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CEE11-B732-4D64-B7A7-D62BD1FE3A49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9AF36D-AAB5-45CD-8EEE-7E21EC49338E}"/>
              </a:ext>
            </a:extLst>
          </p:cNvPr>
          <p:cNvGrpSpPr/>
          <p:nvPr/>
        </p:nvGrpSpPr>
        <p:grpSpPr>
          <a:xfrm>
            <a:off x="5312338" y="1334512"/>
            <a:ext cx="419674" cy="393993"/>
            <a:chOff x="1336972" y="4123695"/>
            <a:chExt cx="419674" cy="39399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4C6C23-501E-4354-ACA1-9686F64510E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9FCB67-70EB-4BB1-9301-F235135C9DE2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747818-52C0-4E9E-BAED-413312B19D7D}"/>
              </a:ext>
            </a:extLst>
          </p:cNvPr>
          <p:cNvGrpSpPr/>
          <p:nvPr/>
        </p:nvGrpSpPr>
        <p:grpSpPr>
          <a:xfrm>
            <a:off x="2305305" y="1349152"/>
            <a:ext cx="419674" cy="393993"/>
            <a:chOff x="1336972" y="4123695"/>
            <a:chExt cx="419674" cy="39399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D0F425-7E13-48EC-9457-9D499F886078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EEB413-0931-48E6-AFD4-43F2D57E69B1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2181C9-9171-47E1-9080-6086E5F739E2}"/>
              </a:ext>
            </a:extLst>
          </p:cNvPr>
          <p:cNvGrpSpPr/>
          <p:nvPr/>
        </p:nvGrpSpPr>
        <p:grpSpPr>
          <a:xfrm>
            <a:off x="7291940" y="4161423"/>
            <a:ext cx="419674" cy="393993"/>
            <a:chOff x="1336972" y="4123695"/>
            <a:chExt cx="419674" cy="39399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160B3C-C628-4E24-9D27-0D4CEE8762D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C84FD9-8E05-4E9E-9755-7E729E8D5DD0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E8ED392-F07E-49C9-ACC5-DEC6CCF426A9}"/>
              </a:ext>
            </a:extLst>
          </p:cNvPr>
          <p:cNvGrpSpPr/>
          <p:nvPr/>
        </p:nvGrpSpPr>
        <p:grpSpPr>
          <a:xfrm>
            <a:off x="5049819" y="4154927"/>
            <a:ext cx="419674" cy="393993"/>
            <a:chOff x="1336972" y="4123695"/>
            <a:chExt cx="419674" cy="39399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79DC9F-3C6D-4BF4-B28F-CAD43C77161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9CE13-446B-4C62-97DF-11CE86324636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B79FE4-4C2D-4ACA-B33B-E4FE24515324}"/>
              </a:ext>
            </a:extLst>
          </p:cNvPr>
          <p:cNvGrpSpPr/>
          <p:nvPr/>
        </p:nvGrpSpPr>
        <p:grpSpPr>
          <a:xfrm>
            <a:off x="3404380" y="4176449"/>
            <a:ext cx="419674" cy="393993"/>
            <a:chOff x="1336972" y="4123695"/>
            <a:chExt cx="419674" cy="39399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8FB11B-4394-425F-A2F3-2F8CE59D3E31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54FB2D-2E40-4524-AF3F-06645A36E51C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170FE2-CB9A-4CC7-A9C4-F449A0F1280B}"/>
              </a:ext>
            </a:extLst>
          </p:cNvPr>
          <p:cNvGrpSpPr/>
          <p:nvPr/>
        </p:nvGrpSpPr>
        <p:grpSpPr>
          <a:xfrm>
            <a:off x="1789824" y="1768469"/>
            <a:ext cx="419674" cy="393993"/>
            <a:chOff x="1336972" y="4123695"/>
            <a:chExt cx="419674" cy="39399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736FE78-7977-4556-A096-09CD5D8A5DFA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A3EB59-AF16-472E-8A91-308F251FDA1F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492A19-3192-4338-BB07-83B8143C030B}"/>
              </a:ext>
            </a:extLst>
          </p:cNvPr>
          <p:cNvGrpSpPr/>
          <p:nvPr/>
        </p:nvGrpSpPr>
        <p:grpSpPr>
          <a:xfrm>
            <a:off x="7818280" y="4628601"/>
            <a:ext cx="419674" cy="393993"/>
            <a:chOff x="1336972" y="4123695"/>
            <a:chExt cx="419674" cy="393993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D27B89-B089-406E-A24D-B9DD5365736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70170B-4709-4F75-B32B-EC54EFA9DA66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A2CD5D-07F4-4DB2-AC3F-996C95BBA6E6}"/>
              </a:ext>
            </a:extLst>
          </p:cNvPr>
          <p:cNvGrpSpPr/>
          <p:nvPr/>
        </p:nvGrpSpPr>
        <p:grpSpPr>
          <a:xfrm>
            <a:off x="5734265" y="4659759"/>
            <a:ext cx="419674" cy="393993"/>
            <a:chOff x="1336972" y="4123695"/>
            <a:chExt cx="419674" cy="39399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EDBF78-30B3-449C-A17E-853F9D24E9D0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8A489C-696C-4349-A270-6C6D909E2CD2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9F4851-DD92-4041-9060-D1BFB79A8B23}"/>
              </a:ext>
            </a:extLst>
          </p:cNvPr>
          <p:cNvGrpSpPr/>
          <p:nvPr/>
        </p:nvGrpSpPr>
        <p:grpSpPr>
          <a:xfrm>
            <a:off x="2838124" y="4653262"/>
            <a:ext cx="419674" cy="393993"/>
            <a:chOff x="1336972" y="4123695"/>
            <a:chExt cx="419674" cy="39399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93F4DD-58FF-4324-B773-8408D36DAB66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967EC3-38AA-42CC-A087-3540229659D5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486C07-B98E-43C2-BD20-9648CF809F09}"/>
              </a:ext>
            </a:extLst>
          </p:cNvPr>
          <p:cNvGrpSpPr/>
          <p:nvPr/>
        </p:nvGrpSpPr>
        <p:grpSpPr>
          <a:xfrm>
            <a:off x="785582" y="4646766"/>
            <a:ext cx="419674" cy="393993"/>
            <a:chOff x="1336972" y="4123695"/>
            <a:chExt cx="419674" cy="39399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0E3B62-BB08-41FB-816E-A6C63C10304F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F04C40-9369-484B-8699-5B545BD1C9E4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5D2F56-556D-4A44-BFA2-20722F9D096B}"/>
              </a:ext>
            </a:extLst>
          </p:cNvPr>
          <p:cNvGrpSpPr/>
          <p:nvPr/>
        </p:nvGrpSpPr>
        <p:grpSpPr>
          <a:xfrm>
            <a:off x="5817063" y="1768469"/>
            <a:ext cx="419674" cy="393993"/>
            <a:chOff x="1336972" y="4123695"/>
            <a:chExt cx="419674" cy="39399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1DB192-3868-48D4-AE14-3BFA045FFD03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8C21B9-0F6D-4731-A186-489077B01DEF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3" grpId="0"/>
      <p:bldP spid="4" grpId="0"/>
      <p:bldP spid="5" grpId="0"/>
      <p:bldP spid="6" grpId="0"/>
      <p:bldP spid="7" grpId="0" animBg="1"/>
      <p:bldP spid="29" grpId="0" animBg="1"/>
      <p:bldP spid="19" grpId="0" animBg="1"/>
      <p:bldP spid="32" grpId="0" animBg="1"/>
      <p:bldP spid="33" grpId="0" animBg="1"/>
      <p:bldP spid="35" grpId="0" animBg="1"/>
      <p:bldP spid="38" grpId="0" animBg="1"/>
      <p:bldP spid="40" grpId="0" animBg="1"/>
      <p:bldP spid="23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3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6F6894-760E-457D-ACD0-092C4462E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Key idea: rotations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49BA4FB-62A2-436F-8B9B-E01441938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2209800"/>
          </a:xfrm>
        </p:spPr>
        <p:txBody>
          <a:bodyPr/>
          <a:lstStyle/>
          <a:p>
            <a:r>
              <a:rPr lang="en-US" altLang="en-US" sz="2400" dirty="0">
                <a:solidFill>
                  <a:srgbClr val="262626"/>
                </a:solidFill>
              </a:rPr>
              <a:t>If a node has gone out of balanced in one direction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262626"/>
                </a:solidFill>
              </a:rPr>
              <a:t> Rotate it in the opposite direction.</a:t>
            </a:r>
          </a:p>
          <a:p>
            <a:r>
              <a:rPr lang="en-US" altLang="en-US" sz="2400" dirty="0">
                <a:solidFill>
                  <a:srgbClr val="404040"/>
                </a:solidFill>
              </a:rPr>
              <a:t>What is Rotation ? </a:t>
            </a:r>
          </a:p>
          <a:p>
            <a:pPr lvl="1"/>
            <a:r>
              <a:rPr lang="en-US" altLang="en-US" sz="2200" dirty="0">
                <a:solidFill>
                  <a:srgbClr val="404040"/>
                </a:solidFill>
              </a:rPr>
              <a:t>Technically its a swap between parent and left or right child, maintaining proper BST ordering.</a:t>
            </a:r>
          </a:p>
        </p:txBody>
      </p:sp>
      <p:sp>
        <p:nvSpPr>
          <p:cNvPr id="16388" name="Oval 8">
            <a:extLst>
              <a:ext uri="{FF2B5EF4-FFF2-40B4-BE49-F238E27FC236}">
                <a16:creationId xmlns:a16="http://schemas.microsoft.com/office/drawing/2014/main" id="{0D220748-092A-4F86-ACE1-A410E20BE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5062537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89" name="Oval 9">
            <a:extLst>
              <a:ext uri="{FF2B5EF4-FFF2-40B4-BE49-F238E27FC236}">
                <a16:creationId xmlns:a16="http://schemas.microsoft.com/office/drawing/2014/main" id="{A068016A-9C95-4402-863B-42EC5617CF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0" y="4189412"/>
            <a:ext cx="519113" cy="496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0" name="AutoShape 10">
            <a:extLst>
              <a:ext uri="{FF2B5EF4-FFF2-40B4-BE49-F238E27FC236}">
                <a16:creationId xmlns:a16="http://schemas.microsoft.com/office/drawing/2014/main" id="{32EAE852-92F4-4877-86BA-FCF2F5E20299}"/>
              </a:ext>
            </a:extLst>
          </p:cNvPr>
          <p:cNvCxnSpPr>
            <a:cxnSpLocks noChangeShapeType="1"/>
            <a:stCxn id="16389" idx="3"/>
            <a:endCxn id="16388" idx="0"/>
          </p:cNvCxnSpPr>
          <p:nvPr/>
        </p:nvCxnSpPr>
        <p:spPr bwMode="auto">
          <a:xfrm flipH="1">
            <a:off x="2090738" y="4632325"/>
            <a:ext cx="423862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Oval 14">
            <a:extLst>
              <a:ext uri="{FF2B5EF4-FFF2-40B4-BE49-F238E27FC236}">
                <a16:creationId xmlns:a16="http://schemas.microsoft.com/office/drawing/2014/main" id="{A84651E9-95B7-4F8B-AC2F-9C8288DF9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5942012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2" name="AutoShape 17">
            <a:extLst>
              <a:ext uri="{FF2B5EF4-FFF2-40B4-BE49-F238E27FC236}">
                <a16:creationId xmlns:a16="http://schemas.microsoft.com/office/drawing/2014/main" id="{C341E991-FA57-4451-B9D0-58C50AB6B66F}"/>
              </a:ext>
            </a:extLst>
          </p:cNvPr>
          <p:cNvCxnSpPr>
            <a:cxnSpLocks noChangeShapeType="1"/>
            <a:stCxn id="16388" idx="3"/>
            <a:endCxn id="16391" idx="0"/>
          </p:cNvCxnSpPr>
          <p:nvPr/>
        </p:nvCxnSpPr>
        <p:spPr bwMode="auto">
          <a:xfrm flipH="1">
            <a:off x="1479550" y="5503862"/>
            <a:ext cx="4254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AutoShape 20">
            <a:extLst>
              <a:ext uri="{FF2B5EF4-FFF2-40B4-BE49-F238E27FC236}">
                <a16:creationId xmlns:a16="http://schemas.microsoft.com/office/drawing/2014/main" id="{784175B1-E7F6-4D32-8C92-10C414A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2812"/>
            <a:ext cx="1676400" cy="914400"/>
          </a:xfrm>
          <a:prstGeom prst="curvedDownArrow">
            <a:avLst>
              <a:gd name="adj1" fmla="val 36667"/>
              <a:gd name="adj2" fmla="val 7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rotate right</a:t>
            </a:r>
          </a:p>
        </p:txBody>
      </p:sp>
      <p:sp>
        <p:nvSpPr>
          <p:cNvPr id="16394" name="Oval 8">
            <a:extLst>
              <a:ext uri="{FF2B5EF4-FFF2-40B4-BE49-F238E27FC236}">
                <a16:creationId xmlns:a16="http://schemas.microsoft.com/office/drawing/2014/main" id="{0192F27A-4AEB-48C6-81B2-31B33D270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5300" y="4189412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95" name="Oval 9">
            <a:extLst>
              <a:ext uri="{FF2B5EF4-FFF2-40B4-BE49-F238E27FC236}">
                <a16:creationId xmlns:a16="http://schemas.microsoft.com/office/drawing/2014/main" id="{D1AC4E69-342D-4F12-82EE-D83BA66A9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5103812"/>
            <a:ext cx="519112" cy="4968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6" name="AutoShape 10">
            <a:extLst>
              <a:ext uri="{FF2B5EF4-FFF2-40B4-BE49-F238E27FC236}">
                <a16:creationId xmlns:a16="http://schemas.microsoft.com/office/drawing/2014/main" id="{1945D5F3-11DD-4187-B627-EF05B1A5A65B}"/>
              </a:ext>
            </a:extLst>
          </p:cNvPr>
          <p:cNvCxnSpPr>
            <a:cxnSpLocks noChangeShapeType="1"/>
            <a:stCxn id="16394" idx="5"/>
            <a:endCxn id="16395" idx="0"/>
          </p:cNvCxnSpPr>
          <p:nvPr/>
        </p:nvCxnSpPr>
        <p:spPr bwMode="auto">
          <a:xfrm>
            <a:off x="7291388" y="4630737"/>
            <a:ext cx="5270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4">
            <a:extLst>
              <a:ext uri="{FF2B5EF4-FFF2-40B4-BE49-F238E27FC236}">
                <a16:creationId xmlns:a16="http://schemas.microsoft.com/office/drawing/2014/main" id="{29926D86-B9C4-4F49-9BC9-1EF946F8E4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3812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8" name="AutoShape 17">
            <a:extLst>
              <a:ext uri="{FF2B5EF4-FFF2-40B4-BE49-F238E27FC236}">
                <a16:creationId xmlns:a16="http://schemas.microsoft.com/office/drawing/2014/main" id="{E9BD4015-DD9B-44C5-A7D7-3BEF28A08A40}"/>
              </a:ext>
            </a:extLst>
          </p:cNvPr>
          <p:cNvCxnSpPr>
            <a:cxnSpLocks noChangeShapeType="1"/>
            <a:stCxn id="16394" idx="3"/>
            <a:endCxn id="16397" idx="0"/>
          </p:cNvCxnSpPr>
          <p:nvPr/>
        </p:nvCxnSpPr>
        <p:spPr bwMode="auto">
          <a:xfrm flipH="1">
            <a:off x="6432550" y="4630737"/>
            <a:ext cx="4889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AutoShape 31">
            <a:extLst>
              <a:ext uri="{FF2B5EF4-FFF2-40B4-BE49-F238E27FC236}">
                <a16:creationId xmlns:a16="http://schemas.microsoft.com/office/drawing/2014/main" id="{BF97B134-F2F9-4EFA-9BAA-76632BDD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41812"/>
            <a:ext cx="381000" cy="609600"/>
          </a:xfrm>
          <a:custGeom>
            <a:avLst/>
            <a:gdLst>
              <a:gd name="T0" fmla="*/ 4596959 w 21600"/>
              <a:gd name="T1" fmla="*/ 0 h 21600"/>
              <a:gd name="T2" fmla="*/ 4596959 w 21600"/>
              <a:gd name="T3" fmla="*/ 9683778 h 21600"/>
              <a:gd name="T4" fmla="*/ 412873 w 21600"/>
              <a:gd name="T5" fmla="*/ 17204267 h 21600"/>
              <a:gd name="T6" fmla="*/ 6720417 w 21600"/>
              <a:gd name="T7" fmla="*/ 484188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32">
            <a:extLst>
              <a:ext uri="{FF2B5EF4-FFF2-40B4-BE49-F238E27FC236}">
                <a16:creationId xmlns:a16="http://schemas.microsoft.com/office/drawing/2014/main" id="{690C1CB4-7A34-40C0-85C7-E0ABDC9F22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33700" y="4532312"/>
            <a:ext cx="762000" cy="533400"/>
          </a:xfrm>
          <a:custGeom>
            <a:avLst/>
            <a:gdLst>
              <a:gd name="T0" fmla="*/ 18387801 w 21600"/>
              <a:gd name="T1" fmla="*/ 0 h 21600"/>
              <a:gd name="T2" fmla="*/ 18387801 w 21600"/>
              <a:gd name="T3" fmla="*/ 7414137 h 21600"/>
              <a:gd name="T4" fmla="*/ 1651494 w 21600"/>
              <a:gd name="T5" fmla="*/ 13172017 h 21600"/>
              <a:gd name="T6" fmla="*/ 26881667 w 21600"/>
              <a:gd name="T7" fmla="*/ 370708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1" grpId="0" animBg="1"/>
      <p:bldP spid="16393" grpId="0" animBg="1"/>
      <p:bldP spid="16394" grpId="0" animBg="1"/>
      <p:bldP spid="16395" grpId="0" animBg="1"/>
      <p:bldP spid="16397" grpId="0" animBg="1"/>
      <p:bldP spid="16403" grpId="0" animBg="1"/>
      <p:bldP spid="164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5E917DD-3C7A-421B-9093-91F0B7B9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3400" dirty="0">
                <a:solidFill>
                  <a:srgbClr val="FFFFFF"/>
                </a:solidFill>
              </a:rPr>
              <a:t>Right Rotation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3B165E-53AC-4580-9077-F648E7A4F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598766"/>
            <a:ext cx="6400800" cy="2484884"/>
          </a:xfrm>
        </p:spPr>
        <p:txBody>
          <a:bodyPr anchor="ctr">
            <a:normAutofit lnSpcReduction="10000"/>
          </a:bodyPr>
          <a:lstStyle/>
          <a:p>
            <a:pPr marL="228600" indent="0">
              <a:buNone/>
            </a:pPr>
            <a:r>
              <a:rPr lang="en-US" altLang="en-US" sz="2400" b="1" dirty="0"/>
              <a:t>Right rotation</a:t>
            </a:r>
            <a:r>
              <a:rPr lang="en-US" altLang="en-US" sz="2400" dirty="0"/>
              <a:t> (clockwise): (Fix Case1(LL))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left child </a:t>
            </a:r>
            <a:r>
              <a:rPr lang="en-US" altLang="en-US" b="1" dirty="0"/>
              <a:t>y</a:t>
            </a:r>
            <a:r>
              <a:rPr lang="en-US" altLang="en-US" dirty="0"/>
              <a:t> becomes parent</a:t>
            </a:r>
          </a:p>
          <a:p>
            <a:pPr lvl="1"/>
            <a:r>
              <a:rPr lang="en-US" altLang="en-US" dirty="0"/>
              <a:t>original parent </a:t>
            </a:r>
            <a:r>
              <a:rPr lang="en-US" altLang="en-US" b="1" i="1" dirty="0">
                <a:solidFill>
                  <a:srgbClr val="FF0000"/>
                </a:solidFill>
              </a:rPr>
              <a:t>x</a:t>
            </a:r>
            <a:r>
              <a:rPr lang="en-US" altLang="en-US" dirty="0"/>
              <a:t> demoted to right</a:t>
            </a:r>
          </a:p>
          <a:p>
            <a:pPr lvl="1"/>
            <a:r>
              <a:rPr lang="en-US" altLang="en-US" i="1" dirty="0"/>
              <a:t>y</a:t>
            </a:r>
            <a:r>
              <a:rPr lang="en-US" altLang="en-US" dirty="0"/>
              <a:t>'s original right subtree </a:t>
            </a:r>
            <a:r>
              <a:rPr lang="en-US" altLang="en-US" i="1" dirty="0"/>
              <a:t>B</a:t>
            </a:r>
            <a:r>
              <a:rPr lang="en-US" altLang="en-US" dirty="0"/>
              <a:t> (if any) is attached to </a:t>
            </a:r>
            <a:r>
              <a:rPr lang="en-US" altLang="en-US" b="1" i="1" dirty="0">
                <a:solidFill>
                  <a:srgbClr val="FF0000"/>
                </a:solidFill>
              </a:rPr>
              <a:t>x</a:t>
            </a:r>
            <a:r>
              <a:rPr lang="en-US" altLang="en-US" dirty="0"/>
              <a:t> as left subtree</a:t>
            </a:r>
          </a:p>
        </p:txBody>
      </p:sp>
      <p:pic>
        <p:nvPicPr>
          <p:cNvPr id="17412" name="Picture 2" descr="&#10;Fig_19-23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5E59D6D8-2946-4756-ADB5-8F76E27E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0"/>
          <a:stretch>
            <a:fillRect/>
          </a:stretch>
        </p:blipFill>
        <p:spPr bwMode="auto">
          <a:xfrm>
            <a:off x="3490723" y="3581400"/>
            <a:ext cx="5170677" cy="23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FC6E174-B87E-4FE6-AFFF-0B8FF88ED3B3}"/>
              </a:ext>
            </a:extLst>
          </p:cNvPr>
          <p:cNvGrpSpPr/>
          <p:nvPr/>
        </p:nvGrpSpPr>
        <p:grpSpPr>
          <a:xfrm>
            <a:off x="4623667" y="3577354"/>
            <a:ext cx="419674" cy="393993"/>
            <a:chOff x="1336972" y="4123695"/>
            <a:chExt cx="419674" cy="39399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715BB-BF5A-45B3-AA45-7901443A6B36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5E6F05-C305-4E9D-90B6-12C19E119917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7079F0-AD11-4D29-86D6-F3465B4E8B52}"/>
              </a:ext>
            </a:extLst>
          </p:cNvPr>
          <p:cNvGrpSpPr/>
          <p:nvPr/>
        </p:nvGrpSpPr>
        <p:grpSpPr>
          <a:xfrm>
            <a:off x="3962400" y="4056250"/>
            <a:ext cx="419674" cy="393993"/>
            <a:chOff x="1336972" y="4123695"/>
            <a:chExt cx="419674" cy="39399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BBB828-B2A8-4407-AB3B-6E148FCADC8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2E6FE4-64CE-4CBD-B446-701B534FC9CF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2EEE1E-49A3-4796-ABAB-017E35D9450E}"/>
              </a:ext>
            </a:extLst>
          </p:cNvPr>
          <p:cNvGrpSpPr/>
          <p:nvPr/>
        </p:nvGrpSpPr>
        <p:grpSpPr>
          <a:xfrm>
            <a:off x="7772400" y="4043257"/>
            <a:ext cx="419674" cy="393993"/>
            <a:chOff x="1336972" y="4123695"/>
            <a:chExt cx="419674" cy="3939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4E4FB1-E986-414A-AAA6-9680203D1370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29269E-69ED-40FB-8D1D-6619462AA607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8060D-FE55-44FD-8F46-2B62EF2E5F7E}"/>
              </a:ext>
            </a:extLst>
          </p:cNvPr>
          <p:cNvGrpSpPr/>
          <p:nvPr/>
        </p:nvGrpSpPr>
        <p:grpSpPr>
          <a:xfrm>
            <a:off x="7086600" y="3577354"/>
            <a:ext cx="419674" cy="393993"/>
            <a:chOff x="1336972" y="4123695"/>
            <a:chExt cx="419674" cy="39399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836D25-5A6F-4178-85EF-E84940953FDB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8CE2B-7B3F-421F-B996-47F91F50B964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AD4870A-2140-40BE-B701-42786DEC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Right rotation steps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8DD849-DDF2-46E9-8B58-DF7DB042A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2208212"/>
          </a:xfrm>
        </p:spPr>
        <p:txBody>
          <a:bodyPr/>
          <a:lstStyle/>
          <a:p>
            <a:pPr marL="685800" indent="-457200">
              <a:buFontTx/>
              <a:buAutoNum type="arabicPeriod"/>
            </a:pPr>
            <a:r>
              <a:rPr lang="en-US" altLang="en-US" sz="2400" dirty="0">
                <a:solidFill>
                  <a:srgbClr val="262626"/>
                </a:solidFill>
              </a:rPr>
              <a:t>Detach left child (11)'s right subtree (27)  </a:t>
            </a:r>
            <a:r>
              <a:rPr lang="en-US" altLang="en-US" sz="2400" i="1" dirty="0">
                <a:solidFill>
                  <a:srgbClr val="262626"/>
                </a:solidFill>
              </a:rPr>
              <a:t>(don't lose it!)</a:t>
            </a:r>
          </a:p>
          <a:p>
            <a:pPr marL="685800" indent="-457200">
              <a:buFontTx/>
              <a:buAutoNum type="arabicPeriod"/>
            </a:pPr>
            <a:r>
              <a:rPr lang="en-US" altLang="en-US" sz="2400" dirty="0">
                <a:solidFill>
                  <a:srgbClr val="262626"/>
                </a:solidFill>
              </a:rPr>
              <a:t>Consider left child (11) be the new parent.</a:t>
            </a:r>
          </a:p>
          <a:p>
            <a:pPr marL="685800" indent="-457200">
              <a:buFontTx/>
              <a:buAutoNum type="arabicPeriod"/>
            </a:pPr>
            <a:r>
              <a:rPr lang="en-US" altLang="en-US" sz="2400" dirty="0">
                <a:solidFill>
                  <a:srgbClr val="262626"/>
                </a:solidFill>
              </a:rPr>
              <a:t>Attach old parent (43) onto right of new parent (11).</a:t>
            </a:r>
          </a:p>
          <a:p>
            <a:pPr marL="685800" indent="-457200">
              <a:buFontTx/>
              <a:buAutoNum type="arabicPeriod"/>
            </a:pPr>
            <a:r>
              <a:rPr lang="en-US" altLang="en-US" sz="2400" dirty="0">
                <a:solidFill>
                  <a:srgbClr val="262626"/>
                </a:solidFill>
              </a:rPr>
              <a:t>Attach new parent (11)'s old right subtree (27)</a:t>
            </a:r>
            <a:br>
              <a:rPr lang="en-US" altLang="en-US" sz="2400" dirty="0">
                <a:solidFill>
                  <a:srgbClr val="262626"/>
                </a:solidFill>
              </a:rPr>
            </a:br>
            <a:r>
              <a:rPr lang="en-US" altLang="en-US" sz="2400" dirty="0">
                <a:solidFill>
                  <a:srgbClr val="262626"/>
                </a:solidFill>
              </a:rPr>
              <a:t>as left subtree of old parent (43).</a:t>
            </a:r>
          </a:p>
        </p:txBody>
      </p:sp>
      <p:sp>
        <p:nvSpPr>
          <p:cNvPr id="19490" name="Oval 8">
            <a:extLst>
              <a:ext uri="{FF2B5EF4-FFF2-40B4-BE49-F238E27FC236}">
                <a16:creationId xmlns:a16="http://schemas.microsoft.com/office/drawing/2014/main" id="{22E009E6-6256-42BF-B194-33AD275E1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9063" y="4367213"/>
            <a:ext cx="423863" cy="4016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11</a:t>
            </a:r>
          </a:p>
        </p:txBody>
      </p:sp>
      <p:sp>
        <p:nvSpPr>
          <p:cNvPr id="19491" name="Oval 9">
            <a:extLst>
              <a:ext uri="{FF2B5EF4-FFF2-40B4-BE49-F238E27FC236}">
                <a16:creationId xmlns:a16="http://schemas.microsoft.com/office/drawing/2014/main" id="{6C0BDD73-33FA-434F-A3D8-3D74BCFD2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1013" y="3810000"/>
            <a:ext cx="422275" cy="4032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43</a:t>
            </a:r>
          </a:p>
        </p:txBody>
      </p:sp>
      <p:cxnSp>
        <p:nvCxnSpPr>
          <p:cNvPr id="19492" name="AutoShape 10">
            <a:extLst>
              <a:ext uri="{FF2B5EF4-FFF2-40B4-BE49-F238E27FC236}">
                <a16:creationId xmlns:a16="http://schemas.microsoft.com/office/drawing/2014/main" id="{195F0CCA-9D78-4C2D-9921-3AE6DA196BA1}"/>
              </a:ext>
            </a:extLst>
          </p:cNvPr>
          <p:cNvCxnSpPr>
            <a:cxnSpLocks noChangeShapeType="1"/>
            <a:stCxn id="19491" idx="3"/>
            <a:endCxn id="19490" idx="0"/>
          </p:cNvCxnSpPr>
          <p:nvPr/>
        </p:nvCxnSpPr>
        <p:spPr bwMode="auto">
          <a:xfrm flipH="1">
            <a:off x="1601788" y="4168775"/>
            <a:ext cx="211138" cy="182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4">
            <a:extLst>
              <a:ext uri="{FF2B5EF4-FFF2-40B4-BE49-F238E27FC236}">
                <a16:creationId xmlns:a16="http://schemas.microsoft.com/office/drawing/2014/main" id="{09867C9A-F074-410B-A111-D0D211455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1088" y="4954588"/>
            <a:ext cx="422275" cy="4016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cxnSp>
        <p:nvCxnSpPr>
          <p:cNvPr id="19494" name="AutoShape 17">
            <a:extLst>
              <a:ext uri="{FF2B5EF4-FFF2-40B4-BE49-F238E27FC236}">
                <a16:creationId xmlns:a16="http://schemas.microsoft.com/office/drawing/2014/main" id="{76ECCB62-F076-4572-80CD-FD046F679119}"/>
              </a:ext>
            </a:extLst>
          </p:cNvPr>
          <p:cNvCxnSpPr>
            <a:cxnSpLocks noChangeShapeType="1"/>
            <a:stCxn id="19490" idx="3"/>
            <a:endCxn id="19493" idx="0"/>
          </p:cNvCxnSpPr>
          <p:nvPr/>
        </p:nvCxnSpPr>
        <p:spPr bwMode="auto">
          <a:xfrm flipH="1">
            <a:off x="1292225" y="4724400"/>
            <a:ext cx="158750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5" name="Oval 14">
            <a:extLst>
              <a:ext uri="{FF2B5EF4-FFF2-40B4-BE49-F238E27FC236}">
                <a16:creationId xmlns:a16="http://schemas.microsoft.com/office/drawing/2014/main" id="{432779B4-1627-4FF1-92A8-82BDA83EF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9100" y="4954588"/>
            <a:ext cx="423863" cy="4016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27</a:t>
            </a:r>
          </a:p>
        </p:txBody>
      </p:sp>
      <p:cxnSp>
        <p:nvCxnSpPr>
          <p:cNvPr id="19496" name="AutoShape 17">
            <a:extLst>
              <a:ext uri="{FF2B5EF4-FFF2-40B4-BE49-F238E27FC236}">
                <a16:creationId xmlns:a16="http://schemas.microsoft.com/office/drawing/2014/main" id="{6FB01F02-F743-4161-829F-6AE60B740676}"/>
              </a:ext>
            </a:extLst>
          </p:cNvPr>
          <p:cNvCxnSpPr>
            <a:cxnSpLocks noChangeShapeType="1"/>
            <a:stCxn id="19490" idx="5"/>
            <a:endCxn id="19495" idx="0"/>
          </p:cNvCxnSpPr>
          <p:nvPr/>
        </p:nvCxnSpPr>
        <p:spPr bwMode="auto">
          <a:xfrm>
            <a:off x="1751013" y="4724400"/>
            <a:ext cx="149225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8">
            <a:extLst>
              <a:ext uri="{FF2B5EF4-FFF2-40B4-BE49-F238E27FC236}">
                <a16:creationId xmlns:a16="http://schemas.microsoft.com/office/drawing/2014/main" id="{13977CE8-0BFD-433A-9315-5FA27436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2488" y="4367213"/>
            <a:ext cx="423863" cy="4016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65</a:t>
            </a:r>
          </a:p>
        </p:txBody>
      </p:sp>
      <p:cxnSp>
        <p:nvCxnSpPr>
          <p:cNvPr id="19498" name="AutoShape 10">
            <a:extLst>
              <a:ext uri="{FF2B5EF4-FFF2-40B4-BE49-F238E27FC236}">
                <a16:creationId xmlns:a16="http://schemas.microsoft.com/office/drawing/2014/main" id="{E4DB4E0C-34E3-4E1F-8E23-AB68FE4526E1}"/>
              </a:ext>
            </a:extLst>
          </p:cNvPr>
          <p:cNvCxnSpPr>
            <a:cxnSpLocks noChangeShapeType="1"/>
            <a:stCxn id="19491" idx="5"/>
            <a:endCxn id="19497" idx="0"/>
          </p:cNvCxnSpPr>
          <p:nvPr/>
        </p:nvCxnSpPr>
        <p:spPr bwMode="auto">
          <a:xfrm>
            <a:off x="2111375" y="4168775"/>
            <a:ext cx="223838" cy="182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9" name="Oval 14">
            <a:extLst>
              <a:ext uri="{FF2B5EF4-FFF2-40B4-BE49-F238E27FC236}">
                <a16:creationId xmlns:a16="http://schemas.microsoft.com/office/drawing/2014/main" id="{B5DC7C69-20B6-4641-AB14-51B115C35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0" y="5562600"/>
            <a:ext cx="422275" cy="4016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9500" name="AutoShape 17">
            <a:extLst>
              <a:ext uri="{FF2B5EF4-FFF2-40B4-BE49-F238E27FC236}">
                <a16:creationId xmlns:a16="http://schemas.microsoft.com/office/drawing/2014/main" id="{A53E8364-ED39-461C-8F5E-DF48EFC2C65C}"/>
              </a:ext>
            </a:extLst>
          </p:cNvPr>
          <p:cNvCxnSpPr>
            <a:cxnSpLocks noChangeShapeType="1"/>
            <a:stCxn id="19493" idx="3"/>
            <a:endCxn id="19499" idx="0"/>
          </p:cNvCxnSpPr>
          <p:nvPr/>
        </p:nvCxnSpPr>
        <p:spPr bwMode="auto">
          <a:xfrm flipH="1">
            <a:off x="973138" y="5316538"/>
            <a:ext cx="169863" cy="22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61" name="Group 52">
            <a:extLst>
              <a:ext uri="{FF2B5EF4-FFF2-40B4-BE49-F238E27FC236}">
                <a16:creationId xmlns:a16="http://schemas.microsoft.com/office/drawing/2014/main" id="{009B3839-A9D3-4624-A788-E33DF12FA6E2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3962400"/>
            <a:ext cx="2133600" cy="1752600"/>
            <a:chOff x="3956" y="2496"/>
            <a:chExt cx="1344" cy="1104"/>
          </a:xfrm>
        </p:grpSpPr>
        <p:sp>
          <p:nvSpPr>
            <p:cNvPr id="19479" name="Oval 8">
              <a:extLst>
                <a:ext uri="{FF2B5EF4-FFF2-40B4-BE49-F238E27FC236}">
                  <a16:creationId xmlns:a16="http://schemas.microsoft.com/office/drawing/2014/main" id="{313FD104-40EC-4B86-BD97-172D87BB5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5" y="2496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11</a:t>
              </a:r>
            </a:p>
          </p:txBody>
        </p:sp>
        <p:sp>
          <p:nvSpPr>
            <p:cNvPr id="19480" name="Oval 9">
              <a:extLst>
                <a:ext uri="{FF2B5EF4-FFF2-40B4-BE49-F238E27FC236}">
                  <a16:creationId xmlns:a16="http://schemas.microsoft.com/office/drawing/2014/main" id="{7A8D51F6-40BA-401D-809A-C44BB137BC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0" y="2914"/>
              <a:ext cx="266" cy="2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43</a:t>
              </a:r>
            </a:p>
          </p:txBody>
        </p:sp>
        <p:sp>
          <p:nvSpPr>
            <p:cNvPr id="19481" name="Oval 14">
              <a:extLst>
                <a:ext uri="{FF2B5EF4-FFF2-40B4-BE49-F238E27FC236}">
                  <a16:creationId xmlns:a16="http://schemas.microsoft.com/office/drawing/2014/main" id="{AD83A201-BCD8-45FD-AD2D-A224B64377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4" y="2914"/>
              <a:ext cx="266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8</a:t>
              </a:r>
            </a:p>
          </p:txBody>
        </p:sp>
        <p:cxnSp>
          <p:nvCxnSpPr>
            <p:cNvPr id="19482" name="AutoShape 17">
              <a:extLst>
                <a:ext uri="{FF2B5EF4-FFF2-40B4-BE49-F238E27FC236}">
                  <a16:creationId xmlns:a16="http://schemas.microsoft.com/office/drawing/2014/main" id="{2E8417AD-06D8-41CD-A09D-00D4BAD8BA26}"/>
                </a:ext>
              </a:extLst>
            </p:cNvPr>
            <p:cNvCxnSpPr>
              <a:cxnSpLocks noChangeShapeType="1"/>
              <a:stCxn id="19479" idx="3"/>
              <a:endCxn id="19481" idx="0"/>
            </p:cNvCxnSpPr>
            <p:nvPr/>
          </p:nvCxnSpPr>
          <p:spPr bwMode="auto">
            <a:xfrm flipH="1">
              <a:off x="4307" y="2724"/>
              <a:ext cx="237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3" name="Oval 14">
              <a:extLst>
                <a:ext uri="{FF2B5EF4-FFF2-40B4-BE49-F238E27FC236}">
                  <a16:creationId xmlns:a16="http://schemas.microsoft.com/office/drawing/2014/main" id="{0914689B-E60B-4CC4-8804-7B16CDE08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8" y="3347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27</a:t>
              </a:r>
            </a:p>
          </p:txBody>
        </p:sp>
        <p:sp>
          <p:nvSpPr>
            <p:cNvPr id="19484" name="Oval 8">
              <a:extLst>
                <a:ext uri="{FF2B5EF4-FFF2-40B4-BE49-F238E27FC236}">
                  <a16:creationId xmlns:a16="http://schemas.microsoft.com/office/drawing/2014/main" id="{4ECE411D-2DCC-4F64-B5B7-782716CAFC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3" y="3347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65</a:t>
              </a:r>
            </a:p>
          </p:txBody>
        </p:sp>
        <p:cxnSp>
          <p:nvCxnSpPr>
            <p:cNvPr id="19485" name="AutoShape 10">
              <a:extLst>
                <a:ext uri="{FF2B5EF4-FFF2-40B4-BE49-F238E27FC236}">
                  <a16:creationId xmlns:a16="http://schemas.microsoft.com/office/drawing/2014/main" id="{E5756D76-8C8E-4244-ADD3-D3191F2B2C3B}"/>
                </a:ext>
              </a:extLst>
            </p:cNvPr>
            <p:cNvCxnSpPr>
              <a:cxnSpLocks noChangeShapeType="1"/>
              <a:stCxn id="19480" idx="5"/>
              <a:endCxn id="19484" idx="0"/>
            </p:cNvCxnSpPr>
            <p:nvPr/>
          </p:nvCxnSpPr>
          <p:spPr bwMode="auto">
            <a:xfrm>
              <a:off x="5047" y="3143"/>
              <a:ext cx="12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6" name="Oval 14">
              <a:extLst>
                <a:ext uri="{FF2B5EF4-FFF2-40B4-BE49-F238E27FC236}">
                  <a16:creationId xmlns:a16="http://schemas.microsoft.com/office/drawing/2014/main" id="{306C6886-5239-4121-A89C-E99F591F34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6" y="3347"/>
              <a:ext cx="266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cxnSp>
          <p:nvCxnSpPr>
            <p:cNvPr id="19487" name="AutoShape 17">
              <a:extLst>
                <a:ext uri="{FF2B5EF4-FFF2-40B4-BE49-F238E27FC236}">
                  <a16:creationId xmlns:a16="http://schemas.microsoft.com/office/drawing/2014/main" id="{2FC97B6E-54EB-4E1F-B054-BF65C66DD943}"/>
                </a:ext>
              </a:extLst>
            </p:cNvPr>
            <p:cNvCxnSpPr>
              <a:cxnSpLocks noChangeShapeType="1"/>
              <a:stCxn id="19481" idx="3"/>
              <a:endCxn id="19486" idx="0"/>
            </p:cNvCxnSpPr>
            <p:nvPr/>
          </p:nvCxnSpPr>
          <p:spPr bwMode="auto">
            <a:xfrm flipH="1">
              <a:off x="4089" y="3142"/>
              <a:ext cx="124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AutoShape 17">
              <a:extLst>
                <a:ext uri="{FF2B5EF4-FFF2-40B4-BE49-F238E27FC236}">
                  <a16:creationId xmlns:a16="http://schemas.microsoft.com/office/drawing/2014/main" id="{5BE0D82F-E940-4C51-86DA-0CD103EC394B}"/>
                </a:ext>
              </a:extLst>
            </p:cNvPr>
            <p:cNvCxnSpPr>
              <a:cxnSpLocks noChangeShapeType="1"/>
              <a:stCxn id="19479" idx="5"/>
              <a:endCxn id="19480" idx="0"/>
            </p:cNvCxnSpPr>
            <p:nvPr/>
          </p:nvCxnSpPr>
          <p:spPr bwMode="auto">
            <a:xfrm>
              <a:off x="4733" y="2724"/>
              <a:ext cx="220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AutoShape 10">
              <a:extLst>
                <a:ext uri="{FF2B5EF4-FFF2-40B4-BE49-F238E27FC236}">
                  <a16:creationId xmlns:a16="http://schemas.microsoft.com/office/drawing/2014/main" id="{C31F0156-1B68-455D-B3E1-20DA182DE0FF}"/>
                </a:ext>
              </a:extLst>
            </p:cNvPr>
            <p:cNvCxnSpPr>
              <a:cxnSpLocks noChangeShapeType="1"/>
              <a:stCxn id="19480" idx="3"/>
              <a:endCxn id="19483" idx="0"/>
            </p:cNvCxnSpPr>
            <p:nvPr/>
          </p:nvCxnSpPr>
          <p:spPr bwMode="auto">
            <a:xfrm flipH="1">
              <a:off x="4762" y="3143"/>
              <a:ext cx="9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2" name="Line 44">
            <a:extLst>
              <a:ext uri="{FF2B5EF4-FFF2-40B4-BE49-F238E27FC236}">
                <a16:creationId xmlns:a16="http://schemas.microsoft.com/office/drawing/2014/main" id="{72F2161F-BDC2-4839-99DD-48ABB425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3657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45">
            <a:extLst>
              <a:ext uri="{FF2B5EF4-FFF2-40B4-BE49-F238E27FC236}">
                <a16:creationId xmlns:a16="http://schemas.microsoft.com/office/drawing/2014/main" id="{276F9606-44E6-43F9-88E9-415744F47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3657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4" name="Group 51">
            <a:extLst>
              <a:ext uri="{FF2B5EF4-FFF2-40B4-BE49-F238E27FC236}">
                <a16:creationId xmlns:a16="http://schemas.microsoft.com/office/drawing/2014/main" id="{EA4A42C2-6721-4A7A-AFF4-825AD42AC600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3886200"/>
            <a:ext cx="2711450" cy="2057400"/>
            <a:chOff x="1988" y="2448"/>
            <a:chExt cx="1708" cy="1296"/>
          </a:xfrm>
        </p:grpSpPr>
        <p:sp>
          <p:nvSpPr>
            <p:cNvPr id="19465" name="Oval 8">
              <a:extLst>
                <a:ext uri="{FF2B5EF4-FFF2-40B4-BE49-F238E27FC236}">
                  <a16:creationId xmlns:a16="http://schemas.microsoft.com/office/drawing/2014/main" id="{010B8934-388C-438E-BB67-4B3FD40329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2738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11</a:t>
              </a:r>
            </a:p>
          </p:txBody>
        </p:sp>
        <p:sp>
          <p:nvSpPr>
            <p:cNvPr id="19466" name="Oval 9">
              <a:extLst>
                <a:ext uri="{FF2B5EF4-FFF2-40B4-BE49-F238E27FC236}">
                  <a16:creationId xmlns:a16="http://schemas.microsoft.com/office/drawing/2014/main" id="{5ECE6D91-1663-4B38-AFB6-167E875F38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19" y="2468"/>
              <a:ext cx="266" cy="254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43</a:t>
              </a:r>
            </a:p>
          </p:txBody>
        </p:sp>
        <p:sp>
          <p:nvSpPr>
            <p:cNvPr id="19467" name="Oval 14">
              <a:extLst>
                <a:ext uri="{FF2B5EF4-FFF2-40B4-BE49-F238E27FC236}">
                  <a16:creationId xmlns:a16="http://schemas.microsoft.com/office/drawing/2014/main" id="{DEFA323F-F8E1-4F9A-B9F5-FC99484ECD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9" y="3108"/>
              <a:ext cx="266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8</a:t>
              </a:r>
            </a:p>
          </p:txBody>
        </p:sp>
        <p:cxnSp>
          <p:nvCxnSpPr>
            <p:cNvPr id="19468" name="AutoShape 17">
              <a:extLst>
                <a:ext uri="{FF2B5EF4-FFF2-40B4-BE49-F238E27FC236}">
                  <a16:creationId xmlns:a16="http://schemas.microsoft.com/office/drawing/2014/main" id="{04866E0D-CA18-437D-8F6E-70BF0D9D933D}"/>
                </a:ext>
              </a:extLst>
            </p:cNvPr>
            <p:cNvCxnSpPr>
              <a:cxnSpLocks noChangeShapeType="1"/>
              <a:stCxn id="19465" idx="3"/>
              <a:endCxn id="19467" idx="0"/>
            </p:cNvCxnSpPr>
            <p:nvPr/>
          </p:nvCxnSpPr>
          <p:spPr bwMode="auto">
            <a:xfrm flipH="1">
              <a:off x="2322" y="2963"/>
              <a:ext cx="100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9" name="Oval 14">
              <a:extLst>
                <a:ext uri="{FF2B5EF4-FFF2-40B4-BE49-F238E27FC236}">
                  <a16:creationId xmlns:a16="http://schemas.microsoft.com/office/drawing/2014/main" id="{848E339F-3F44-452B-8924-824C0DC5E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6" y="3168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27</a:t>
              </a:r>
            </a:p>
          </p:txBody>
        </p:sp>
        <p:sp>
          <p:nvSpPr>
            <p:cNvPr id="19470" name="Oval 8">
              <a:extLst>
                <a:ext uri="{FF2B5EF4-FFF2-40B4-BE49-F238E27FC236}">
                  <a16:creationId xmlns:a16="http://schemas.microsoft.com/office/drawing/2014/main" id="{48F46A1D-EFF4-47C5-92A8-EACDDE96C1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53" y="2819"/>
              <a:ext cx="267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65</a:t>
              </a:r>
            </a:p>
          </p:txBody>
        </p:sp>
        <p:cxnSp>
          <p:nvCxnSpPr>
            <p:cNvPr id="19471" name="AutoShape 10">
              <a:extLst>
                <a:ext uri="{FF2B5EF4-FFF2-40B4-BE49-F238E27FC236}">
                  <a16:creationId xmlns:a16="http://schemas.microsoft.com/office/drawing/2014/main" id="{00C3322C-D490-40AA-9271-90D83188DA83}"/>
                </a:ext>
              </a:extLst>
            </p:cNvPr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346" y="2697"/>
              <a:ext cx="14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Oval 14">
              <a:extLst>
                <a:ext uri="{FF2B5EF4-FFF2-40B4-BE49-F238E27FC236}">
                  <a16:creationId xmlns:a16="http://schemas.microsoft.com/office/drawing/2014/main" id="{FA73A313-A51E-4AA1-B41A-ED639BC5BF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8" y="3491"/>
              <a:ext cx="266" cy="2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cxnSp>
          <p:nvCxnSpPr>
            <p:cNvPr id="19473" name="AutoShape 17">
              <a:extLst>
                <a:ext uri="{FF2B5EF4-FFF2-40B4-BE49-F238E27FC236}">
                  <a16:creationId xmlns:a16="http://schemas.microsoft.com/office/drawing/2014/main" id="{32952E68-7F36-45F3-AE99-A616B5F1BB47}"/>
                </a:ext>
              </a:extLst>
            </p:cNvPr>
            <p:cNvCxnSpPr>
              <a:cxnSpLocks noChangeShapeType="1"/>
              <a:stCxn id="19467" idx="3"/>
              <a:endCxn id="19472" idx="0"/>
            </p:cNvCxnSpPr>
            <p:nvPr/>
          </p:nvCxnSpPr>
          <p:spPr bwMode="auto">
            <a:xfrm flipH="1">
              <a:off x="2121" y="3336"/>
              <a:ext cx="107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30">
              <a:extLst>
                <a:ext uri="{FF2B5EF4-FFF2-40B4-BE49-F238E27FC236}">
                  <a16:creationId xmlns:a16="http://schemas.microsoft.com/office/drawing/2014/main" id="{6096891B-896E-48BB-A3AA-9E88945C669E}"/>
                </a:ext>
              </a:extLst>
            </p:cNvPr>
            <p:cNvCxnSpPr>
              <a:cxnSpLocks noChangeShapeType="1"/>
              <a:stCxn id="19466" idx="3"/>
              <a:endCxn id="19469" idx="7"/>
            </p:cNvCxnSpPr>
            <p:nvPr/>
          </p:nvCxnSpPr>
          <p:spPr bwMode="auto">
            <a:xfrm flipH="1">
              <a:off x="2984" y="2697"/>
              <a:ext cx="174" cy="496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5" name="Line 46">
              <a:extLst>
                <a:ext uri="{FF2B5EF4-FFF2-40B4-BE49-F238E27FC236}">
                  <a16:creationId xmlns:a16="http://schemas.microsoft.com/office/drawing/2014/main" id="{F67B953A-B687-4C58-8EF3-AD64F424E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448"/>
              <a:ext cx="0" cy="24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47">
              <a:extLst>
                <a:ext uri="{FF2B5EF4-FFF2-40B4-BE49-F238E27FC236}">
                  <a16:creationId xmlns:a16="http://schemas.microsoft.com/office/drawing/2014/main" id="{9862B47B-C575-4607-89DA-8BFF9AC62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640"/>
              <a:ext cx="0" cy="384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477" name="AutoShape 48">
              <a:extLst>
                <a:ext uri="{FF2B5EF4-FFF2-40B4-BE49-F238E27FC236}">
                  <a16:creationId xmlns:a16="http://schemas.microsoft.com/office/drawing/2014/main" id="{430A76C0-BFE2-40FB-BCAB-B40AF68CC093}"/>
                </a:ext>
              </a:extLst>
            </p:cNvPr>
            <p:cNvCxnSpPr>
              <a:cxnSpLocks noChangeShapeType="1"/>
              <a:stCxn id="19469" idx="1"/>
              <a:endCxn id="19465" idx="5"/>
            </p:cNvCxnSpPr>
            <p:nvPr/>
          </p:nvCxnSpPr>
          <p:spPr bwMode="auto">
            <a:xfrm flipH="1" flipV="1">
              <a:off x="2611" y="2966"/>
              <a:ext cx="184" cy="227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8" name="Line 49">
              <a:extLst>
                <a:ext uri="{FF2B5EF4-FFF2-40B4-BE49-F238E27FC236}">
                  <a16:creationId xmlns:a16="http://schemas.microsoft.com/office/drawing/2014/main" id="{2443E474-0309-4895-8BE9-70E819A0C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24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DBB3D7-E88D-48DA-BE8F-8516C1F088B3}"/>
              </a:ext>
            </a:extLst>
          </p:cNvPr>
          <p:cNvSpPr txBox="1"/>
          <p:nvPr/>
        </p:nvSpPr>
        <p:spPr>
          <a:xfrm>
            <a:off x="2160155" y="378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9C3E8-9A09-4DCD-B319-A16996955551}"/>
              </a:ext>
            </a:extLst>
          </p:cNvPr>
          <p:cNvSpPr txBox="1"/>
          <p:nvPr/>
        </p:nvSpPr>
        <p:spPr>
          <a:xfrm>
            <a:off x="1025453" y="42196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524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440241-74BA-4842-9A98-7A7F2BDFC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Right rotation code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2874780-1688-4EB9-A085-72A377446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altLang="en-US" sz="16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*&amp; 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1. detach Y(left child’s) right subtree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orphan = x-&gt;left-&gt;right;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2. consider Y(left child) to be the new parent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y = x-&gt;left;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 attach old parent onto right of new parent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y1-&gt;right = x;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4. attach new parent's old right subtree 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  left subtree of old parent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x-&gt;left = orphan;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x-&gt;height = height(x);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nodes'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y-&gt;height = height(y);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height values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2" descr="&#10;Fig_19-23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5FA72F98-128D-4052-8DD0-143199C0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0"/>
          <a:stretch>
            <a:fillRect/>
          </a:stretch>
        </p:blipFill>
        <p:spPr bwMode="auto">
          <a:xfrm>
            <a:off x="5334000" y="5105400"/>
            <a:ext cx="3505200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1E4C0D-B4C2-4AE5-82CD-C5F8DDC64101}"/>
              </a:ext>
            </a:extLst>
          </p:cNvPr>
          <p:cNvGrpSpPr/>
          <p:nvPr/>
        </p:nvGrpSpPr>
        <p:grpSpPr>
          <a:xfrm>
            <a:off x="6096000" y="4988767"/>
            <a:ext cx="419674" cy="393993"/>
            <a:chOff x="1336972" y="4123695"/>
            <a:chExt cx="419674" cy="3939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894F1-E122-4815-AC10-13DECAA72D85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6BFAA-E161-4D1F-8991-CD540455CF02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0330F1-AB35-4593-9AF8-E23975D5E388}"/>
              </a:ext>
            </a:extLst>
          </p:cNvPr>
          <p:cNvGrpSpPr/>
          <p:nvPr/>
        </p:nvGrpSpPr>
        <p:grpSpPr>
          <a:xfrm>
            <a:off x="5580519" y="5408084"/>
            <a:ext cx="419674" cy="393993"/>
            <a:chOff x="1336972" y="4123695"/>
            <a:chExt cx="419674" cy="39399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BC844E-5A84-4D99-AC1E-60BEE38D24A3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30531D-0D1A-4E47-9AAF-B00FFA3EC1EE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848867-A4F4-4652-9E96-A3C9C166AEEF}"/>
              </a:ext>
            </a:extLst>
          </p:cNvPr>
          <p:cNvGrpSpPr/>
          <p:nvPr/>
        </p:nvGrpSpPr>
        <p:grpSpPr>
          <a:xfrm>
            <a:off x="8140116" y="5408084"/>
            <a:ext cx="419674" cy="393993"/>
            <a:chOff x="1336972" y="4123695"/>
            <a:chExt cx="419674" cy="39399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CECD23-777A-4E6C-A8A3-0403AE78612E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19EC14-0D9E-4A0D-9933-B8C92FC3BCDA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FEE74-2A41-47FD-9B23-0AFB68B4F4AA}"/>
              </a:ext>
            </a:extLst>
          </p:cNvPr>
          <p:cNvGrpSpPr/>
          <p:nvPr/>
        </p:nvGrpSpPr>
        <p:grpSpPr>
          <a:xfrm>
            <a:off x="7717251" y="5037187"/>
            <a:ext cx="419674" cy="393993"/>
            <a:chOff x="1336972" y="4123695"/>
            <a:chExt cx="419674" cy="39399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AF6829-789C-4DCF-A082-F3D482F31392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8A98C-A2FC-4402-8FA0-E214A57400F1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1DAA92-9C64-4ED4-BC38-33A0F4E5D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Right rotation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AF09A4-6BAF-4955-8598-4F7DE4341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Insert node with value=1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Which nodes have become unbalanced?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04F7F-89C0-4C78-B7CA-AC938644341B}"/>
              </a:ext>
            </a:extLst>
          </p:cNvPr>
          <p:cNvSpPr/>
          <p:nvPr/>
        </p:nvSpPr>
        <p:spPr bwMode="auto">
          <a:xfrm>
            <a:off x="3886200" y="3810000"/>
            <a:ext cx="30480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A638A5-E6DE-420F-956F-51F38B6A7EA5}"/>
              </a:ext>
            </a:extLst>
          </p:cNvPr>
          <p:cNvSpPr/>
          <p:nvPr/>
        </p:nvSpPr>
        <p:spPr bwMode="auto">
          <a:xfrm>
            <a:off x="685800" y="5638800"/>
            <a:ext cx="4572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5CC95-E6B3-445D-9684-20111A1B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9" y="2314020"/>
            <a:ext cx="3705225" cy="3124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C1153-E6AD-461C-9DEB-1FA0022A7A02}"/>
              </a:ext>
            </a:extLst>
          </p:cNvPr>
          <p:cNvCxnSpPr>
            <a:endCxn id="3" idx="7"/>
          </p:cNvCxnSpPr>
          <p:nvPr/>
        </p:nvCxnSpPr>
        <p:spPr bwMode="auto">
          <a:xfrm flipH="1">
            <a:off x="1076045" y="5334000"/>
            <a:ext cx="143155" cy="371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80947D-B25D-4B60-8081-9107E7F61060}"/>
              </a:ext>
            </a:extLst>
          </p:cNvPr>
          <p:cNvSpPr/>
          <p:nvPr/>
        </p:nvSpPr>
        <p:spPr bwMode="auto">
          <a:xfrm>
            <a:off x="1752600" y="3276600"/>
            <a:ext cx="6096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B3FF7-5981-4CED-A937-947338332530}"/>
              </a:ext>
            </a:extLst>
          </p:cNvPr>
          <p:cNvSpPr/>
          <p:nvPr/>
        </p:nvSpPr>
        <p:spPr>
          <a:xfrm>
            <a:off x="4572000" y="3962400"/>
            <a:ext cx="39624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262626"/>
                </a:solidFill>
              </a:rPr>
              <a:t>Which will be </a:t>
            </a:r>
            <a:r>
              <a:rPr lang="en-US" altLang="en-US" sz="2400" b="1" i="1" dirty="0">
                <a:solidFill>
                  <a:srgbClr val="FF0000"/>
                </a:solidFill>
              </a:rPr>
              <a:t>X</a:t>
            </a:r>
            <a:r>
              <a:rPr lang="en-US" altLang="en-US" sz="2400" b="1" baseline="-25000" dirty="0">
                <a:solidFill>
                  <a:srgbClr val="262626"/>
                </a:solidFill>
              </a:rPr>
              <a:t> </a:t>
            </a:r>
            <a:r>
              <a:rPr lang="en-US" altLang="en-US" sz="2400" b="1" dirty="0">
                <a:solidFill>
                  <a:srgbClr val="262626"/>
                </a:solidFill>
              </a:rPr>
              <a:t>?</a:t>
            </a:r>
          </a:p>
          <a:p>
            <a:pPr algn="ctr"/>
            <a:endParaRPr lang="en-US" altLang="en-US" sz="2400" b="1" dirty="0">
              <a:solidFill>
                <a:srgbClr val="262626"/>
              </a:solidFill>
            </a:endParaRPr>
          </a:p>
          <a:p>
            <a:pPr algn="ctr"/>
            <a:r>
              <a:rPr lang="en-US" altLang="en-US" sz="2400" b="1" dirty="0">
                <a:solidFill>
                  <a:srgbClr val="262626"/>
                </a:solidFill>
              </a:rPr>
              <a:t>What is the balance factor of </a:t>
            </a:r>
            <a:r>
              <a:rPr lang="en-US" altLang="en-US" sz="2400" b="1" i="1" dirty="0">
                <a:solidFill>
                  <a:srgbClr val="FF0000"/>
                </a:solidFill>
              </a:rPr>
              <a:t>X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262626"/>
                </a:solidFill>
              </a:rPr>
              <a:t>before rotation?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092CBA-5AD5-45F3-803A-19CDC022A9C0}"/>
              </a:ext>
            </a:extLst>
          </p:cNvPr>
          <p:cNvSpPr/>
          <p:nvPr/>
        </p:nvSpPr>
        <p:spPr bwMode="auto">
          <a:xfrm>
            <a:off x="2819400" y="2514600"/>
            <a:ext cx="6096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1DAA92-9C64-4ED4-BC38-33A0F4E5D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Right rotation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AF09A4-6BAF-4955-8598-4F7DE4341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What is the balance factor of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262626"/>
                </a:solidFill>
              </a:rPr>
              <a:t> before rotation</a:t>
            </a:r>
          </a:p>
          <a:p>
            <a:r>
              <a:rPr lang="en-US" altLang="en-US" dirty="0">
                <a:solidFill>
                  <a:srgbClr val="262626"/>
                </a:solidFill>
              </a:rPr>
              <a:t>What is the balance factor of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262626"/>
                </a:solidFill>
              </a:rPr>
              <a:t> after rotating?</a:t>
            </a:r>
          </a:p>
        </p:txBody>
      </p:sp>
      <p:pic>
        <p:nvPicPr>
          <p:cNvPr id="18436" name="Picture 3" descr="&#10;Fig_19-25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DA650D75-A7DC-4CBA-A53B-8CE467A1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3" b="14555"/>
          <a:stretch/>
        </p:blipFill>
        <p:spPr bwMode="auto">
          <a:xfrm>
            <a:off x="457200" y="2359284"/>
            <a:ext cx="36576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&#10;Fig_19-25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5D384F4D-E38C-4DD0-8EAD-23C184CE1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7" b="14555"/>
          <a:stretch/>
        </p:blipFill>
        <p:spPr bwMode="auto">
          <a:xfrm>
            <a:off x="4267200" y="2514600"/>
            <a:ext cx="46482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C704F7F-89C0-4C78-B7CA-AC938644341B}"/>
              </a:ext>
            </a:extLst>
          </p:cNvPr>
          <p:cNvSpPr/>
          <p:nvPr/>
        </p:nvSpPr>
        <p:spPr bwMode="auto">
          <a:xfrm>
            <a:off x="3886200" y="3810000"/>
            <a:ext cx="30480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A638A5-E6DE-420F-956F-51F38B6A7EA5}"/>
              </a:ext>
            </a:extLst>
          </p:cNvPr>
          <p:cNvSpPr/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8C0444-04F8-402E-B019-926A12A87BFE}"/>
              </a:ext>
            </a:extLst>
          </p:cNvPr>
          <p:cNvSpPr/>
          <p:nvPr/>
        </p:nvSpPr>
        <p:spPr bwMode="auto">
          <a:xfrm>
            <a:off x="5562600" y="4953000"/>
            <a:ext cx="457200" cy="457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A60F7-2650-4EC1-B06E-A0DF72216D8A}"/>
              </a:ext>
            </a:extLst>
          </p:cNvPr>
          <p:cNvSpPr/>
          <p:nvPr/>
        </p:nvSpPr>
        <p:spPr bwMode="auto">
          <a:xfrm>
            <a:off x="5410200" y="3048000"/>
            <a:ext cx="2362200" cy="2590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C7A69-9B5C-4632-8695-7309EDAED794}"/>
              </a:ext>
            </a:extLst>
          </p:cNvPr>
          <p:cNvSpPr txBox="1"/>
          <p:nvPr/>
        </p:nvSpPr>
        <p:spPr>
          <a:xfrm>
            <a:off x="1334279" y="2922428"/>
            <a:ext cx="3421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CC0E0-8D62-4206-AE4E-2EC687FD80BE}"/>
              </a:ext>
            </a:extLst>
          </p:cNvPr>
          <p:cNvSpPr txBox="1"/>
          <p:nvPr/>
        </p:nvSpPr>
        <p:spPr>
          <a:xfrm>
            <a:off x="762000" y="37015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CE4A88-96A3-4AC3-B7D6-76E8B495AE90}"/>
              </a:ext>
            </a:extLst>
          </p:cNvPr>
          <p:cNvSpPr txBox="1"/>
          <p:nvPr/>
        </p:nvSpPr>
        <p:spPr>
          <a:xfrm>
            <a:off x="6001139" y="31242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EF3B84-DE41-4B2A-922C-447AD33D32E0}"/>
              </a:ext>
            </a:extLst>
          </p:cNvPr>
          <p:cNvSpPr txBox="1"/>
          <p:nvPr/>
        </p:nvSpPr>
        <p:spPr>
          <a:xfrm>
            <a:off x="7162800" y="38100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302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24597B9-8F8B-44C3-8155-E7AF8FBBA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Left rotation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C9D374C-A417-4550-BE9E-878F61BB9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" y="1160016"/>
            <a:ext cx="9144000" cy="55626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left rotation</a:t>
            </a:r>
            <a:r>
              <a:rPr lang="en-US" altLang="en-US" dirty="0">
                <a:solidFill>
                  <a:srgbClr val="262626"/>
                </a:solidFill>
              </a:rPr>
              <a:t> (counter-clockwise):	</a:t>
            </a:r>
            <a:r>
              <a:rPr lang="en-US" altLang="en-US" i="1" dirty="0">
                <a:solidFill>
                  <a:srgbClr val="262626"/>
                </a:solidFill>
              </a:rPr>
              <a:t>(fixes Case 4  (RR))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right child </a:t>
            </a:r>
            <a:r>
              <a:rPr lang="en-US" altLang="en-US" i="1" dirty="0">
                <a:solidFill>
                  <a:srgbClr val="404040"/>
                </a:solidFill>
              </a:rPr>
              <a:t>y</a:t>
            </a:r>
            <a:r>
              <a:rPr lang="en-US" altLang="en-US" dirty="0">
                <a:solidFill>
                  <a:srgbClr val="404040"/>
                </a:solidFill>
              </a:rPr>
              <a:t> becomes parent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original parent </a:t>
            </a:r>
            <a:r>
              <a:rPr lang="en-US" altLang="en-US" b="1" i="1" dirty="0">
                <a:solidFill>
                  <a:srgbClr val="FF0000"/>
                </a:solidFill>
              </a:rPr>
              <a:t>X </a:t>
            </a:r>
            <a:r>
              <a:rPr lang="en-US" altLang="en-US" dirty="0">
                <a:solidFill>
                  <a:srgbClr val="404040"/>
                </a:solidFill>
              </a:rPr>
              <a:t>demoted to left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y</a:t>
            </a:r>
            <a:r>
              <a:rPr lang="en-US" altLang="en-US" dirty="0">
                <a:solidFill>
                  <a:srgbClr val="404040"/>
                </a:solidFill>
              </a:rPr>
              <a:t>'s original left subtree </a:t>
            </a:r>
            <a:r>
              <a:rPr lang="en-US" altLang="en-US" i="1" dirty="0">
                <a:solidFill>
                  <a:srgbClr val="404040"/>
                </a:solidFill>
              </a:rPr>
              <a:t>B</a:t>
            </a:r>
            <a:r>
              <a:rPr lang="en-US" altLang="en-US" dirty="0">
                <a:solidFill>
                  <a:srgbClr val="404040"/>
                </a:solidFill>
              </a:rPr>
              <a:t> (if any) is attached to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</a:rPr>
              <a:t>as left subtree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1FBCC-9647-4217-B5A7-2681F708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476625"/>
            <a:ext cx="5915025" cy="31527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DADF60-A606-40AC-B2E6-448886CB22A9}"/>
              </a:ext>
            </a:extLst>
          </p:cNvPr>
          <p:cNvGrpSpPr/>
          <p:nvPr/>
        </p:nvGrpSpPr>
        <p:grpSpPr>
          <a:xfrm>
            <a:off x="2182170" y="3487511"/>
            <a:ext cx="585340" cy="515682"/>
            <a:chOff x="1336972" y="4136688"/>
            <a:chExt cx="419674" cy="381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FB7586-792A-4E83-BACB-081D74E474C0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574DE4-7A5D-4881-9A60-B7EDE0AF7E12}"/>
                </a:ext>
              </a:extLst>
            </p:cNvPr>
            <p:cNvSpPr txBox="1"/>
            <p:nvPr/>
          </p:nvSpPr>
          <p:spPr>
            <a:xfrm>
              <a:off x="1422202" y="4160079"/>
              <a:ext cx="228600" cy="30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09707-6AC7-4467-832C-4E9E35653366}"/>
              </a:ext>
            </a:extLst>
          </p:cNvPr>
          <p:cNvGrpSpPr/>
          <p:nvPr/>
        </p:nvGrpSpPr>
        <p:grpSpPr>
          <a:xfrm>
            <a:off x="2957424" y="4115052"/>
            <a:ext cx="585340" cy="515682"/>
            <a:chOff x="1326665" y="4136874"/>
            <a:chExt cx="419674" cy="381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71C61D-320A-4F68-97AA-E2E72B15BB3C}"/>
                </a:ext>
              </a:extLst>
            </p:cNvPr>
            <p:cNvSpPr/>
            <p:nvPr/>
          </p:nvSpPr>
          <p:spPr bwMode="auto">
            <a:xfrm>
              <a:off x="1326665" y="4136874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A77380-217D-4A6B-A478-5B9F4293380C}"/>
                </a:ext>
              </a:extLst>
            </p:cNvPr>
            <p:cNvSpPr txBox="1"/>
            <p:nvPr/>
          </p:nvSpPr>
          <p:spPr>
            <a:xfrm>
              <a:off x="1422202" y="4160079"/>
              <a:ext cx="228600" cy="30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B8EE25-7BB1-410D-9E96-FBBC6442617A}"/>
              </a:ext>
            </a:extLst>
          </p:cNvPr>
          <p:cNvGrpSpPr/>
          <p:nvPr/>
        </p:nvGrpSpPr>
        <p:grpSpPr>
          <a:xfrm>
            <a:off x="5486400" y="4132692"/>
            <a:ext cx="585340" cy="515682"/>
            <a:chOff x="1336972" y="4136688"/>
            <a:chExt cx="419674" cy="381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FAF3B9-2DA9-4314-AB68-BB55E18660AA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2F020-62EF-4EB5-95DA-CAA8F7924B52}"/>
                </a:ext>
              </a:extLst>
            </p:cNvPr>
            <p:cNvSpPr txBox="1"/>
            <p:nvPr/>
          </p:nvSpPr>
          <p:spPr>
            <a:xfrm>
              <a:off x="1422202" y="4160079"/>
              <a:ext cx="228600" cy="30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09C295-8403-4DB4-BB7C-FD2D13A421F6}"/>
              </a:ext>
            </a:extLst>
          </p:cNvPr>
          <p:cNvGrpSpPr/>
          <p:nvPr/>
        </p:nvGrpSpPr>
        <p:grpSpPr>
          <a:xfrm>
            <a:off x="6337688" y="3487511"/>
            <a:ext cx="585340" cy="515682"/>
            <a:chOff x="1326665" y="4136874"/>
            <a:chExt cx="419674" cy="381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D9C7966-4135-42ED-8092-6E2FE740A2FF}"/>
                </a:ext>
              </a:extLst>
            </p:cNvPr>
            <p:cNvSpPr/>
            <p:nvPr/>
          </p:nvSpPr>
          <p:spPr bwMode="auto">
            <a:xfrm>
              <a:off x="1326665" y="4136874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712660-1F81-48ED-950D-133A99D04488}"/>
                </a:ext>
              </a:extLst>
            </p:cNvPr>
            <p:cNvSpPr txBox="1"/>
            <p:nvPr/>
          </p:nvSpPr>
          <p:spPr>
            <a:xfrm>
              <a:off x="1422202" y="4160079"/>
              <a:ext cx="228600" cy="30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31BA6F-3F20-41CA-9EFA-596DD7101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Left rotation code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717963-93A1-4175-9F90-A5B098016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X)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AS EXERCISE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7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6FEB54-B87D-46CF-9569-C637716F9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Trees and balance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8C90C6-FD4E-482C-9650-2EED1018B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964127"/>
              </p:ext>
            </p:extLst>
          </p:nvPr>
        </p:nvGraphicFramePr>
        <p:xfrm>
          <a:off x="271513" y="1295400"/>
          <a:ext cx="8610599" cy="193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148" name="Group 4">
            <a:extLst>
              <a:ext uri="{FF2B5EF4-FFF2-40B4-BE49-F238E27FC236}">
                <a16:creationId xmlns:a16="http://schemas.microsoft.com/office/drawing/2014/main" id="{521B1705-7B2F-4F3A-A250-F895617AC84E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635375"/>
            <a:ext cx="2209800" cy="2689225"/>
            <a:chOff x="2352" y="1724"/>
            <a:chExt cx="2064" cy="2401"/>
          </a:xfrm>
        </p:grpSpPr>
        <p:sp>
          <p:nvSpPr>
            <p:cNvPr id="6151" name="Oval 5">
              <a:extLst>
                <a:ext uri="{FF2B5EF4-FFF2-40B4-BE49-F238E27FC236}">
                  <a16:creationId xmlns:a16="http://schemas.microsoft.com/office/drawing/2014/main" id="{5C4E6065-4449-4EE7-BEFF-1A76C73CE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6152" name="Oval 6">
              <a:extLst>
                <a:ext uri="{FF2B5EF4-FFF2-40B4-BE49-F238E27FC236}">
                  <a16:creationId xmlns:a16="http://schemas.microsoft.com/office/drawing/2014/main" id="{7A047390-B3B9-42E6-AA95-06DC37BF5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6153" name="Oval 7">
              <a:extLst>
                <a:ext uri="{FF2B5EF4-FFF2-40B4-BE49-F238E27FC236}">
                  <a16:creationId xmlns:a16="http://schemas.microsoft.com/office/drawing/2014/main" id="{11594B8D-BFD0-445F-84A1-FF63C508CD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6154" name="Oval 8">
              <a:extLst>
                <a:ext uri="{FF2B5EF4-FFF2-40B4-BE49-F238E27FC236}">
                  <a16:creationId xmlns:a16="http://schemas.microsoft.com/office/drawing/2014/main" id="{979BFED4-26EF-426D-AE87-A11E5E1A27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6155" name="Oval 9">
              <a:extLst>
                <a:ext uri="{FF2B5EF4-FFF2-40B4-BE49-F238E27FC236}">
                  <a16:creationId xmlns:a16="http://schemas.microsoft.com/office/drawing/2014/main" id="{A5CCB8D6-2E03-47EB-88B3-2782EF20B2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6156" name="AutoShape 10">
              <a:extLst>
                <a:ext uri="{FF2B5EF4-FFF2-40B4-BE49-F238E27FC236}">
                  <a16:creationId xmlns:a16="http://schemas.microsoft.com/office/drawing/2014/main" id="{3BC2FE8A-C2BE-4206-BCAF-01E2690F7AE4}"/>
                </a:ext>
              </a:extLst>
            </p:cNvPr>
            <p:cNvCxnSpPr>
              <a:cxnSpLocks noChangeShapeType="1"/>
              <a:stCxn id="6155" idx="3"/>
              <a:endCxn id="6154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1">
              <a:extLst>
                <a:ext uri="{FF2B5EF4-FFF2-40B4-BE49-F238E27FC236}">
                  <a16:creationId xmlns:a16="http://schemas.microsoft.com/office/drawing/2014/main" id="{6E91A449-5B0A-4004-A82F-9E33C3DCED8E}"/>
                </a:ext>
              </a:extLst>
            </p:cNvPr>
            <p:cNvCxnSpPr>
              <a:cxnSpLocks noChangeShapeType="1"/>
              <a:stCxn id="6155" idx="5"/>
              <a:endCxn id="6153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12">
              <a:extLst>
                <a:ext uri="{FF2B5EF4-FFF2-40B4-BE49-F238E27FC236}">
                  <a16:creationId xmlns:a16="http://schemas.microsoft.com/office/drawing/2014/main" id="{E918458D-3B25-431C-A381-9FCAEDF18935}"/>
                </a:ext>
              </a:extLst>
            </p:cNvPr>
            <p:cNvCxnSpPr>
              <a:cxnSpLocks noChangeShapeType="1"/>
              <a:stCxn id="6160" idx="3"/>
              <a:endCxn id="6152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AutoShape 13">
              <a:extLst>
                <a:ext uri="{FF2B5EF4-FFF2-40B4-BE49-F238E27FC236}">
                  <a16:creationId xmlns:a16="http://schemas.microsoft.com/office/drawing/2014/main" id="{AA98FEA9-138C-4B4F-B4ED-FD1307742837}"/>
                </a:ext>
              </a:extLst>
            </p:cNvPr>
            <p:cNvCxnSpPr>
              <a:cxnSpLocks noChangeShapeType="1"/>
              <a:stCxn id="6153" idx="5"/>
              <a:endCxn id="6151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0" name="Oval 14">
              <a:extLst>
                <a:ext uri="{FF2B5EF4-FFF2-40B4-BE49-F238E27FC236}">
                  <a16:creationId xmlns:a16="http://schemas.microsoft.com/office/drawing/2014/main" id="{2E63DB0F-FC63-4C52-BA4D-A8977A6799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161" name="Oval 15">
              <a:extLst>
                <a:ext uri="{FF2B5EF4-FFF2-40B4-BE49-F238E27FC236}">
                  <a16:creationId xmlns:a16="http://schemas.microsoft.com/office/drawing/2014/main" id="{80630EC6-E302-4319-92E6-7D0EB8CE3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62" name="AutoShape 16">
              <a:extLst>
                <a:ext uri="{FF2B5EF4-FFF2-40B4-BE49-F238E27FC236}">
                  <a16:creationId xmlns:a16="http://schemas.microsoft.com/office/drawing/2014/main" id="{4BC1783F-AE36-4E2C-AC6C-D1152180DF57}"/>
                </a:ext>
              </a:extLst>
            </p:cNvPr>
            <p:cNvCxnSpPr>
              <a:cxnSpLocks noChangeShapeType="1"/>
              <a:stCxn id="6154" idx="3"/>
              <a:endCxn id="6161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AutoShape 17">
              <a:extLst>
                <a:ext uri="{FF2B5EF4-FFF2-40B4-BE49-F238E27FC236}">
                  <a16:creationId xmlns:a16="http://schemas.microsoft.com/office/drawing/2014/main" id="{BBC904C4-83F1-4571-9408-5B930074682F}"/>
                </a:ext>
              </a:extLst>
            </p:cNvPr>
            <p:cNvCxnSpPr>
              <a:cxnSpLocks noChangeShapeType="1"/>
              <a:stCxn id="6154" idx="5"/>
              <a:endCxn id="6160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4" name="Text Box 18">
              <a:extLst>
                <a:ext uri="{FF2B5EF4-FFF2-40B4-BE49-F238E27FC236}">
                  <a16:creationId xmlns:a16="http://schemas.microsoft.com/office/drawing/2014/main" id="{BD682F3A-E5A3-40ED-835B-DC6B3ADC8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1724"/>
              <a:ext cx="51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6165" name="AutoShape 19">
              <a:extLst>
                <a:ext uri="{FF2B5EF4-FFF2-40B4-BE49-F238E27FC236}">
                  <a16:creationId xmlns:a16="http://schemas.microsoft.com/office/drawing/2014/main" id="{3FF1DE24-1225-4703-AEC8-01BB09C874CB}"/>
                </a:ext>
              </a:extLst>
            </p:cNvPr>
            <p:cNvCxnSpPr>
              <a:cxnSpLocks noChangeShapeType="1"/>
              <a:stCxn id="6164" idx="2"/>
              <a:endCxn id="6155" idx="0"/>
            </p:cNvCxnSpPr>
            <p:nvPr/>
          </p:nvCxnSpPr>
          <p:spPr bwMode="auto">
            <a:xfrm>
              <a:off x="3400" y="193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49" name="Line 20">
            <a:extLst>
              <a:ext uri="{FF2B5EF4-FFF2-40B4-BE49-F238E27FC236}">
                <a16:creationId xmlns:a16="http://schemas.microsoft.com/office/drawing/2014/main" id="{68785A08-555D-4009-A24C-7BBDBD605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21">
            <a:extLst>
              <a:ext uri="{FF2B5EF4-FFF2-40B4-BE49-F238E27FC236}">
                <a16:creationId xmlns:a16="http://schemas.microsoft.com/office/drawing/2014/main" id="{8E4234E0-212D-425A-B727-6058244A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125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height = 3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(balanced)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E4434-3000-4064-B2D1-A89440DA0D5A}"/>
              </a:ext>
            </a:extLst>
          </p:cNvPr>
          <p:cNvSpPr/>
          <p:nvPr/>
        </p:nvSpPr>
        <p:spPr>
          <a:xfrm>
            <a:off x="577519" y="4662144"/>
            <a:ext cx="5237307" cy="126188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404040"/>
                </a:solidFill>
                <a:latin typeface="+mj-lt"/>
              </a:rPr>
              <a:t>Some tree collections balance themselves</a:t>
            </a:r>
            <a:br>
              <a:rPr lang="en-US" altLang="en-US" dirty="0">
                <a:solidFill>
                  <a:srgbClr val="404040"/>
                </a:solidFill>
                <a:latin typeface="+mj-lt"/>
              </a:rPr>
            </a:br>
            <a:r>
              <a:rPr lang="en-US" altLang="en-US" dirty="0">
                <a:solidFill>
                  <a:srgbClr val="404040"/>
                </a:solidFill>
                <a:latin typeface="+mj-lt"/>
              </a:rPr>
              <a:t>as new nodes are added.</a:t>
            </a:r>
          </a:p>
          <a:p>
            <a:pPr algn="ctr"/>
            <a:r>
              <a:rPr lang="en-US" altLang="en-US" sz="2000" b="1" dirty="0">
                <a:solidFill>
                  <a:schemeClr val="accent2"/>
                </a:solidFill>
                <a:latin typeface="+mj-lt"/>
              </a:rPr>
              <a:t>Balanced binary search trees.  </a:t>
            </a:r>
          </a:p>
          <a:p>
            <a:pPr algn="ctr"/>
            <a:r>
              <a:rPr lang="en-US" altLang="en-US" sz="2000" b="1" dirty="0">
                <a:solidFill>
                  <a:schemeClr val="accent2"/>
                </a:solidFill>
                <a:latin typeface="+mj-lt"/>
              </a:rPr>
              <a:t>AVL tree, red-black tree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2AF21-5B3D-4B30-9137-7BFF0EB25C5E}"/>
              </a:ext>
            </a:extLst>
          </p:cNvPr>
          <p:cNvGrpSpPr/>
          <p:nvPr/>
        </p:nvGrpSpPr>
        <p:grpSpPr>
          <a:xfrm>
            <a:off x="381006" y="3386800"/>
            <a:ext cx="5583878" cy="1143000"/>
            <a:chOff x="7112647" y="0"/>
            <a:chExt cx="2029271" cy="21336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6D76521-8342-4EC7-AD03-F47ED6B37ECF}"/>
                </a:ext>
              </a:extLst>
            </p:cNvPr>
            <p:cNvSpPr/>
            <p:nvPr/>
          </p:nvSpPr>
          <p:spPr>
            <a:xfrm>
              <a:off x="7112647" y="0"/>
              <a:ext cx="2029271" cy="2133600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7796C117-612C-4D4D-B767-406F038BF741}"/>
                </a:ext>
              </a:extLst>
            </p:cNvPr>
            <p:cNvSpPr txBox="1"/>
            <p:nvPr/>
          </p:nvSpPr>
          <p:spPr>
            <a:xfrm>
              <a:off x="7172082" y="59435"/>
              <a:ext cx="1910401" cy="2014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Our goal is to keep the height of a BST O(log 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8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50109-C269-4283-901D-87B816188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5D1DDF-22AC-4018-B12B-0FABF0F1C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48F22-B2F2-480F-9E0C-012101328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150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B8D63D6-E220-4B54-847F-B85BC1734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Left Right Case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B44054-5C08-4F70-B676-EEC41A7BC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A single right rotation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endParaRPr lang="en-US" altLang="en-US" dirty="0">
              <a:solidFill>
                <a:srgbClr val="262626"/>
              </a:solidFill>
            </a:endParaRPr>
          </a:p>
          <a:p>
            <a:pPr marL="228600" indent="0">
              <a:buNone/>
            </a:pPr>
            <a:r>
              <a:rPr lang="en-US" altLang="en-US" dirty="0">
                <a:solidFill>
                  <a:srgbClr val="262626"/>
                </a:solidFill>
              </a:rPr>
              <a:t>Does not fix Case 2 (LR).</a:t>
            </a:r>
          </a:p>
          <a:p>
            <a:pPr marL="228600" indent="0">
              <a:buNone/>
            </a:pPr>
            <a:r>
              <a:rPr lang="en-US" altLang="en-US" dirty="0">
                <a:solidFill>
                  <a:srgbClr val="404040"/>
                </a:solidFill>
              </a:rPr>
              <a:t>Similarly, a single left rotation does not fix Case 3 (RL).)</a:t>
            </a:r>
          </a:p>
        </p:txBody>
      </p:sp>
      <p:pic>
        <p:nvPicPr>
          <p:cNvPr id="25604" name="Picture 4" descr="&#10;Fig_19-28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4416688B-2ACD-475D-80BA-ADF3AC24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31"/>
          <a:stretch>
            <a:fillRect/>
          </a:stretch>
        </p:blipFill>
        <p:spPr bwMode="auto">
          <a:xfrm>
            <a:off x="1328738" y="1981200"/>
            <a:ext cx="6188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E9A91FA-8C6D-4838-BCB0-2CAFA036A449}"/>
              </a:ext>
            </a:extLst>
          </p:cNvPr>
          <p:cNvSpPr/>
          <p:nvPr/>
        </p:nvSpPr>
        <p:spPr bwMode="auto">
          <a:xfrm>
            <a:off x="6438902" y="2709436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483F83-8DFD-41BD-B5B5-F5CB568F8191}"/>
              </a:ext>
            </a:extLst>
          </p:cNvPr>
          <p:cNvSpPr/>
          <p:nvPr/>
        </p:nvSpPr>
        <p:spPr bwMode="auto">
          <a:xfrm>
            <a:off x="5682006" y="20193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64BA8-6548-43C9-A492-54EEEAD764C0}"/>
              </a:ext>
            </a:extLst>
          </p:cNvPr>
          <p:cNvSpPr/>
          <p:nvPr/>
        </p:nvSpPr>
        <p:spPr bwMode="auto">
          <a:xfrm>
            <a:off x="1905000" y="26670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BA7F38-FA3A-4810-8196-1B6B89B24F0D}"/>
              </a:ext>
            </a:extLst>
          </p:cNvPr>
          <p:cNvSpPr/>
          <p:nvPr/>
        </p:nvSpPr>
        <p:spPr bwMode="auto">
          <a:xfrm>
            <a:off x="2670672" y="20193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E54DB1D-2A86-4D92-9932-0CF5B7B09E59}"/>
              </a:ext>
            </a:extLst>
          </p:cNvPr>
          <p:cNvSpPr/>
          <p:nvPr/>
        </p:nvSpPr>
        <p:spPr bwMode="auto">
          <a:xfrm>
            <a:off x="2362200" y="3569616"/>
            <a:ext cx="283590" cy="153578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29796-A561-49D9-9DA6-0A25E892B20F}"/>
              </a:ext>
            </a:extLst>
          </p:cNvPr>
          <p:cNvSpPr txBox="1"/>
          <p:nvPr/>
        </p:nvSpPr>
        <p:spPr>
          <a:xfrm>
            <a:off x="2346489" y="47572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5B908CC-993A-4D6E-B2BE-A0A847E410B9}"/>
              </a:ext>
            </a:extLst>
          </p:cNvPr>
          <p:cNvSpPr/>
          <p:nvPr/>
        </p:nvSpPr>
        <p:spPr bwMode="auto">
          <a:xfrm>
            <a:off x="6248400" y="3590826"/>
            <a:ext cx="283590" cy="1535784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2D48A-D599-457D-BD75-0DBF2DA49939}"/>
              </a:ext>
            </a:extLst>
          </p:cNvPr>
          <p:cNvSpPr txBox="1"/>
          <p:nvPr/>
        </p:nvSpPr>
        <p:spPr>
          <a:xfrm>
            <a:off x="6188998" y="47784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B96BD-F5C5-4E20-B72A-70E9EA43DEAC}"/>
              </a:ext>
            </a:extLst>
          </p:cNvPr>
          <p:cNvSpPr/>
          <p:nvPr/>
        </p:nvSpPr>
        <p:spPr>
          <a:xfrm>
            <a:off x="6215406" y="1338590"/>
            <a:ext cx="2680542" cy="523220"/>
          </a:xfrm>
          <a:prstGeom prst="rect">
            <a:avLst/>
          </a:prstGeom>
          <a:solidFill>
            <a:srgbClr val="0070C0"/>
          </a:solidFill>
          <a:ln>
            <a:solidFill>
              <a:srgbClr val="00467A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Problem Case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14215-15E3-4F58-805C-B17C91B3C5EE}"/>
              </a:ext>
            </a:extLst>
          </p:cNvPr>
          <p:cNvSpPr txBox="1"/>
          <p:nvPr/>
        </p:nvSpPr>
        <p:spPr>
          <a:xfrm>
            <a:off x="1676400" y="4416623"/>
            <a:ext cx="2835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F5FAC-8B78-4252-8018-579C5CEDCD3A}"/>
              </a:ext>
            </a:extLst>
          </p:cNvPr>
          <p:cNvSpPr txBox="1"/>
          <p:nvPr/>
        </p:nvSpPr>
        <p:spPr>
          <a:xfrm>
            <a:off x="5181600" y="3990201"/>
            <a:ext cx="2498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7846A-AB39-4EBA-8F9B-0245E21CC8D4}"/>
              </a:ext>
            </a:extLst>
          </p:cNvPr>
          <p:cNvSpPr txBox="1"/>
          <p:nvPr/>
        </p:nvSpPr>
        <p:spPr>
          <a:xfrm>
            <a:off x="3429000" y="3959423"/>
            <a:ext cx="2835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7C921-8EE0-49DF-99BF-381E7BD0DC5B}"/>
              </a:ext>
            </a:extLst>
          </p:cNvPr>
          <p:cNvSpPr txBox="1"/>
          <p:nvPr/>
        </p:nvSpPr>
        <p:spPr>
          <a:xfrm>
            <a:off x="6927035" y="4416623"/>
            <a:ext cx="2835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9E91908-6B5D-4C18-B7F3-6E026D5CD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Left-right double rotation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D9D103E-D0BC-432F-AFD9-D588FDCB7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14478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left-right double rotation</a:t>
            </a:r>
            <a:r>
              <a:rPr lang="en-US" altLang="en-US" dirty="0">
                <a:solidFill>
                  <a:srgbClr val="262626"/>
                </a:solidFill>
              </a:rPr>
              <a:t>:	</a:t>
            </a:r>
            <a:r>
              <a:rPr lang="en-US" altLang="en-US" i="1" dirty="0">
                <a:solidFill>
                  <a:srgbClr val="262626"/>
                </a:solidFill>
              </a:rPr>
              <a:t>(fixes Case 2 (LR))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1) left-rotate </a:t>
            </a:r>
            <a:r>
              <a:rPr lang="en-US" altLang="en-US" i="1" dirty="0">
                <a:solidFill>
                  <a:srgbClr val="404040"/>
                </a:solidFill>
              </a:rPr>
              <a:t>Y</a:t>
            </a:r>
            <a:r>
              <a:rPr lang="en-US" altLang="en-US" dirty="0">
                <a:solidFill>
                  <a:srgbClr val="404040"/>
                </a:solidFill>
              </a:rPr>
              <a:t> ... reduces Case 2 into Case 1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2) right-rotate </a:t>
            </a:r>
            <a:r>
              <a:rPr lang="en-US" altLang="en-US" i="1" dirty="0">
                <a:solidFill>
                  <a:srgbClr val="404040"/>
                </a:solidFill>
              </a:rPr>
              <a:t>X</a:t>
            </a:r>
            <a:r>
              <a:rPr lang="en-US" altLang="en-US" dirty="0">
                <a:solidFill>
                  <a:srgbClr val="404040"/>
                </a:solidFill>
              </a:rPr>
              <a:t> to fix Case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4A0CC-A5BC-409B-B1B0-275DB616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0"/>
            <a:ext cx="2647950" cy="31527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8C7A9-6192-4D45-BC80-73E4E791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929013"/>
            <a:ext cx="2756200" cy="3319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018FC-E852-4CD8-9AD9-B2FC145A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3048000"/>
            <a:ext cx="2876550" cy="32480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A7CA4E-54F2-41F3-8478-3CABF8A61331}"/>
              </a:ext>
            </a:extLst>
          </p:cNvPr>
          <p:cNvSpPr/>
          <p:nvPr/>
        </p:nvSpPr>
        <p:spPr bwMode="auto">
          <a:xfrm>
            <a:off x="2667000" y="3886200"/>
            <a:ext cx="838200" cy="30480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817826-BDC2-46BC-AA80-911CA9D34FF6}"/>
              </a:ext>
            </a:extLst>
          </p:cNvPr>
          <p:cNvSpPr/>
          <p:nvPr/>
        </p:nvSpPr>
        <p:spPr bwMode="auto">
          <a:xfrm>
            <a:off x="5695950" y="3429000"/>
            <a:ext cx="838200" cy="30480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5154DA-5327-45AB-A87B-E8D37F4D3AEE}"/>
              </a:ext>
            </a:extLst>
          </p:cNvPr>
          <p:cNvSpPr/>
          <p:nvPr/>
        </p:nvSpPr>
        <p:spPr bwMode="auto">
          <a:xfrm>
            <a:off x="1600200" y="30480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CAC488-4D7D-43BF-9012-DF76D92C1EFA}"/>
              </a:ext>
            </a:extLst>
          </p:cNvPr>
          <p:cNvSpPr/>
          <p:nvPr/>
        </p:nvSpPr>
        <p:spPr bwMode="auto">
          <a:xfrm>
            <a:off x="4636100" y="300093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678AB-0E5B-4E59-98B1-EFCBFA518FD2}"/>
              </a:ext>
            </a:extLst>
          </p:cNvPr>
          <p:cNvSpPr/>
          <p:nvPr/>
        </p:nvSpPr>
        <p:spPr bwMode="auto">
          <a:xfrm>
            <a:off x="8077200" y="37338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152A2-9758-41C3-8D43-D844E2367706}"/>
              </a:ext>
            </a:extLst>
          </p:cNvPr>
          <p:cNvCxnSpPr>
            <a:cxnSpLocks/>
          </p:cNvCxnSpPr>
          <p:nvPr/>
        </p:nvCxnSpPr>
        <p:spPr bwMode="auto">
          <a:xfrm flipH="1">
            <a:off x="3981450" y="4051454"/>
            <a:ext cx="270175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6FF2F9-0C86-4273-8F9B-DDDF9359AD31}"/>
              </a:ext>
            </a:extLst>
          </p:cNvPr>
          <p:cNvSpPr/>
          <p:nvPr/>
        </p:nvSpPr>
        <p:spPr bwMode="auto">
          <a:xfrm>
            <a:off x="6428087" y="3728159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D0D3BB-D4AD-4F3B-AC66-546D692C333A}"/>
              </a:ext>
            </a:extLst>
          </p:cNvPr>
          <p:cNvSpPr/>
          <p:nvPr/>
        </p:nvSpPr>
        <p:spPr bwMode="auto">
          <a:xfrm>
            <a:off x="7277100" y="3086100"/>
            <a:ext cx="5334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04AEE9-4F94-4911-A7C2-8449E942B844}"/>
              </a:ext>
            </a:extLst>
          </p:cNvPr>
          <p:cNvSpPr/>
          <p:nvPr/>
        </p:nvSpPr>
        <p:spPr bwMode="auto">
          <a:xfrm>
            <a:off x="4038600" y="3657600"/>
            <a:ext cx="5334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A644FC-26BD-4914-849D-6AC34183EA42}"/>
              </a:ext>
            </a:extLst>
          </p:cNvPr>
          <p:cNvSpPr/>
          <p:nvPr/>
        </p:nvSpPr>
        <p:spPr bwMode="auto">
          <a:xfrm>
            <a:off x="1066800" y="4267200"/>
            <a:ext cx="5334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3D877B-2A26-4CDD-814B-01108BCDC9D6}"/>
              </a:ext>
            </a:extLst>
          </p:cNvPr>
          <p:cNvSpPr/>
          <p:nvPr/>
        </p:nvSpPr>
        <p:spPr bwMode="auto">
          <a:xfrm>
            <a:off x="3524250" y="4300613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359EE5-D68E-4872-9BB0-13BAB78DEFA8}"/>
              </a:ext>
            </a:extLst>
          </p:cNvPr>
          <p:cNvSpPr/>
          <p:nvPr/>
        </p:nvSpPr>
        <p:spPr bwMode="auto">
          <a:xfrm>
            <a:off x="781810" y="37338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BB57C3-9BCC-4936-8B68-38E974F1D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Left-right rotation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0A5F34-5825-4397-80D7-783EA964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What is the balance factor of </a:t>
            </a:r>
            <a:r>
              <a:rPr lang="en-US" altLang="en-US" i="1" dirty="0">
                <a:solidFill>
                  <a:srgbClr val="262626"/>
                </a:solidFill>
              </a:rPr>
              <a:t>Y</a:t>
            </a:r>
            <a:r>
              <a:rPr lang="en-US" altLang="en-US" dirty="0">
                <a:solidFill>
                  <a:srgbClr val="262626"/>
                </a:solidFill>
              </a:rPr>
              <a:t>, </a:t>
            </a:r>
            <a:r>
              <a:rPr lang="en-US" altLang="en-US" i="1" dirty="0">
                <a:solidFill>
                  <a:srgbClr val="262626"/>
                </a:solidFill>
              </a:rPr>
              <a:t>X</a:t>
            </a:r>
            <a:r>
              <a:rPr lang="en-US" altLang="en-US" dirty="0">
                <a:solidFill>
                  <a:srgbClr val="262626"/>
                </a:solidFill>
              </a:rPr>
              <a:t>, </a:t>
            </a:r>
            <a:r>
              <a:rPr lang="en-US" altLang="en-US" i="1" dirty="0">
                <a:solidFill>
                  <a:srgbClr val="262626"/>
                </a:solidFill>
              </a:rPr>
              <a:t>Z</a:t>
            </a:r>
            <a:r>
              <a:rPr lang="en-US" altLang="en-US" dirty="0">
                <a:solidFill>
                  <a:srgbClr val="262626"/>
                </a:solidFill>
              </a:rPr>
              <a:t> before and after rotating?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46C4F-32D5-4F7C-A55E-D5A5EE62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362200"/>
            <a:ext cx="3438525" cy="3581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C9899A-715A-454C-918D-CDBBAD72E9E6}"/>
              </a:ext>
            </a:extLst>
          </p:cNvPr>
          <p:cNvSpPr/>
          <p:nvPr/>
        </p:nvSpPr>
        <p:spPr bwMode="auto">
          <a:xfrm>
            <a:off x="1524000" y="32004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2EDFA9-7AC8-4FC9-8968-4FF2EADC9838}"/>
              </a:ext>
            </a:extLst>
          </p:cNvPr>
          <p:cNvSpPr/>
          <p:nvPr/>
        </p:nvSpPr>
        <p:spPr bwMode="auto">
          <a:xfrm>
            <a:off x="1257300" y="4778406"/>
            <a:ext cx="5334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68F3EC-31A0-4752-AD18-BE6B75F84707}"/>
              </a:ext>
            </a:extLst>
          </p:cNvPr>
          <p:cNvSpPr/>
          <p:nvPr/>
        </p:nvSpPr>
        <p:spPr bwMode="auto">
          <a:xfrm>
            <a:off x="990600" y="3971648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4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D5B93-CC9C-49D9-9D67-C5A0D1E3A7E5}"/>
              </a:ext>
            </a:extLst>
          </p:cNvPr>
          <p:cNvSpPr/>
          <p:nvPr/>
        </p:nvSpPr>
        <p:spPr bwMode="auto">
          <a:xfrm>
            <a:off x="1371600" y="2819400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403738-071E-463C-B588-68EB2274986A}"/>
              </a:ext>
            </a:extLst>
          </p:cNvPr>
          <p:cNvSpPr/>
          <p:nvPr/>
        </p:nvSpPr>
        <p:spPr bwMode="auto">
          <a:xfrm>
            <a:off x="814692" y="3581400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9FBF54-1EB5-4949-A619-ADCC02C1F646}"/>
              </a:ext>
            </a:extLst>
          </p:cNvPr>
          <p:cNvSpPr/>
          <p:nvPr/>
        </p:nvSpPr>
        <p:spPr bwMode="auto">
          <a:xfrm>
            <a:off x="1600200" y="4343400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BB57C3-9BCC-4936-8B68-38E974F1D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Left-right rotation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0A5F34-5825-4397-80D7-783EA964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What is the balance factor of </a:t>
            </a:r>
            <a:r>
              <a:rPr lang="en-US" altLang="en-US" i="1" dirty="0">
                <a:solidFill>
                  <a:srgbClr val="262626"/>
                </a:solidFill>
              </a:rPr>
              <a:t>Y</a:t>
            </a:r>
            <a:r>
              <a:rPr lang="en-US" altLang="en-US" dirty="0">
                <a:solidFill>
                  <a:srgbClr val="262626"/>
                </a:solidFill>
              </a:rPr>
              <a:t>, </a:t>
            </a:r>
            <a:r>
              <a:rPr lang="en-US" altLang="en-US" i="1" dirty="0">
                <a:solidFill>
                  <a:srgbClr val="262626"/>
                </a:solidFill>
              </a:rPr>
              <a:t>X</a:t>
            </a:r>
            <a:r>
              <a:rPr lang="en-US" altLang="en-US" dirty="0">
                <a:solidFill>
                  <a:srgbClr val="262626"/>
                </a:solidFill>
              </a:rPr>
              <a:t>, </a:t>
            </a:r>
            <a:r>
              <a:rPr lang="en-US" altLang="en-US" i="1" dirty="0">
                <a:solidFill>
                  <a:srgbClr val="262626"/>
                </a:solidFill>
              </a:rPr>
              <a:t>Z</a:t>
            </a:r>
            <a:r>
              <a:rPr lang="en-US" altLang="en-US" dirty="0">
                <a:solidFill>
                  <a:srgbClr val="262626"/>
                </a:solidFill>
              </a:rPr>
              <a:t> before and after rotating?</a:t>
            </a:r>
          </a:p>
        </p:txBody>
      </p:sp>
      <p:pic>
        <p:nvPicPr>
          <p:cNvPr id="27652" name="Picture 3" descr="&#10;Fig_19-30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523D7CED-2B92-46A5-92CD-6F123D41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3"/>
          <a:stretch>
            <a:fillRect/>
          </a:stretch>
        </p:blipFill>
        <p:spPr bwMode="auto">
          <a:xfrm>
            <a:off x="685800" y="2217737"/>
            <a:ext cx="8034338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636978-7CB4-4DDF-B802-C6767EBAC34C}"/>
              </a:ext>
            </a:extLst>
          </p:cNvPr>
          <p:cNvSpPr/>
          <p:nvPr/>
        </p:nvSpPr>
        <p:spPr bwMode="auto">
          <a:xfrm>
            <a:off x="1524000" y="30480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164A6-B6CA-4035-A839-91F6D31E3600}"/>
              </a:ext>
            </a:extLst>
          </p:cNvPr>
          <p:cNvSpPr/>
          <p:nvPr/>
        </p:nvSpPr>
        <p:spPr bwMode="auto">
          <a:xfrm>
            <a:off x="5562600" y="38481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4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E6D4B-9DCE-4461-B8C5-FFF19C5B407B}"/>
              </a:ext>
            </a:extLst>
          </p:cNvPr>
          <p:cNvSpPr/>
          <p:nvPr/>
        </p:nvSpPr>
        <p:spPr bwMode="auto">
          <a:xfrm>
            <a:off x="6096000" y="3070194"/>
            <a:ext cx="5334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B1D5A7-FAF2-431C-A855-02FC1E38B6B4}"/>
              </a:ext>
            </a:extLst>
          </p:cNvPr>
          <p:cNvSpPr/>
          <p:nvPr/>
        </p:nvSpPr>
        <p:spPr bwMode="auto">
          <a:xfrm>
            <a:off x="6553200" y="3841442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1AB2B-D11B-4EFA-8FAC-BFA2BCAD9588}"/>
              </a:ext>
            </a:extLst>
          </p:cNvPr>
          <p:cNvSpPr/>
          <p:nvPr/>
        </p:nvSpPr>
        <p:spPr bwMode="auto">
          <a:xfrm>
            <a:off x="1219200" y="4648200"/>
            <a:ext cx="5334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87AD4F-CEC2-49C4-8965-868B0BFFB791}"/>
              </a:ext>
            </a:extLst>
          </p:cNvPr>
          <p:cNvSpPr/>
          <p:nvPr/>
        </p:nvSpPr>
        <p:spPr bwMode="auto">
          <a:xfrm>
            <a:off x="990600" y="3841442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4</a:t>
            </a:r>
            <a:endParaRPr kumimoji="0" 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756CE5-6EE5-4B33-9137-274DE18295EF}"/>
              </a:ext>
            </a:extLst>
          </p:cNvPr>
          <p:cNvSpPr/>
          <p:nvPr/>
        </p:nvSpPr>
        <p:spPr bwMode="auto">
          <a:xfrm>
            <a:off x="1371600" y="2665075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7FD585-60D0-4FD4-A240-28FB5FBFF32F}"/>
              </a:ext>
            </a:extLst>
          </p:cNvPr>
          <p:cNvSpPr/>
          <p:nvPr/>
        </p:nvSpPr>
        <p:spPr bwMode="auto">
          <a:xfrm>
            <a:off x="6968161" y="3453048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0BD9E3-A329-4DE1-A9AA-7F0B0F029E64}"/>
              </a:ext>
            </a:extLst>
          </p:cNvPr>
          <p:cNvSpPr/>
          <p:nvPr/>
        </p:nvSpPr>
        <p:spPr bwMode="auto">
          <a:xfrm>
            <a:off x="814692" y="3453048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319CDD-C7B6-4E37-98C2-3DB4847ED352}"/>
              </a:ext>
            </a:extLst>
          </p:cNvPr>
          <p:cNvSpPr/>
          <p:nvPr/>
        </p:nvSpPr>
        <p:spPr bwMode="auto">
          <a:xfrm>
            <a:off x="1572734" y="4243081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45C8A-AD69-4697-B112-613CCAEC6944}"/>
              </a:ext>
            </a:extLst>
          </p:cNvPr>
          <p:cNvSpPr/>
          <p:nvPr/>
        </p:nvSpPr>
        <p:spPr bwMode="auto">
          <a:xfrm>
            <a:off x="5930815" y="2701132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7842CC-4115-4C22-A701-8ACC374852D1}"/>
              </a:ext>
            </a:extLst>
          </p:cNvPr>
          <p:cNvSpPr/>
          <p:nvPr/>
        </p:nvSpPr>
        <p:spPr bwMode="auto">
          <a:xfrm>
            <a:off x="5452347" y="3426951"/>
            <a:ext cx="33037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1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B8AFB9-0D1B-4304-B4CF-5B37D801F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Right-left double rotation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02FDD53-F4D0-47FF-90C4-C91EBDF27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54837"/>
            <a:ext cx="9144000" cy="1512163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right-left double rotation</a:t>
            </a:r>
            <a:r>
              <a:rPr lang="en-US" altLang="en-US" dirty="0">
                <a:solidFill>
                  <a:srgbClr val="262626"/>
                </a:solidFill>
              </a:rPr>
              <a:t>:	</a:t>
            </a:r>
            <a:r>
              <a:rPr lang="en-US" altLang="en-US" i="1" dirty="0">
                <a:solidFill>
                  <a:srgbClr val="262626"/>
                </a:solidFill>
              </a:rPr>
              <a:t>(fixes Case 3 (RL))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1) right-rotate </a:t>
            </a:r>
            <a:r>
              <a:rPr lang="en-US" altLang="en-US" i="1" dirty="0">
                <a:solidFill>
                  <a:srgbClr val="404040"/>
                </a:solidFill>
              </a:rPr>
              <a:t>Y</a:t>
            </a:r>
            <a:r>
              <a:rPr lang="en-US" altLang="en-US" baseline="-25000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</a:rPr>
              <a:t>... reduces Case 3 into Case 4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2) left-rotate </a:t>
            </a:r>
            <a:r>
              <a:rPr lang="en-US" altLang="en-US" i="1" dirty="0">
                <a:solidFill>
                  <a:srgbClr val="404040"/>
                </a:solidFill>
              </a:rPr>
              <a:t>X</a:t>
            </a:r>
            <a:r>
              <a:rPr lang="en-US" altLang="en-US" dirty="0">
                <a:solidFill>
                  <a:srgbClr val="404040"/>
                </a:solidFill>
              </a:rPr>
              <a:t> to fix Case 4</a:t>
            </a:r>
          </a:p>
        </p:txBody>
      </p:sp>
      <p:pic>
        <p:nvPicPr>
          <p:cNvPr id="28676" name="Picture 4" descr="&#10;Fig_19-31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A0545416-1830-40BE-89D7-C8F1BEEB2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07" b="14122"/>
          <a:stretch/>
        </p:blipFill>
        <p:spPr bwMode="auto">
          <a:xfrm>
            <a:off x="1087437" y="2971800"/>
            <a:ext cx="2625725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2A8810-D92F-458B-B446-B20DE7D800BA}"/>
              </a:ext>
            </a:extLst>
          </p:cNvPr>
          <p:cNvSpPr/>
          <p:nvPr/>
        </p:nvSpPr>
        <p:spPr bwMode="auto">
          <a:xfrm>
            <a:off x="2133600" y="30480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5B449-4615-45F1-860E-A366B9BC56E9}"/>
              </a:ext>
            </a:extLst>
          </p:cNvPr>
          <p:cNvSpPr/>
          <p:nvPr/>
        </p:nvSpPr>
        <p:spPr bwMode="auto">
          <a:xfrm>
            <a:off x="2895600" y="36576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7DA48E-98B6-4E25-A653-4783BC280ECD}"/>
              </a:ext>
            </a:extLst>
          </p:cNvPr>
          <p:cNvSpPr/>
          <p:nvPr/>
        </p:nvSpPr>
        <p:spPr bwMode="auto">
          <a:xfrm>
            <a:off x="2514600" y="4228306"/>
            <a:ext cx="5334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B8AFB9-0D1B-4304-B4CF-5B37D801F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Right-left double rotation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02FDD53-F4D0-47FF-90C4-C91EBDF27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right-left double rotation</a:t>
            </a:r>
            <a:r>
              <a:rPr lang="en-US" altLang="en-US" dirty="0">
                <a:solidFill>
                  <a:srgbClr val="262626"/>
                </a:solidFill>
              </a:rPr>
              <a:t>:	</a:t>
            </a:r>
            <a:r>
              <a:rPr lang="en-US" altLang="en-US" i="1" dirty="0">
                <a:solidFill>
                  <a:srgbClr val="262626"/>
                </a:solidFill>
              </a:rPr>
              <a:t>(fixes Case 3 (RL))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1) right-rotate </a:t>
            </a:r>
            <a:r>
              <a:rPr lang="en-US" altLang="en-US" i="1" dirty="0">
                <a:solidFill>
                  <a:srgbClr val="404040"/>
                </a:solidFill>
              </a:rPr>
              <a:t>Y</a:t>
            </a:r>
            <a:r>
              <a:rPr lang="en-US" altLang="en-US" baseline="-25000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</a:rPr>
              <a:t>... reduces Case 3 into Case 4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2) left-rotate </a:t>
            </a:r>
            <a:r>
              <a:rPr lang="en-US" altLang="en-US" i="1" dirty="0">
                <a:solidFill>
                  <a:srgbClr val="404040"/>
                </a:solidFill>
              </a:rPr>
              <a:t>X</a:t>
            </a:r>
            <a:r>
              <a:rPr lang="en-US" altLang="en-US" dirty="0">
                <a:solidFill>
                  <a:srgbClr val="404040"/>
                </a:solidFill>
              </a:rPr>
              <a:t> to fix Case 4</a:t>
            </a:r>
          </a:p>
        </p:txBody>
      </p:sp>
      <p:pic>
        <p:nvPicPr>
          <p:cNvPr id="28676" name="Picture 4" descr="&#10;Fig_19-31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A0545416-1830-40BE-89D7-C8F1BEEB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>
            <a:fillRect/>
          </a:stretch>
        </p:blipFill>
        <p:spPr bwMode="auto">
          <a:xfrm>
            <a:off x="1108075" y="2971800"/>
            <a:ext cx="6892925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2A8810-D92F-458B-B446-B20DE7D800BA}"/>
              </a:ext>
            </a:extLst>
          </p:cNvPr>
          <p:cNvSpPr/>
          <p:nvPr/>
        </p:nvSpPr>
        <p:spPr bwMode="auto">
          <a:xfrm>
            <a:off x="2133600" y="30480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5B449-4615-45F1-860E-A366B9BC56E9}"/>
              </a:ext>
            </a:extLst>
          </p:cNvPr>
          <p:cNvSpPr/>
          <p:nvPr/>
        </p:nvSpPr>
        <p:spPr bwMode="auto">
          <a:xfrm>
            <a:off x="2895600" y="36576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7DA48E-98B6-4E25-A653-4783BC280ECD}"/>
              </a:ext>
            </a:extLst>
          </p:cNvPr>
          <p:cNvSpPr/>
          <p:nvPr/>
        </p:nvSpPr>
        <p:spPr bwMode="auto">
          <a:xfrm>
            <a:off x="2514600" y="4228306"/>
            <a:ext cx="5334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D88352-3346-4C87-B763-8305A95B71BD}"/>
              </a:ext>
            </a:extLst>
          </p:cNvPr>
          <p:cNvSpPr/>
          <p:nvPr/>
        </p:nvSpPr>
        <p:spPr bwMode="auto">
          <a:xfrm>
            <a:off x="5216525" y="3657600"/>
            <a:ext cx="5334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47CF84-C136-446A-8C41-F3EC991FFA45}"/>
              </a:ext>
            </a:extLst>
          </p:cNvPr>
          <p:cNvSpPr/>
          <p:nvPr/>
        </p:nvSpPr>
        <p:spPr bwMode="auto">
          <a:xfrm>
            <a:off x="6781800" y="3657600"/>
            <a:ext cx="533400" cy="457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1E68A1-C21E-4FBA-A598-FDBBF2BF78D5}"/>
              </a:ext>
            </a:extLst>
          </p:cNvPr>
          <p:cNvSpPr/>
          <p:nvPr/>
        </p:nvSpPr>
        <p:spPr bwMode="auto">
          <a:xfrm>
            <a:off x="6019800" y="3022847"/>
            <a:ext cx="533400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</a:t>
            </a:r>
            <a:endParaRPr kumimoji="0" lang="en-US" sz="13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7561-34BB-4AFA-AD1D-A132FC4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dirty="0"/>
              <a:t>AVL Example 1</a:t>
            </a:r>
          </a:p>
        </p:txBody>
      </p:sp>
      <p:sp>
        <p:nvSpPr>
          <p:cNvPr id="4" name="Oval 19">
            <a:extLst>
              <a:ext uri="{FF2B5EF4-FFF2-40B4-BE49-F238E27FC236}">
                <a16:creationId xmlns:a16="http://schemas.microsoft.com/office/drawing/2014/main" id="{745040C6-BE7C-4B95-9DCC-18E20E1A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C22D1A9A-3CDA-4D50-9017-37529D79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62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364B1CDC-A3FF-49D3-8A10-B4437A84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" name="Oval 22">
            <a:extLst>
              <a:ext uri="{FF2B5EF4-FFF2-40B4-BE49-F238E27FC236}">
                <a16:creationId xmlns:a16="http://schemas.microsoft.com/office/drawing/2014/main" id="{7A26DEBF-CBAB-4229-81DA-22BFAB8A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638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25</a:t>
            </a:r>
          </a:p>
        </p:txBody>
      </p:sp>
      <p:cxnSp>
        <p:nvCxnSpPr>
          <p:cNvPr id="8" name="AutoShape 23">
            <a:extLst>
              <a:ext uri="{FF2B5EF4-FFF2-40B4-BE49-F238E27FC236}">
                <a16:creationId xmlns:a16="http://schemas.microsoft.com/office/drawing/2014/main" id="{94C1955C-EFDF-4839-B22E-BA5F5227CEA2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3286125" y="22193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24">
            <a:extLst>
              <a:ext uri="{FF2B5EF4-FFF2-40B4-BE49-F238E27FC236}">
                <a16:creationId xmlns:a16="http://schemas.microsoft.com/office/drawing/2014/main" id="{E8D7B0E7-8627-4C96-9F55-DEE1931B6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0525" y="22193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25">
            <a:extLst>
              <a:ext uri="{FF2B5EF4-FFF2-40B4-BE49-F238E27FC236}">
                <a16:creationId xmlns:a16="http://schemas.microsoft.com/office/drawing/2014/main" id="{47F1101E-ED65-4D81-A85A-2EA25CA3B1EB}"/>
              </a:ext>
            </a:extLst>
          </p:cNvPr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>
            <a:off x="4495800" y="27527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26">
            <a:extLst>
              <a:ext uri="{FF2B5EF4-FFF2-40B4-BE49-F238E27FC236}">
                <a16:creationId xmlns:a16="http://schemas.microsoft.com/office/drawing/2014/main" id="{EDA792AA-0FB0-4F2F-B347-30C89737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0574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2" name="Oval 27">
            <a:extLst>
              <a:ext uri="{FF2B5EF4-FFF2-40B4-BE49-F238E27FC236}">
                <a16:creationId xmlns:a16="http://schemas.microsoft.com/office/drawing/2014/main" id="{F62825BF-AF03-4A40-9A1C-AA88FA9A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D21499EB-06B7-418A-93EB-AEFF0CCE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29">
            <a:extLst>
              <a:ext uri="{FF2B5EF4-FFF2-40B4-BE49-F238E27FC236}">
                <a16:creationId xmlns:a16="http://schemas.microsoft.com/office/drawing/2014/main" id="{024704A6-6077-41BB-8002-6ABFB63E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" name="Line 30">
            <a:extLst>
              <a:ext uri="{FF2B5EF4-FFF2-40B4-BE49-F238E27FC236}">
                <a16:creationId xmlns:a16="http://schemas.microsoft.com/office/drawing/2014/main" id="{2CB04173-A564-43CB-A0BE-6497FAF2C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5413" y="28194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33">
            <a:extLst>
              <a:ext uri="{FF2B5EF4-FFF2-40B4-BE49-F238E27FC236}">
                <a16:creationId xmlns:a16="http://schemas.microsoft.com/office/drawing/2014/main" id="{FBD208F1-9AF1-4D4E-9CA9-A683B78F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194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BDCAE6F8-B50E-4A7A-A670-7D402D372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FD1DB2B1-8094-49DA-87FC-13246F5C0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20574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1C6B1D37-BBEE-4B37-93F2-F230B719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16002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21" name="Oval 43">
            <a:extLst>
              <a:ext uri="{FF2B5EF4-FFF2-40B4-BE49-F238E27FC236}">
                <a16:creationId xmlns:a16="http://schemas.microsoft.com/office/drawing/2014/main" id="{6377B7CD-C9F7-46E4-AA77-6CA2ADAD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ED0910C6-2FAA-4D9C-B502-DB468002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EBFE06C4-93A9-4F78-AC64-0BF774416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36CF9334-E285-44BE-8E1C-1C9413DB39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6213" y="3505200"/>
            <a:ext cx="2317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47">
            <a:extLst>
              <a:ext uri="{FF2B5EF4-FFF2-40B4-BE49-F238E27FC236}">
                <a16:creationId xmlns:a16="http://schemas.microsoft.com/office/drawing/2014/main" id="{0CC1E30A-B9F3-4829-95FC-49AA115B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 Box 48">
            <a:extLst>
              <a:ext uri="{FF2B5EF4-FFF2-40B4-BE49-F238E27FC236}">
                <a16:creationId xmlns:a16="http://schemas.microsoft.com/office/drawing/2014/main" id="{D87C9BDA-A07D-4DDA-8215-0812714C7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 Box 49">
            <a:extLst>
              <a:ext uri="{FF2B5EF4-FFF2-40B4-BE49-F238E27FC236}">
                <a16:creationId xmlns:a16="http://schemas.microsoft.com/office/drawing/2014/main" id="{7DD3559D-D859-4D77-8E93-28298A18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9718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 Box 50">
            <a:extLst>
              <a:ext uri="{FF2B5EF4-FFF2-40B4-BE49-F238E27FC236}">
                <a16:creationId xmlns:a16="http://schemas.microsoft.com/office/drawing/2014/main" id="{EC4AEE36-B12F-467E-A27E-ED9149B1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16463"/>
            <a:ext cx="1905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Now Insert 34</a:t>
            </a:r>
          </a:p>
        </p:txBody>
      </p:sp>
      <p:sp>
        <p:nvSpPr>
          <p:cNvPr id="29" name="Line 52">
            <a:extLst>
              <a:ext uri="{FF2B5EF4-FFF2-40B4-BE49-F238E27FC236}">
                <a16:creationId xmlns:a16="http://schemas.microsoft.com/office/drawing/2014/main" id="{CD743A63-AE4C-4CE7-91F2-B2EB55408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304800" cy="4603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20ED6-7376-4276-9A7E-884604F5FC51}"/>
              </a:ext>
            </a:extLst>
          </p:cNvPr>
          <p:cNvSpPr txBox="1"/>
          <p:nvPr/>
        </p:nvSpPr>
        <p:spPr>
          <a:xfrm>
            <a:off x="6469063" y="1436968"/>
            <a:ext cx="2293937" cy="923330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 outside the node shows Height of the node </a:t>
            </a:r>
          </a:p>
        </p:txBody>
      </p:sp>
    </p:spTree>
    <p:extLst>
      <p:ext uri="{BB962C8B-B14F-4D97-AF65-F5344CB8AC3E}">
        <p14:creationId xmlns:p14="http://schemas.microsoft.com/office/powerpoint/2010/main" val="414655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7561-34BB-4AFA-AD1D-A132FC4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 1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86E75DAC-5953-4347-BF77-77368AF4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5621D70B-DDA3-4E63-BEFF-D85EBAB6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9622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83790430-2645-4F11-BF2F-786BB0AD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17430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A8FDE3BA-6433-430C-8DB0-BD8CAE3F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0478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7E0959F9-5605-4405-8E28-47B47016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657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02E3306A-8CA2-489A-BABF-E2BA706C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2657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A60D7F15-2652-45C8-9FC0-5FCEFC7F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35915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25</a:t>
            </a:r>
          </a:p>
        </p:txBody>
      </p:sp>
      <p:cxnSp>
        <p:nvCxnSpPr>
          <p:cNvPr id="37" name="AutoShape 9">
            <a:extLst>
              <a:ext uri="{FF2B5EF4-FFF2-40B4-BE49-F238E27FC236}">
                <a16:creationId xmlns:a16="http://schemas.microsoft.com/office/drawing/2014/main" id="{6FB26BA1-61C9-45AA-82B4-CD7264AD64C2}"/>
              </a:ext>
            </a:extLst>
          </p:cNvPr>
          <p:cNvCxnSpPr>
            <a:cxnSpLocks noChangeShapeType="1"/>
            <a:stCxn id="33" idx="3"/>
            <a:endCxn id="34" idx="7"/>
          </p:cNvCxnSpPr>
          <p:nvPr/>
        </p:nvCxnSpPr>
        <p:spPr bwMode="auto">
          <a:xfrm flipH="1">
            <a:off x="3505200" y="2438400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>
            <a:extLst>
              <a:ext uri="{FF2B5EF4-FFF2-40B4-BE49-F238E27FC236}">
                <a16:creationId xmlns:a16="http://schemas.microsoft.com/office/drawing/2014/main" id="{3F6AAC7F-E9C6-40AD-A294-FB2B3325584D}"/>
              </a:ext>
            </a:extLst>
          </p:cNvPr>
          <p:cNvCxnSpPr>
            <a:cxnSpLocks noChangeShapeType="1"/>
            <a:stCxn id="33" idx="5"/>
            <a:endCxn id="35" idx="1"/>
          </p:cNvCxnSpPr>
          <p:nvPr/>
        </p:nvCxnSpPr>
        <p:spPr bwMode="auto">
          <a:xfrm>
            <a:off x="4572000" y="2438400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>
            <a:extLst>
              <a:ext uri="{FF2B5EF4-FFF2-40B4-BE49-F238E27FC236}">
                <a16:creationId xmlns:a16="http://schemas.microsoft.com/office/drawing/2014/main" id="{1B654368-3AA7-4D53-AED4-0DD84CD6B0A6}"/>
              </a:ext>
            </a:extLst>
          </p:cNvPr>
          <p:cNvCxnSpPr>
            <a:cxnSpLocks noChangeShapeType="1"/>
            <a:stCxn id="35" idx="3"/>
            <a:endCxn id="36" idx="0"/>
          </p:cNvCxnSpPr>
          <p:nvPr/>
        </p:nvCxnSpPr>
        <p:spPr bwMode="auto">
          <a:xfrm flipH="1">
            <a:off x="4714875" y="304800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12">
            <a:extLst>
              <a:ext uri="{FF2B5EF4-FFF2-40B4-BE49-F238E27FC236}">
                <a16:creationId xmlns:a16="http://schemas.microsoft.com/office/drawing/2014/main" id="{7936301E-501A-4F0E-96C6-16C03CEB3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1C5604E8-CE19-423D-AA7C-304BAEF0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43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4B24B969-2FAB-4FB5-BFF0-956D9F789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3038475"/>
            <a:ext cx="209550" cy="3206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956407C-C3BD-41C1-ADEE-41C5F45A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9622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Oval 16">
            <a:extLst>
              <a:ext uri="{FF2B5EF4-FFF2-40B4-BE49-F238E27FC236}">
                <a16:creationId xmlns:a16="http://schemas.microsoft.com/office/drawing/2014/main" id="{488BB22E-4911-4C5E-A22D-2B55EA26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343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Line 17">
            <a:extLst>
              <a:ext uri="{FF2B5EF4-FFF2-40B4-BE49-F238E27FC236}">
                <a16:creationId xmlns:a16="http://schemas.microsoft.com/office/drawing/2014/main" id="{4175745D-F362-4F27-B8A4-74F1C8180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488" y="3114675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93027DC5-DBCE-412C-BEE9-E4A1AC46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0384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BACF504A-A9F6-495A-91EC-C564F790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181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F4FC2E09-7AF8-4F54-9993-F1DA3AD0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3800475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84445F6A-991A-407B-863F-203F2D26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3343275"/>
            <a:ext cx="1371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Imbalance</a:t>
            </a: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15606B2F-22F0-491B-9933-9490579A7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3875" y="2808288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E6535270-7C0D-41B9-9B08-476045F7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4714875"/>
            <a:ext cx="1905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Insertion of  34</a:t>
            </a:r>
          </a:p>
        </p:txBody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4712EBA7-16C5-4B7B-8B83-16B9D428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81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53" name="Line 45">
            <a:extLst>
              <a:ext uri="{FF2B5EF4-FFF2-40B4-BE49-F238E27FC236}">
                <a16:creationId xmlns:a16="http://schemas.microsoft.com/office/drawing/2014/main" id="{A994E5C8-DAE3-4E45-BEBD-F084338FF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74" y="3800475"/>
            <a:ext cx="230188" cy="398463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7F778293-C557-45E1-9530-31F4E6F0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67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970BEBA5-DF5F-4CEF-906A-8FDC210E9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088" y="4638675"/>
            <a:ext cx="2317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49">
            <a:extLst>
              <a:ext uri="{FF2B5EF4-FFF2-40B4-BE49-F238E27FC236}">
                <a16:creationId xmlns:a16="http://schemas.microsoft.com/office/drawing/2014/main" id="{A4C58B6D-3A86-40D3-A859-36855C88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7148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 Box 50">
            <a:extLst>
              <a:ext uri="{FF2B5EF4-FFF2-40B4-BE49-F238E27FC236}">
                <a16:creationId xmlns:a16="http://schemas.microsoft.com/office/drawing/2014/main" id="{223778CE-EE47-4331-8021-B10B5DB7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1052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B780C4-72B4-41AA-A004-6DCF97B83B99}"/>
              </a:ext>
            </a:extLst>
          </p:cNvPr>
          <p:cNvSpPr txBox="1"/>
          <p:nvPr/>
        </p:nvSpPr>
        <p:spPr>
          <a:xfrm>
            <a:off x="6469063" y="1436968"/>
            <a:ext cx="2293937" cy="923330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 outside the node shows Height of the node </a:t>
            </a:r>
          </a:p>
        </p:txBody>
      </p:sp>
    </p:spTree>
    <p:extLst>
      <p:ext uri="{BB962C8B-B14F-4D97-AF65-F5344CB8AC3E}">
        <p14:creationId xmlns:p14="http://schemas.microsoft.com/office/powerpoint/2010/main" val="37583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9" grpId="0"/>
      <p:bldP spid="50" grpId="0" animBg="1"/>
      <p:bldP spid="54" grpId="0" animBg="1"/>
      <p:bldP spid="55" grpId="0" animBg="1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7561-34BB-4AFA-AD1D-A132FC4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 1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86E75DAC-5953-4347-BF77-77368AF4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5621D70B-DDA3-4E63-BEFF-D85EBAB6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9622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83790430-2645-4F11-BF2F-786BB0AD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17430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A8FDE3BA-6433-430C-8DB0-BD8CAE3F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0478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7E0959F9-5605-4405-8E28-47B47016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657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02E3306A-8CA2-489A-BABF-E2BA706C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2657475"/>
            <a:ext cx="457200" cy="4572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A60D7F15-2652-45C8-9FC0-5FCEFC7F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35915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25</a:t>
            </a:r>
          </a:p>
        </p:txBody>
      </p:sp>
      <p:cxnSp>
        <p:nvCxnSpPr>
          <p:cNvPr id="37" name="AutoShape 9">
            <a:extLst>
              <a:ext uri="{FF2B5EF4-FFF2-40B4-BE49-F238E27FC236}">
                <a16:creationId xmlns:a16="http://schemas.microsoft.com/office/drawing/2014/main" id="{6FB26BA1-61C9-45AA-82B4-CD7264AD64C2}"/>
              </a:ext>
            </a:extLst>
          </p:cNvPr>
          <p:cNvCxnSpPr>
            <a:cxnSpLocks noChangeShapeType="1"/>
            <a:stCxn id="33" idx="3"/>
            <a:endCxn id="34" idx="7"/>
          </p:cNvCxnSpPr>
          <p:nvPr/>
        </p:nvCxnSpPr>
        <p:spPr bwMode="auto">
          <a:xfrm flipH="1">
            <a:off x="3505200" y="2438400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>
            <a:extLst>
              <a:ext uri="{FF2B5EF4-FFF2-40B4-BE49-F238E27FC236}">
                <a16:creationId xmlns:a16="http://schemas.microsoft.com/office/drawing/2014/main" id="{3F6AAC7F-E9C6-40AD-A294-FB2B3325584D}"/>
              </a:ext>
            </a:extLst>
          </p:cNvPr>
          <p:cNvCxnSpPr>
            <a:cxnSpLocks noChangeShapeType="1"/>
            <a:stCxn id="33" idx="5"/>
            <a:endCxn id="35" idx="1"/>
          </p:cNvCxnSpPr>
          <p:nvPr/>
        </p:nvCxnSpPr>
        <p:spPr bwMode="auto">
          <a:xfrm>
            <a:off x="4572000" y="2438400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>
            <a:extLst>
              <a:ext uri="{FF2B5EF4-FFF2-40B4-BE49-F238E27FC236}">
                <a16:creationId xmlns:a16="http://schemas.microsoft.com/office/drawing/2014/main" id="{1B654368-3AA7-4D53-AED4-0DD84CD6B0A6}"/>
              </a:ext>
            </a:extLst>
          </p:cNvPr>
          <p:cNvCxnSpPr>
            <a:cxnSpLocks noChangeShapeType="1"/>
            <a:stCxn id="35" idx="3"/>
            <a:endCxn id="36" idx="0"/>
          </p:cNvCxnSpPr>
          <p:nvPr/>
        </p:nvCxnSpPr>
        <p:spPr bwMode="auto">
          <a:xfrm flipH="1">
            <a:off x="4714875" y="304800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12">
            <a:extLst>
              <a:ext uri="{FF2B5EF4-FFF2-40B4-BE49-F238E27FC236}">
                <a16:creationId xmlns:a16="http://schemas.microsoft.com/office/drawing/2014/main" id="{7936301E-501A-4F0E-96C6-16C03CEB3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1C5604E8-CE19-423D-AA7C-304BAEF0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43275"/>
            <a:ext cx="457200" cy="457200"/>
          </a:xfrm>
          <a:prstGeom prst="ellipse">
            <a:avLst/>
          </a:prstGeom>
          <a:solidFill>
            <a:srgbClr val="FFC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4B24B969-2FAB-4FB5-BFF0-956D9F789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3038475"/>
            <a:ext cx="209550" cy="3206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956407C-C3BD-41C1-ADEE-41C5F45A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9622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Oval 16">
            <a:extLst>
              <a:ext uri="{FF2B5EF4-FFF2-40B4-BE49-F238E27FC236}">
                <a16:creationId xmlns:a16="http://schemas.microsoft.com/office/drawing/2014/main" id="{488BB22E-4911-4C5E-A22D-2B55EA26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343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Line 17">
            <a:extLst>
              <a:ext uri="{FF2B5EF4-FFF2-40B4-BE49-F238E27FC236}">
                <a16:creationId xmlns:a16="http://schemas.microsoft.com/office/drawing/2014/main" id="{4175745D-F362-4F27-B8A4-74F1C8180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488" y="3114675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93027DC5-DBCE-412C-BEE9-E4A1AC46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0384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BACF504A-A9F6-495A-91EC-C564F790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181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F4FC2E09-7AF8-4F54-9993-F1DA3AD0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3800475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84445F6A-991A-407B-863F-203F2D26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3343275"/>
            <a:ext cx="1371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Imbalance</a:t>
            </a: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15606B2F-22F0-491B-9933-9490579A7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3875" y="2808288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E6535270-7C0D-41B9-9B08-476045F7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4714875"/>
            <a:ext cx="1905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Insertion of  34</a:t>
            </a:r>
          </a:p>
        </p:txBody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4712EBA7-16C5-4B7B-8B83-16B9D428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181475"/>
            <a:ext cx="4572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53" name="Line 45">
            <a:extLst>
              <a:ext uri="{FF2B5EF4-FFF2-40B4-BE49-F238E27FC236}">
                <a16:creationId xmlns:a16="http://schemas.microsoft.com/office/drawing/2014/main" id="{A994E5C8-DAE3-4E45-BEBD-F084338FF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74" y="3800475"/>
            <a:ext cx="230188" cy="398463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7F778293-C557-45E1-9530-31F4E6F0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67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970BEBA5-DF5F-4CEF-906A-8FDC210E9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088" y="4638675"/>
            <a:ext cx="2317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49">
            <a:extLst>
              <a:ext uri="{FF2B5EF4-FFF2-40B4-BE49-F238E27FC236}">
                <a16:creationId xmlns:a16="http://schemas.microsoft.com/office/drawing/2014/main" id="{A4C58B6D-3A86-40D3-A859-36855C88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7148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 Box 50">
            <a:extLst>
              <a:ext uri="{FF2B5EF4-FFF2-40B4-BE49-F238E27FC236}">
                <a16:creationId xmlns:a16="http://schemas.microsoft.com/office/drawing/2014/main" id="{223778CE-EE47-4331-8021-B10B5DB7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1052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B780C4-72B4-41AA-A004-6DCF97B83B99}"/>
              </a:ext>
            </a:extLst>
          </p:cNvPr>
          <p:cNvSpPr txBox="1"/>
          <p:nvPr/>
        </p:nvSpPr>
        <p:spPr>
          <a:xfrm>
            <a:off x="6469063" y="1436968"/>
            <a:ext cx="2293937" cy="923330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 outside the node shows Height of the node </a:t>
            </a:r>
          </a:p>
        </p:txBody>
      </p:sp>
    </p:spTree>
    <p:extLst>
      <p:ext uri="{BB962C8B-B14F-4D97-AF65-F5344CB8AC3E}">
        <p14:creationId xmlns:p14="http://schemas.microsoft.com/office/powerpoint/2010/main" val="23705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9" grpId="0"/>
      <p:bldP spid="50" grpId="0" animBg="1"/>
      <p:bldP spid="54" grpId="0" animBg="1"/>
      <p:bldP spid="55" grpId="0" animBg="1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7561-34BB-4AFA-AD1D-A132FC4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 1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86E75DAC-5953-4347-BF77-77368AF4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5621D70B-DDA3-4E63-BEFF-D85EBAB6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9622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83790430-2645-4F11-BF2F-786BB0AD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17430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A8FDE3BA-6433-430C-8DB0-BD8CAE3F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0478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7E0959F9-5605-4405-8E28-47B47016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6574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02E3306A-8CA2-489A-BABF-E2BA706C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2657475"/>
            <a:ext cx="457200" cy="4572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A60D7F15-2652-45C8-9FC0-5FCEFC7F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35915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25</a:t>
            </a:r>
          </a:p>
        </p:txBody>
      </p:sp>
      <p:cxnSp>
        <p:nvCxnSpPr>
          <p:cNvPr id="37" name="AutoShape 9">
            <a:extLst>
              <a:ext uri="{FF2B5EF4-FFF2-40B4-BE49-F238E27FC236}">
                <a16:creationId xmlns:a16="http://schemas.microsoft.com/office/drawing/2014/main" id="{6FB26BA1-61C9-45AA-82B4-CD7264AD64C2}"/>
              </a:ext>
            </a:extLst>
          </p:cNvPr>
          <p:cNvCxnSpPr>
            <a:cxnSpLocks noChangeShapeType="1"/>
            <a:stCxn id="33" idx="3"/>
            <a:endCxn id="34" idx="7"/>
          </p:cNvCxnSpPr>
          <p:nvPr/>
        </p:nvCxnSpPr>
        <p:spPr bwMode="auto">
          <a:xfrm flipH="1">
            <a:off x="3505200" y="2438400"/>
            <a:ext cx="742950" cy="2873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>
            <a:extLst>
              <a:ext uri="{FF2B5EF4-FFF2-40B4-BE49-F238E27FC236}">
                <a16:creationId xmlns:a16="http://schemas.microsoft.com/office/drawing/2014/main" id="{3F6AAC7F-E9C6-40AD-A294-FB2B3325584D}"/>
              </a:ext>
            </a:extLst>
          </p:cNvPr>
          <p:cNvCxnSpPr>
            <a:cxnSpLocks noChangeShapeType="1"/>
            <a:stCxn id="33" idx="5"/>
            <a:endCxn id="35" idx="1"/>
          </p:cNvCxnSpPr>
          <p:nvPr/>
        </p:nvCxnSpPr>
        <p:spPr bwMode="auto">
          <a:xfrm>
            <a:off x="4572000" y="2438400"/>
            <a:ext cx="592138" cy="28733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>
            <a:extLst>
              <a:ext uri="{FF2B5EF4-FFF2-40B4-BE49-F238E27FC236}">
                <a16:creationId xmlns:a16="http://schemas.microsoft.com/office/drawing/2014/main" id="{1B654368-3AA7-4D53-AED4-0DD84CD6B0A6}"/>
              </a:ext>
            </a:extLst>
          </p:cNvPr>
          <p:cNvCxnSpPr>
            <a:cxnSpLocks noChangeShapeType="1"/>
            <a:stCxn id="35" idx="3"/>
            <a:endCxn id="36" idx="0"/>
          </p:cNvCxnSpPr>
          <p:nvPr/>
        </p:nvCxnSpPr>
        <p:spPr bwMode="auto">
          <a:xfrm flipH="1">
            <a:off x="4714875" y="3048000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12">
            <a:extLst>
              <a:ext uri="{FF2B5EF4-FFF2-40B4-BE49-F238E27FC236}">
                <a16:creationId xmlns:a16="http://schemas.microsoft.com/office/drawing/2014/main" id="{7936301E-501A-4F0E-96C6-16C03CEB3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235267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1C5604E8-CE19-423D-AA7C-304BAEF0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576" y="4161000"/>
            <a:ext cx="457200" cy="457200"/>
          </a:xfrm>
          <a:prstGeom prst="ellipse">
            <a:avLst/>
          </a:prstGeom>
          <a:solidFill>
            <a:srgbClr val="FFC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4B24B969-2FAB-4FB5-BFF0-956D9F789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3038475"/>
            <a:ext cx="209550" cy="3206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Oval 16">
            <a:extLst>
              <a:ext uri="{FF2B5EF4-FFF2-40B4-BE49-F238E27FC236}">
                <a16:creationId xmlns:a16="http://schemas.microsoft.com/office/drawing/2014/main" id="{488BB22E-4911-4C5E-A22D-2B55EA26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3432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Line 17">
            <a:extLst>
              <a:ext uri="{FF2B5EF4-FFF2-40B4-BE49-F238E27FC236}">
                <a16:creationId xmlns:a16="http://schemas.microsoft.com/office/drawing/2014/main" id="{4175745D-F362-4F27-B8A4-74F1C8180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488" y="3114675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93027DC5-DBCE-412C-BEE9-E4A1AC46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03847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BACF504A-A9F6-495A-91EC-C564F790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6" y="4999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F4FC2E09-7AF8-4F54-9993-F1DA3AD0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2376" y="4618200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84445F6A-991A-407B-863F-203F2D26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3343275"/>
            <a:ext cx="1371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Imbalance</a:t>
            </a: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15606B2F-22F0-491B-9933-9490579A7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3875" y="2808288"/>
            <a:ext cx="685800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E6535270-7C0D-41B9-9B08-476045F7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9" y="1454943"/>
            <a:ext cx="1905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Insertion of  34</a:t>
            </a:r>
          </a:p>
        </p:txBody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4712EBA7-16C5-4B7B-8B83-16B9D428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294" y="3395824"/>
            <a:ext cx="4572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53" name="Line 45">
            <a:extLst>
              <a:ext uri="{FF2B5EF4-FFF2-40B4-BE49-F238E27FC236}">
                <a16:creationId xmlns:a16="http://schemas.microsoft.com/office/drawing/2014/main" id="{A994E5C8-DAE3-4E45-BEBD-F084338FF9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609" y="3778186"/>
            <a:ext cx="231775" cy="3810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7F778293-C557-45E1-9530-31F4E6F0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294" y="4081624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970BEBA5-DF5F-4CEF-906A-8FDC210E9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7507" y="3853024"/>
            <a:ext cx="231775" cy="228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B780C4-72B4-41AA-A004-6DCF97B83B99}"/>
              </a:ext>
            </a:extLst>
          </p:cNvPr>
          <p:cNvSpPr txBox="1"/>
          <p:nvPr/>
        </p:nvSpPr>
        <p:spPr>
          <a:xfrm>
            <a:off x="6469063" y="1436968"/>
            <a:ext cx="2293937" cy="923330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 outside the node shows Height of the node </a:t>
            </a:r>
          </a:p>
        </p:txBody>
      </p:sp>
    </p:spTree>
    <p:extLst>
      <p:ext uri="{BB962C8B-B14F-4D97-AF65-F5344CB8AC3E}">
        <p14:creationId xmlns:p14="http://schemas.microsoft.com/office/powerpoint/2010/main" val="63822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4E4E6D0-63F1-4B43-B812-23C7E72D4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Calculating Tree height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7E0FD7FF-3B01-412B-9229-88A87C1D4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Height is max number of nodes in path from root to any leaf.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height(leaf) = ?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height(A) = ?</a:t>
            </a:r>
          </a:p>
          <a:p>
            <a:pPr lvl="1"/>
            <a:endParaRPr lang="en-US" altLang="en-US" i="1" dirty="0">
              <a:solidFill>
                <a:srgbClr val="404040"/>
              </a:solidFill>
            </a:endParaRP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Hint:</a:t>
            </a:r>
            <a:r>
              <a:rPr lang="en-US" altLang="en-US" dirty="0">
                <a:solidFill>
                  <a:srgbClr val="404040"/>
                </a:solidFill>
              </a:rPr>
              <a:t> it's recursive!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height(leaf) = 0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height(A) = 1 + max(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  height(</a:t>
            </a:r>
            <a:r>
              <a:rPr lang="en-US" altLang="en-US" dirty="0" err="1">
                <a:solidFill>
                  <a:srgbClr val="404040"/>
                </a:solidFill>
              </a:rPr>
              <a:t>A.left</a:t>
            </a:r>
            <a:r>
              <a:rPr lang="en-US" altLang="en-US" dirty="0">
                <a:solidFill>
                  <a:srgbClr val="404040"/>
                </a:solidFill>
              </a:rPr>
              <a:t>), height(</a:t>
            </a:r>
            <a:r>
              <a:rPr lang="en-US" altLang="en-US" dirty="0" err="1">
                <a:solidFill>
                  <a:srgbClr val="404040"/>
                </a:solidFill>
              </a:rPr>
              <a:t>A.right</a:t>
            </a:r>
            <a:r>
              <a:rPr lang="en-US" altLang="en-US" dirty="0">
                <a:solidFill>
                  <a:srgbClr val="404040"/>
                </a:solidFill>
              </a:rPr>
              <a:t>))</a:t>
            </a:r>
          </a:p>
        </p:txBody>
      </p:sp>
      <p:grpSp>
        <p:nvGrpSpPr>
          <p:cNvPr id="8196" name="Group 12">
            <a:extLst>
              <a:ext uri="{FF2B5EF4-FFF2-40B4-BE49-F238E27FC236}">
                <a16:creationId xmlns:a16="http://schemas.microsoft.com/office/drawing/2014/main" id="{D2CB6373-6FB3-40A9-9716-323807790E3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90800"/>
            <a:ext cx="4724400" cy="3352800"/>
            <a:chOff x="2640" y="1632"/>
            <a:chExt cx="2976" cy="2112"/>
          </a:xfrm>
        </p:grpSpPr>
        <p:sp>
          <p:nvSpPr>
            <p:cNvPr id="8197" name="Oval 5">
              <a:extLst>
                <a:ext uri="{FF2B5EF4-FFF2-40B4-BE49-F238E27FC236}">
                  <a16:creationId xmlns:a16="http://schemas.microsoft.com/office/drawing/2014/main" id="{D980ED28-AD7D-48C0-9785-146A8804720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985" y="1632"/>
              <a:ext cx="313" cy="3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cxnSp>
          <p:nvCxnSpPr>
            <p:cNvPr id="8198" name="AutoShape 6">
              <a:extLst>
                <a:ext uri="{FF2B5EF4-FFF2-40B4-BE49-F238E27FC236}">
                  <a16:creationId xmlns:a16="http://schemas.microsoft.com/office/drawing/2014/main" id="{20C35FD5-8E18-4486-8665-04B881426412}"/>
                </a:ext>
              </a:extLst>
            </p:cNvPr>
            <p:cNvCxnSpPr>
              <a:cxnSpLocks noChangeShapeType="1"/>
              <a:stCxn id="8197" idx="3"/>
              <a:endCxn id="8200" idx="0"/>
            </p:cNvCxnSpPr>
            <p:nvPr>
              <p:custDataLst>
                <p:tags r:id="rId2"/>
              </p:custDataLst>
            </p:nvPr>
          </p:nvCxnSpPr>
          <p:spPr bwMode="auto">
            <a:xfrm flipH="1">
              <a:off x="3334" y="1940"/>
              <a:ext cx="697" cy="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7">
              <a:extLst>
                <a:ext uri="{FF2B5EF4-FFF2-40B4-BE49-F238E27FC236}">
                  <a16:creationId xmlns:a16="http://schemas.microsoft.com/office/drawing/2014/main" id="{E2145937-88C5-4C72-AC76-8A0930E80A4B}"/>
                </a:ext>
              </a:extLst>
            </p:cNvPr>
            <p:cNvCxnSpPr>
              <a:cxnSpLocks noChangeShapeType="1"/>
              <a:stCxn id="8197" idx="5"/>
              <a:endCxn id="8201" idx="0"/>
            </p:cNvCxnSpPr>
            <p:nvPr>
              <p:custDataLst>
                <p:tags r:id="rId3"/>
              </p:custDataLst>
            </p:nvPr>
          </p:nvCxnSpPr>
          <p:spPr bwMode="auto">
            <a:xfrm>
              <a:off x="4252" y="1940"/>
              <a:ext cx="650" cy="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0" name="AutoShape 8">
              <a:extLst>
                <a:ext uri="{FF2B5EF4-FFF2-40B4-BE49-F238E27FC236}">
                  <a16:creationId xmlns:a16="http://schemas.microsoft.com/office/drawing/2014/main" id="{9DD20297-A307-4D5C-B86A-F80EFAEF90B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989" y="2615"/>
              <a:ext cx="689" cy="75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201" name="AutoShape 9">
              <a:extLst>
                <a:ext uri="{FF2B5EF4-FFF2-40B4-BE49-F238E27FC236}">
                  <a16:creationId xmlns:a16="http://schemas.microsoft.com/office/drawing/2014/main" id="{DCEFEE45-C850-47FE-BB8E-F262363C17BB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9" y="2615"/>
              <a:ext cx="786" cy="112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202" name="Text Box 13">
              <a:extLst>
                <a:ext uri="{FF2B5EF4-FFF2-40B4-BE49-F238E27FC236}">
                  <a16:creationId xmlns:a16="http://schemas.microsoft.com/office/drawing/2014/main" id="{7BA8659E-9073-4414-BAB5-A933E7CDFB1F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40" y="2371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ea typeface="MS PGothic" panose="020B0600070205080204" pitchFamily="34" charset="-128"/>
                </a:rPr>
                <a:t>A.left</a:t>
              </a:r>
            </a:p>
          </p:txBody>
        </p:sp>
        <p:sp>
          <p:nvSpPr>
            <p:cNvPr id="8203" name="Text Box 15">
              <a:extLst>
                <a:ext uri="{FF2B5EF4-FFF2-40B4-BE49-F238E27FC236}">
                  <a16:creationId xmlns:a16="http://schemas.microsoft.com/office/drawing/2014/main" id="{0BB59725-9DC4-401F-9FF9-6FE116C33AE2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28" y="2371"/>
              <a:ext cx="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37931725" indent="-37474525" defTabSz="4572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 defTabSz="4572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 defTabSz="4572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 defTabSz="4572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ea typeface="MS PGothic" panose="020B0600070205080204" pitchFamily="34" charset="-128"/>
                </a:rPr>
                <a:t>A.right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7561-34BB-4AFA-AD1D-A132FC4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B780C4-72B4-41AA-A004-6DCF97B83B99}"/>
              </a:ext>
            </a:extLst>
          </p:cNvPr>
          <p:cNvSpPr txBox="1"/>
          <p:nvPr/>
        </p:nvSpPr>
        <p:spPr>
          <a:xfrm>
            <a:off x="6469063" y="1436968"/>
            <a:ext cx="2293937" cy="923330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 outside the node shows Height of the node </a:t>
            </a:r>
          </a:p>
        </p:txBody>
      </p:sp>
      <p:sp>
        <p:nvSpPr>
          <p:cNvPr id="59" name="Oval 19">
            <a:extLst>
              <a:ext uri="{FF2B5EF4-FFF2-40B4-BE49-F238E27FC236}">
                <a16:creationId xmlns:a16="http://schemas.microsoft.com/office/drawing/2014/main" id="{720B5320-FFC7-46CB-B26F-30EFAE38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60" name="Oval 20">
            <a:extLst>
              <a:ext uri="{FF2B5EF4-FFF2-40B4-BE49-F238E27FC236}">
                <a16:creationId xmlns:a16="http://schemas.microsoft.com/office/drawing/2014/main" id="{622C609B-30E9-4F30-8C56-A5D06BDE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362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D252E4E2-CAD8-4C9A-ACD3-5D3FAB62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62" name="Oval 22">
            <a:extLst>
              <a:ext uri="{FF2B5EF4-FFF2-40B4-BE49-F238E27FC236}">
                <a16:creationId xmlns:a16="http://schemas.microsoft.com/office/drawing/2014/main" id="{BA2FEA45-2DB5-4F49-826C-F9D7F14E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63875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63" name="AutoShape 23">
            <a:extLst>
              <a:ext uri="{FF2B5EF4-FFF2-40B4-BE49-F238E27FC236}">
                <a16:creationId xmlns:a16="http://schemas.microsoft.com/office/drawing/2014/main" id="{AB1659A8-2CA4-40BA-80CD-523579690814}"/>
              </a:ext>
            </a:extLst>
          </p:cNvPr>
          <p:cNvCxnSpPr>
            <a:cxnSpLocks noChangeShapeType="1"/>
            <a:stCxn id="59" idx="3"/>
            <a:endCxn id="60" idx="7"/>
          </p:cNvCxnSpPr>
          <p:nvPr/>
        </p:nvCxnSpPr>
        <p:spPr bwMode="auto">
          <a:xfrm flipH="1">
            <a:off x="3590925" y="2219325"/>
            <a:ext cx="590550" cy="21113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4">
            <a:extLst>
              <a:ext uri="{FF2B5EF4-FFF2-40B4-BE49-F238E27FC236}">
                <a16:creationId xmlns:a16="http://schemas.microsoft.com/office/drawing/2014/main" id="{C82C13E0-1490-4D57-94E7-5BEB62DDA1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5325" y="2219325"/>
            <a:ext cx="744538" cy="209550"/>
          </a:xfrm>
          <a:prstGeom prst="straightConnector1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25">
            <a:extLst>
              <a:ext uri="{FF2B5EF4-FFF2-40B4-BE49-F238E27FC236}">
                <a16:creationId xmlns:a16="http://schemas.microsoft.com/office/drawing/2014/main" id="{01B19E90-985B-4762-BC4F-8D781D5A2714}"/>
              </a:ext>
            </a:extLst>
          </p:cNvPr>
          <p:cNvCxnSpPr>
            <a:cxnSpLocks noChangeShapeType="1"/>
            <a:stCxn id="61" idx="3"/>
            <a:endCxn id="62" idx="0"/>
          </p:cNvCxnSpPr>
          <p:nvPr/>
        </p:nvCxnSpPr>
        <p:spPr bwMode="auto">
          <a:xfrm flipH="1">
            <a:off x="4800600" y="2752725"/>
            <a:ext cx="447675" cy="3111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Text Box 26">
            <a:extLst>
              <a:ext uri="{FF2B5EF4-FFF2-40B4-BE49-F238E27FC236}">
                <a16:creationId xmlns:a16="http://schemas.microsoft.com/office/drawing/2014/main" id="{38BB15E9-2DFD-49E0-8245-FBED03F3E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20574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67" name="Oval 27">
            <a:extLst>
              <a:ext uri="{FF2B5EF4-FFF2-40B4-BE49-F238E27FC236}">
                <a16:creationId xmlns:a16="http://schemas.microsoft.com/office/drawing/2014/main" id="{1B0D432D-238B-48B0-9740-B7AEE438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7EBE1757-26AE-4014-9FDE-D7EE31D62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43200"/>
            <a:ext cx="228600" cy="3810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4FC375B5-DADA-4A79-AF24-50839FD93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382AEEEB-3DEC-4AC8-8AE3-488B51413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2819400"/>
            <a:ext cx="3079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33">
            <a:extLst>
              <a:ext uri="{FF2B5EF4-FFF2-40B4-BE49-F238E27FC236}">
                <a16:creationId xmlns:a16="http://schemas.microsoft.com/office/drawing/2014/main" id="{002FC892-D992-4243-B8F0-01BC9290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194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72" name="Text Box 34">
            <a:extLst>
              <a:ext uri="{FF2B5EF4-FFF2-40B4-BE49-F238E27FC236}">
                <a16:creationId xmlns:a16="http://schemas.microsoft.com/office/drawing/2014/main" id="{88C13E19-31AE-4107-9D2A-F21249F5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956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73" name="Text Box 35">
            <a:extLst>
              <a:ext uri="{FF2B5EF4-FFF2-40B4-BE49-F238E27FC236}">
                <a16:creationId xmlns:a16="http://schemas.microsoft.com/office/drawing/2014/main" id="{921C6003-EA51-441D-957B-E9BBE64E5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20574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 Box 36">
            <a:extLst>
              <a:ext uri="{FF2B5EF4-FFF2-40B4-BE49-F238E27FC236}">
                <a16:creationId xmlns:a16="http://schemas.microsoft.com/office/drawing/2014/main" id="{352EABC9-2017-4AC1-990E-F067E4B1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16002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75" name="Oval 39">
            <a:extLst>
              <a:ext uri="{FF2B5EF4-FFF2-40B4-BE49-F238E27FC236}">
                <a16:creationId xmlns:a16="http://schemas.microsoft.com/office/drawing/2014/main" id="{856F1034-4F72-4097-8405-EEC39955E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6707A7B7-254B-4349-98E0-17A6A6F95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4290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41">
            <a:extLst>
              <a:ext uri="{FF2B5EF4-FFF2-40B4-BE49-F238E27FC236}">
                <a16:creationId xmlns:a16="http://schemas.microsoft.com/office/drawing/2014/main" id="{FFFB59FA-CB18-4C86-90F4-96BD554F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290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5823789-EEBD-422F-A144-8546BA46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29718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9" name="Oval 51">
            <a:extLst>
              <a:ext uri="{FF2B5EF4-FFF2-40B4-BE49-F238E27FC236}">
                <a16:creationId xmlns:a16="http://schemas.microsoft.com/office/drawing/2014/main" id="{7E220427-AC33-4A49-B80A-F063E281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80" name="Oval 52">
            <a:extLst>
              <a:ext uri="{FF2B5EF4-FFF2-40B4-BE49-F238E27FC236}">
                <a16:creationId xmlns:a16="http://schemas.microsoft.com/office/drawing/2014/main" id="{927321DA-C6D5-4E73-BE24-A022807B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81" name="Line 53">
            <a:extLst>
              <a:ext uri="{FF2B5EF4-FFF2-40B4-BE49-F238E27FC236}">
                <a16:creationId xmlns:a16="http://schemas.microsoft.com/office/drawing/2014/main" id="{84FCE55D-31DC-4DEB-93ED-15FAE2445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213" y="3505200"/>
            <a:ext cx="155575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4">
            <a:extLst>
              <a:ext uri="{FF2B5EF4-FFF2-40B4-BE49-F238E27FC236}">
                <a16:creationId xmlns:a16="http://schemas.microsoft.com/office/drawing/2014/main" id="{C430526B-2DC7-4584-9E88-733CE293B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30480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 Box 55">
            <a:extLst>
              <a:ext uri="{FF2B5EF4-FFF2-40B4-BE49-F238E27FC236}">
                <a16:creationId xmlns:a16="http://schemas.microsoft.com/office/drawing/2014/main" id="{07F5AE7B-6E58-4763-928E-7CFCF196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0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766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6864F5-EBB3-4F1A-AB1E-7702ED870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AVL Example 2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C0649D6-38F6-486F-A596-9082D3F9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983342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3</a:t>
            </a:r>
          </a:p>
        </p:txBody>
      </p:sp>
      <p:grpSp>
        <p:nvGrpSpPr>
          <p:cNvPr id="19544" name="Group 5">
            <a:extLst>
              <a:ext uri="{FF2B5EF4-FFF2-40B4-BE49-F238E27FC236}">
                <a16:creationId xmlns:a16="http://schemas.microsoft.com/office/drawing/2014/main" id="{36B2EFAE-8FF4-4D0A-8780-050288A8E96B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2671762"/>
            <a:ext cx="658812" cy="600577"/>
            <a:chOff x="720" y="1776"/>
            <a:chExt cx="432" cy="409"/>
          </a:xfrm>
        </p:grpSpPr>
        <p:sp>
          <p:nvSpPr>
            <p:cNvPr id="19546" name="Oval 6">
              <a:extLst>
                <a:ext uri="{FF2B5EF4-FFF2-40B4-BE49-F238E27FC236}">
                  <a16:creationId xmlns:a16="http://schemas.microsoft.com/office/drawing/2014/main" id="{87CAE011-A10B-40D3-B6E3-CC907867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7" name="Text Box 7">
              <a:extLst>
                <a:ext uri="{FF2B5EF4-FFF2-40B4-BE49-F238E27FC236}">
                  <a16:creationId xmlns:a16="http://schemas.microsoft.com/office/drawing/2014/main" id="{0EFC6BB6-5CA2-463C-9AB2-93B4FDE60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72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537" name="Group 10">
            <a:extLst>
              <a:ext uri="{FF2B5EF4-FFF2-40B4-BE49-F238E27FC236}">
                <a16:creationId xmlns:a16="http://schemas.microsoft.com/office/drawing/2014/main" id="{AC78ECB8-C13C-42C3-9501-443CB8F6F68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06676"/>
            <a:ext cx="1143000" cy="1449389"/>
            <a:chOff x="288" y="1007"/>
            <a:chExt cx="720" cy="913"/>
          </a:xfrm>
        </p:grpSpPr>
        <p:sp>
          <p:nvSpPr>
            <p:cNvPr id="19539" name="Oval 11">
              <a:extLst>
                <a:ext uri="{FF2B5EF4-FFF2-40B4-BE49-F238E27FC236}">
                  <a16:creationId xmlns:a16="http://schemas.microsoft.com/office/drawing/2014/main" id="{BF86032B-4454-4121-A3E4-F0195954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007"/>
              <a:ext cx="415" cy="3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0" name="Oval 12">
              <a:extLst>
                <a:ext uri="{FF2B5EF4-FFF2-40B4-BE49-F238E27FC236}">
                  <a16:creationId xmlns:a16="http://schemas.microsoft.com/office/drawing/2014/main" id="{78EDCFA8-93B8-4DB2-AC78-22553F49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07"/>
              <a:ext cx="432" cy="313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2" name="Text Box 14">
              <a:extLst>
                <a:ext uri="{FF2B5EF4-FFF2-40B4-BE49-F238E27FC236}">
                  <a16:creationId xmlns:a16="http://schemas.microsoft.com/office/drawing/2014/main" id="{74614FD9-D4A0-4805-9536-BB7C476A1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37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543" name="Text Box 15">
              <a:extLst>
                <a:ext uri="{FF2B5EF4-FFF2-40B4-BE49-F238E27FC236}">
                  <a16:creationId xmlns:a16="http://schemas.microsoft.com/office/drawing/2014/main" id="{FBBA2757-D6F7-4B82-A661-6DCA60F75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162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525" name="Group 18">
            <a:extLst>
              <a:ext uri="{FF2B5EF4-FFF2-40B4-BE49-F238E27FC236}">
                <a16:creationId xmlns:a16="http://schemas.microsoft.com/office/drawing/2014/main" id="{7FE47668-9368-464E-8B6D-BEE80A789A7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14600"/>
            <a:ext cx="2819400" cy="2562225"/>
            <a:chOff x="2400" y="1584"/>
            <a:chExt cx="1776" cy="1614"/>
          </a:xfrm>
        </p:grpSpPr>
        <p:grpSp>
          <p:nvGrpSpPr>
            <p:cNvPr id="19527" name="Group 19">
              <a:extLst>
                <a:ext uri="{FF2B5EF4-FFF2-40B4-BE49-F238E27FC236}">
                  <a16:creationId xmlns:a16="http://schemas.microsoft.com/office/drawing/2014/main" id="{740C3A6D-0244-4477-ACEC-ABBCF9B89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9" y="1584"/>
              <a:ext cx="1377" cy="971"/>
              <a:chOff x="303" y="1045"/>
              <a:chExt cx="1377" cy="971"/>
            </a:xfrm>
          </p:grpSpPr>
          <p:sp>
            <p:nvSpPr>
              <p:cNvPr id="19532" name="Oval 20">
                <a:extLst>
                  <a:ext uri="{FF2B5EF4-FFF2-40B4-BE49-F238E27FC236}">
                    <a16:creationId xmlns:a16="http://schemas.microsoft.com/office/drawing/2014/main" id="{E70DEC01-F502-4683-810B-6CC586DC0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45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3" name="Oval 21">
                <a:extLst>
                  <a:ext uri="{FF2B5EF4-FFF2-40B4-BE49-F238E27FC236}">
                    <a16:creationId xmlns:a16="http://schemas.microsoft.com/office/drawing/2014/main" id="{A6F929ED-5401-47A9-AFE2-6D8CAFC7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" y="1621"/>
                <a:ext cx="417" cy="39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4" name="Line 22">
                <a:extLst>
                  <a:ext uri="{FF2B5EF4-FFF2-40B4-BE49-F238E27FC236}">
                    <a16:creationId xmlns:a16="http://schemas.microsoft.com/office/drawing/2014/main" id="{7989FCD5-1226-46D2-B6BB-4D39131DC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375"/>
                <a:ext cx="24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Text Box 23">
                <a:extLst>
                  <a:ext uri="{FF2B5EF4-FFF2-40B4-BE49-F238E27FC236}">
                    <a16:creationId xmlns:a16="http://schemas.microsoft.com/office/drawing/2014/main" id="{072E00E6-816C-4A9D-9556-01B8E8C2F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09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536" name="Text Box 24">
                <a:extLst>
                  <a:ext uri="{FF2B5EF4-FFF2-40B4-BE49-F238E27FC236}">
                    <a16:creationId xmlns:a16="http://schemas.microsoft.com/office/drawing/2014/main" id="{D2C84AA5-4977-4E1A-A37C-8D5FC9CFD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" y="169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9528" name="Group 25">
              <a:extLst>
                <a:ext uri="{FF2B5EF4-FFF2-40B4-BE49-F238E27FC236}">
                  <a16:creationId xmlns:a16="http://schemas.microsoft.com/office/drawing/2014/main" id="{79A07181-CCC1-44D6-B479-39EEEF01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51"/>
              <a:ext cx="480" cy="647"/>
              <a:chOff x="528" y="3031"/>
              <a:chExt cx="480" cy="647"/>
            </a:xfrm>
          </p:grpSpPr>
          <p:sp>
            <p:nvSpPr>
              <p:cNvPr id="19529" name="Oval 26">
                <a:extLst>
                  <a:ext uri="{FF2B5EF4-FFF2-40B4-BE49-F238E27FC236}">
                    <a16:creationId xmlns:a16="http://schemas.microsoft.com/office/drawing/2014/main" id="{3804276D-3D9A-4EDF-BAFE-AE7542C07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349"/>
                <a:ext cx="432" cy="329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0" name="Text Box 27">
                <a:extLst>
                  <a:ext uri="{FF2B5EF4-FFF2-40B4-BE49-F238E27FC236}">
                    <a16:creationId xmlns:a16="http://schemas.microsoft.com/office/drawing/2014/main" id="{84FA5FD3-FB83-4683-A6F0-32DE431B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" y="339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531" name="Line 28">
                <a:extLst>
                  <a:ext uri="{FF2B5EF4-FFF2-40B4-BE49-F238E27FC236}">
                    <a16:creationId xmlns:a16="http://schemas.microsoft.com/office/drawing/2014/main" id="{4B60AD18-F61A-45AB-ADF9-FADA84CCD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3031"/>
                <a:ext cx="24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13" name="Group 31">
            <a:extLst>
              <a:ext uri="{FF2B5EF4-FFF2-40B4-BE49-F238E27FC236}">
                <a16:creationId xmlns:a16="http://schemas.microsoft.com/office/drawing/2014/main" id="{C292D7D7-E0D2-43E2-B886-696B780E341C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2590800"/>
            <a:ext cx="2373313" cy="1528763"/>
            <a:chOff x="3913" y="1632"/>
            <a:chExt cx="1495" cy="963"/>
          </a:xfrm>
        </p:grpSpPr>
        <p:grpSp>
          <p:nvGrpSpPr>
            <p:cNvPr id="19515" name="Group 32">
              <a:extLst>
                <a:ext uri="{FF2B5EF4-FFF2-40B4-BE49-F238E27FC236}">
                  <a16:creationId xmlns:a16="http://schemas.microsoft.com/office/drawing/2014/main" id="{310D1ED3-2F35-48CD-AFB3-681265B92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632"/>
              <a:ext cx="887" cy="963"/>
              <a:chOff x="361" y="1045"/>
              <a:chExt cx="887" cy="963"/>
            </a:xfrm>
          </p:grpSpPr>
          <p:sp>
            <p:nvSpPr>
              <p:cNvPr id="19520" name="Oval 33">
                <a:extLst>
                  <a:ext uri="{FF2B5EF4-FFF2-40B4-BE49-F238E27FC236}">
                    <a16:creationId xmlns:a16="http://schemas.microsoft.com/office/drawing/2014/main" id="{0528D495-7394-4A6B-8453-79AED1599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45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1" name="Oval 34">
                <a:extLst>
                  <a:ext uri="{FF2B5EF4-FFF2-40B4-BE49-F238E27FC236}">
                    <a16:creationId xmlns:a16="http://schemas.microsoft.com/office/drawing/2014/main" id="{B6F8B23D-584B-4E19-861E-0FC68F731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669"/>
                <a:ext cx="417" cy="3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2" name="Line 35">
                <a:extLst>
                  <a:ext uri="{FF2B5EF4-FFF2-40B4-BE49-F238E27FC236}">
                    <a16:creationId xmlns:a16="http://schemas.microsoft.com/office/drawing/2014/main" id="{1FB99601-FEB4-4BCA-9C01-E0DD5E7C8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416"/>
                <a:ext cx="288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3" name="Text Box 36">
                <a:extLst>
                  <a:ext uri="{FF2B5EF4-FFF2-40B4-BE49-F238E27FC236}">
                    <a16:creationId xmlns:a16="http://schemas.microsoft.com/office/drawing/2014/main" id="{6E82B2F3-C01E-4C10-878A-9FAB9A124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" y="11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524" name="Text Box 37">
                <a:extLst>
                  <a:ext uri="{FF2B5EF4-FFF2-40B4-BE49-F238E27FC236}">
                    <a16:creationId xmlns:a16="http://schemas.microsoft.com/office/drawing/2014/main" id="{6D814073-41F7-472D-8122-DFC5CF845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" y="172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9516" name="Group 38">
              <a:extLst>
                <a:ext uri="{FF2B5EF4-FFF2-40B4-BE49-F238E27FC236}">
                  <a16:creationId xmlns:a16="http://schemas.microsoft.com/office/drawing/2014/main" id="{C7BF4282-D61C-4A6E-822D-155A1E559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6" y="2284"/>
              <a:ext cx="432" cy="307"/>
              <a:chOff x="4704" y="2352"/>
              <a:chExt cx="586" cy="384"/>
            </a:xfrm>
          </p:grpSpPr>
          <p:sp>
            <p:nvSpPr>
              <p:cNvPr id="19517" name="Oval 39">
                <a:extLst>
                  <a:ext uri="{FF2B5EF4-FFF2-40B4-BE49-F238E27FC236}">
                    <a16:creationId xmlns:a16="http://schemas.microsoft.com/office/drawing/2014/main" id="{A9654318-C3C6-4A06-B914-006F04A3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480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18" name="Text Box 40">
                <a:extLst>
                  <a:ext uri="{FF2B5EF4-FFF2-40B4-BE49-F238E27FC236}">
                    <a16:creationId xmlns:a16="http://schemas.microsoft.com/office/drawing/2014/main" id="{3B3D7F37-1672-46C5-9312-7C3FA503A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2387"/>
                <a:ext cx="4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19466" name="Line 86">
            <a:extLst>
              <a:ext uri="{FF2B5EF4-FFF2-40B4-BE49-F238E27FC236}">
                <a16:creationId xmlns:a16="http://schemas.microsoft.com/office/drawing/2014/main" id="{254C7D86-339D-4523-A312-8C776E6B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90800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88">
            <a:extLst>
              <a:ext uri="{FF2B5EF4-FFF2-40B4-BE49-F238E27FC236}">
                <a16:creationId xmlns:a16="http://schemas.microsoft.com/office/drawing/2014/main" id="{35EE472A-83DF-4E2B-B45E-F29170486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240" y="2020146"/>
            <a:ext cx="2680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Single Right Rotation</a:t>
            </a:r>
          </a:p>
        </p:txBody>
      </p:sp>
      <p:sp>
        <p:nvSpPr>
          <p:cNvPr id="19470" name="Oval 90">
            <a:extLst>
              <a:ext uri="{FF2B5EF4-FFF2-40B4-BE49-F238E27FC236}">
                <a16:creationId xmlns:a16="http://schemas.microsoft.com/office/drawing/2014/main" id="{22303B23-22D4-4D49-8132-CE3A8AA0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599"/>
            <a:ext cx="685800" cy="649285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" name="Text Box 3">
            <a:extLst>
              <a:ext uri="{FF2B5EF4-FFF2-40B4-BE49-F238E27FC236}">
                <a16:creationId xmlns:a16="http://schemas.microsoft.com/office/drawing/2014/main" id="{5C7C9692-4AF1-4143-BE6C-54701C49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858" y="2020440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2</a:t>
            </a:r>
          </a:p>
        </p:txBody>
      </p:sp>
      <p:sp>
        <p:nvSpPr>
          <p:cNvPr id="95" name="Text Box 3">
            <a:extLst>
              <a:ext uri="{FF2B5EF4-FFF2-40B4-BE49-F238E27FC236}">
                <a16:creationId xmlns:a16="http://schemas.microsoft.com/office/drawing/2014/main" id="{637DFE05-6938-464F-BF3D-B5517E1F0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983342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6F464A-557F-452D-B1ED-E8831B2FFCF0}"/>
              </a:ext>
            </a:extLst>
          </p:cNvPr>
          <p:cNvCxnSpPr>
            <a:cxnSpLocks/>
            <a:stCxn id="19520" idx="5"/>
          </p:cNvCxnSpPr>
          <p:nvPr/>
        </p:nvCxnSpPr>
        <p:spPr bwMode="auto">
          <a:xfrm>
            <a:off x="7519568" y="3145002"/>
            <a:ext cx="503886" cy="480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9973B4-3E5B-485C-8446-34C5CAA92E2A}"/>
              </a:ext>
            </a:extLst>
          </p:cNvPr>
          <p:cNvCxnSpPr>
            <a:cxnSpLocks/>
            <a:stCxn id="19539" idx="4"/>
          </p:cNvCxnSpPr>
          <p:nvPr/>
        </p:nvCxnSpPr>
        <p:spPr bwMode="auto">
          <a:xfrm flipH="1">
            <a:off x="2617788" y="3163889"/>
            <a:ext cx="405607" cy="390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nimBg="1"/>
      <p:bldP spid="19468" grpId="0"/>
      <p:bldP spid="19470" grpId="0" animBg="1"/>
      <p:bldP spid="94" grpId="0"/>
      <p:bldP spid="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6864F5-EBB3-4F1A-AB1E-7702ED870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C0649D6-38F6-486F-A596-9082D3F9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7626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4</a:t>
            </a:r>
          </a:p>
        </p:txBody>
      </p:sp>
      <p:grpSp>
        <p:nvGrpSpPr>
          <p:cNvPr id="19495" name="Group 44">
            <a:extLst>
              <a:ext uri="{FF2B5EF4-FFF2-40B4-BE49-F238E27FC236}">
                <a16:creationId xmlns:a16="http://schemas.microsoft.com/office/drawing/2014/main" id="{898B4AB0-A841-4DB6-BDE8-4A00D2B45D04}"/>
              </a:ext>
            </a:extLst>
          </p:cNvPr>
          <p:cNvGrpSpPr>
            <a:grpSpLocks/>
          </p:cNvGrpSpPr>
          <p:nvPr/>
        </p:nvGrpSpPr>
        <p:grpSpPr bwMode="auto">
          <a:xfrm>
            <a:off x="360362" y="1904999"/>
            <a:ext cx="2803525" cy="1987550"/>
            <a:chOff x="275" y="2880"/>
            <a:chExt cx="1766" cy="1252"/>
          </a:xfrm>
        </p:grpSpPr>
        <p:grpSp>
          <p:nvGrpSpPr>
            <p:cNvPr id="19497" name="Group 45">
              <a:extLst>
                <a:ext uri="{FF2B5EF4-FFF2-40B4-BE49-F238E27FC236}">
                  <a16:creationId xmlns:a16="http://schemas.microsoft.com/office/drawing/2014/main" id="{BB776B0B-C6E0-4ECA-BC59-186B97D23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" y="2880"/>
              <a:ext cx="1440" cy="841"/>
              <a:chOff x="3875" y="1632"/>
              <a:chExt cx="1440" cy="841"/>
            </a:xfrm>
          </p:grpSpPr>
          <p:grpSp>
            <p:nvGrpSpPr>
              <p:cNvPr id="19503" name="Group 46">
                <a:extLst>
                  <a:ext uri="{FF2B5EF4-FFF2-40B4-BE49-F238E27FC236}">
                    <a16:creationId xmlns:a16="http://schemas.microsoft.com/office/drawing/2014/main" id="{6B9AC1DC-EFF8-4236-B18E-6A71C6ED0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5" y="1632"/>
                <a:ext cx="877" cy="818"/>
                <a:chOff x="323" y="1045"/>
                <a:chExt cx="877" cy="818"/>
              </a:xfrm>
            </p:grpSpPr>
            <p:sp>
              <p:nvSpPr>
                <p:cNvPr id="19508" name="Oval 47">
                  <a:extLst>
                    <a:ext uri="{FF2B5EF4-FFF2-40B4-BE49-F238E27FC236}">
                      <a16:creationId xmlns:a16="http://schemas.microsoft.com/office/drawing/2014/main" id="{B819A335-7249-4BB5-BFD7-8B30495DD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45"/>
                  <a:ext cx="384" cy="28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9" name="Oval 48">
                  <a:extLst>
                    <a:ext uri="{FF2B5EF4-FFF2-40B4-BE49-F238E27FC236}">
                      <a16:creationId xmlns:a16="http://schemas.microsoft.com/office/drawing/2014/main" id="{30257963-5594-44DC-B1E0-8BA07D365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607"/>
                  <a:ext cx="397" cy="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11" name="Text Box 50">
                  <a:extLst>
                    <a:ext uri="{FF2B5EF4-FFF2-40B4-BE49-F238E27FC236}">
                      <a16:creationId xmlns:a16="http://schemas.microsoft.com/office/drawing/2014/main" id="{771CD39C-5456-4E0B-A67F-52651056BE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" y="1096"/>
                  <a:ext cx="1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9512" name="Text Box 51">
                  <a:extLst>
                    <a:ext uri="{FF2B5EF4-FFF2-40B4-BE49-F238E27FC236}">
                      <a16:creationId xmlns:a16="http://schemas.microsoft.com/office/drawing/2014/main" id="{22B386A6-B778-4A36-92AA-73C3A5C651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" y="1601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0" dirty="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504" name="Group 52">
                <a:extLst>
                  <a:ext uri="{FF2B5EF4-FFF2-40B4-BE49-F238E27FC236}">
                    <a16:creationId xmlns:a16="http://schemas.microsoft.com/office/drawing/2014/main" id="{6F3F7065-F616-4A89-9FD5-2BA0B0866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5" y="2166"/>
                <a:ext cx="450" cy="307"/>
                <a:chOff x="4549" y="2204"/>
                <a:chExt cx="610" cy="384"/>
              </a:xfrm>
            </p:grpSpPr>
            <p:sp>
              <p:nvSpPr>
                <p:cNvPr id="19505" name="Oval 53">
                  <a:extLst>
                    <a:ext uri="{FF2B5EF4-FFF2-40B4-BE49-F238E27FC236}">
                      <a16:creationId xmlns:a16="http://schemas.microsoft.com/office/drawing/2014/main" id="{9F40DF02-4F58-41E9-B5B7-53F29370D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9" y="2204"/>
                  <a:ext cx="538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6" name="Text Box 54">
                  <a:extLst>
                    <a:ext uri="{FF2B5EF4-FFF2-40B4-BE49-F238E27FC236}">
                      <a16:creationId xmlns:a16="http://schemas.microsoft.com/office/drawing/2014/main" id="{85FB813D-241E-4947-B557-70E81C9D7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9" y="2224"/>
                  <a:ext cx="48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0" dirty="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19500" name="Group 58">
              <a:extLst>
                <a:ext uri="{FF2B5EF4-FFF2-40B4-BE49-F238E27FC236}">
                  <a16:creationId xmlns:a16="http://schemas.microsoft.com/office/drawing/2014/main" id="{8A66BA5A-4435-4416-A9CA-06BED661B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9" y="3825"/>
              <a:ext cx="432" cy="307"/>
              <a:chOff x="985" y="1470"/>
              <a:chExt cx="432" cy="307"/>
            </a:xfrm>
          </p:grpSpPr>
          <p:sp>
            <p:nvSpPr>
              <p:cNvPr id="19501" name="Oval 59">
                <a:extLst>
                  <a:ext uri="{FF2B5EF4-FFF2-40B4-BE49-F238E27FC236}">
                    <a16:creationId xmlns:a16="http://schemas.microsoft.com/office/drawing/2014/main" id="{38D8FC45-1A07-492E-BCBB-F3FE1C92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1470"/>
                <a:ext cx="432" cy="30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2" name="Text Box 60">
                <a:extLst>
                  <a:ext uri="{FF2B5EF4-FFF2-40B4-BE49-F238E27FC236}">
                    <a16:creationId xmlns:a16="http://schemas.microsoft.com/office/drawing/2014/main" id="{9614E787-28A8-4BA2-8ABC-13946CF4E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5" y="1502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19472" name="Group 63">
            <a:extLst>
              <a:ext uri="{FF2B5EF4-FFF2-40B4-BE49-F238E27FC236}">
                <a16:creationId xmlns:a16="http://schemas.microsoft.com/office/drawing/2014/main" id="{36643040-2997-4B1F-9F28-899000C235EC}"/>
              </a:ext>
            </a:extLst>
          </p:cNvPr>
          <p:cNvGrpSpPr>
            <a:grpSpLocks/>
          </p:cNvGrpSpPr>
          <p:nvPr/>
        </p:nvGrpSpPr>
        <p:grpSpPr bwMode="auto">
          <a:xfrm>
            <a:off x="1860154" y="4192348"/>
            <a:ext cx="3225801" cy="2360613"/>
            <a:chOff x="3312" y="2929"/>
            <a:chExt cx="2032" cy="1487"/>
          </a:xfrm>
        </p:grpSpPr>
        <p:grpSp>
          <p:nvGrpSpPr>
            <p:cNvPr id="19474" name="Group 64">
              <a:extLst>
                <a:ext uri="{FF2B5EF4-FFF2-40B4-BE49-F238E27FC236}">
                  <a16:creationId xmlns:a16="http://schemas.microsoft.com/office/drawing/2014/main" id="{B5A96795-20DF-457C-A359-EBD465C7A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929"/>
              <a:ext cx="1673" cy="1093"/>
              <a:chOff x="240" y="2880"/>
              <a:chExt cx="1982" cy="1425"/>
            </a:xfrm>
          </p:grpSpPr>
          <p:grpSp>
            <p:nvGrpSpPr>
              <p:cNvPr id="19479" name="Group 65">
                <a:extLst>
                  <a:ext uri="{FF2B5EF4-FFF2-40B4-BE49-F238E27FC236}">
                    <a16:creationId xmlns:a16="http://schemas.microsoft.com/office/drawing/2014/main" id="{39045FA1-06BB-4FB0-8BB6-680205C7B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880"/>
                <a:ext cx="1583" cy="992"/>
                <a:chOff x="3840" y="1632"/>
                <a:chExt cx="1583" cy="992"/>
              </a:xfrm>
            </p:grpSpPr>
            <p:grpSp>
              <p:nvGrpSpPr>
                <p:cNvPr id="19485" name="Group 66">
                  <a:extLst>
                    <a:ext uri="{FF2B5EF4-FFF2-40B4-BE49-F238E27FC236}">
                      <a16:creationId xmlns:a16="http://schemas.microsoft.com/office/drawing/2014/main" id="{64D14406-4E46-4D0D-A5EC-DAEA9AB7A2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1632"/>
                  <a:ext cx="1391" cy="971"/>
                  <a:chOff x="288" y="1045"/>
                  <a:chExt cx="1391" cy="971"/>
                </a:xfrm>
              </p:grpSpPr>
              <p:sp>
                <p:nvSpPr>
                  <p:cNvPr id="19490" name="Oval 67">
                    <a:extLst>
                      <a:ext uri="{FF2B5EF4-FFF2-40B4-BE49-F238E27FC236}">
                        <a16:creationId xmlns:a16="http://schemas.microsoft.com/office/drawing/2014/main" id="{A2A8747E-16A1-4C5F-B4A3-267B5FCB2F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45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9491" name="Oval 68">
                    <a:extLst>
                      <a:ext uri="{FF2B5EF4-FFF2-40B4-BE49-F238E27FC236}">
                        <a16:creationId xmlns:a16="http://schemas.microsoft.com/office/drawing/2014/main" id="{0CC635EA-2EB5-471A-BED4-0431E9905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607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9492" name="Line 69">
                    <a:extLst>
                      <a:ext uri="{FF2B5EF4-FFF2-40B4-BE49-F238E27FC236}">
                        <a16:creationId xmlns:a16="http://schemas.microsoft.com/office/drawing/2014/main" id="{1D02B33A-5672-47DC-B88F-8C1960D776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6" y="1383"/>
                    <a:ext cx="298" cy="2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93" name="Text Box 70">
                    <a:extLst>
                      <a:ext uri="{FF2B5EF4-FFF2-40B4-BE49-F238E27FC236}">
                        <a16:creationId xmlns:a16="http://schemas.microsoft.com/office/drawing/2014/main" id="{09FBB272-D619-4EA0-9EB3-5167305D21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9494" name="Text Box 71">
                    <a:extLst>
                      <a:ext uri="{FF2B5EF4-FFF2-40B4-BE49-F238E27FC236}">
                        <a16:creationId xmlns:a16="http://schemas.microsoft.com/office/drawing/2014/main" id="{CFB29E75-9D6B-4878-871C-7711489FB6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9486" name="Group 72">
                  <a:extLst>
                    <a:ext uri="{FF2B5EF4-FFF2-40B4-BE49-F238E27FC236}">
                      <a16:creationId xmlns:a16="http://schemas.microsoft.com/office/drawing/2014/main" id="{E8A175EC-97BC-4B20-83AF-341EB136EA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95" y="2282"/>
                  <a:ext cx="528" cy="342"/>
                  <a:chOff x="4594" y="2352"/>
                  <a:chExt cx="716" cy="428"/>
                </a:xfrm>
              </p:grpSpPr>
              <p:sp>
                <p:nvSpPr>
                  <p:cNvPr id="19487" name="Oval 73">
                    <a:extLst>
                      <a:ext uri="{FF2B5EF4-FFF2-40B4-BE49-F238E27FC236}">
                        <a16:creationId xmlns:a16="http://schemas.microsoft.com/office/drawing/2014/main" id="{CDC26E00-CE9E-474F-8301-9801A7E86E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2352"/>
                    <a:ext cx="590" cy="40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9488" name="Text Box 74">
                    <a:extLst>
                      <a:ext uri="{FF2B5EF4-FFF2-40B4-BE49-F238E27FC236}">
                        <a16:creationId xmlns:a16="http://schemas.microsoft.com/office/drawing/2014/main" id="{6B74049C-900C-4C71-A585-23EE5280D3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7" y="2400"/>
                    <a:ext cx="663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 3</a:t>
                    </a:r>
                  </a:p>
                </p:txBody>
              </p:sp>
            </p:grpSp>
          </p:grpSp>
          <p:grpSp>
            <p:nvGrpSpPr>
              <p:cNvPr id="19480" name="Group 76">
                <a:extLst>
                  <a:ext uri="{FF2B5EF4-FFF2-40B4-BE49-F238E27FC236}">
                    <a16:creationId xmlns:a16="http://schemas.microsoft.com/office/drawing/2014/main" id="{D9D2FD03-4430-4342-8E4A-D6C6FC5178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1" y="3809"/>
                <a:ext cx="561" cy="496"/>
                <a:chOff x="1037" y="1454"/>
                <a:chExt cx="561" cy="496"/>
              </a:xfrm>
            </p:grpSpPr>
            <p:sp>
              <p:nvSpPr>
                <p:cNvPr id="19481" name="Line 77">
                  <a:extLst>
                    <a:ext uri="{FF2B5EF4-FFF2-40B4-BE49-F238E27FC236}">
                      <a16:creationId xmlns:a16="http://schemas.microsoft.com/office/drawing/2014/main" id="{FF62177F-F027-4760-A5AF-B39DD4FB9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7" y="1454"/>
                  <a:ext cx="195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482" name="Group 78">
                  <a:extLst>
                    <a:ext uri="{FF2B5EF4-FFF2-40B4-BE49-F238E27FC236}">
                      <a16:creationId xmlns:a16="http://schemas.microsoft.com/office/drawing/2014/main" id="{43C5ECBD-7E25-411C-9060-B33852CBF3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1600"/>
                  <a:ext cx="432" cy="350"/>
                  <a:chOff x="1166" y="1600"/>
                  <a:chExt cx="432" cy="350"/>
                </a:xfrm>
              </p:grpSpPr>
              <p:sp>
                <p:nvSpPr>
                  <p:cNvPr id="19483" name="Oval 79">
                    <a:extLst>
                      <a:ext uri="{FF2B5EF4-FFF2-40B4-BE49-F238E27FC236}">
                        <a16:creationId xmlns:a16="http://schemas.microsoft.com/office/drawing/2014/main" id="{DF958D74-62E2-4CF1-A5AE-307EB88D6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6" y="1600"/>
                    <a:ext cx="432" cy="35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9484" name="Text Box 80">
                    <a:extLst>
                      <a:ext uri="{FF2B5EF4-FFF2-40B4-BE49-F238E27FC236}">
                        <a16:creationId xmlns:a16="http://schemas.microsoft.com/office/drawing/2014/main" id="{76A17803-CC0D-402F-968D-8B5E641E1F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9" y="1609"/>
                    <a:ext cx="232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</p:grpSp>
        </p:grpSp>
        <p:grpSp>
          <p:nvGrpSpPr>
            <p:cNvPr id="19475" name="Group 81">
              <a:extLst>
                <a:ext uri="{FF2B5EF4-FFF2-40B4-BE49-F238E27FC236}">
                  <a16:creationId xmlns:a16="http://schemas.microsoft.com/office/drawing/2014/main" id="{04C69908-8B90-4B50-AA19-0339006B3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3" y="4133"/>
              <a:ext cx="331" cy="283"/>
              <a:chOff x="4294" y="2501"/>
              <a:chExt cx="523" cy="424"/>
            </a:xfrm>
          </p:grpSpPr>
          <p:sp>
            <p:nvSpPr>
              <p:cNvPr id="19476" name="Oval 82">
                <a:extLst>
                  <a:ext uri="{FF2B5EF4-FFF2-40B4-BE49-F238E27FC236}">
                    <a16:creationId xmlns:a16="http://schemas.microsoft.com/office/drawing/2014/main" id="{46C1B1FD-B359-4F33-B3B9-113CF21C6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2501"/>
                <a:ext cx="523" cy="4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7" name="Text Box 83">
                <a:extLst>
                  <a:ext uri="{FF2B5EF4-FFF2-40B4-BE49-F238E27FC236}">
                    <a16:creationId xmlns:a16="http://schemas.microsoft.com/office/drawing/2014/main" id="{255AC310-DC72-41D0-A189-903BE3BF2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0" y="2543"/>
                <a:ext cx="256" cy="3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</p:grpSp>
      <p:sp>
        <p:nvSpPr>
          <p:cNvPr id="19467" name="Line 87">
            <a:extLst>
              <a:ext uri="{FF2B5EF4-FFF2-40B4-BE49-F238E27FC236}">
                <a16:creationId xmlns:a16="http://schemas.microsoft.com/office/drawing/2014/main" id="{B6A006E7-45DE-4E5F-B906-7A44DC929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425" y="5043252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89">
            <a:extLst>
              <a:ext uri="{FF2B5EF4-FFF2-40B4-BE49-F238E27FC236}">
                <a16:creationId xmlns:a16="http://schemas.microsoft.com/office/drawing/2014/main" id="{72F4EDF6-ED89-46EA-8E31-2DC00FD86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65" y="4490108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Single Left Rotation</a:t>
            </a:r>
          </a:p>
        </p:txBody>
      </p:sp>
      <p:sp>
        <p:nvSpPr>
          <p:cNvPr id="19471" name="Oval 91">
            <a:extLst>
              <a:ext uri="{FF2B5EF4-FFF2-40B4-BE49-F238E27FC236}">
                <a16:creationId xmlns:a16="http://schemas.microsoft.com/office/drawing/2014/main" id="{C9D0EA8B-A6A5-4586-9800-66692951E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859" y="4983817"/>
            <a:ext cx="582768" cy="41705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5AD56C-8A41-4783-8AB3-20452F644499}"/>
              </a:ext>
            </a:extLst>
          </p:cNvPr>
          <p:cNvCxnSpPr>
            <a:cxnSpLocks/>
            <a:stCxn id="19508" idx="3"/>
            <a:endCxn id="19512" idx="0"/>
          </p:cNvCxnSpPr>
          <p:nvPr/>
        </p:nvCxnSpPr>
        <p:spPr bwMode="auto">
          <a:xfrm flipH="1">
            <a:off x="720725" y="2287114"/>
            <a:ext cx="511549" cy="500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AD79B-AA30-41B7-A731-62B52D48F074}"/>
              </a:ext>
            </a:extLst>
          </p:cNvPr>
          <p:cNvCxnSpPr>
            <a:cxnSpLocks/>
          </p:cNvCxnSpPr>
          <p:nvPr/>
        </p:nvCxnSpPr>
        <p:spPr bwMode="auto">
          <a:xfrm>
            <a:off x="2424396" y="3204037"/>
            <a:ext cx="244851" cy="234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DD9015-3C44-42A4-A31B-C50CDB3FC2B2}"/>
              </a:ext>
            </a:extLst>
          </p:cNvPr>
          <p:cNvCxnSpPr>
            <a:cxnSpLocks/>
            <a:stCxn id="19508" idx="5"/>
          </p:cNvCxnSpPr>
          <p:nvPr/>
        </p:nvCxnSpPr>
        <p:spPr bwMode="auto">
          <a:xfrm>
            <a:off x="1663326" y="2287115"/>
            <a:ext cx="449637" cy="51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 Box 3">
            <a:extLst>
              <a:ext uri="{FF2B5EF4-FFF2-40B4-BE49-F238E27FC236}">
                <a16:creationId xmlns:a16="http://schemas.microsoft.com/office/drawing/2014/main" id="{D99CD57A-3816-4D2F-8BA7-4D222FAF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" y="393858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5</a:t>
            </a:r>
          </a:p>
        </p:txBody>
      </p:sp>
      <p:grpSp>
        <p:nvGrpSpPr>
          <p:cNvPr id="100" name="Group 3">
            <a:extLst>
              <a:ext uri="{FF2B5EF4-FFF2-40B4-BE49-F238E27FC236}">
                <a16:creationId xmlns:a16="http://schemas.microsoft.com/office/drawing/2014/main" id="{C28F9B30-25BC-4BF9-B20B-2DE53608B2A5}"/>
              </a:ext>
            </a:extLst>
          </p:cNvPr>
          <p:cNvGrpSpPr>
            <a:grpSpLocks/>
          </p:cNvGrpSpPr>
          <p:nvPr/>
        </p:nvGrpSpPr>
        <p:grpSpPr bwMode="auto">
          <a:xfrm>
            <a:off x="5965965" y="4495878"/>
            <a:ext cx="2819400" cy="1676400"/>
            <a:chOff x="220" y="232"/>
            <a:chExt cx="1776" cy="1056"/>
          </a:xfrm>
        </p:grpSpPr>
        <p:grpSp>
          <p:nvGrpSpPr>
            <p:cNvPr id="102" name="Group 4">
              <a:extLst>
                <a:ext uri="{FF2B5EF4-FFF2-40B4-BE49-F238E27FC236}">
                  <a16:creationId xmlns:a16="http://schemas.microsoft.com/office/drawing/2014/main" id="{811FE3AC-D9D5-4B04-8F3D-0CF68F42E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" y="232"/>
              <a:ext cx="1776" cy="1056"/>
              <a:chOff x="273" y="2931"/>
              <a:chExt cx="2104" cy="1377"/>
            </a:xfrm>
          </p:grpSpPr>
          <p:grpSp>
            <p:nvGrpSpPr>
              <p:cNvPr id="107" name="Group 5">
                <a:extLst>
                  <a:ext uri="{FF2B5EF4-FFF2-40B4-BE49-F238E27FC236}">
                    <a16:creationId xmlns:a16="http://schemas.microsoft.com/office/drawing/2014/main" id="{04395651-83D5-49E7-87A4-3D4C880A5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2931"/>
                <a:ext cx="1468" cy="932"/>
                <a:chOff x="3873" y="1683"/>
                <a:chExt cx="1468" cy="932"/>
              </a:xfrm>
            </p:grpSpPr>
            <p:grpSp>
              <p:nvGrpSpPr>
                <p:cNvPr id="113" name="Group 6">
                  <a:extLst>
                    <a:ext uri="{FF2B5EF4-FFF2-40B4-BE49-F238E27FC236}">
                      <a16:creationId xmlns:a16="http://schemas.microsoft.com/office/drawing/2014/main" id="{5F078A00-B5C0-4C6D-B273-BE0FCD1166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73" y="1683"/>
                  <a:ext cx="1358" cy="878"/>
                  <a:chOff x="321" y="1096"/>
                  <a:chExt cx="1358" cy="878"/>
                </a:xfrm>
              </p:grpSpPr>
              <p:sp>
                <p:nvSpPr>
                  <p:cNvPr id="118" name="Oval 7">
                    <a:extLst>
                      <a:ext uri="{FF2B5EF4-FFF2-40B4-BE49-F238E27FC236}">
                        <a16:creationId xmlns:a16="http://schemas.microsoft.com/office/drawing/2014/main" id="{78EDFBEF-A0B7-49FD-B959-C196A7A4DE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96"/>
                    <a:ext cx="432" cy="35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19" name="Oval 8">
                    <a:extLst>
                      <a:ext uri="{FF2B5EF4-FFF2-40B4-BE49-F238E27FC236}">
                        <a16:creationId xmlns:a16="http://schemas.microsoft.com/office/drawing/2014/main" id="{8C32D653-1410-4D25-9CE9-9C3C8AB08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" y="1607"/>
                    <a:ext cx="432" cy="36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20" name="Line 9">
                    <a:extLst>
                      <a:ext uri="{FF2B5EF4-FFF2-40B4-BE49-F238E27FC236}">
                        <a16:creationId xmlns:a16="http://schemas.microsoft.com/office/drawing/2014/main" id="{981B7A3C-532F-4F6E-9CC0-7CC5324DA9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454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10">
                    <a:extLst>
                      <a:ext uri="{FF2B5EF4-FFF2-40B4-BE49-F238E27FC236}">
                        <a16:creationId xmlns:a16="http://schemas.microsoft.com/office/drawing/2014/main" id="{33803537-C19F-4529-B1F2-4855656001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22" name="Text Box 11">
                    <a:extLst>
                      <a:ext uri="{FF2B5EF4-FFF2-40B4-BE49-F238E27FC236}">
                        <a16:creationId xmlns:a16="http://schemas.microsoft.com/office/drawing/2014/main" id="{72BA888B-90B3-4606-A1D5-AD4C57957A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" y="1640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4" name="Group 12">
                  <a:extLst>
                    <a:ext uri="{FF2B5EF4-FFF2-40B4-BE49-F238E27FC236}">
                      <a16:creationId xmlns:a16="http://schemas.microsoft.com/office/drawing/2014/main" id="{FB63FFF1-E0AC-4D91-B561-7736E37CFE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6" y="2239"/>
                  <a:ext cx="365" cy="376"/>
                  <a:chOff x="4704" y="2295"/>
                  <a:chExt cx="495" cy="470"/>
                </a:xfrm>
              </p:grpSpPr>
              <p:sp>
                <p:nvSpPr>
                  <p:cNvPr id="115" name="Oval 13">
                    <a:extLst>
                      <a:ext uri="{FF2B5EF4-FFF2-40B4-BE49-F238E27FC236}">
                        <a16:creationId xmlns:a16="http://schemas.microsoft.com/office/drawing/2014/main" id="{737A58CF-B7FC-4CB1-9DBF-31322EE444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16" name="Text Box 14">
                    <a:extLst>
                      <a:ext uri="{FF2B5EF4-FFF2-40B4-BE49-F238E27FC236}">
                        <a16:creationId xmlns:a16="http://schemas.microsoft.com/office/drawing/2014/main" id="{05C51A7F-1D36-4AAB-81DC-566F68CA72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8" y="2295"/>
                    <a:ext cx="481" cy="47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0" dirty="0"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4</a:t>
                    </a:r>
                    <a:endParaRPr lang="en-US" altLang="en-US" sz="2400" b="0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8" name="Group 16">
                <a:extLst>
                  <a:ext uri="{FF2B5EF4-FFF2-40B4-BE49-F238E27FC236}">
                    <a16:creationId xmlns:a16="http://schemas.microsoft.com/office/drawing/2014/main" id="{FB50F683-897C-4970-95B3-F736D8615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809"/>
                <a:ext cx="697" cy="499"/>
                <a:chOff x="1056" y="1454"/>
                <a:chExt cx="697" cy="499"/>
              </a:xfrm>
            </p:grpSpPr>
            <p:sp>
              <p:nvSpPr>
                <p:cNvPr id="109" name="Line 17">
                  <a:extLst>
                    <a:ext uri="{FF2B5EF4-FFF2-40B4-BE49-F238E27FC236}">
                      <a16:creationId xmlns:a16="http://schemas.microsoft.com/office/drawing/2014/main" id="{740966B3-C5E7-4944-A5E0-36CBC09D8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169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0" name="Group 18">
                  <a:extLst>
                    <a:ext uri="{FF2B5EF4-FFF2-40B4-BE49-F238E27FC236}">
                      <a16:creationId xmlns:a16="http://schemas.microsoft.com/office/drawing/2014/main" id="{C1B8B4D6-20B9-4845-88B5-98DD418A87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29" y="1616"/>
                  <a:ext cx="624" cy="337"/>
                  <a:chOff x="1129" y="1616"/>
                  <a:chExt cx="624" cy="337"/>
                </a:xfrm>
              </p:grpSpPr>
              <p:sp>
                <p:nvSpPr>
                  <p:cNvPr id="111" name="Oval 19">
                    <a:extLst>
                      <a:ext uri="{FF2B5EF4-FFF2-40B4-BE49-F238E27FC236}">
                        <a16:creationId xmlns:a16="http://schemas.microsoft.com/office/drawing/2014/main" id="{0816CBF5-C5A7-44F0-9A17-8FBAD74F5B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616"/>
                    <a:ext cx="365" cy="33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12" name="Text Box 20">
                    <a:extLst>
                      <a:ext uri="{FF2B5EF4-FFF2-40B4-BE49-F238E27FC236}">
                        <a16:creationId xmlns:a16="http://schemas.microsoft.com/office/drawing/2014/main" id="{DAC96555-44FC-4D64-B762-499BD9B809E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9" y="1652"/>
                    <a:ext cx="624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  5</a:t>
                    </a:r>
                  </a:p>
                </p:txBody>
              </p:sp>
            </p:grpSp>
          </p:grpSp>
        </p:grpSp>
        <p:grpSp>
          <p:nvGrpSpPr>
            <p:cNvPr id="103" name="Group 21">
              <a:extLst>
                <a:ext uri="{FF2B5EF4-FFF2-40B4-BE49-F238E27FC236}">
                  <a16:creationId xmlns:a16="http://schemas.microsoft.com/office/drawing/2014/main" id="{429C10C5-A822-4389-ADC3-5C51B812B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866"/>
              <a:ext cx="432" cy="408"/>
              <a:chOff x="0" y="3758"/>
              <a:chExt cx="672" cy="446"/>
            </a:xfrm>
          </p:grpSpPr>
          <p:sp>
            <p:nvSpPr>
              <p:cNvPr id="104" name="Oval 22">
                <a:extLst>
                  <a:ext uri="{FF2B5EF4-FFF2-40B4-BE49-F238E27FC236}">
                    <a16:creationId xmlns:a16="http://schemas.microsoft.com/office/drawing/2014/main" id="{6AD1FE74-06B3-4E4C-AFAC-CA9C73C94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11"/>
                <a:ext cx="480" cy="29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Line 23">
                <a:extLst>
                  <a:ext uri="{FF2B5EF4-FFF2-40B4-BE49-F238E27FC236}">
                    <a16:creationId xmlns:a16="http://schemas.microsoft.com/office/drawing/2014/main" id="{F31E9ECE-CDE3-4080-9BD0-222981A19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" y="3758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24">
                <a:extLst>
                  <a:ext uri="{FF2B5EF4-FFF2-40B4-BE49-F238E27FC236}">
                    <a16:creationId xmlns:a16="http://schemas.microsoft.com/office/drawing/2014/main" id="{192C862B-77A9-48B4-A90D-04022C9EB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31"/>
                <a:ext cx="48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EDD82AC-C881-4FC5-BEF9-A0F9779326DA}"/>
              </a:ext>
            </a:extLst>
          </p:cNvPr>
          <p:cNvCxnSpPr>
            <a:cxnSpLocks/>
            <a:endCxn id="19471" idx="1"/>
          </p:cNvCxnSpPr>
          <p:nvPr/>
        </p:nvCxnSpPr>
        <p:spPr bwMode="auto">
          <a:xfrm>
            <a:off x="3040724" y="4650337"/>
            <a:ext cx="318479" cy="394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A2EF7E5-CF25-4B96-A695-67977D3DB3D3}"/>
              </a:ext>
            </a:extLst>
          </p:cNvPr>
          <p:cNvCxnSpPr>
            <a:cxnSpLocks/>
            <a:stCxn id="19483" idx="5"/>
          </p:cNvCxnSpPr>
          <p:nvPr/>
        </p:nvCxnSpPr>
        <p:spPr bwMode="auto">
          <a:xfrm>
            <a:off x="4431269" y="5865074"/>
            <a:ext cx="257636" cy="255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764045-6DB3-458B-8855-3E44738513AA}"/>
              </a:ext>
            </a:extLst>
          </p:cNvPr>
          <p:cNvCxnSpPr>
            <a:cxnSpLocks/>
          </p:cNvCxnSpPr>
          <p:nvPr/>
        </p:nvCxnSpPr>
        <p:spPr bwMode="auto">
          <a:xfrm>
            <a:off x="7108330" y="4931723"/>
            <a:ext cx="450246" cy="340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1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9" grpId="0"/>
      <p:bldP spid="19471" grpId="0" animBg="1"/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7" name="Group 27">
            <a:extLst>
              <a:ext uri="{FF2B5EF4-FFF2-40B4-BE49-F238E27FC236}">
                <a16:creationId xmlns:a16="http://schemas.microsoft.com/office/drawing/2014/main" id="{372A33D8-37DA-4ADE-B956-E953F9E886A5}"/>
              </a:ext>
            </a:extLst>
          </p:cNvPr>
          <p:cNvGrpSpPr>
            <a:grpSpLocks/>
          </p:cNvGrpSpPr>
          <p:nvPr/>
        </p:nvGrpSpPr>
        <p:grpSpPr bwMode="auto">
          <a:xfrm>
            <a:off x="655329" y="2719307"/>
            <a:ext cx="3200400" cy="2465388"/>
            <a:chOff x="2256" y="96"/>
            <a:chExt cx="2016" cy="1553"/>
          </a:xfrm>
        </p:grpSpPr>
        <p:grpSp>
          <p:nvGrpSpPr>
            <p:cNvPr id="20589" name="Group 28">
              <a:extLst>
                <a:ext uri="{FF2B5EF4-FFF2-40B4-BE49-F238E27FC236}">
                  <a16:creationId xmlns:a16="http://schemas.microsoft.com/office/drawing/2014/main" id="{7C67F2F6-9177-4BAD-8EBB-E729AC972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357"/>
              <a:ext cx="349" cy="292"/>
              <a:chOff x="4447" y="2352"/>
              <a:chExt cx="737" cy="484"/>
            </a:xfrm>
          </p:grpSpPr>
          <p:sp>
            <p:nvSpPr>
              <p:cNvPr id="20612" name="Oval 29">
                <a:extLst>
                  <a:ext uri="{FF2B5EF4-FFF2-40B4-BE49-F238E27FC236}">
                    <a16:creationId xmlns:a16="http://schemas.microsoft.com/office/drawing/2014/main" id="{A568FB8C-A7BD-4E12-916B-C664F6A88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352"/>
                <a:ext cx="737" cy="48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13" name="Text Box 30">
                <a:extLst>
                  <a:ext uri="{FF2B5EF4-FFF2-40B4-BE49-F238E27FC236}">
                    <a16:creationId xmlns:a16="http://schemas.microsoft.com/office/drawing/2014/main" id="{735D2153-2839-4683-AC77-D6F05BB80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391"/>
                <a:ext cx="332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0590" name="Group 32">
              <a:extLst>
                <a:ext uri="{FF2B5EF4-FFF2-40B4-BE49-F238E27FC236}">
                  <a16:creationId xmlns:a16="http://schemas.microsoft.com/office/drawing/2014/main" id="{731A06FB-96A3-44A3-AEEE-5B927220C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96"/>
              <a:ext cx="1866" cy="1141"/>
              <a:chOff x="192" y="192"/>
              <a:chExt cx="1866" cy="1141"/>
            </a:xfrm>
          </p:grpSpPr>
          <p:grpSp>
            <p:nvGrpSpPr>
              <p:cNvPr id="20591" name="Group 33">
                <a:extLst>
                  <a:ext uri="{FF2B5EF4-FFF2-40B4-BE49-F238E27FC236}">
                    <a16:creationId xmlns:a16="http://schemas.microsoft.com/office/drawing/2014/main" id="{2476F993-26B5-4ABB-8391-F4CDB4FC8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92"/>
                <a:ext cx="1866" cy="1104"/>
                <a:chOff x="240" y="2880"/>
                <a:chExt cx="2210" cy="1440"/>
              </a:xfrm>
            </p:grpSpPr>
            <p:grpSp>
              <p:nvGrpSpPr>
                <p:cNvPr id="20596" name="Group 34">
                  <a:extLst>
                    <a:ext uri="{FF2B5EF4-FFF2-40B4-BE49-F238E27FC236}">
                      <a16:creationId xmlns:a16="http://schemas.microsoft.com/office/drawing/2014/main" id="{987F2A4A-4529-4970-89F0-1EB9CBA1D8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537" cy="971"/>
                  <a:chOff x="3840" y="1632"/>
                  <a:chExt cx="1537" cy="971"/>
                </a:xfrm>
              </p:grpSpPr>
              <p:grpSp>
                <p:nvGrpSpPr>
                  <p:cNvPr id="20602" name="Group 35">
                    <a:extLst>
                      <a:ext uri="{FF2B5EF4-FFF2-40B4-BE49-F238E27FC236}">
                        <a16:creationId xmlns:a16="http://schemas.microsoft.com/office/drawing/2014/main" id="{21CAE2B1-22E2-41DB-BAFC-1F88737F0B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0" y="1632"/>
                    <a:ext cx="1391" cy="971"/>
                    <a:chOff x="288" y="1045"/>
                    <a:chExt cx="1391" cy="971"/>
                  </a:xfrm>
                </p:grpSpPr>
                <p:sp>
                  <p:nvSpPr>
                    <p:cNvPr id="20607" name="Oval 36">
                      <a:extLst>
                        <a:ext uri="{FF2B5EF4-FFF2-40B4-BE49-F238E27FC236}">
                          <a16:creationId xmlns:a16="http://schemas.microsoft.com/office/drawing/2014/main" id="{A370732A-E0E8-4E37-874C-B5A6FE8088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0608" name="Oval 37">
                      <a:extLst>
                        <a:ext uri="{FF2B5EF4-FFF2-40B4-BE49-F238E27FC236}">
                          <a16:creationId xmlns:a16="http://schemas.microsoft.com/office/drawing/2014/main" id="{4A1D618D-53BE-4842-B957-46241514ED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607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0609" name="Line 38">
                      <a:extLst>
                        <a:ext uri="{FF2B5EF4-FFF2-40B4-BE49-F238E27FC236}">
                          <a16:creationId xmlns:a16="http://schemas.microsoft.com/office/drawing/2014/main" id="{8E4C671B-0622-441F-B333-CD19C03CF3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4" y="1454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10" name="Text Box 39">
                      <a:extLst>
                        <a:ext uri="{FF2B5EF4-FFF2-40B4-BE49-F238E27FC236}">
                          <a16:creationId xmlns:a16="http://schemas.microsoft.com/office/drawing/2014/main" id="{ED5E8DBA-D73A-45BC-AEF3-B5DB174B3AA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7" cy="3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0611" name="Text Box 40">
                      <a:extLst>
                        <a:ext uri="{FF2B5EF4-FFF2-40B4-BE49-F238E27FC236}">
                          <a16:creationId xmlns:a16="http://schemas.microsoft.com/office/drawing/2014/main" id="{99CCB670-5FE6-4B1C-988D-8F3A7360DF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3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20603" name="Group 41">
                    <a:extLst>
                      <a:ext uri="{FF2B5EF4-FFF2-40B4-BE49-F238E27FC236}">
                        <a16:creationId xmlns:a16="http://schemas.microsoft.com/office/drawing/2014/main" id="{B1380431-A9B8-47BB-8586-A19A75DEDC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97" y="2286"/>
                    <a:ext cx="480" cy="309"/>
                    <a:chOff x="4598" y="2352"/>
                    <a:chExt cx="651" cy="386"/>
                  </a:xfrm>
                </p:grpSpPr>
                <p:sp>
                  <p:nvSpPr>
                    <p:cNvPr id="20604" name="Oval 42">
                      <a:extLst>
                        <a:ext uri="{FF2B5EF4-FFF2-40B4-BE49-F238E27FC236}">
                          <a16:creationId xmlns:a16="http://schemas.microsoft.com/office/drawing/2014/main" id="{4404A906-7120-47AD-82B8-34F7AC3D9A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8" y="2352"/>
                      <a:ext cx="586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0605" name="Text Box 43">
                      <a:extLst>
                        <a:ext uri="{FF2B5EF4-FFF2-40B4-BE49-F238E27FC236}">
                          <a16:creationId xmlns:a16="http://schemas.microsoft.com/office/drawing/2014/main" id="{CE09D508-BAF6-4287-A4E1-D1EAEA6BEF7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58" y="2359"/>
                      <a:ext cx="491" cy="3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</p:grpSp>
            </p:grpSp>
            <p:grpSp>
              <p:nvGrpSpPr>
                <p:cNvPr id="20597" name="Group 45">
                  <a:extLst>
                    <a:ext uri="{FF2B5EF4-FFF2-40B4-BE49-F238E27FC236}">
                      <a16:creationId xmlns:a16="http://schemas.microsoft.com/office/drawing/2014/main" id="{A2F7F508-8D3E-4DAD-9C2C-BAC270008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70" cy="511"/>
                  <a:chOff x="1056" y="1454"/>
                  <a:chExt cx="770" cy="511"/>
                </a:xfrm>
              </p:grpSpPr>
              <p:sp>
                <p:nvSpPr>
                  <p:cNvPr id="20598" name="Line 46">
                    <a:extLst>
                      <a:ext uri="{FF2B5EF4-FFF2-40B4-BE49-F238E27FC236}">
                        <a16:creationId xmlns:a16="http://schemas.microsoft.com/office/drawing/2014/main" id="{6D7D9EF9-2559-4CD7-85CC-FA2D6EB1D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178" cy="2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599" name="Group 47">
                    <a:extLst>
                      <a:ext uri="{FF2B5EF4-FFF2-40B4-BE49-F238E27FC236}">
                        <a16:creationId xmlns:a16="http://schemas.microsoft.com/office/drawing/2014/main" id="{17749D5F-8E54-4FAB-9EEF-97E0459D5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40" y="1610"/>
                    <a:ext cx="686" cy="355"/>
                    <a:chOff x="1140" y="1610"/>
                    <a:chExt cx="686" cy="355"/>
                  </a:xfrm>
                </p:grpSpPr>
                <p:sp>
                  <p:nvSpPr>
                    <p:cNvPr id="20600" name="Oval 48">
                      <a:extLst>
                        <a:ext uri="{FF2B5EF4-FFF2-40B4-BE49-F238E27FC236}">
                          <a16:creationId xmlns:a16="http://schemas.microsoft.com/office/drawing/2014/main" id="{85CBD34D-DE61-4DA8-A8B1-92F4F3383C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0" y="1610"/>
                      <a:ext cx="444" cy="35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0601" name="Text Box 49">
                      <a:extLst>
                        <a:ext uri="{FF2B5EF4-FFF2-40B4-BE49-F238E27FC236}">
                          <a16:creationId xmlns:a16="http://schemas.microsoft.com/office/drawing/2014/main" id="{81FD72C6-612B-4643-8764-653039445E4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0" y="1610"/>
                      <a:ext cx="576" cy="3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l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</p:grpSp>
            </p:grpSp>
          </p:grpSp>
          <p:grpSp>
            <p:nvGrpSpPr>
              <p:cNvPr id="20592" name="Group 50">
                <a:extLst>
                  <a:ext uri="{FF2B5EF4-FFF2-40B4-BE49-F238E27FC236}">
                    <a16:creationId xmlns:a16="http://schemas.microsoft.com/office/drawing/2014/main" id="{0C285B57-B456-4FFF-8C54-F13ECD4C6E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884"/>
                <a:ext cx="432" cy="449"/>
                <a:chOff x="0" y="3765"/>
                <a:chExt cx="672" cy="489"/>
              </a:xfrm>
            </p:grpSpPr>
            <p:sp>
              <p:nvSpPr>
                <p:cNvPr id="20593" name="Oval 51">
                  <a:extLst>
                    <a:ext uri="{FF2B5EF4-FFF2-40B4-BE49-F238E27FC236}">
                      <a16:creationId xmlns:a16="http://schemas.microsoft.com/office/drawing/2014/main" id="{4D23A47C-0888-4585-9586-133351359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911"/>
                  <a:ext cx="527" cy="34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94" name="Line 52">
                  <a:extLst>
                    <a:ext uri="{FF2B5EF4-FFF2-40B4-BE49-F238E27FC236}">
                      <a16:creationId xmlns:a16="http://schemas.microsoft.com/office/drawing/2014/main" id="{C8568896-287F-4D5E-890F-9113A5F7C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" y="3765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95" name="Text Box 53">
                  <a:extLst>
                    <a:ext uri="{FF2B5EF4-FFF2-40B4-BE49-F238E27FC236}">
                      <a16:creationId xmlns:a16="http://schemas.microsoft.com/office/drawing/2014/main" id="{326E471B-A4C9-4A66-B93C-118F3E493D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" y="3943"/>
                  <a:ext cx="4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0" dirty="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20559" name="Group 56">
            <a:extLst>
              <a:ext uri="{FF2B5EF4-FFF2-40B4-BE49-F238E27FC236}">
                <a16:creationId xmlns:a16="http://schemas.microsoft.com/office/drawing/2014/main" id="{264F5CF4-1D1B-4DB1-A21A-AC333B546F01}"/>
              </a:ext>
            </a:extLst>
          </p:cNvPr>
          <p:cNvGrpSpPr>
            <a:grpSpLocks/>
          </p:cNvGrpSpPr>
          <p:nvPr/>
        </p:nvGrpSpPr>
        <p:grpSpPr bwMode="auto">
          <a:xfrm>
            <a:off x="5593073" y="2770963"/>
            <a:ext cx="3441700" cy="1866900"/>
            <a:chOff x="0" y="1633"/>
            <a:chExt cx="2168" cy="1176"/>
          </a:xfrm>
        </p:grpSpPr>
        <p:grpSp>
          <p:nvGrpSpPr>
            <p:cNvPr id="20561" name="Group 57">
              <a:extLst>
                <a:ext uri="{FF2B5EF4-FFF2-40B4-BE49-F238E27FC236}">
                  <a16:creationId xmlns:a16="http://schemas.microsoft.com/office/drawing/2014/main" id="{04CD2333-C7B1-4855-BCDA-0009DD7A7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" y="1633"/>
              <a:ext cx="1859" cy="1073"/>
              <a:chOff x="265" y="2880"/>
              <a:chExt cx="2201" cy="1399"/>
            </a:xfrm>
          </p:grpSpPr>
          <p:grpSp>
            <p:nvGrpSpPr>
              <p:cNvPr id="20571" name="Group 58">
                <a:extLst>
                  <a:ext uri="{FF2B5EF4-FFF2-40B4-BE49-F238E27FC236}">
                    <a16:creationId xmlns:a16="http://schemas.microsoft.com/office/drawing/2014/main" id="{AB8E862D-F345-4625-A98B-5ECB8E9CAB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" y="2880"/>
                <a:ext cx="1534" cy="960"/>
                <a:chOff x="3865" y="1632"/>
                <a:chExt cx="1534" cy="960"/>
              </a:xfrm>
            </p:grpSpPr>
            <p:grpSp>
              <p:nvGrpSpPr>
                <p:cNvPr id="20577" name="Group 59">
                  <a:extLst>
                    <a:ext uri="{FF2B5EF4-FFF2-40B4-BE49-F238E27FC236}">
                      <a16:creationId xmlns:a16="http://schemas.microsoft.com/office/drawing/2014/main" id="{4441FA56-E519-46AB-800A-27F6388A22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5" y="1632"/>
                  <a:ext cx="1366" cy="929"/>
                  <a:chOff x="313" y="1045"/>
                  <a:chExt cx="1366" cy="929"/>
                </a:xfrm>
              </p:grpSpPr>
              <p:sp>
                <p:nvSpPr>
                  <p:cNvPr id="20582" name="Oval 60">
                    <a:extLst>
                      <a:ext uri="{FF2B5EF4-FFF2-40B4-BE49-F238E27FC236}">
                        <a16:creationId xmlns:a16="http://schemas.microsoft.com/office/drawing/2014/main" id="{22DE7D85-3FDF-4F8D-8319-0E9DE6A74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45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583" name="Oval 61">
                    <a:extLst>
                      <a:ext uri="{FF2B5EF4-FFF2-40B4-BE49-F238E27FC236}">
                        <a16:creationId xmlns:a16="http://schemas.microsoft.com/office/drawing/2014/main" id="{A52185BB-A2F9-4506-9CF7-B2E55A452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" y="1607"/>
                    <a:ext cx="407" cy="36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584" name="Line 62">
                    <a:extLst>
                      <a:ext uri="{FF2B5EF4-FFF2-40B4-BE49-F238E27FC236}">
                        <a16:creationId xmlns:a16="http://schemas.microsoft.com/office/drawing/2014/main" id="{46CAF00A-4734-4346-B1B7-36D1E3E967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454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85" name="Text Box 63">
                    <a:extLst>
                      <a:ext uri="{FF2B5EF4-FFF2-40B4-BE49-F238E27FC236}">
                        <a16:creationId xmlns:a16="http://schemas.microsoft.com/office/drawing/2014/main" id="{69C93DAE-22D3-439E-9DA9-A7ADC6D6FC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20586" name="Text Box 64">
                    <a:extLst>
                      <a:ext uri="{FF2B5EF4-FFF2-40B4-BE49-F238E27FC236}">
                        <a16:creationId xmlns:a16="http://schemas.microsoft.com/office/drawing/2014/main" id="{6FA3AE1C-E62E-40B3-9259-DB92C7D8CF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20578" name="Group 65">
                  <a:extLst>
                    <a:ext uri="{FF2B5EF4-FFF2-40B4-BE49-F238E27FC236}">
                      <a16:creationId xmlns:a16="http://schemas.microsoft.com/office/drawing/2014/main" id="{A88C84B1-2A4A-4ABD-95A1-E86A13B65F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56" y="2016"/>
                  <a:ext cx="743" cy="576"/>
                  <a:chOff x="4272" y="2016"/>
                  <a:chExt cx="1008" cy="720"/>
                </a:xfrm>
              </p:grpSpPr>
              <p:sp>
                <p:nvSpPr>
                  <p:cNvPr id="20579" name="Oval 66">
                    <a:extLst>
                      <a:ext uri="{FF2B5EF4-FFF2-40B4-BE49-F238E27FC236}">
                        <a16:creationId xmlns:a16="http://schemas.microsoft.com/office/drawing/2014/main" id="{296CCF6E-1DA9-43AF-9A46-0F82E1CCC6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580" name="Text Box 67">
                    <a:extLst>
                      <a:ext uri="{FF2B5EF4-FFF2-40B4-BE49-F238E27FC236}">
                        <a16:creationId xmlns:a16="http://schemas.microsoft.com/office/drawing/2014/main" id="{12ACE429-C670-4EA8-B756-62EB5CD5F3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99" y="2357"/>
                    <a:ext cx="481" cy="3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20581" name="Line 68">
                    <a:extLst>
                      <a:ext uri="{FF2B5EF4-FFF2-40B4-BE49-F238E27FC236}">
                        <a16:creationId xmlns:a16="http://schemas.microsoft.com/office/drawing/2014/main" id="{CF82329B-56FE-4A33-BEB7-4D0340E59D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62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72" name="Group 69">
                <a:extLst>
                  <a:ext uri="{FF2B5EF4-FFF2-40B4-BE49-F238E27FC236}">
                    <a16:creationId xmlns:a16="http://schemas.microsoft.com/office/drawing/2014/main" id="{1A0A4494-E709-4C74-8427-1D6F46AEA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809"/>
                <a:ext cx="786" cy="470"/>
                <a:chOff x="1056" y="1454"/>
                <a:chExt cx="786" cy="470"/>
              </a:xfrm>
            </p:grpSpPr>
            <p:sp>
              <p:nvSpPr>
                <p:cNvPr id="20573" name="Line 70">
                  <a:extLst>
                    <a:ext uri="{FF2B5EF4-FFF2-40B4-BE49-F238E27FC236}">
                      <a16:creationId xmlns:a16="http://schemas.microsoft.com/office/drawing/2014/main" id="{542A9681-5980-4A12-86D3-9BA07C183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574" name="Group 71">
                  <a:extLst>
                    <a:ext uri="{FF2B5EF4-FFF2-40B4-BE49-F238E27FC236}">
                      <a16:creationId xmlns:a16="http://schemas.microsoft.com/office/drawing/2014/main" id="{7AD9E6B6-1C14-4F44-AA53-9A6071DB6F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0" y="1556"/>
                  <a:ext cx="692" cy="368"/>
                  <a:chOff x="1150" y="1556"/>
                  <a:chExt cx="692" cy="368"/>
                </a:xfrm>
              </p:grpSpPr>
              <p:sp>
                <p:nvSpPr>
                  <p:cNvPr id="20575" name="Oval 72">
                    <a:extLst>
                      <a:ext uri="{FF2B5EF4-FFF2-40B4-BE49-F238E27FC236}">
                        <a16:creationId xmlns:a16="http://schemas.microsoft.com/office/drawing/2014/main" id="{97CD5D60-9DE6-47EE-9C0A-33BB9A60FC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56"/>
                    <a:ext cx="434" cy="36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576" name="Text Box 73">
                    <a:extLst>
                      <a:ext uri="{FF2B5EF4-FFF2-40B4-BE49-F238E27FC236}">
                        <a16:creationId xmlns:a16="http://schemas.microsoft.com/office/drawing/2014/main" id="{366B7568-64E4-47C9-9137-C8666D1A3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6" y="1602"/>
                    <a:ext cx="576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</p:grpSp>
        </p:grpSp>
        <p:grpSp>
          <p:nvGrpSpPr>
            <p:cNvPr id="20562" name="Group 74">
              <a:extLst>
                <a:ext uri="{FF2B5EF4-FFF2-40B4-BE49-F238E27FC236}">
                  <a16:creationId xmlns:a16="http://schemas.microsoft.com/office/drawing/2014/main" id="{C47A3520-394E-4EB8-AC0D-85E78A382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55"/>
              <a:ext cx="432" cy="454"/>
              <a:chOff x="0" y="3758"/>
              <a:chExt cx="672" cy="496"/>
            </a:xfrm>
          </p:grpSpPr>
          <p:sp>
            <p:nvSpPr>
              <p:cNvPr id="20568" name="Oval 75">
                <a:extLst>
                  <a:ext uri="{FF2B5EF4-FFF2-40B4-BE49-F238E27FC236}">
                    <a16:creationId xmlns:a16="http://schemas.microsoft.com/office/drawing/2014/main" id="{2D08E7D0-F3FD-4343-9ACB-EEA14E2F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11"/>
                <a:ext cx="527" cy="3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69" name="Line 76">
                <a:extLst>
                  <a:ext uri="{FF2B5EF4-FFF2-40B4-BE49-F238E27FC236}">
                    <a16:creationId xmlns:a16="http://schemas.microsoft.com/office/drawing/2014/main" id="{64969DE0-1FBB-48FA-9502-B726ED236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" y="3758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Text Box 77">
                <a:extLst>
                  <a:ext uri="{FF2B5EF4-FFF2-40B4-BE49-F238E27FC236}">
                    <a16:creationId xmlns:a16="http://schemas.microsoft.com/office/drawing/2014/main" id="{6396C58B-0112-4974-A6B2-15644B808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62"/>
                <a:ext cx="48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0564" name="Line 79">
              <a:extLst>
                <a:ext uri="{FF2B5EF4-FFF2-40B4-BE49-F238E27FC236}">
                  <a16:creationId xmlns:a16="http://schemas.microsoft.com/office/drawing/2014/main" id="{45ED507A-8958-4F47-8142-15C8AE764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7" name="Line 152">
            <a:extLst>
              <a:ext uri="{FF2B5EF4-FFF2-40B4-BE49-F238E27FC236}">
                <a16:creationId xmlns:a16="http://schemas.microsoft.com/office/drawing/2014/main" id="{4DDBC217-4CAD-475E-897E-4BCD461F7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9929" y="3557507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153">
            <a:extLst>
              <a:ext uri="{FF2B5EF4-FFF2-40B4-BE49-F238E27FC236}">
                <a16:creationId xmlns:a16="http://schemas.microsoft.com/office/drawing/2014/main" id="{85791383-5F01-48FB-A76F-95DFB8B6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29" y="3024107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Single Left Rotation</a:t>
            </a:r>
          </a:p>
        </p:txBody>
      </p:sp>
      <p:sp>
        <p:nvSpPr>
          <p:cNvPr id="20491" name="Oval 156">
            <a:extLst>
              <a:ext uri="{FF2B5EF4-FFF2-40B4-BE49-F238E27FC236}">
                <a16:creationId xmlns:a16="http://schemas.microsoft.com/office/drawing/2014/main" id="{C0F8323F-DEE8-4F4F-8B91-9EFA0E08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42" y="2719307"/>
            <a:ext cx="587587" cy="47378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" name="Text Box 3">
            <a:extLst>
              <a:ext uri="{FF2B5EF4-FFF2-40B4-BE49-F238E27FC236}">
                <a16:creationId xmlns:a16="http://schemas.microsoft.com/office/drawing/2014/main" id="{8CF7779E-4776-499D-9CDB-49B9C67E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983342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6</a:t>
            </a:r>
          </a:p>
        </p:txBody>
      </p:sp>
      <p:sp>
        <p:nvSpPr>
          <p:cNvPr id="135" name="Line 46">
            <a:extLst>
              <a:ext uri="{FF2B5EF4-FFF2-40B4-BE49-F238E27FC236}">
                <a16:creationId xmlns:a16="http://schemas.microsoft.com/office/drawing/2014/main" id="{B5AE40DD-1265-486E-9631-3FEBD3151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9929" y="4454925"/>
            <a:ext cx="275700" cy="3287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Oval 51">
            <a:extLst>
              <a:ext uri="{FF2B5EF4-FFF2-40B4-BE49-F238E27FC236}">
                <a16:creationId xmlns:a16="http://schemas.microsoft.com/office/drawing/2014/main" id="{4F222BCB-1240-4D4C-A083-2416A415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133" y="4096642"/>
            <a:ext cx="537822" cy="4999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7" name="Text Box 53">
            <a:extLst>
              <a:ext uri="{FF2B5EF4-FFF2-40B4-BE49-F238E27FC236}">
                <a16:creationId xmlns:a16="http://schemas.microsoft.com/office/drawing/2014/main" id="{5A6DE060-93AC-4426-98EC-2B31DC54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433" y="4143287"/>
            <a:ext cx="489857" cy="36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" name="Rectangle 2">
            <a:extLst>
              <a:ext uri="{FF2B5EF4-FFF2-40B4-BE49-F238E27FC236}">
                <a16:creationId xmlns:a16="http://schemas.microsoft.com/office/drawing/2014/main" id="{201080D0-6060-498B-AA0C-5A00D49BC8BD}"/>
              </a:ext>
            </a:extLst>
          </p:cNvPr>
          <p:cNvSpPr txBox="1">
            <a:spLocks noChangeArrowheads="1"/>
          </p:cNvSpPr>
          <p:nvPr/>
        </p:nvSpPr>
        <p:spPr>
          <a:xfrm>
            <a:off x="4872" y="276144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9pPr>
          </a:lstStyle>
          <a:p>
            <a:r>
              <a:rPr lang="en-US" altLang="en-US" kern="0" dirty="0"/>
              <a:t>An Example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B3E168-36A2-4524-A13D-CE56AD71B7E2}"/>
              </a:ext>
            </a:extLst>
          </p:cNvPr>
          <p:cNvCxnSpPr>
            <a:stCxn id="20607" idx="5"/>
          </p:cNvCxnSpPr>
          <p:nvPr/>
        </p:nvCxnSpPr>
        <p:spPr bwMode="auto">
          <a:xfrm>
            <a:off x="1857309" y="3144195"/>
            <a:ext cx="372949" cy="377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66F31F-220B-41B5-A48D-930CA94934E5}"/>
              </a:ext>
            </a:extLst>
          </p:cNvPr>
          <p:cNvCxnSpPr>
            <a:stCxn id="20581" idx="0"/>
            <a:endCxn id="20581" idx="1"/>
          </p:cNvCxnSpPr>
          <p:nvPr/>
        </p:nvCxnSpPr>
        <p:spPr bwMode="auto">
          <a:xfrm>
            <a:off x="7144206" y="3238512"/>
            <a:ext cx="616718" cy="327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44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/>
      <p:bldP spid="20491" grpId="0" animBg="1"/>
      <p:bldP spid="136" grpId="0" animBg="1"/>
      <p:bldP spid="1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155">
            <a:extLst>
              <a:ext uri="{FF2B5EF4-FFF2-40B4-BE49-F238E27FC236}">
                <a16:creationId xmlns:a16="http://schemas.microsoft.com/office/drawing/2014/main" id="{125B1D24-6B0F-4F48-9536-96A5C54E9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49" y="2791828"/>
            <a:ext cx="180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20492" name="Oval 157">
            <a:extLst>
              <a:ext uri="{FF2B5EF4-FFF2-40B4-BE49-F238E27FC236}">
                <a16:creationId xmlns:a16="http://schemas.microsoft.com/office/drawing/2014/main" id="{C2A0111A-7ABF-49F3-80E1-887D7838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188" y="3053850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58" name="Group 56">
            <a:extLst>
              <a:ext uri="{FF2B5EF4-FFF2-40B4-BE49-F238E27FC236}">
                <a16:creationId xmlns:a16="http://schemas.microsoft.com/office/drawing/2014/main" id="{8BB76038-2B96-4C4B-A520-535E9501EDFA}"/>
              </a:ext>
            </a:extLst>
          </p:cNvPr>
          <p:cNvGrpSpPr>
            <a:grpSpLocks/>
          </p:cNvGrpSpPr>
          <p:nvPr/>
        </p:nvGrpSpPr>
        <p:grpSpPr bwMode="auto">
          <a:xfrm>
            <a:off x="597840" y="2293839"/>
            <a:ext cx="3441700" cy="1866900"/>
            <a:chOff x="0" y="1633"/>
            <a:chExt cx="2168" cy="1176"/>
          </a:xfrm>
        </p:grpSpPr>
        <p:grpSp>
          <p:nvGrpSpPr>
            <p:cNvPr id="159" name="Group 57">
              <a:extLst>
                <a:ext uri="{FF2B5EF4-FFF2-40B4-BE49-F238E27FC236}">
                  <a16:creationId xmlns:a16="http://schemas.microsoft.com/office/drawing/2014/main" id="{2B29758D-AC6B-4D97-9E18-552E2647A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" y="1633"/>
              <a:ext cx="1859" cy="1073"/>
              <a:chOff x="265" y="2880"/>
              <a:chExt cx="2201" cy="1399"/>
            </a:xfrm>
          </p:grpSpPr>
          <p:grpSp>
            <p:nvGrpSpPr>
              <p:cNvPr id="165" name="Group 58">
                <a:extLst>
                  <a:ext uri="{FF2B5EF4-FFF2-40B4-BE49-F238E27FC236}">
                    <a16:creationId xmlns:a16="http://schemas.microsoft.com/office/drawing/2014/main" id="{7D56E552-6273-4FA2-B071-B8D572384E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" y="2880"/>
                <a:ext cx="1538" cy="959"/>
                <a:chOff x="3865" y="1632"/>
                <a:chExt cx="1538" cy="959"/>
              </a:xfrm>
            </p:grpSpPr>
            <p:grpSp>
              <p:nvGrpSpPr>
                <p:cNvPr id="171" name="Group 59">
                  <a:extLst>
                    <a:ext uri="{FF2B5EF4-FFF2-40B4-BE49-F238E27FC236}">
                      <a16:creationId xmlns:a16="http://schemas.microsoft.com/office/drawing/2014/main" id="{AF87EA1D-42C7-4031-817B-C87540AD46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5" y="1632"/>
                  <a:ext cx="1366" cy="929"/>
                  <a:chOff x="313" y="1045"/>
                  <a:chExt cx="1366" cy="929"/>
                </a:xfrm>
              </p:grpSpPr>
              <p:sp>
                <p:nvSpPr>
                  <p:cNvPr id="176" name="Oval 60">
                    <a:extLst>
                      <a:ext uri="{FF2B5EF4-FFF2-40B4-BE49-F238E27FC236}">
                        <a16:creationId xmlns:a16="http://schemas.microsoft.com/office/drawing/2014/main" id="{3EF074B0-DF43-40C3-BDA5-E6372494C4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45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7" name="Oval 61">
                    <a:extLst>
                      <a:ext uri="{FF2B5EF4-FFF2-40B4-BE49-F238E27FC236}">
                        <a16:creationId xmlns:a16="http://schemas.microsoft.com/office/drawing/2014/main" id="{1151AF32-EE80-4628-BD56-BB7E62EEAA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" y="1607"/>
                    <a:ext cx="407" cy="36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8" name="Line 62">
                    <a:extLst>
                      <a:ext uri="{FF2B5EF4-FFF2-40B4-BE49-F238E27FC236}">
                        <a16:creationId xmlns:a16="http://schemas.microsoft.com/office/drawing/2014/main" id="{44331F86-9941-486A-A05A-C665999A63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393"/>
                    <a:ext cx="240" cy="21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Text Box 63">
                    <a:extLst>
                      <a:ext uri="{FF2B5EF4-FFF2-40B4-BE49-F238E27FC236}">
                        <a16:creationId xmlns:a16="http://schemas.microsoft.com/office/drawing/2014/main" id="{7B38E555-ED08-43CD-9F88-51E7671F20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7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80" name="Text Box 64">
                    <a:extLst>
                      <a:ext uri="{FF2B5EF4-FFF2-40B4-BE49-F238E27FC236}">
                        <a16:creationId xmlns:a16="http://schemas.microsoft.com/office/drawing/2014/main" id="{3EDB829E-3387-4CFF-BF04-8D1EDDFBCF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2" name="Group 65">
                  <a:extLst>
                    <a:ext uri="{FF2B5EF4-FFF2-40B4-BE49-F238E27FC236}">
                      <a16:creationId xmlns:a16="http://schemas.microsoft.com/office/drawing/2014/main" id="{7A872575-41FA-4783-9CF5-2AECBD9060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8" y="2284"/>
                  <a:ext cx="425" cy="307"/>
                  <a:chOff x="4704" y="2352"/>
                  <a:chExt cx="576" cy="384"/>
                </a:xfrm>
              </p:grpSpPr>
              <p:sp>
                <p:nvSpPr>
                  <p:cNvPr id="173" name="Oval 66">
                    <a:extLst>
                      <a:ext uri="{FF2B5EF4-FFF2-40B4-BE49-F238E27FC236}">
                        <a16:creationId xmlns:a16="http://schemas.microsoft.com/office/drawing/2014/main" id="{165C7B96-D431-4BDF-AF22-F19467E26C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" name="Text Box 67">
                    <a:extLst>
                      <a:ext uri="{FF2B5EF4-FFF2-40B4-BE49-F238E27FC236}">
                        <a16:creationId xmlns:a16="http://schemas.microsoft.com/office/drawing/2014/main" id="{5DB48444-23C5-43C3-A95F-23F087A77F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99" y="2357"/>
                    <a:ext cx="481" cy="3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</p:grpSp>
          <p:grpSp>
            <p:nvGrpSpPr>
              <p:cNvPr id="166" name="Group 69">
                <a:extLst>
                  <a:ext uri="{FF2B5EF4-FFF2-40B4-BE49-F238E27FC236}">
                    <a16:creationId xmlns:a16="http://schemas.microsoft.com/office/drawing/2014/main" id="{7CA04336-57B4-4611-AB72-745193F9EB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809"/>
                <a:ext cx="786" cy="470"/>
                <a:chOff x="1056" y="1454"/>
                <a:chExt cx="786" cy="470"/>
              </a:xfrm>
            </p:grpSpPr>
            <p:sp>
              <p:nvSpPr>
                <p:cNvPr id="167" name="Line 70">
                  <a:extLst>
                    <a:ext uri="{FF2B5EF4-FFF2-40B4-BE49-F238E27FC236}">
                      <a16:creationId xmlns:a16="http://schemas.microsoft.com/office/drawing/2014/main" id="{DC815214-5C19-491E-A652-C235968989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189" cy="1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8" name="Group 71">
                  <a:extLst>
                    <a:ext uri="{FF2B5EF4-FFF2-40B4-BE49-F238E27FC236}">
                      <a16:creationId xmlns:a16="http://schemas.microsoft.com/office/drawing/2014/main" id="{950A12EF-4022-4AAD-B735-1F37AA6D84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0" y="1556"/>
                  <a:ext cx="692" cy="368"/>
                  <a:chOff x="1150" y="1556"/>
                  <a:chExt cx="692" cy="368"/>
                </a:xfrm>
              </p:grpSpPr>
              <p:sp>
                <p:nvSpPr>
                  <p:cNvPr id="169" name="Oval 72">
                    <a:extLst>
                      <a:ext uri="{FF2B5EF4-FFF2-40B4-BE49-F238E27FC236}">
                        <a16:creationId xmlns:a16="http://schemas.microsoft.com/office/drawing/2014/main" id="{9D18C6B9-A9AE-4443-AC63-926C029B21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56"/>
                    <a:ext cx="434" cy="36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0" name="Text Box 73">
                    <a:extLst>
                      <a:ext uri="{FF2B5EF4-FFF2-40B4-BE49-F238E27FC236}">
                        <a16:creationId xmlns:a16="http://schemas.microsoft.com/office/drawing/2014/main" id="{959843A2-4361-4EF4-ACE8-F1B4E9A1D6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6" y="1602"/>
                    <a:ext cx="576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5000"/>
                      <a:buFont typeface="Monotype Sorts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800" b="0" dirty="0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</p:grpSp>
        </p:grpSp>
        <p:grpSp>
          <p:nvGrpSpPr>
            <p:cNvPr id="160" name="Group 74">
              <a:extLst>
                <a:ext uri="{FF2B5EF4-FFF2-40B4-BE49-F238E27FC236}">
                  <a16:creationId xmlns:a16="http://schemas.microsoft.com/office/drawing/2014/main" id="{8DA9416F-69B8-4C5D-83E7-93FD4B58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55"/>
              <a:ext cx="432" cy="454"/>
              <a:chOff x="0" y="3758"/>
              <a:chExt cx="672" cy="496"/>
            </a:xfrm>
          </p:grpSpPr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0750FF9-8DBC-46FF-8DFE-7D185DAB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11"/>
                <a:ext cx="527" cy="3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3" name="Line 76">
                <a:extLst>
                  <a:ext uri="{FF2B5EF4-FFF2-40B4-BE49-F238E27FC236}">
                    <a16:creationId xmlns:a16="http://schemas.microsoft.com/office/drawing/2014/main" id="{C5C9A081-F6EE-4EEE-B089-F6C29221E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" y="3758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7">
                <a:extLst>
                  <a:ext uri="{FF2B5EF4-FFF2-40B4-BE49-F238E27FC236}">
                    <a16:creationId xmlns:a16="http://schemas.microsoft.com/office/drawing/2014/main" id="{22B8F590-730D-416C-9E01-332A4CEA8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62"/>
                <a:ext cx="48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61" name="Line 79">
              <a:extLst>
                <a:ext uri="{FF2B5EF4-FFF2-40B4-BE49-F238E27FC236}">
                  <a16:creationId xmlns:a16="http://schemas.microsoft.com/office/drawing/2014/main" id="{3A05A62F-3B43-4B33-8E20-0FA7347F0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2314"/>
              <a:ext cx="196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" name="Oval 51">
            <a:extLst>
              <a:ext uri="{FF2B5EF4-FFF2-40B4-BE49-F238E27FC236}">
                <a16:creationId xmlns:a16="http://schemas.microsoft.com/office/drawing/2014/main" id="{A3821BF6-DD4A-4B11-A77C-CA094C1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00" y="3619518"/>
            <a:ext cx="537822" cy="4999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2" name="Text Box 53">
            <a:extLst>
              <a:ext uri="{FF2B5EF4-FFF2-40B4-BE49-F238E27FC236}">
                <a16:creationId xmlns:a16="http://schemas.microsoft.com/office/drawing/2014/main" id="{E47952EF-DE11-45E3-9717-DB57DF37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00" y="3666163"/>
            <a:ext cx="489857" cy="36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3" name="Oval 137">
            <a:extLst>
              <a:ext uri="{FF2B5EF4-FFF2-40B4-BE49-F238E27FC236}">
                <a16:creationId xmlns:a16="http://schemas.microsoft.com/office/drawing/2014/main" id="{1C25C439-4A36-4C6D-ADA1-C5140178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388" y="4139177"/>
            <a:ext cx="579120" cy="432064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" name="Text Box 138">
            <a:extLst>
              <a:ext uri="{FF2B5EF4-FFF2-40B4-BE49-F238E27FC236}">
                <a16:creationId xmlns:a16="http://schemas.microsoft.com/office/drawing/2014/main" id="{56FF4F1C-01FD-4F2B-8CDD-26AAABDC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4204898"/>
            <a:ext cx="297964" cy="36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5" name="Line 70">
            <a:extLst>
              <a:ext uri="{FF2B5EF4-FFF2-40B4-BE49-F238E27FC236}">
                <a16:creationId xmlns:a16="http://schemas.microsoft.com/office/drawing/2014/main" id="{6C7C7759-547E-43C5-B957-2532B0123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883" y="3959300"/>
            <a:ext cx="297964" cy="183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CEEC27D-77BF-4CA8-B41A-92AAFD8A4707}"/>
              </a:ext>
            </a:extLst>
          </p:cNvPr>
          <p:cNvCxnSpPr/>
          <p:nvPr/>
        </p:nvCxnSpPr>
        <p:spPr bwMode="auto">
          <a:xfrm>
            <a:off x="2231639" y="2717639"/>
            <a:ext cx="455130" cy="403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Line 87">
            <a:extLst>
              <a:ext uri="{FF2B5EF4-FFF2-40B4-BE49-F238E27FC236}">
                <a16:creationId xmlns:a16="http://schemas.microsoft.com/office/drawing/2014/main" id="{2161AA48-3C24-4F77-9857-246F247D7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508" y="3339865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Text Box 3">
            <a:extLst>
              <a:ext uri="{FF2B5EF4-FFF2-40B4-BE49-F238E27FC236}">
                <a16:creationId xmlns:a16="http://schemas.microsoft.com/office/drawing/2014/main" id="{E80D6B04-FFFA-4455-BDE7-51748EDC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219" y="1844290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7</a:t>
            </a:r>
          </a:p>
        </p:txBody>
      </p:sp>
      <p:sp>
        <p:nvSpPr>
          <p:cNvPr id="191" name="Rectangle 2">
            <a:extLst>
              <a:ext uri="{FF2B5EF4-FFF2-40B4-BE49-F238E27FC236}">
                <a16:creationId xmlns:a16="http://schemas.microsoft.com/office/drawing/2014/main" id="{CA8A7504-52C4-449D-862C-6F58F09D0060}"/>
              </a:ext>
            </a:extLst>
          </p:cNvPr>
          <p:cNvSpPr txBox="1">
            <a:spLocks noChangeArrowheads="1"/>
          </p:cNvSpPr>
          <p:nvPr/>
        </p:nvSpPr>
        <p:spPr>
          <a:xfrm>
            <a:off x="41408" y="277951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9275B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D4D4D"/>
                </a:solidFill>
                <a:latin typeface="Lucida Sans" pitchFamily="34" charset="0"/>
              </a:defRPr>
            </a:lvl9pPr>
          </a:lstStyle>
          <a:p>
            <a:r>
              <a:rPr lang="en-US" altLang="en-US" kern="0"/>
              <a:t>An Extended Example</a:t>
            </a:r>
            <a:endParaRPr lang="en-US" altLang="en-US" kern="0" dirty="0"/>
          </a:p>
        </p:txBody>
      </p:sp>
      <p:grpSp>
        <p:nvGrpSpPr>
          <p:cNvPr id="192" name="Group 39">
            <a:extLst>
              <a:ext uri="{FF2B5EF4-FFF2-40B4-BE49-F238E27FC236}">
                <a16:creationId xmlns:a16="http://schemas.microsoft.com/office/drawing/2014/main" id="{31A4A958-1CDF-4F9D-A09B-811C33D34B9B}"/>
              </a:ext>
            </a:extLst>
          </p:cNvPr>
          <p:cNvGrpSpPr>
            <a:grpSpLocks/>
          </p:cNvGrpSpPr>
          <p:nvPr/>
        </p:nvGrpSpPr>
        <p:grpSpPr bwMode="auto">
          <a:xfrm>
            <a:off x="5569806" y="2744493"/>
            <a:ext cx="2971800" cy="2057400"/>
            <a:chOff x="624" y="1632"/>
            <a:chExt cx="1872" cy="1296"/>
          </a:xfrm>
        </p:grpSpPr>
        <p:sp>
          <p:nvSpPr>
            <p:cNvPr id="193" name="Oval 8">
              <a:extLst>
                <a:ext uri="{FF2B5EF4-FFF2-40B4-BE49-F238E27FC236}">
                  <a16:creationId xmlns:a16="http://schemas.microsoft.com/office/drawing/2014/main" id="{077783D4-E589-4D42-8C33-0B4690B3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4" name="Oval 15">
              <a:extLst>
                <a:ext uri="{FF2B5EF4-FFF2-40B4-BE49-F238E27FC236}">
                  <a16:creationId xmlns:a16="http://schemas.microsoft.com/office/drawing/2014/main" id="{2101B77D-CE7D-4953-B5C9-2D2906996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95" name="Oval 16">
              <a:extLst>
                <a:ext uri="{FF2B5EF4-FFF2-40B4-BE49-F238E27FC236}">
                  <a16:creationId xmlns:a16="http://schemas.microsoft.com/office/drawing/2014/main" id="{5B801619-55F2-4B87-96D0-05507570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6" name="Line 17">
              <a:extLst>
                <a:ext uri="{FF2B5EF4-FFF2-40B4-BE49-F238E27FC236}">
                  <a16:creationId xmlns:a16="http://schemas.microsoft.com/office/drawing/2014/main" id="{B47F33F1-5AE0-44F1-A5A2-727819129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">
              <a:extLst>
                <a:ext uri="{FF2B5EF4-FFF2-40B4-BE49-F238E27FC236}">
                  <a16:creationId xmlns:a16="http://schemas.microsoft.com/office/drawing/2014/main" id="{581F11FF-38CC-4F8C-BFCC-501E723C3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Oval 23">
              <a:extLst>
                <a:ext uri="{FF2B5EF4-FFF2-40B4-BE49-F238E27FC236}">
                  <a16:creationId xmlns:a16="http://schemas.microsoft.com/office/drawing/2014/main" id="{A6B3D01A-97F5-4385-B7FA-2CDA59EF4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9" name="Oval 24">
              <a:extLst>
                <a:ext uri="{FF2B5EF4-FFF2-40B4-BE49-F238E27FC236}">
                  <a16:creationId xmlns:a16="http://schemas.microsoft.com/office/drawing/2014/main" id="{85ABFB56-D299-4788-9FEC-48DC4053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0" name="Line 25">
              <a:extLst>
                <a:ext uri="{FF2B5EF4-FFF2-40B4-BE49-F238E27FC236}">
                  <a16:creationId xmlns:a16="http://schemas.microsoft.com/office/drawing/2014/main" id="{F81372A3-49E7-4941-AEB6-CFD4F1DC8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22E3D984-5B8E-4018-91FA-F09E368FE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Oval 28">
              <a:extLst>
                <a:ext uri="{FF2B5EF4-FFF2-40B4-BE49-F238E27FC236}">
                  <a16:creationId xmlns:a16="http://schemas.microsoft.com/office/drawing/2014/main" id="{4F78A6C8-EE98-4FAE-944F-9DF137AA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B0B52722-D6BB-4CDC-ACDD-35381C471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" name="Oval 15">
            <a:extLst>
              <a:ext uri="{FF2B5EF4-FFF2-40B4-BE49-F238E27FC236}">
                <a16:creationId xmlns:a16="http://schemas.microsoft.com/office/drawing/2014/main" id="{A4A9867B-9D96-4BF5-8499-B3A4D4FD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606" y="434264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5" name="Line 25">
            <a:extLst>
              <a:ext uri="{FF2B5EF4-FFF2-40B4-BE49-F238E27FC236}">
                <a16:creationId xmlns:a16="http://schemas.microsoft.com/office/drawing/2014/main" id="{04F7FED7-E44B-44E0-ABB6-57A295DB7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9106" y="396369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  <p:bldP spid="20492" grpId="0" animBg="1"/>
      <p:bldP spid="189" grpId="0" animBg="1"/>
      <p:bldP spid="204" grpId="0" animBg="1"/>
      <p:bldP spid="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Line 126">
            <a:extLst>
              <a:ext uri="{FF2B5EF4-FFF2-40B4-BE49-F238E27FC236}">
                <a16:creationId xmlns:a16="http://schemas.microsoft.com/office/drawing/2014/main" id="{38C67C78-78EB-4371-A70F-3EB4B81E7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886" y="1793980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10" name="Text Box 127">
            <a:extLst>
              <a:ext uri="{FF2B5EF4-FFF2-40B4-BE49-F238E27FC236}">
                <a16:creationId xmlns:a16="http://schemas.microsoft.com/office/drawing/2014/main" id="{7E7A9540-17B2-4E69-A32E-4A85BC04B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327" y="1330181"/>
            <a:ext cx="24995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Double RL Rotation</a:t>
            </a:r>
          </a:p>
        </p:txBody>
      </p:sp>
      <p:sp>
        <p:nvSpPr>
          <p:cNvPr id="21511" name="Oval 128">
            <a:extLst>
              <a:ext uri="{FF2B5EF4-FFF2-40B4-BE49-F238E27FC236}">
                <a16:creationId xmlns:a16="http://schemas.microsoft.com/office/drawing/2014/main" id="{5F7F220A-ACE3-4475-8CD5-5DA5432F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184" y="2934282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43" name="Group 39">
            <a:extLst>
              <a:ext uri="{FF2B5EF4-FFF2-40B4-BE49-F238E27FC236}">
                <a16:creationId xmlns:a16="http://schemas.microsoft.com/office/drawing/2014/main" id="{A41DD812-42B0-44F2-9DC9-5BAE90BCE7A0}"/>
              </a:ext>
            </a:extLst>
          </p:cNvPr>
          <p:cNvGrpSpPr>
            <a:grpSpLocks/>
          </p:cNvGrpSpPr>
          <p:nvPr/>
        </p:nvGrpSpPr>
        <p:grpSpPr bwMode="auto">
          <a:xfrm>
            <a:off x="212684" y="1333445"/>
            <a:ext cx="2971800" cy="2057400"/>
            <a:chOff x="624" y="1632"/>
            <a:chExt cx="1872" cy="1296"/>
          </a:xfrm>
        </p:grpSpPr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40705867-7038-4EE2-9FD5-004637D62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5">
              <a:extLst>
                <a:ext uri="{FF2B5EF4-FFF2-40B4-BE49-F238E27FC236}">
                  <a16:creationId xmlns:a16="http://schemas.microsoft.com/office/drawing/2014/main" id="{4A4196FE-418E-4CE2-A6AE-F13EFCAD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6" name="Oval 16">
              <a:extLst>
                <a:ext uri="{FF2B5EF4-FFF2-40B4-BE49-F238E27FC236}">
                  <a16:creationId xmlns:a16="http://schemas.microsoft.com/office/drawing/2014/main" id="{379A3753-FCA3-4999-B321-6563D773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7" name="Line 17">
              <a:extLst>
                <a:ext uri="{FF2B5EF4-FFF2-40B4-BE49-F238E27FC236}">
                  <a16:creationId xmlns:a16="http://schemas.microsoft.com/office/drawing/2014/main" id="{63030F95-C64A-445D-8135-0F2F45A32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8">
              <a:extLst>
                <a:ext uri="{FF2B5EF4-FFF2-40B4-BE49-F238E27FC236}">
                  <a16:creationId xmlns:a16="http://schemas.microsoft.com/office/drawing/2014/main" id="{55902347-977F-425A-BBB6-C1D55284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23">
              <a:extLst>
                <a:ext uri="{FF2B5EF4-FFF2-40B4-BE49-F238E27FC236}">
                  <a16:creationId xmlns:a16="http://schemas.microsoft.com/office/drawing/2014/main" id="{7055530F-F852-4DEA-B0EE-34003835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0" name="Oval 24">
              <a:extLst>
                <a:ext uri="{FF2B5EF4-FFF2-40B4-BE49-F238E27FC236}">
                  <a16:creationId xmlns:a16="http://schemas.microsoft.com/office/drawing/2014/main" id="{6138D3A0-8EBE-42BD-87B2-8BAA237E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1" name="Line 25">
              <a:extLst>
                <a:ext uri="{FF2B5EF4-FFF2-40B4-BE49-F238E27FC236}">
                  <a16:creationId xmlns:a16="http://schemas.microsoft.com/office/drawing/2014/main" id="{FE2FE590-8024-4DF8-9F25-E289DF601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6">
              <a:extLst>
                <a:ext uri="{FF2B5EF4-FFF2-40B4-BE49-F238E27FC236}">
                  <a16:creationId xmlns:a16="http://schemas.microsoft.com/office/drawing/2014/main" id="{6ED5D80C-841A-4490-84AD-DECF63409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28">
              <a:extLst>
                <a:ext uri="{FF2B5EF4-FFF2-40B4-BE49-F238E27FC236}">
                  <a16:creationId xmlns:a16="http://schemas.microsoft.com/office/drawing/2014/main" id="{3120B512-CA4A-4B49-824C-B3072635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640"/>
              <a:ext cx="32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87228C8D-9F67-4A22-A0E4-0E6C5A7D4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Oval 15">
            <a:extLst>
              <a:ext uri="{FF2B5EF4-FFF2-40B4-BE49-F238E27FC236}">
                <a16:creationId xmlns:a16="http://schemas.microsoft.com/office/drawing/2014/main" id="{C7365BED-845C-406B-9BF8-2B61CB82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484" y="293159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6" name="Line 25">
            <a:extLst>
              <a:ext uri="{FF2B5EF4-FFF2-40B4-BE49-F238E27FC236}">
                <a16:creationId xmlns:a16="http://schemas.microsoft.com/office/drawing/2014/main" id="{837C2641-9FBF-40FD-AA96-963A6AE491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1984" y="255264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" name="Oval 28">
            <a:extLst>
              <a:ext uri="{FF2B5EF4-FFF2-40B4-BE49-F238E27FC236}">
                <a16:creationId xmlns:a16="http://schemas.microsoft.com/office/drawing/2014/main" id="{8A210CC3-1C2C-4920-AE7F-8E63BB85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060" y="3485796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58" name="Oval 28">
            <a:extLst>
              <a:ext uri="{FF2B5EF4-FFF2-40B4-BE49-F238E27FC236}">
                <a16:creationId xmlns:a16="http://schemas.microsoft.com/office/drawing/2014/main" id="{71AB0F54-EF9B-4720-BD9F-D7D557DD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966" y="4257514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9" name="Line 30">
            <a:extLst>
              <a:ext uri="{FF2B5EF4-FFF2-40B4-BE49-F238E27FC236}">
                <a16:creationId xmlns:a16="http://schemas.microsoft.com/office/drawing/2014/main" id="{337D903D-0CB5-4A92-8A8D-FCB800064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09" y="3294802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25">
            <a:extLst>
              <a:ext uri="{FF2B5EF4-FFF2-40B4-BE49-F238E27FC236}">
                <a16:creationId xmlns:a16="http://schemas.microsoft.com/office/drawing/2014/main" id="{39962C08-A8B6-42A0-B17C-16A37DDE5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55" y="38845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Oval 128">
            <a:extLst>
              <a:ext uri="{FF2B5EF4-FFF2-40B4-BE49-F238E27FC236}">
                <a16:creationId xmlns:a16="http://schemas.microsoft.com/office/drawing/2014/main" id="{5CE86E17-E247-49B7-9209-262C2DF6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5485395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3" name="Group 39">
            <a:extLst>
              <a:ext uri="{FF2B5EF4-FFF2-40B4-BE49-F238E27FC236}">
                <a16:creationId xmlns:a16="http://schemas.microsoft.com/office/drawing/2014/main" id="{4548F670-2494-4090-A5B0-2732B6782E1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884558"/>
            <a:ext cx="2971800" cy="2057400"/>
            <a:chOff x="624" y="1632"/>
            <a:chExt cx="1872" cy="1296"/>
          </a:xfrm>
        </p:grpSpPr>
        <p:sp>
          <p:nvSpPr>
            <p:cNvPr id="164" name="Oval 8">
              <a:extLst>
                <a:ext uri="{FF2B5EF4-FFF2-40B4-BE49-F238E27FC236}">
                  <a16:creationId xmlns:a16="http://schemas.microsoft.com/office/drawing/2014/main" id="{E9E7170B-24B5-4429-8D8B-0A9B8B72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5" name="Oval 15">
              <a:extLst>
                <a:ext uri="{FF2B5EF4-FFF2-40B4-BE49-F238E27FC236}">
                  <a16:creationId xmlns:a16="http://schemas.microsoft.com/office/drawing/2014/main" id="{63EEDEB7-7BA4-4078-B922-50406E9D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6" name="Oval 16">
              <a:extLst>
                <a:ext uri="{FF2B5EF4-FFF2-40B4-BE49-F238E27FC236}">
                  <a16:creationId xmlns:a16="http://schemas.microsoft.com/office/drawing/2014/main" id="{B94EF733-2FA5-47DA-AC43-E17DC66B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7" name="Line 17">
              <a:extLst>
                <a:ext uri="{FF2B5EF4-FFF2-40B4-BE49-F238E27FC236}">
                  <a16:creationId xmlns:a16="http://schemas.microsoft.com/office/drawing/2014/main" id="{FEF61EC3-4D60-4825-85DD-6538E5476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8">
              <a:extLst>
                <a:ext uri="{FF2B5EF4-FFF2-40B4-BE49-F238E27FC236}">
                  <a16:creationId xmlns:a16="http://schemas.microsoft.com/office/drawing/2014/main" id="{684861DE-96A9-4A9E-A65F-EBF08B036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23">
              <a:extLst>
                <a:ext uri="{FF2B5EF4-FFF2-40B4-BE49-F238E27FC236}">
                  <a16:creationId xmlns:a16="http://schemas.microsoft.com/office/drawing/2014/main" id="{4197429C-11DC-4A50-8DFB-02AA5955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0" name="Oval 24">
              <a:extLst>
                <a:ext uri="{FF2B5EF4-FFF2-40B4-BE49-F238E27FC236}">
                  <a16:creationId xmlns:a16="http://schemas.microsoft.com/office/drawing/2014/main" id="{C34067C9-7B2B-4517-B7D5-7DD808000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644C7A78-EE2E-40C0-B849-DCEB44BCA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F547D310-7A1D-4CD5-BA24-805F272F8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28">
              <a:extLst>
                <a:ext uri="{FF2B5EF4-FFF2-40B4-BE49-F238E27FC236}">
                  <a16:creationId xmlns:a16="http://schemas.microsoft.com/office/drawing/2014/main" id="{DF97E138-9A69-47A6-B6C7-6A3542CE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74" name="Line 30">
              <a:extLst>
                <a:ext uri="{FF2B5EF4-FFF2-40B4-BE49-F238E27FC236}">
                  <a16:creationId xmlns:a16="http://schemas.microsoft.com/office/drawing/2014/main" id="{C8CA9157-027A-488E-AAA5-6CD8EB540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Oval 15">
            <a:extLst>
              <a:ext uri="{FF2B5EF4-FFF2-40B4-BE49-F238E27FC236}">
                <a16:creationId xmlns:a16="http://schemas.microsoft.com/office/drawing/2014/main" id="{E12B23A2-EED2-4C9F-8C0F-98EB78D9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270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6" name="Line 25">
            <a:extLst>
              <a:ext uri="{FF2B5EF4-FFF2-40B4-BE49-F238E27FC236}">
                <a16:creationId xmlns:a16="http://schemas.microsoft.com/office/drawing/2014/main" id="{E8A81BFE-741E-41AE-AEBF-5324A43A8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900" y="51037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Oval 28">
            <a:extLst>
              <a:ext uri="{FF2B5EF4-FFF2-40B4-BE49-F238E27FC236}">
                <a16:creationId xmlns:a16="http://schemas.microsoft.com/office/drawing/2014/main" id="{A0D143CC-8DE6-4399-A434-FE62FEDE0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79" y="6194529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78" name="Oval 28">
            <a:extLst>
              <a:ext uri="{FF2B5EF4-FFF2-40B4-BE49-F238E27FC236}">
                <a16:creationId xmlns:a16="http://schemas.microsoft.com/office/drawing/2014/main" id="{8DFF6207-8599-419B-97AF-3688529A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459" y="62553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9" name="Line 30">
            <a:extLst>
              <a:ext uri="{FF2B5EF4-FFF2-40B4-BE49-F238E27FC236}">
                <a16:creationId xmlns:a16="http://schemas.microsoft.com/office/drawing/2014/main" id="{31EF1192-D01E-422F-8B9B-E7596F9E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4" y="5845914"/>
            <a:ext cx="276225" cy="40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95742F22-8A75-4D3D-813D-78396D5E0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0150" y="590385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Text Box 3">
            <a:extLst>
              <a:ext uri="{FF2B5EF4-FFF2-40B4-BE49-F238E27FC236}">
                <a16:creationId xmlns:a16="http://schemas.microsoft.com/office/drawing/2014/main" id="{608C63E8-D743-4A14-AD9A-F839F0674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31" y="729066"/>
            <a:ext cx="2293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16 then 15</a:t>
            </a:r>
          </a:p>
        </p:txBody>
      </p:sp>
      <p:sp>
        <p:nvSpPr>
          <p:cNvPr id="182" name="Text Box 3">
            <a:extLst>
              <a:ext uri="{FF2B5EF4-FFF2-40B4-BE49-F238E27FC236}">
                <a16:creationId xmlns:a16="http://schemas.microsoft.com/office/drawing/2014/main" id="{E76CEF3B-8687-4B3E-8C63-D975B133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215" y="3562825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183" name="Text Box 3">
            <a:extLst>
              <a:ext uri="{FF2B5EF4-FFF2-40B4-BE49-F238E27FC236}">
                <a16:creationId xmlns:a16="http://schemas.microsoft.com/office/drawing/2014/main" id="{E00F2616-7B85-4332-AD52-833E5CD8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362" y="2870619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184" name="Text Box 3">
            <a:extLst>
              <a:ext uri="{FF2B5EF4-FFF2-40B4-BE49-F238E27FC236}">
                <a16:creationId xmlns:a16="http://schemas.microsoft.com/office/drawing/2014/main" id="{17988BE0-29E4-4FA6-A8DE-5ABE65D78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573" y="428478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Z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185" name="Line 126">
            <a:extLst>
              <a:ext uri="{FF2B5EF4-FFF2-40B4-BE49-F238E27FC236}">
                <a16:creationId xmlns:a16="http://schemas.microsoft.com/office/drawing/2014/main" id="{77928B19-CEC1-42CD-A042-AD009FC93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595" y="933131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Oval 128">
            <a:extLst>
              <a:ext uri="{FF2B5EF4-FFF2-40B4-BE49-F238E27FC236}">
                <a16:creationId xmlns:a16="http://schemas.microsoft.com/office/drawing/2014/main" id="{9BB56857-A9E1-4983-8CA7-E106965F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564" y="2044156"/>
            <a:ext cx="5334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87" name="Group 39">
            <a:extLst>
              <a:ext uri="{FF2B5EF4-FFF2-40B4-BE49-F238E27FC236}">
                <a16:creationId xmlns:a16="http://schemas.microsoft.com/office/drawing/2014/main" id="{B6E1128A-6A69-4611-BA56-D9BD138AA7A2}"/>
              </a:ext>
            </a:extLst>
          </p:cNvPr>
          <p:cNvGrpSpPr>
            <a:grpSpLocks/>
          </p:cNvGrpSpPr>
          <p:nvPr/>
        </p:nvGrpSpPr>
        <p:grpSpPr bwMode="auto">
          <a:xfrm>
            <a:off x="5015064" y="443319"/>
            <a:ext cx="2971800" cy="2057400"/>
            <a:chOff x="624" y="1632"/>
            <a:chExt cx="1872" cy="1296"/>
          </a:xfrm>
        </p:grpSpPr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2A8B24AC-36A8-415A-A20E-25C9182AA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9" name="Oval 15">
              <a:extLst>
                <a:ext uri="{FF2B5EF4-FFF2-40B4-BE49-F238E27FC236}">
                  <a16:creationId xmlns:a16="http://schemas.microsoft.com/office/drawing/2014/main" id="{BAA068CF-804C-456D-ACEE-5B6BE43A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90" name="Oval 16">
              <a:extLst>
                <a:ext uri="{FF2B5EF4-FFF2-40B4-BE49-F238E27FC236}">
                  <a16:creationId xmlns:a16="http://schemas.microsoft.com/office/drawing/2014/main" id="{CD614DC1-BE4C-48A7-951C-6B71B87E0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1" name="Line 17">
              <a:extLst>
                <a:ext uri="{FF2B5EF4-FFF2-40B4-BE49-F238E27FC236}">
                  <a16:creationId xmlns:a16="http://schemas.microsoft.com/office/drawing/2014/main" id="{67BA29A6-8A48-48A8-9696-D3018B143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">
              <a:extLst>
                <a:ext uri="{FF2B5EF4-FFF2-40B4-BE49-F238E27FC236}">
                  <a16:creationId xmlns:a16="http://schemas.microsoft.com/office/drawing/2014/main" id="{A97F10CB-AA00-4AC6-8B22-C760951BF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23">
              <a:extLst>
                <a:ext uri="{FF2B5EF4-FFF2-40B4-BE49-F238E27FC236}">
                  <a16:creationId xmlns:a16="http://schemas.microsoft.com/office/drawing/2014/main" id="{D19FC447-047C-40CD-BE55-40BC413C1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4" name="Oval 24">
              <a:extLst>
                <a:ext uri="{FF2B5EF4-FFF2-40B4-BE49-F238E27FC236}">
                  <a16:creationId xmlns:a16="http://schemas.microsoft.com/office/drawing/2014/main" id="{D949A0BF-E601-40BC-800E-8E9C0531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5" name="Line 25">
              <a:extLst>
                <a:ext uri="{FF2B5EF4-FFF2-40B4-BE49-F238E27FC236}">
                  <a16:creationId xmlns:a16="http://schemas.microsoft.com/office/drawing/2014/main" id="{C3E84C95-ED44-4D6F-9999-49C011388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26">
              <a:extLst>
                <a:ext uri="{FF2B5EF4-FFF2-40B4-BE49-F238E27FC236}">
                  <a16:creationId xmlns:a16="http://schemas.microsoft.com/office/drawing/2014/main" id="{C985972E-2B60-46F3-A29F-0B54D6127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86C53549-5BBD-4D66-8299-55ACFFCB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640"/>
              <a:ext cx="32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8" name="Line 30">
              <a:extLst>
                <a:ext uri="{FF2B5EF4-FFF2-40B4-BE49-F238E27FC236}">
                  <a16:creationId xmlns:a16="http://schemas.microsoft.com/office/drawing/2014/main" id="{675C426B-7548-44F8-AB1D-25599599F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" name="Oval 15">
            <a:extLst>
              <a:ext uri="{FF2B5EF4-FFF2-40B4-BE49-F238E27FC236}">
                <a16:creationId xmlns:a16="http://schemas.microsoft.com/office/drawing/2014/main" id="{A9A4EC46-DF16-40DC-851F-E3D27B52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864" y="204146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0" name="Line 25">
            <a:extLst>
              <a:ext uri="{FF2B5EF4-FFF2-40B4-BE49-F238E27FC236}">
                <a16:creationId xmlns:a16="http://schemas.microsoft.com/office/drawing/2014/main" id="{2038DD2D-995B-4CF5-9560-26D5110D7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4364" y="166251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Oval 28">
            <a:extLst>
              <a:ext uri="{FF2B5EF4-FFF2-40B4-BE49-F238E27FC236}">
                <a16:creationId xmlns:a16="http://schemas.microsoft.com/office/drawing/2014/main" id="{10481C7F-7167-476A-8640-08B70BD0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404" y="3302115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2" name="Oval 28">
            <a:extLst>
              <a:ext uri="{FF2B5EF4-FFF2-40B4-BE49-F238E27FC236}">
                <a16:creationId xmlns:a16="http://schemas.microsoft.com/office/drawing/2014/main" id="{5B2F715B-724D-4C46-9426-A91E9958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116" y="2621370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3" name="Line 30">
            <a:extLst>
              <a:ext uri="{FF2B5EF4-FFF2-40B4-BE49-F238E27FC236}">
                <a16:creationId xmlns:a16="http://schemas.microsoft.com/office/drawing/2014/main" id="{05AB4354-980A-4ABA-A09A-9636369DC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589" y="2404676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" name="Line 25">
            <a:extLst>
              <a:ext uri="{FF2B5EF4-FFF2-40B4-BE49-F238E27FC236}">
                <a16:creationId xmlns:a16="http://schemas.microsoft.com/office/drawing/2014/main" id="{10334EBB-7923-496F-8E13-19B4D28AD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9216" y="3047798"/>
            <a:ext cx="269508" cy="310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" name="Text Box 3">
            <a:extLst>
              <a:ext uri="{FF2B5EF4-FFF2-40B4-BE49-F238E27FC236}">
                <a16:creationId xmlns:a16="http://schemas.microsoft.com/office/drawing/2014/main" id="{728AC5CF-E938-463A-99C2-8F2CA30E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0717" y="3653725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06" name="Text Box 3">
            <a:extLst>
              <a:ext uri="{FF2B5EF4-FFF2-40B4-BE49-F238E27FC236}">
                <a16:creationId xmlns:a16="http://schemas.microsoft.com/office/drawing/2014/main" id="{A07829FA-473E-4F18-AC1C-35E417C2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742" y="1980493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07" name="Text Box 3">
            <a:extLst>
              <a:ext uri="{FF2B5EF4-FFF2-40B4-BE49-F238E27FC236}">
                <a16:creationId xmlns:a16="http://schemas.microsoft.com/office/drawing/2014/main" id="{DCE99D23-8AFE-4080-9A72-7289A777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268" y="2497845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Z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08" name="Line 126">
            <a:extLst>
              <a:ext uri="{FF2B5EF4-FFF2-40B4-BE49-F238E27FC236}">
                <a16:creationId xmlns:a16="http://schemas.microsoft.com/office/drawing/2014/main" id="{45A60E21-5E6D-431F-8454-20A7AF519C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931563"/>
            <a:ext cx="22384" cy="6481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/>
      <p:bldP spid="157" grpId="0" animBg="1"/>
      <p:bldP spid="158" grpId="0" animBg="1"/>
      <p:bldP spid="159" grpId="0" animBg="1"/>
      <p:bldP spid="161" grpId="0" animBg="1"/>
      <p:bldP spid="162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2" grpId="0"/>
      <p:bldP spid="183" grpId="0"/>
      <p:bldP spid="184" grpId="0"/>
      <p:bldP spid="185" grpId="0" animBg="1"/>
      <p:bldP spid="186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/>
      <p:bldP spid="206" grpId="0"/>
      <p:bldP spid="207" grpId="0"/>
      <p:bldP spid="20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FCAB9-82B1-4F41-8382-0F47D0E9BD5D}"/>
              </a:ext>
            </a:extLst>
          </p:cNvPr>
          <p:cNvSpPr/>
          <p:nvPr/>
        </p:nvSpPr>
        <p:spPr bwMode="auto">
          <a:xfrm>
            <a:off x="444023" y="685800"/>
            <a:ext cx="8166577" cy="5228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32" name="Line 98">
            <a:extLst>
              <a:ext uri="{FF2B5EF4-FFF2-40B4-BE49-F238E27FC236}">
                <a16:creationId xmlns:a16="http://schemas.microsoft.com/office/drawing/2014/main" id="{B63D91A6-1487-45BF-B001-A8F742834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023" y="1810624"/>
            <a:ext cx="68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99">
            <a:extLst>
              <a:ext uri="{FF2B5EF4-FFF2-40B4-BE49-F238E27FC236}">
                <a16:creationId xmlns:a16="http://schemas.microsoft.com/office/drawing/2014/main" id="{29D78465-504E-410E-B6D0-5FE2FE81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324" y="1350412"/>
            <a:ext cx="190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22534" name="Oval 143">
            <a:extLst>
              <a:ext uri="{FF2B5EF4-FFF2-40B4-BE49-F238E27FC236}">
                <a16:creationId xmlns:a16="http://schemas.microsoft.com/office/drawing/2014/main" id="{12064B1A-0898-42B4-A97B-48202EA3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158" y="1969049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3" name="Group 39">
            <a:extLst>
              <a:ext uri="{FF2B5EF4-FFF2-40B4-BE49-F238E27FC236}">
                <a16:creationId xmlns:a16="http://schemas.microsoft.com/office/drawing/2014/main" id="{E577DC0F-D771-45E1-9FC0-0E633B5092CA}"/>
              </a:ext>
            </a:extLst>
          </p:cNvPr>
          <p:cNvGrpSpPr>
            <a:grpSpLocks/>
          </p:cNvGrpSpPr>
          <p:nvPr/>
        </p:nvGrpSpPr>
        <p:grpSpPr bwMode="auto">
          <a:xfrm>
            <a:off x="139223" y="1211506"/>
            <a:ext cx="2971800" cy="2057400"/>
            <a:chOff x="624" y="1632"/>
            <a:chExt cx="1872" cy="1296"/>
          </a:xfrm>
        </p:grpSpPr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64E729B6-68D9-4C81-88F3-C049D3DA8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A1E9D55-6A65-446F-85E9-8A6B87DF2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6" name="Oval 16">
              <a:extLst>
                <a:ext uri="{FF2B5EF4-FFF2-40B4-BE49-F238E27FC236}">
                  <a16:creationId xmlns:a16="http://schemas.microsoft.com/office/drawing/2014/main" id="{0D2FBB4A-381B-4EFC-A180-E1EDDE17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AA282410-BB0F-4F21-9FB2-08D0A55B9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D2358604-5761-4CA9-A426-0BA376DD3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23">
              <a:extLst>
                <a:ext uri="{FF2B5EF4-FFF2-40B4-BE49-F238E27FC236}">
                  <a16:creationId xmlns:a16="http://schemas.microsoft.com/office/drawing/2014/main" id="{A49A05F7-CAF8-45C5-AE5B-042670A7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0" name="Oval 24">
              <a:extLst>
                <a:ext uri="{FF2B5EF4-FFF2-40B4-BE49-F238E27FC236}">
                  <a16:creationId xmlns:a16="http://schemas.microsoft.com/office/drawing/2014/main" id="{70C9665B-B86B-4FE6-BE64-6DA5BAB9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Line 25">
              <a:extLst>
                <a:ext uri="{FF2B5EF4-FFF2-40B4-BE49-F238E27FC236}">
                  <a16:creationId xmlns:a16="http://schemas.microsoft.com/office/drawing/2014/main" id="{32BB80AA-B832-4315-9C5F-4F74455A8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6">
              <a:extLst>
                <a:ext uri="{FF2B5EF4-FFF2-40B4-BE49-F238E27FC236}">
                  <a16:creationId xmlns:a16="http://schemas.microsoft.com/office/drawing/2014/main" id="{5E5DBAAE-28D2-46A3-80C6-CD6BA00BC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28">
              <a:extLst>
                <a:ext uri="{FF2B5EF4-FFF2-40B4-BE49-F238E27FC236}">
                  <a16:creationId xmlns:a16="http://schemas.microsoft.com/office/drawing/2014/main" id="{72717E2F-7DC5-47DD-A4BA-6A829F9DA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76C0AB57-93FA-4337-957F-E0ECFCC9C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Oval 15">
            <a:extLst>
              <a:ext uri="{FF2B5EF4-FFF2-40B4-BE49-F238E27FC236}">
                <a16:creationId xmlns:a16="http://schemas.microsoft.com/office/drawing/2014/main" id="{78FF8928-F791-4E3E-8546-884593CF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23" y="280965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6" name="Line 25">
            <a:extLst>
              <a:ext uri="{FF2B5EF4-FFF2-40B4-BE49-F238E27FC236}">
                <a16:creationId xmlns:a16="http://schemas.microsoft.com/office/drawing/2014/main" id="{476CACC4-85FC-4EF4-A45F-242A27887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8523" y="243070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Oval 28">
            <a:extLst>
              <a:ext uri="{FF2B5EF4-FFF2-40B4-BE49-F238E27FC236}">
                <a16:creationId xmlns:a16="http://schemas.microsoft.com/office/drawing/2014/main" id="{C64AB493-6D69-451D-BC24-A9A9FDEF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599" y="336385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18" name="Oval 28">
            <a:extLst>
              <a:ext uri="{FF2B5EF4-FFF2-40B4-BE49-F238E27FC236}">
                <a16:creationId xmlns:a16="http://schemas.microsoft.com/office/drawing/2014/main" id="{B14E4B10-0081-4BDC-9C45-97EE24B5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082" y="35822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Line 30">
            <a:extLst>
              <a:ext uri="{FF2B5EF4-FFF2-40B4-BE49-F238E27FC236}">
                <a16:creationId xmlns:a16="http://schemas.microsoft.com/office/drawing/2014/main" id="{9C17C590-EADA-4F7B-9F2A-C3CE9AEE4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748" y="317286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25">
            <a:extLst>
              <a:ext uri="{FF2B5EF4-FFF2-40B4-BE49-F238E27FC236}">
                <a16:creationId xmlns:a16="http://schemas.microsoft.com/office/drawing/2014/main" id="{FEF9140F-11E5-4533-8868-20EF0F0FD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7773" y="323080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Oval 28">
            <a:extLst>
              <a:ext uri="{FF2B5EF4-FFF2-40B4-BE49-F238E27FC236}">
                <a16:creationId xmlns:a16="http://schemas.microsoft.com/office/drawing/2014/main" id="{CE2DC4B8-1C19-420D-B8BA-AFDEA0CB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929" y="4382930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2" name="Line 30">
            <a:extLst>
              <a:ext uri="{FF2B5EF4-FFF2-40B4-BE49-F238E27FC236}">
                <a16:creationId xmlns:a16="http://schemas.microsoft.com/office/drawing/2014/main" id="{85058239-D02E-4263-BCAA-378037F4D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042" y="404230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Oval 143">
            <a:extLst>
              <a:ext uri="{FF2B5EF4-FFF2-40B4-BE49-F238E27FC236}">
                <a16:creationId xmlns:a16="http://schemas.microsoft.com/office/drawing/2014/main" id="{27B4839F-F64F-4AE9-9400-D9AF626D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712" y="936915"/>
            <a:ext cx="4572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24" name="Group 39">
            <a:extLst>
              <a:ext uri="{FF2B5EF4-FFF2-40B4-BE49-F238E27FC236}">
                <a16:creationId xmlns:a16="http://schemas.microsoft.com/office/drawing/2014/main" id="{F61807F9-4908-46EA-9C12-2269CBADF376}"/>
              </a:ext>
            </a:extLst>
          </p:cNvPr>
          <p:cNvGrpSpPr>
            <a:grpSpLocks/>
          </p:cNvGrpSpPr>
          <p:nvPr/>
        </p:nvGrpSpPr>
        <p:grpSpPr bwMode="auto">
          <a:xfrm>
            <a:off x="4647723" y="182349"/>
            <a:ext cx="2971800" cy="2057400"/>
            <a:chOff x="624" y="1632"/>
            <a:chExt cx="1872" cy="1296"/>
          </a:xfrm>
        </p:grpSpPr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D8AF1F4A-AA81-4275-82CE-498CBE08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1D89AFCE-1052-4B8C-901C-9F0D28FC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7B087453-108B-4DBF-B495-965EE567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Line 17">
              <a:extLst>
                <a:ext uri="{FF2B5EF4-FFF2-40B4-BE49-F238E27FC236}">
                  <a16:creationId xmlns:a16="http://schemas.microsoft.com/office/drawing/2014/main" id="{381D0C49-E48A-4571-9EC1-DCB24566C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8">
              <a:extLst>
                <a:ext uri="{FF2B5EF4-FFF2-40B4-BE49-F238E27FC236}">
                  <a16:creationId xmlns:a16="http://schemas.microsoft.com/office/drawing/2014/main" id="{FB5D9917-21DC-4BD1-817F-A54F493BC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23">
              <a:extLst>
                <a:ext uri="{FF2B5EF4-FFF2-40B4-BE49-F238E27FC236}">
                  <a16:creationId xmlns:a16="http://schemas.microsoft.com/office/drawing/2014/main" id="{E1EAE020-E8ED-46EC-82E6-4ABD4864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Oval 24">
              <a:extLst>
                <a:ext uri="{FF2B5EF4-FFF2-40B4-BE49-F238E27FC236}">
                  <a16:creationId xmlns:a16="http://schemas.microsoft.com/office/drawing/2014/main" id="{2E241B30-B918-49D6-9A76-F2275273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2" name="Line 25">
              <a:extLst>
                <a:ext uri="{FF2B5EF4-FFF2-40B4-BE49-F238E27FC236}">
                  <a16:creationId xmlns:a16="http://schemas.microsoft.com/office/drawing/2014/main" id="{E4B746E5-2074-4FFF-893E-FB123AF40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26">
              <a:extLst>
                <a:ext uri="{FF2B5EF4-FFF2-40B4-BE49-F238E27FC236}">
                  <a16:creationId xmlns:a16="http://schemas.microsoft.com/office/drawing/2014/main" id="{DF5DDA3C-5E13-417E-A39F-D6B88D074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28">
              <a:extLst>
                <a:ext uri="{FF2B5EF4-FFF2-40B4-BE49-F238E27FC236}">
                  <a16:creationId xmlns:a16="http://schemas.microsoft.com/office/drawing/2014/main" id="{15FD5D8D-FE89-4F1E-A4AE-F214AB5F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4BD625E1-CEA0-4099-B6A0-20D7AC246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Oval 15">
            <a:extLst>
              <a:ext uri="{FF2B5EF4-FFF2-40B4-BE49-F238E27FC236}">
                <a16:creationId xmlns:a16="http://schemas.microsoft.com/office/drawing/2014/main" id="{0CB39867-CA74-4696-A022-41A5E761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523" y="178049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7" name="Line 25">
            <a:extLst>
              <a:ext uri="{FF2B5EF4-FFF2-40B4-BE49-F238E27FC236}">
                <a16:creationId xmlns:a16="http://schemas.microsoft.com/office/drawing/2014/main" id="{50644BE6-2B1C-43C3-A3B3-96427A2B7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023" y="140154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Oval 28">
            <a:extLst>
              <a:ext uri="{FF2B5EF4-FFF2-40B4-BE49-F238E27FC236}">
                <a16:creationId xmlns:a16="http://schemas.microsoft.com/office/drawing/2014/main" id="{F7850C95-085E-476E-AA18-D251EA6A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99" y="2334700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39" name="Oval 28">
            <a:extLst>
              <a:ext uri="{FF2B5EF4-FFF2-40B4-BE49-F238E27FC236}">
                <a16:creationId xmlns:a16="http://schemas.microsoft.com/office/drawing/2014/main" id="{DD92EAE1-015E-4487-9AA1-D60AF093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695" y="3224603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40" name="Line 30">
            <a:extLst>
              <a:ext uri="{FF2B5EF4-FFF2-40B4-BE49-F238E27FC236}">
                <a16:creationId xmlns:a16="http://schemas.microsoft.com/office/drawing/2014/main" id="{41C51ADA-D7D1-4CDA-9659-A0FCE1AB5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248" y="2143706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Line 25">
            <a:extLst>
              <a:ext uri="{FF2B5EF4-FFF2-40B4-BE49-F238E27FC236}">
                <a16:creationId xmlns:a16="http://schemas.microsoft.com/office/drawing/2014/main" id="{D2DC2717-03CA-42E8-BB19-8D571BE9B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7508" y="281457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Oval 28">
            <a:extLst>
              <a:ext uri="{FF2B5EF4-FFF2-40B4-BE49-F238E27FC236}">
                <a16:creationId xmlns:a16="http://schemas.microsoft.com/office/drawing/2014/main" id="{97B8C25D-DBDE-4C28-BDE5-E1DB1E3D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423" y="320326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3" name="Line 30">
            <a:extLst>
              <a:ext uri="{FF2B5EF4-FFF2-40B4-BE49-F238E27FC236}">
                <a16:creationId xmlns:a16="http://schemas.microsoft.com/office/drawing/2014/main" id="{C0061AE8-97B0-4352-B2A4-E5911D12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057" y="2808473"/>
            <a:ext cx="149728" cy="38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5" name="Group 39">
            <a:extLst>
              <a:ext uri="{FF2B5EF4-FFF2-40B4-BE49-F238E27FC236}">
                <a16:creationId xmlns:a16="http://schemas.microsoft.com/office/drawing/2014/main" id="{288B11E5-ACCD-467F-A16A-29DA0936DC79}"/>
              </a:ext>
            </a:extLst>
          </p:cNvPr>
          <p:cNvGrpSpPr>
            <a:grpSpLocks/>
          </p:cNvGrpSpPr>
          <p:nvPr/>
        </p:nvGrpSpPr>
        <p:grpSpPr bwMode="auto">
          <a:xfrm>
            <a:off x="4870173" y="3764638"/>
            <a:ext cx="2743200" cy="2057400"/>
            <a:chOff x="624" y="1632"/>
            <a:chExt cx="1728" cy="1296"/>
          </a:xfrm>
        </p:grpSpPr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D472A404-876F-4CFB-B2E6-35D6C50D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7" name="Oval 15">
              <a:extLst>
                <a:ext uri="{FF2B5EF4-FFF2-40B4-BE49-F238E27FC236}">
                  <a16:creationId xmlns:a16="http://schemas.microsoft.com/office/drawing/2014/main" id="{C6F30710-79FC-48B9-BCA2-BBB91552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124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8" name="Oval 16">
              <a:extLst>
                <a:ext uri="{FF2B5EF4-FFF2-40B4-BE49-F238E27FC236}">
                  <a16:creationId xmlns:a16="http://schemas.microsoft.com/office/drawing/2014/main" id="{13774F31-D3A7-4513-A91E-74396D40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65AE1D1D-D545-4E68-9D39-43237EA0E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772E304D-E21C-4833-B134-C67683325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9"/>
              <a:ext cx="384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23">
              <a:extLst>
                <a:ext uri="{FF2B5EF4-FFF2-40B4-BE49-F238E27FC236}">
                  <a16:creationId xmlns:a16="http://schemas.microsoft.com/office/drawing/2014/main" id="{8D9D4C25-DEC2-409F-84AC-137B68B85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2" name="Oval 24">
              <a:extLst>
                <a:ext uri="{FF2B5EF4-FFF2-40B4-BE49-F238E27FC236}">
                  <a16:creationId xmlns:a16="http://schemas.microsoft.com/office/drawing/2014/main" id="{DF6CCFF4-3F13-449A-BBAF-6E844493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3" name="Line 25">
              <a:extLst>
                <a:ext uri="{FF2B5EF4-FFF2-40B4-BE49-F238E27FC236}">
                  <a16:creationId xmlns:a16="http://schemas.microsoft.com/office/drawing/2014/main" id="{12344F49-024A-4D79-ADC1-48B1653D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6">
              <a:extLst>
                <a:ext uri="{FF2B5EF4-FFF2-40B4-BE49-F238E27FC236}">
                  <a16:creationId xmlns:a16="http://schemas.microsoft.com/office/drawing/2014/main" id="{A9EFE2E2-2262-4171-8F77-A2B7268B3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9FFA98BC-6F89-4D9C-9AFA-47B769D06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397"/>
              <a:ext cx="23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" name="Oval 15">
            <a:extLst>
              <a:ext uri="{FF2B5EF4-FFF2-40B4-BE49-F238E27FC236}">
                <a16:creationId xmlns:a16="http://schemas.microsoft.com/office/drawing/2014/main" id="{8B44F1C8-3D33-475D-958E-AAC88722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73" y="53627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8" name="Line 25">
            <a:extLst>
              <a:ext uri="{FF2B5EF4-FFF2-40B4-BE49-F238E27FC236}">
                <a16:creationId xmlns:a16="http://schemas.microsoft.com/office/drawing/2014/main" id="{A5B52D72-55AE-456A-AF83-5A7D6C5B59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9473" y="49838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" name="Oval 28">
            <a:extLst>
              <a:ext uri="{FF2B5EF4-FFF2-40B4-BE49-F238E27FC236}">
                <a16:creationId xmlns:a16="http://schemas.microsoft.com/office/drawing/2014/main" id="{8BB41CCE-91A7-46D9-A502-B221995C9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11" y="5358023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60" name="Oval 28">
            <a:extLst>
              <a:ext uri="{FF2B5EF4-FFF2-40B4-BE49-F238E27FC236}">
                <a16:creationId xmlns:a16="http://schemas.microsoft.com/office/drawing/2014/main" id="{09A7B131-1D19-4824-8C76-5DFC647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269" y="6248400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62" name="Line 25">
            <a:extLst>
              <a:ext uri="{FF2B5EF4-FFF2-40B4-BE49-F238E27FC236}">
                <a16:creationId xmlns:a16="http://schemas.microsoft.com/office/drawing/2014/main" id="{9719A25F-E330-46EB-909A-2C14F91FD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7082" y="583837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Oval 28">
            <a:extLst>
              <a:ext uri="{FF2B5EF4-FFF2-40B4-BE49-F238E27FC236}">
                <a16:creationId xmlns:a16="http://schemas.microsoft.com/office/drawing/2014/main" id="{35D31D5D-73C1-427F-9069-57BF62E0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35" y="622659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4" name="Line 30">
            <a:extLst>
              <a:ext uri="{FF2B5EF4-FFF2-40B4-BE49-F238E27FC236}">
                <a16:creationId xmlns:a16="http://schemas.microsoft.com/office/drawing/2014/main" id="{2CDCAD12-7013-453E-8AAA-468AC5B6C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4069" y="5831796"/>
            <a:ext cx="149728" cy="38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Oval 15">
            <a:extLst>
              <a:ext uri="{FF2B5EF4-FFF2-40B4-BE49-F238E27FC236}">
                <a16:creationId xmlns:a16="http://schemas.microsoft.com/office/drawing/2014/main" id="{FD120BBE-5B37-4C68-A6C5-27C66D50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1" y="613436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6" name="Line 25">
            <a:extLst>
              <a:ext uri="{FF2B5EF4-FFF2-40B4-BE49-F238E27FC236}">
                <a16:creationId xmlns:a16="http://schemas.microsoft.com/office/drawing/2014/main" id="{18B1B219-8126-4599-A41C-29DE25506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6380" y="577784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Line 98">
            <a:extLst>
              <a:ext uri="{FF2B5EF4-FFF2-40B4-BE49-F238E27FC236}">
                <a16:creationId xmlns:a16="http://schemas.microsoft.com/office/drawing/2014/main" id="{ACF6A59C-88EC-4895-9D49-CA8F00BBE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1" y="2717361"/>
            <a:ext cx="0" cy="64649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Text Box 3">
            <a:extLst>
              <a:ext uri="{FF2B5EF4-FFF2-40B4-BE49-F238E27FC236}">
                <a16:creationId xmlns:a16="http://schemas.microsoft.com/office/drawing/2014/main" id="{21A27BE4-1452-4263-B266-F56850ED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96" y="581322"/>
            <a:ext cx="2293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Insert 14</a:t>
            </a:r>
          </a:p>
        </p:txBody>
      </p:sp>
      <p:sp>
        <p:nvSpPr>
          <p:cNvPr id="171" name="Oval 143">
            <a:extLst>
              <a:ext uri="{FF2B5EF4-FFF2-40B4-BE49-F238E27FC236}">
                <a16:creationId xmlns:a16="http://schemas.microsoft.com/office/drawing/2014/main" id="{33812C7F-F152-40A7-A466-28807E05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60" y="118721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" name="Text Box 3">
            <a:extLst>
              <a:ext uri="{FF2B5EF4-FFF2-40B4-BE49-F238E27FC236}">
                <a16:creationId xmlns:a16="http://schemas.microsoft.com/office/drawing/2014/main" id="{3C275036-A3C9-4F36-84C6-5071DE92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47" y="2661094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173" name="Text Box 3">
            <a:extLst>
              <a:ext uri="{FF2B5EF4-FFF2-40B4-BE49-F238E27FC236}">
                <a16:creationId xmlns:a16="http://schemas.microsoft.com/office/drawing/2014/main" id="{046610E5-E695-4C64-BC2C-0A63E7FC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70" y="19177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174" name="Text Box 3">
            <a:extLst>
              <a:ext uri="{FF2B5EF4-FFF2-40B4-BE49-F238E27FC236}">
                <a16:creationId xmlns:a16="http://schemas.microsoft.com/office/drawing/2014/main" id="{42631404-480B-49A9-815B-4F776AB3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662" y="3587857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Z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123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71" grpId="0" animBg="1"/>
      <p:bldP spid="172" grpId="0"/>
      <p:bldP spid="173" grpId="0"/>
      <p:bldP spid="1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C23F-D28A-43A7-B680-CFDE107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8FFE-940F-41B1-B90A-7A455EC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6703"/>
            <a:ext cx="8839200" cy="5181600"/>
          </a:xfrm>
        </p:spPr>
        <p:txBody>
          <a:bodyPr/>
          <a:lstStyle/>
          <a:p>
            <a:pPr marL="2286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doubleLeftRightRotation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X-&gt;left 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 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286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AVLTree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doubleRightLeftRotation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as EXERCISE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286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2EB6-2A6E-4105-A497-4C3BC42A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0EAD7-481C-4A20-8781-6BFC2F2B5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altLang="en-US" sz="2400" dirty="0"/>
              <a:t>First, insert the new key as a new leaf just as in ordinary binary search tree</a:t>
            </a:r>
          </a:p>
          <a:p>
            <a:r>
              <a:rPr lang="en-US" altLang="en-US" sz="2400" dirty="0"/>
              <a:t>Then trace the path </a:t>
            </a:r>
            <a:r>
              <a:rPr lang="en-US" altLang="en-US" sz="2400" dirty="0">
                <a:solidFill>
                  <a:srgbClr val="A50021"/>
                </a:solidFill>
              </a:rPr>
              <a:t>from the new leaf towards the root</a:t>
            </a:r>
            <a:r>
              <a:rPr lang="en-US" altLang="en-US" sz="2400" dirty="0"/>
              <a:t>.  </a:t>
            </a:r>
          </a:p>
          <a:p>
            <a:r>
              <a:rPr lang="en-US" altLang="en-US" sz="2400" dirty="0"/>
              <a:t>For each node p encountered, check if heights of left(p) and right(p) differ by at most 1.</a:t>
            </a:r>
          </a:p>
          <a:p>
            <a:pPr lvl="1"/>
            <a:r>
              <a:rPr lang="en-US" altLang="en-US" sz="2200" dirty="0"/>
              <a:t>If yes, proceed to parent(p).  </a:t>
            </a:r>
          </a:p>
          <a:p>
            <a:pPr lvl="1"/>
            <a:r>
              <a:rPr lang="en-US" altLang="en-US" sz="2200" dirty="0"/>
              <a:t>If not, restructure by doing </a:t>
            </a:r>
            <a:r>
              <a:rPr lang="en-US" altLang="en-US" sz="2200" dirty="0">
                <a:solidFill>
                  <a:srgbClr val="A50021"/>
                </a:solidFill>
              </a:rPr>
              <a:t>either a single rotation or a double rotation</a:t>
            </a:r>
            <a:endParaRPr lang="en-US" altLang="en-US" sz="2200" dirty="0">
              <a:solidFill>
                <a:schemeClr val="hlink"/>
              </a:solidFill>
            </a:endParaRPr>
          </a:p>
          <a:p>
            <a:endParaRPr lang="en-US" altLang="en-US"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F3AF994-941F-4EA7-824F-E71382B6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096798"/>
              </p:ext>
            </p:extLst>
          </p:nvPr>
        </p:nvGraphicFramePr>
        <p:xfrm>
          <a:off x="533400" y="4800600"/>
          <a:ext cx="81534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9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933-6853-4C48-A0E4-4C5C4D32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AD315-6E3B-403C-9520-C662289EB82A}"/>
              </a:ext>
            </a:extLst>
          </p:cNvPr>
          <p:cNvSpPr/>
          <p:nvPr/>
        </p:nvSpPr>
        <p:spPr>
          <a:xfrm>
            <a:off x="609600" y="1524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* &amp;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t,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t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x,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(x &lt; t-&gt;element)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insert(x, t-&gt;left);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(t-&gt;element &lt; x)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insert(x, t-&gt;right);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balance(t);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3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93EEF9-7F9B-427B-AF92-01DE62603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AVL trees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62D0A-F2C5-497B-8E48-3934B1B61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850539"/>
              </p:ext>
            </p:extLst>
          </p:nvPr>
        </p:nvGraphicFramePr>
        <p:xfrm>
          <a:off x="457200" y="14097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B4C81E-B5F0-4434-B027-202DDF494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036623"/>
              </p:ext>
            </p:extLst>
          </p:nvPr>
        </p:nvGraphicFramePr>
        <p:xfrm>
          <a:off x="685800" y="3657600"/>
          <a:ext cx="8153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9C9162-F050-4F78-BC87-003AC44C6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0AAE2A-A742-437D-A4BF-8F22BAABB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183AD-C763-4563-9D73-29FBDD713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933-6853-4C48-A0E4-4C5C4D32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BALANCE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C75F-3C99-4CAC-A7D0-6611DFB2E6BB}"/>
              </a:ext>
            </a:extLst>
          </p:cNvPr>
          <p:cNvSpPr/>
          <p:nvPr/>
        </p:nvSpPr>
        <p:spPr>
          <a:xfrm>
            <a:off x="76200" y="1292583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&amp; 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(height(t-&gt;left) - height(t-&gt;right) &gt; ALLOWED_IMBALANCE)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(height(t-&gt;left-&gt;left) &gt;= height(t-&gt;left-&gt;right))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(height(t-&gt;right) - height(t-&gt;left) &gt; ALLOWED_IMBALANCE)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(height(t-&gt;right-&gt;right) &gt;= height(t-&gt;right-&gt;left))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t-&gt;height = max(height(t-&gt;left), height(t-&gt;right))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1889-1CD7-40E6-8C61-CBB326091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DELETION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BA00D0-8517-493A-B616-14905A18C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1889-1CD7-40E6-8C61-CBB326091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DELETION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BA00D0-8517-493A-B616-14905A18C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791A-9FD2-4F1A-9608-A700E05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DELETION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C00AF-2617-4BC0-84FA-2D24BF56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Deletion may be more time-consuming than insertion. </a:t>
            </a:r>
          </a:p>
          <a:p>
            <a:endParaRPr lang="en-US" sz="1000" dirty="0"/>
          </a:p>
          <a:p>
            <a:r>
              <a:rPr lang="en-US" sz="2600" dirty="0"/>
              <a:t>First, we apply </a:t>
            </a:r>
            <a:r>
              <a:rPr lang="en-US" sz="2600" b="1" dirty="0" err="1">
                <a:solidFill>
                  <a:srgbClr val="A50021"/>
                </a:solidFill>
              </a:rPr>
              <a:t>DeleteByCopying</a:t>
            </a:r>
            <a:r>
              <a:rPr lang="en-US" sz="2600" b="1" dirty="0">
                <a:solidFill>
                  <a:srgbClr val="A50021"/>
                </a:solidFill>
              </a:rPr>
              <a:t> </a:t>
            </a:r>
            <a:r>
              <a:rPr lang="en-US" sz="2600" dirty="0"/>
              <a:t>to delete a node as in BST</a:t>
            </a:r>
          </a:p>
          <a:p>
            <a:pPr lvl="1"/>
            <a:r>
              <a:rPr lang="en-US" sz="2200" dirty="0"/>
              <a:t>This reduce the problem of deleting a node with two children to deleting a node with at most one child. </a:t>
            </a:r>
          </a:p>
          <a:p>
            <a:pPr lvl="1"/>
            <a:endParaRPr lang="en-US" dirty="0"/>
          </a:p>
          <a:p>
            <a:r>
              <a:rPr lang="en-US" sz="2600" dirty="0"/>
              <a:t>After a node has been deleted from the tree</a:t>
            </a:r>
          </a:p>
          <a:p>
            <a:pPr lvl="1"/>
            <a:r>
              <a:rPr lang="en-US" altLang="en-US" sz="2200" dirty="0"/>
              <a:t>Trace the path from </a:t>
            </a:r>
            <a:r>
              <a:rPr lang="en-US" altLang="en-US" sz="2200" dirty="0">
                <a:solidFill>
                  <a:srgbClr val="A50021"/>
                </a:solidFill>
              </a:rPr>
              <a:t>the deleted node towards the root.</a:t>
            </a:r>
          </a:p>
          <a:p>
            <a:pPr lvl="1"/>
            <a:r>
              <a:rPr lang="en-US" altLang="en-US" sz="2200" dirty="0"/>
              <a:t>For each node p encountered, check the balance factor.  </a:t>
            </a:r>
          </a:p>
          <a:p>
            <a:pPr lvl="2"/>
            <a:r>
              <a:rPr lang="en-US" altLang="en-US" sz="2100" dirty="0"/>
              <a:t>If balanced, proceed to parent(p). </a:t>
            </a:r>
          </a:p>
          <a:p>
            <a:pPr lvl="2"/>
            <a:r>
              <a:rPr lang="en-US" altLang="en-US" sz="2100" dirty="0"/>
              <a:t>If not, perform an appropriate rotation at p.</a:t>
            </a:r>
            <a:br>
              <a:rPr lang="en-US" sz="2000" dirty="0"/>
            </a:br>
            <a:endParaRPr lang="en-US" sz="2000" dirty="0"/>
          </a:p>
          <a:p>
            <a:pPr marL="574675" lvl="1" indent="0">
              <a:buNone/>
            </a:pP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42595B-CB57-4E08-B0D6-A351A5B61B38}"/>
              </a:ext>
            </a:extLst>
          </p:cNvPr>
          <p:cNvSpPr/>
          <p:nvPr/>
        </p:nvSpPr>
        <p:spPr bwMode="auto">
          <a:xfrm>
            <a:off x="381000" y="1828800"/>
            <a:ext cx="8458200" cy="1828800"/>
          </a:xfrm>
          <a:prstGeom prst="roundRect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AA2E-F7AC-489C-B7D6-84D87426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DELETION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DED2AA-53B6-420C-9A73-414CDD142C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8001B0-7D4C-41F0-8CB1-226A45ED6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F8035-9E3F-4866-AC0A-FF5944962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021035-0583-438A-88A7-A34E7A766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dirty="0"/>
              <a:t>AVL Delete Cases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00D923-1A91-4B7A-BA11-4DEEC242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" y="1295400"/>
            <a:ext cx="1847850" cy="2343150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1ABF8A3-9B2A-4ABE-81AE-E282634C4121}"/>
              </a:ext>
            </a:extLst>
          </p:cNvPr>
          <p:cNvSpPr/>
          <p:nvPr/>
        </p:nvSpPr>
        <p:spPr bwMode="auto">
          <a:xfrm>
            <a:off x="1762850" y="2515229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C30C4F-6028-45EF-964E-EA187E8655A3}"/>
              </a:ext>
            </a:extLst>
          </p:cNvPr>
          <p:cNvGrpSpPr/>
          <p:nvPr/>
        </p:nvGrpSpPr>
        <p:grpSpPr>
          <a:xfrm>
            <a:off x="2109681" y="2422754"/>
            <a:ext cx="257943" cy="1146227"/>
            <a:chOff x="2422061" y="2678469"/>
            <a:chExt cx="257943" cy="114622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C8C1B9-6745-420B-96A5-2279BC4D05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34908" y="2678469"/>
              <a:ext cx="7334" cy="11462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C4A052-8E04-4421-8B7C-BF3DE3DBFD9E}"/>
                </a:ext>
              </a:extLst>
            </p:cNvPr>
            <p:cNvSpPr txBox="1"/>
            <p:nvPr/>
          </p:nvSpPr>
          <p:spPr>
            <a:xfrm>
              <a:off x="2422061" y="2925251"/>
              <a:ext cx="25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2181C9-9171-47E1-9080-6086E5F739E2}"/>
              </a:ext>
            </a:extLst>
          </p:cNvPr>
          <p:cNvGrpSpPr/>
          <p:nvPr/>
        </p:nvGrpSpPr>
        <p:grpSpPr>
          <a:xfrm>
            <a:off x="931074" y="1349761"/>
            <a:ext cx="419674" cy="393993"/>
            <a:chOff x="1336972" y="4123695"/>
            <a:chExt cx="419674" cy="39399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160B3C-C628-4E24-9D27-0D4CEE8762D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C84FD9-8E05-4E9E-9755-7E729E8D5DD0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492A19-3192-4338-BB07-83B8143C030B}"/>
              </a:ext>
            </a:extLst>
          </p:cNvPr>
          <p:cNvGrpSpPr/>
          <p:nvPr/>
        </p:nvGrpSpPr>
        <p:grpSpPr>
          <a:xfrm>
            <a:off x="1457414" y="1816939"/>
            <a:ext cx="419674" cy="393993"/>
            <a:chOff x="1336972" y="4123695"/>
            <a:chExt cx="419674" cy="393993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D27B89-B089-406E-A24D-B9DD5365736C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70170B-4709-4F75-B32B-EC54EFA9DA66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F860509-E7E3-43D9-A3EC-D16602D78CE4}"/>
              </a:ext>
            </a:extLst>
          </p:cNvPr>
          <p:cNvSpPr/>
          <p:nvPr/>
        </p:nvSpPr>
        <p:spPr bwMode="auto">
          <a:xfrm>
            <a:off x="525820" y="2170935"/>
            <a:ext cx="335135" cy="1039798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47707B-10DD-457D-8CF2-1E196E3DF16C}"/>
              </a:ext>
            </a:extLst>
          </p:cNvPr>
          <p:cNvSpPr/>
          <p:nvPr/>
        </p:nvSpPr>
        <p:spPr bwMode="auto">
          <a:xfrm>
            <a:off x="640326" y="3057496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CA22E8-E2CA-4F61-8DF7-D204BA7B4C55}"/>
              </a:ext>
            </a:extLst>
          </p:cNvPr>
          <p:cNvCxnSpPr>
            <a:cxnSpLocks/>
          </p:cNvCxnSpPr>
          <p:nvPr/>
        </p:nvCxnSpPr>
        <p:spPr bwMode="auto">
          <a:xfrm>
            <a:off x="1148685" y="2444341"/>
            <a:ext cx="0" cy="8051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D93ADC6-A0CD-4480-AC90-4E91D17F2559}"/>
              </a:ext>
            </a:extLst>
          </p:cNvPr>
          <p:cNvSpPr txBox="1"/>
          <p:nvPr/>
        </p:nvSpPr>
        <p:spPr>
          <a:xfrm>
            <a:off x="919243" y="2578504"/>
            <a:ext cx="4447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h-1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5D20EA-7862-4C4C-888A-6F02B78212C5}"/>
              </a:ext>
            </a:extLst>
          </p:cNvPr>
          <p:cNvGrpSpPr/>
          <p:nvPr/>
        </p:nvGrpSpPr>
        <p:grpSpPr>
          <a:xfrm>
            <a:off x="152400" y="2112675"/>
            <a:ext cx="257943" cy="1146227"/>
            <a:chOff x="2422061" y="2678469"/>
            <a:chExt cx="257943" cy="11462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2A9D61E-28E6-47D5-89C0-FF80F21465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34908" y="2678469"/>
              <a:ext cx="7334" cy="11462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FBD690-945F-460D-8B69-B6C7182DA87D}"/>
                </a:ext>
              </a:extLst>
            </p:cNvPr>
            <p:cNvSpPr txBox="1"/>
            <p:nvPr/>
          </p:nvSpPr>
          <p:spPr>
            <a:xfrm>
              <a:off x="2422061" y="2925251"/>
              <a:ext cx="25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234DA9-8EBC-48AA-8C0A-A05D60975BB7}"/>
              </a:ext>
            </a:extLst>
          </p:cNvPr>
          <p:cNvSpPr txBox="1"/>
          <p:nvPr/>
        </p:nvSpPr>
        <p:spPr>
          <a:xfrm>
            <a:off x="514589" y="3581400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Balanced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5E849B-4A4D-4F42-B86D-50DF4CFE7519}"/>
              </a:ext>
            </a:extLst>
          </p:cNvPr>
          <p:cNvGrpSpPr/>
          <p:nvPr/>
        </p:nvGrpSpPr>
        <p:grpSpPr>
          <a:xfrm>
            <a:off x="2819400" y="1353107"/>
            <a:ext cx="2429073" cy="2673167"/>
            <a:chOff x="2819400" y="1353107"/>
            <a:chExt cx="2429073" cy="2673167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A934D1-73E0-42E8-BD90-1E57F564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0567" y="1353107"/>
              <a:ext cx="1847850" cy="2343150"/>
            </a:xfrm>
            <a:prstGeom prst="rect">
              <a:avLst/>
            </a:prstGeom>
          </p:spPr>
        </p:pic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FFBD481-6B2A-46FA-9F3D-5E55BB5453E5}"/>
                </a:ext>
              </a:extLst>
            </p:cNvPr>
            <p:cNvSpPr/>
            <p:nvPr/>
          </p:nvSpPr>
          <p:spPr bwMode="auto">
            <a:xfrm>
              <a:off x="4472641" y="2572936"/>
              <a:ext cx="297269" cy="10668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62817E3-9968-428F-AE5E-0E29A99A5EAD}"/>
                </a:ext>
              </a:extLst>
            </p:cNvPr>
            <p:cNvGrpSpPr/>
            <p:nvPr/>
          </p:nvGrpSpPr>
          <p:grpSpPr>
            <a:xfrm>
              <a:off x="4819472" y="2480461"/>
              <a:ext cx="257943" cy="1146227"/>
              <a:chOff x="2422061" y="2678469"/>
              <a:chExt cx="257943" cy="114622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0C1927D-49AA-4691-9AC0-67243786DA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34908" y="2678469"/>
                <a:ext cx="7334" cy="114622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A38019-01C9-4223-845A-67773EEA1B06}"/>
                  </a:ext>
                </a:extLst>
              </p:cNvPr>
              <p:cNvSpPr txBox="1"/>
              <p:nvPr/>
            </p:nvSpPr>
            <p:spPr>
              <a:xfrm>
                <a:off x="2422061" y="2925251"/>
                <a:ext cx="2579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h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8CC1521-7759-4F4B-9800-657B8AE3627F}"/>
                </a:ext>
              </a:extLst>
            </p:cNvPr>
            <p:cNvGrpSpPr/>
            <p:nvPr/>
          </p:nvGrpSpPr>
          <p:grpSpPr>
            <a:xfrm>
              <a:off x="3640865" y="1407468"/>
              <a:ext cx="419674" cy="393993"/>
              <a:chOff x="1336972" y="4123695"/>
              <a:chExt cx="419674" cy="39399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3602AE9-D67E-41EE-A9BE-A27AF11F5FB3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6523426-4284-4062-9D3A-E8866915BDFA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8DB9F89-2796-4148-86C0-683DED26E9DF}"/>
                </a:ext>
              </a:extLst>
            </p:cNvPr>
            <p:cNvGrpSpPr/>
            <p:nvPr/>
          </p:nvGrpSpPr>
          <p:grpSpPr>
            <a:xfrm>
              <a:off x="4167205" y="1874646"/>
              <a:ext cx="419674" cy="393993"/>
              <a:chOff x="1336972" y="4123695"/>
              <a:chExt cx="419674" cy="39399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1914E5A-8C05-4C58-AADB-68ED669E0036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08996-BDB6-4074-9E7A-E24DAB3B5420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AC0B05A-91E5-4EF4-AB2E-C5953A7A7D3A}"/>
                </a:ext>
              </a:extLst>
            </p:cNvPr>
            <p:cNvSpPr/>
            <p:nvPr/>
          </p:nvSpPr>
          <p:spPr bwMode="auto">
            <a:xfrm>
              <a:off x="3235611" y="2228642"/>
              <a:ext cx="335135" cy="828854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C50017-A7B5-410B-85DB-E0A4F16974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8476" y="2502048"/>
              <a:ext cx="0" cy="8051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16F8AD-A0A8-484B-B4C1-CA0BF9448BEA}"/>
                </a:ext>
              </a:extLst>
            </p:cNvPr>
            <p:cNvSpPr txBox="1"/>
            <p:nvPr/>
          </p:nvSpPr>
          <p:spPr>
            <a:xfrm>
              <a:off x="3629034" y="2636211"/>
              <a:ext cx="4447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5D39B54-4CD4-4A47-9312-1F573FEAD1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842" y="2273100"/>
              <a:ext cx="0" cy="8051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25E2BC-CA0E-43A0-AF8E-B6DED160C2AF}"/>
                </a:ext>
              </a:extLst>
            </p:cNvPr>
            <p:cNvSpPr txBox="1"/>
            <p:nvPr/>
          </p:nvSpPr>
          <p:spPr>
            <a:xfrm>
              <a:off x="2819400" y="2407263"/>
              <a:ext cx="4447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B37FBC-9C5B-4F40-BA94-052C9BF13366}"/>
                </a:ext>
              </a:extLst>
            </p:cNvPr>
            <p:cNvSpPr txBox="1"/>
            <p:nvPr/>
          </p:nvSpPr>
          <p:spPr>
            <a:xfrm>
              <a:off x="4526801" y="188092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3460B5-A7F0-4FC4-AFBF-910B28AD6FA3}"/>
                </a:ext>
              </a:extLst>
            </p:cNvPr>
            <p:cNvSpPr txBox="1"/>
            <p:nvPr/>
          </p:nvSpPr>
          <p:spPr>
            <a:xfrm>
              <a:off x="4016206" y="1387743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A3D0FC-96E2-4AFC-A528-62A0B696B1DC}"/>
                </a:ext>
              </a:extLst>
            </p:cNvPr>
            <p:cNvSpPr txBox="1"/>
            <p:nvPr/>
          </p:nvSpPr>
          <p:spPr>
            <a:xfrm>
              <a:off x="3131633" y="3656942"/>
              <a:ext cx="158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Deletion in 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6EB3AF-BC76-446A-8E55-433DB6C4789F}"/>
              </a:ext>
            </a:extLst>
          </p:cNvPr>
          <p:cNvGrpSpPr/>
          <p:nvPr/>
        </p:nvGrpSpPr>
        <p:grpSpPr>
          <a:xfrm>
            <a:off x="224603" y="4161537"/>
            <a:ext cx="2137597" cy="2589641"/>
            <a:chOff x="224603" y="4161537"/>
            <a:chExt cx="2137597" cy="25896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348DB3-D29A-49E6-89A2-91E37FD3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76" y="4161537"/>
              <a:ext cx="1784998" cy="2192103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8B4189-CDC5-4963-BC4F-3F275C1879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6630" y="5066510"/>
              <a:ext cx="0" cy="966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61EDED-980D-4A78-B010-4575E993357E}"/>
                </a:ext>
              </a:extLst>
            </p:cNvPr>
            <p:cNvSpPr txBox="1"/>
            <p:nvPr/>
          </p:nvSpPr>
          <p:spPr>
            <a:xfrm>
              <a:off x="224603" y="5327049"/>
              <a:ext cx="2840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19AF36D-AAB5-45CD-8EEE-7E21EC49338E}"/>
                </a:ext>
              </a:extLst>
            </p:cNvPr>
            <p:cNvGrpSpPr/>
            <p:nvPr/>
          </p:nvGrpSpPr>
          <p:grpSpPr>
            <a:xfrm>
              <a:off x="921819" y="4232696"/>
              <a:ext cx="419674" cy="393993"/>
              <a:chOff x="1336972" y="4123695"/>
              <a:chExt cx="419674" cy="39399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4C6C23-501E-4354-ACA1-9686F64510EC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9FCB67-70EB-4BB1-9301-F235135C9DE2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E5D2F56-556D-4A44-BFA2-20722F9D096B}"/>
                </a:ext>
              </a:extLst>
            </p:cNvPr>
            <p:cNvGrpSpPr/>
            <p:nvPr/>
          </p:nvGrpSpPr>
          <p:grpSpPr>
            <a:xfrm>
              <a:off x="1548678" y="4755500"/>
              <a:ext cx="419674" cy="393993"/>
              <a:chOff x="1336972" y="4123695"/>
              <a:chExt cx="419674" cy="393993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31DB192-3868-48D4-AE14-3BFA045FFD03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B8C21B9-0F6D-4731-A186-489077B01DEF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C628FD-53AC-4852-97F6-9CAEA3EDF220}"/>
                </a:ext>
              </a:extLst>
            </p:cNvPr>
            <p:cNvSpPr txBox="1"/>
            <p:nvPr/>
          </p:nvSpPr>
          <p:spPr>
            <a:xfrm>
              <a:off x="410343" y="6381846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Balanced Tree</a:t>
              </a: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DA489E8A-5F76-4C19-86F5-C2175307AE2A}"/>
                </a:ext>
              </a:extLst>
            </p:cNvPr>
            <p:cNvSpPr/>
            <p:nvPr/>
          </p:nvSpPr>
          <p:spPr bwMode="auto">
            <a:xfrm>
              <a:off x="457200" y="5066510"/>
              <a:ext cx="366643" cy="96607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DB0708-9694-451F-B04E-AD2D22A75EB7}"/>
                </a:ext>
              </a:extLst>
            </p:cNvPr>
            <p:cNvSpPr/>
            <p:nvPr/>
          </p:nvSpPr>
          <p:spPr bwMode="auto">
            <a:xfrm>
              <a:off x="609600" y="5827811"/>
              <a:ext cx="120433" cy="11578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9B7FA0B-23F6-4D9B-A7B6-A49ACFF9A4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5400557"/>
              <a:ext cx="0" cy="966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7188A87-4904-4CBF-85EA-C7A23988BC29}"/>
                </a:ext>
              </a:extLst>
            </p:cNvPr>
            <p:cNvSpPr txBox="1"/>
            <p:nvPr/>
          </p:nvSpPr>
          <p:spPr>
            <a:xfrm>
              <a:off x="1087548" y="5661096"/>
              <a:ext cx="2840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FF9E1B-CB32-4AD2-9CBE-ABC29FB18C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9427" y="5387564"/>
              <a:ext cx="0" cy="966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66FF54-A9E6-4A26-BB3A-3B2045976999}"/>
                </a:ext>
              </a:extLst>
            </p:cNvPr>
            <p:cNvSpPr txBox="1"/>
            <p:nvPr/>
          </p:nvSpPr>
          <p:spPr>
            <a:xfrm>
              <a:off x="2078148" y="5648103"/>
              <a:ext cx="2840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82F134-36DE-4C69-9435-90E9DB3B2C48}"/>
              </a:ext>
            </a:extLst>
          </p:cNvPr>
          <p:cNvGrpSpPr/>
          <p:nvPr/>
        </p:nvGrpSpPr>
        <p:grpSpPr>
          <a:xfrm>
            <a:off x="2740118" y="4158720"/>
            <a:ext cx="2370960" cy="2205096"/>
            <a:chOff x="2740118" y="4158720"/>
            <a:chExt cx="2370960" cy="2205096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F76F94D-D8CE-4E41-A744-0556E500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9654" y="4158720"/>
              <a:ext cx="1784998" cy="2192103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6CBD739-7EE4-410A-93DE-21CB47291C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5508" y="5063693"/>
              <a:ext cx="0" cy="764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267FB-F700-41E0-B4F2-E46C9C051421}"/>
                </a:ext>
              </a:extLst>
            </p:cNvPr>
            <p:cNvSpPr txBox="1"/>
            <p:nvPr/>
          </p:nvSpPr>
          <p:spPr>
            <a:xfrm>
              <a:off x="2740118" y="5323412"/>
              <a:ext cx="5073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392EC93-5F2A-41DC-A790-1A198BEF2832}"/>
                </a:ext>
              </a:extLst>
            </p:cNvPr>
            <p:cNvGrpSpPr/>
            <p:nvPr/>
          </p:nvGrpSpPr>
          <p:grpSpPr>
            <a:xfrm>
              <a:off x="3670697" y="4229879"/>
              <a:ext cx="419674" cy="393993"/>
              <a:chOff x="1336972" y="4123695"/>
              <a:chExt cx="419674" cy="39399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8607A9B-D622-4A3D-B850-3472EDCFDFE1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5A5F996-8B69-4CAA-A7FC-84F30F363D97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69BE22-E467-4077-83BC-B48C572CE67E}"/>
                </a:ext>
              </a:extLst>
            </p:cNvPr>
            <p:cNvGrpSpPr/>
            <p:nvPr/>
          </p:nvGrpSpPr>
          <p:grpSpPr>
            <a:xfrm>
              <a:off x="4297556" y="4752683"/>
              <a:ext cx="419674" cy="393993"/>
              <a:chOff x="1336972" y="4123695"/>
              <a:chExt cx="419674" cy="39399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B7DED6E-58BA-4442-8ADC-6DDAF0E973C9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2C95AD-AAF9-4972-8AE5-9D81186BF091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D12E13B-DEFB-445D-838C-56B9212AF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68078" y="5397740"/>
              <a:ext cx="0" cy="966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3B9D92-C67C-4A2B-B576-A046D4D4BF03}"/>
                </a:ext>
              </a:extLst>
            </p:cNvPr>
            <p:cNvSpPr txBox="1"/>
            <p:nvPr/>
          </p:nvSpPr>
          <p:spPr>
            <a:xfrm>
              <a:off x="3836426" y="5658279"/>
              <a:ext cx="2840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BA0494-73C5-46CA-B0EF-699DFDE742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8305" y="5384747"/>
              <a:ext cx="0" cy="9660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D1729E4-BE3C-440D-B6E8-F465D2F3C519}"/>
                </a:ext>
              </a:extLst>
            </p:cNvPr>
            <p:cNvSpPr txBox="1"/>
            <p:nvPr/>
          </p:nvSpPr>
          <p:spPr>
            <a:xfrm>
              <a:off x="4827026" y="5645286"/>
              <a:ext cx="2840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61EE91-F753-46C8-A520-EDD407B459BB}"/>
                </a:ext>
              </a:extLst>
            </p:cNvPr>
            <p:cNvSpPr/>
            <p:nvPr/>
          </p:nvSpPr>
          <p:spPr bwMode="auto">
            <a:xfrm>
              <a:off x="3163308" y="5827811"/>
              <a:ext cx="507386" cy="1824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FC234D94-1538-4FDE-8119-1DE9797CC52F}"/>
                </a:ext>
              </a:extLst>
            </p:cNvPr>
            <p:cNvSpPr/>
            <p:nvPr/>
          </p:nvSpPr>
          <p:spPr bwMode="auto">
            <a:xfrm>
              <a:off x="3206078" y="5063693"/>
              <a:ext cx="366643" cy="764118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59DED46-B0F5-4ADC-9F6F-51DDF6FC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472" y="1594046"/>
            <a:ext cx="1746250" cy="1713146"/>
          </a:xfrm>
          <a:prstGeom prst="rect">
            <a:avLst/>
          </a:prstGeom>
          <a:ln w="12700">
            <a:noFill/>
          </a:ln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767041-501C-4FB6-B847-493BE1CF62EE}"/>
              </a:ext>
            </a:extLst>
          </p:cNvPr>
          <p:cNvCxnSpPr>
            <a:cxnSpLocks/>
          </p:cNvCxnSpPr>
          <p:nvPr/>
        </p:nvCxnSpPr>
        <p:spPr bwMode="auto">
          <a:xfrm>
            <a:off x="6997672" y="2522645"/>
            <a:ext cx="0" cy="7845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94D8E75-9B55-44DD-92BF-37F033790C9F}"/>
              </a:ext>
            </a:extLst>
          </p:cNvPr>
          <p:cNvSpPr txBox="1"/>
          <p:nvPr/>
        </p:nvSpPr>
        <p:spPr>
          <a:xfrm>
            <a:off x="6629400" y="2748268"/>
            <a:ext cx="39626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h-1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B554AA8-F710-4D67-9005-002D8ACCC45D}"/>
              </a:ext>
            </a:extLst>
          </p:cNvPr>
          <p:cNvCxnSpPr>
            <a:cxnSpLocks/>
          </p:cNvCxnSpPr>
          <p:nvPr/>
        </p:nvCxnSpPr>
        <p:spPr bwMode="auto">
          <a:xfrm>
            <a:off x="8587498" y="2285010"/>
            <a:ext cx="23657" cy="10677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CD9CBB1-032E-4FF6-A6A7-6A6EA6B07257}"/>
              </a:ext>
            </a:extLst>
          </p:cNvPr>
          <p:cNvSpPr txBox="1"/>
          <p:nvPr/>
        </p:nvSpPr>
        <p:spPr>
          <a:xfrm>
            <a:off x="8445472" y="2541525"/>
            <a:ext cx="2840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690A19-5527-458A-B97F-5BBE29A6AEBF}"/>
              </a:ext>
            </a:extLst>
          </p:cNvPr>
          <p:cNvSpPr txBox="1"/>
          <p:nvPr/>
        </p:nvSpPr>
        <p:spPr>
          <a:xfrm>
            <a:off x="6775122" y="3362961"/>
            <a:ext cx="22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AVL tree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66856-0CE5-44B4-8C88-9AC2AEF37AC9}"/>
              </a:ext>
            </a:extLst>
          </p:cNvPr>
          <p:cNvGrpSpPr/>
          <p:nvPr/>
        </p:nvGrpSpPr>
        <p:grpSpPr>
          <a:xfrm>
            <a:off x="7210122" y="1915678"/>
            <a:ext cx="419674" cy="393993"/>
            <a:chOff x="1336972" y="4123695"/>
            <a:chExt cx="419674" cy="393993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6520CCA-7494-4B67-BD96-B2B1DA994671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0D5425-7917-4C46-893D-BDA283676CDF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9961E50-350F-407B-8E33-BA858960C777}"/>
              </a:ext>
            </a:extLst>
          </p:cNvPr>
          <p:cNvGrpSpPr/>
          <p:nvPr/>
        </p:nvGrpSpPr>
        <p:grpSpPr>
          <a:xfrm>
            <a:off x="7719349" y="1541631"/>
            <a:ext cx="419674" cy="393993"/>
            <a:chOff x="1336972" y="4123695"/>
            <a:chExt cx="419674" cy="393993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EEA5A67-1D8C-4E63-8C9F-5F89F0F3A993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085CB5-CA01-48BD-B74B-A9573761A1A1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2A2BF545-067C-4494-B292-6C0320F24975}"/>
              </a:ext>
            </a:extLst>
          </p:cNvPr>
          <p:cNvSpPr/>
          <p:nvPr/>
        </p:nvSpPr>
        <p:spPr bwMode="auto">
          <a:xfrm>
            <a:off x="7073873" y="2529399"/>
            <a:ext cx="297426" cy="747201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C17D6140-CD27-400C-AB21-94AB243CEF55}"/>
              </a:ext>
            </a:extLst>
          </p:cNvPr>
          <p:cNvSpPr/>
          <p:nvPr/>
        </p:nvSpPr>
        <p:spPr bwMode="auto">
          <a:xfrm>
            <a:off x="8141820" y="2287833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8F32E-DF21-40B0-BD6A-2CE808841AF3}"/>
              </a:ext>
            </a:extLst>
          </p:cNvPr>
          <p:cNvGrpSpPr/>
          <p:nvPr/>
        </p:nvGrpSpPr>
        <p:grpSpPr>
          <a:xfrm>
            <a:off x="6419044" y="4122595"/>
            <a:ext cx="2426953" cy="2320538"/>
            <a:chOff x="6419044" y="4122595"/>
            <a:chExt cx="2426953" cy="2320538"/>
          </a:xfrm>
        </p:grpSpPr>
        <p:pic>
          <p:nvPicPr>
            <p:cNvPr id="132" name="Picture 8">
              <a:extLst>
                <a:ext uri="{FF2B5EF4-FFF2-40B4-BE49-F238E27FC236}">
                  <a16:creationId xmlns:a16="http://schemas.microsoft.com/office/drawing/2014/main" id="{A41BA38E-336E-41CE-965B-9749B889B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332" y="4158720"/>
              <a:ext cx="1836737" cy="2284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9C9ABE3A-DBF6-4B83-BC3F-61A1C82FBCEF}"/>
                </a:ext>
              </a:extLst>
            </p:cNvPr>
            <p:cNvSpPr/>
            <p:nvPr/>
          </p:nvSpPr>
          <p:spPr bwMode="auto">
            <a:xfrm>
              <a:off x="7495858" y="5320675"/>
              <a:ext cx="297269" cy="1066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829C65-73D5-4767-98D5-3C6FBB90A2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3758" y="5245323"/>
              <a:ext cx="7334" cy="11462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A075288-074D-4E21-9788-C68DD61A82B7}"/>
                </a:ext>
              </a:extLst>
            </p:cNvPr>
            <p:cNvSpPr txBox="1"/>
            <p:nvPr/>
          </p:nvSpPr>
          <p:spPr>
            <a:xfrm>
              <a:off x="7803824" y="5453698"/>
              <a:ext cx="2526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27C93D-C240-4F66-9112-DD847642D102}"/>
                </a:ext>
              </a:extLst>
            </p:cNvPr>
            <p:cNvGrpSpPr/>
            <p:nvPr/>
          </p:nvGrpSpPr>
          <p:grpSpPr>
            <a:xfrm>
              <a:off x="7175648" y="4631950"/>
              <a:ext cx="419674" cy="393993"/>
              <a:chOff x="1336972" y="4123695"/>
              <a:chExt cx="419674" cy="393993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14D4DE4-78D4-4C9D-9DF0-2D20492BB60E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D597210-9983-4E04-A081-DA28EA4483EE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9FA7A0A-8503-47A6-A4CD-BA24B054C794}"/>
                </a:ext>
              </a:extLst>
            </p:cNvPr>
            <p:cNvGrpSpPr/>
            <p:nvPr/>
          </p:nvGrpSpPr>
          <p:grpSpPr>
            <a:xfrm>
              <a:off x="7791850" y="4122595"/>
              <a:ext cx="419674" cy="393993"/>
              <a:chOff x="1336972" y="4123695"/>
              <a:chExt cx="419674" cy="393993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51B8163-FC27-4FBB-B83B-3E28F4D9571D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FB6D73-4DE1-4FEF-821D-DA09E62D3E94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7F9442B-6251-4655-BD88-2C3C0F767143}"/>
                </a:ext>
              </a:extLst>
            </p:cNvPr>
            <p:cNvSpPr/>
            <p:nvPr/>
          </p:nvSpPr>
          <p:spPr bwMode="auto">
            <a:xfrm>
              <a:off x="8268481" y="4958694"/>
              <a:ext cx="297269" cy="10668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FA3108-6558-4902-9CED-74F8FFD737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680223" y="4937545"/>
              <a:ext cx="7334" cy="11462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E7A39D0-3A19-4E32-BE22-ED8F0AA5B06D}"/>
                </a:ext>
              </a:extLst>
            </p:cNvPr>
            <p:cNvSpPr txBox="1"/>
            <p:nvPr/>
          </p:nvSpPr>
          <p:spPr>
            <a:xfrm>
              <a:off x="8548728" y="5146677"/>
              <a:ext cx="2972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FCFBDE1-DB3D-461B-BD04-D75D0B186E40}"/>
                </a:ext>
              </a:extLst>
            </p:cNvPr>
            <p:cNvSpPr/>
            <p:nvPr/>
          </p:nvSpPr>
          <p:spPr bwMode="auto">
            <a:xfrm>
              <a:off x="7029928" y="5300926"/>
              <a:ext cx="297269" cy="799902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20E03C1-32EA-4632-87C7-626AB7045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41538" y="5327049"/>
              <a:ext cx="0" cy="764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89D1F27-E2D7-4064-8016-B5DF3D9D6C57}"/>
                </a:ext>
              </a:extLst>
            </p:cNvPr>
            <p:cNvSpPr txBox="1"/>
            <p:nvPr/>
          </p:nvSpPr>
          <p:spPr>
            <a:xfrm>
              <a:off x="6419044" y="5587588"/>
              <a:ext cx="5073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</p:grp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CBEB63-9F65-43A9-8C71-DD4117CC2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7896" y="220271"/>
            <a:ext cx="2915532" cy="1070593"/>
          </a:xfrm>
          <a:solidFill>
            <a:srgbClr val="A5002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228600" indent="0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1800" dirty="0">
                <a:solidFill>
                  <a:schemeClr val="bg1"/>
                </a:solidFill>
              </a:rPr>
              <a:t>When a node is deleted in subtree A, x becomes unbalanced.</a:t>
            </a:r>
          </a:p>
          <a:p>
            <a:pPr marL="228600" indent="0"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000" dirty="0">
                <a:solidFill>
                  <a:srgbClr val="404040"/>
                </a:solidFill>
              </a:rPr>
              <a:t>                           </a:t>
            </a:r>
            <a:endParaRPr lang="en-US" altLang="en-US" sz="2000" dirty="0"/>
          </a:p>
          <a:p>
            <a:pPr>
              <a:buFontTx/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400" dirty="0">
                <a:solidFill>
                  <a:srgbClr val="262626"/>
                </a:solidFill>
              </a:rPr>
              <a:t>	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4B1BAE-422B-47BF-9F00-10E57AF98D99}"/>
              </a:ext>
            </a:extLst>
          </p:cNvPr>
          <p:cNvSpPr/>
          <p:nvPr/>
        </p:nvSpPr>
        <p:spPr bwMode="auto">
          <a:xfrm>
            <a:off x="5383265" y="2430932"/>
            <a:ext cx="1162420" cy="482278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FC81762B-E103-46B1-8C30-616BC2002EA0}"/>
              </a:ext>
            </a:extLst>
          </p:cNvPr>
          <p:cNvSpPr/>
          <p:nvPr/>
        </p:nvSpPr>
        <p:spPr bwMode="auto">
          <a:xfrm>
            <a:off x="5342539" y="5269519"/>
            <a:ext cx="1162420" cy="482278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89A5A4-A86A-41E2-A317-C57D580789CD}"/>
              </a:ext>
            </a:extLst>
          </p:cNvPr>
          <p:cNvSpPr txBox="1"/>
          <p:nvPr/>
        </p:nvSpPr>
        <p:spPr>
          <a:xfrm>
            <a:off x="6798158" y="6391550"/>
            <a:ext cx="226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AVL tree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4688C7-E16B-4D4F-A02D-EB8EF1D3B07A}"/>
              </a:ext>
            </a:extLst>
          </p:cNvPr>
          <p:cNvSpPr txBox="1"/>
          <p:nvPr/>
        </p:nvSpPr>
        <p:spPr>
          <a:xfrm>
            <a:off x="4660947" y="461957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AB84FD8-1728-4CE2-8068-C4C88847BEC2}"/>
              </a:ext>
            </a:extLst>
          </p:cNvPr>
          <p:cNvSpPr txBox="1"/>
          <p:nvPr/>
        </p:nvSpPr>
        <p:spPr>
          <a:xfrm>
            <a:off x="4150352" y="41264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BF=+2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FEA7D8-BA9E-4D0B-9676-C024CD9CD9C6}"/>
              </a:ext>
            </a:extLst>
          </p:cNvPr>
          <p:cNvSpPr txBox="1"/>
          <p:nvPr/>
        </p:nvSpPr>
        <p:spPr>
          <a:xfrm>
            <a:off x="7564560" y="203238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CDDF2B-AB08-444D-9007-EB63881F1129}"/>
              </a:ext>
            </a:extLst>
          </p:cNvPr>
          <p:cNvSpPr txBox="1"/>
          <p:nvPr/>
        </p:nvSpPr>
        <p:spPr>
          <a:xfrm>
            <a:off x="8068496" y="154761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A02B32-6B4A-4C48-A7F1-21C2A8B7FA36}"/>
              </a:ext>
            </a:extLst>
          </p:cNvPr>
          <p:cNvSpPr txBox="1"/>
          <p:nvPr/>
        </p:nvSpPr>
        <p:spPr>
          <a:xfrm>
            <a:off x="7576483" y="471111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BF=+1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0B8730A-F3EE-4097-AE49-80852DEC186E}"/>
              </a:ext>
            </a:extLst>
          </p:cNvPr>
          <p:cNvSpPr txBox="1"/>
          <p:nvPr/>
        </p:nvSpPr>
        <p:spPr>
          <a:xfrm>
            <a:off x="8165452" y="4152570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BF=-1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1BB2DEC-8E96-49C3-817A-A763FB03573A}"/>
              </a:ext>
            </a:extLst>
          </p:cNvPr>
          <p:cNvSpPr txBox="1"/>
          <p:nvPr/>
        </p:nvSpPr>
        <p:spPr>
          <a:xfrm>
            <a:off x="5452980" y="2853526"/>
            <a:ext cx="109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31BB6E1-5BDD-4414-9816-73A68D1863B9}"/>
              </a:ext>
            </a:extLst>
          </p:cNvPr>
          <p:cNvSpPr txBox="1"/>
          <p:nvPr/>
        </p:nvSpPr>
        <p:spPr>
          <a:xfrm>
            <a:off x="5381221" y="5692113"/>
            <a:ext cx="109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0DC716-5537-49AD-8923-8049D97C3E8C}"/>
              </a:ext>
            </a:extLst>
          </p:cNvPr>
          <p:cNvSpPr/>
          <p:nvPr/>
        </p:nvSpPr>
        <p:spPr bwMode="auto">
          <a:xfrm>
            <a:off x="1651144" y="1235465"/>
            <a:ext cx="1312382" cy="36742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Case:1a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016018C-EC6D-4862-BE44-B889C4387C06}"/>
              </a:ext>
            </a:extLst>
          </p:cNvPr>
          <p:cNvSpPr/>
          <p:nvPr/>
        </p:nvSpPr>
        <p:spPr bwMode="auto">
          <a:xfrm>
            <a:off x="1795559" y="4170828"/>
            <a:ext cx="1384095" cy="36742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Case:1b</a:t>
            </a:r>
          </a:p>
        </p:txBody>
      </p:sp>
    </p:spTree>
    <p:extLst>
      <p:ext uri="{BB962C8B-B14F-4D97-AF65-F5344CB8AC3E}">
        <p14:creationId xmlns:p14="http://schemas.microsoft.com/office/powerpoint/2010/main" val="41421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2" grpId="0" animBg="1"/>
      <p:bldP spid="47" grpId="0" animBg="1"/>
      <p:bldP spid="50" grpId="0" animBg="1"/>
      <p:bldP spid="4" grpId="0"/>
      <p:bldP spid="120" grpId="0" animBg="1"/>
      <p:bldP spid="122" grpId="0" animBg="1"/>
      <p:bldP spid="123" grpId="0"/>
      <p:bldP spid="130" grpId="0" animBg="1"/>
      <p:bldP spid="131" grpId="0" animBg="1"/>
      <p:bldP spid="15363" grpId="0" uiExpand="1" build="p" animBg="1"/>
      <p:bldP spid="17" grpId="0" animBg="1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22" grpId="0" animBg="1"/>
      <p:bldP spid="1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AVL Delete Cases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9D4CD21-321C-4EC4-B254-682CA7DC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2009775" cy="2343150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1276015-6DEC-4E52-951A-FD71BB5321FF}"/>
              </a:ext>
            </a:extLst>
          </p:cNvPr>
          <p:cNvSpPr/>
          <p:nvPr/>
        </p:nvSpPr>
        <p:spPr bwMode="auto">
          <a:xfrm>
            <a:off x="2100367" y="2815581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B412F8-99F6-4E69-881F-CBEF3D2BF121}"/>
              </a:ext>
            </a:extLst>
          </p:cNvPr>
          <p:cNvCxnSpPr>
            <a:cxnSpLocks/>
          </p:cNvCxnSpPr>
          <p:nvPr/>
        </p:nvCxnSpPr>
        <p:spPr bwMode="auto">
          <a:xfrm>
            <a:off x="1964867" y="2706549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3BE54C-BF47-4E74-A970-6C596A160AAE}"/>
              </a:ext>
            </a:extLst>
          </p:cNvPr>
          <p:cNvSpPr txBox="1"/>
          <p:nvPr/>
        </p:nvSpPr>
        <p:spPr>
          <a:xfrm>
            <a:off x="1818594" y="3001084"/>
            <a:ext cx="2878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881E64-BD7D-47E9-8A7E-78E761002E03}"/>
              </a:ext>
            </a:extLst>
          </p:cNvPr>
          <p:cNvGrpSpPr/>
          <p:nvPr/>
        </p:nvGrpSpPr>
        <p:grpSpPr>
          <a:xfrm>
            <a:off x="1580915" y="1636508"/>
            <a:ext cx="419674" cy="393993"/>
            <a:chOff x="1336972" y="4123695"/>
            <a:chExt cx="419674" cy="39399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35A1A4-6B1A-4D1A-B953-4C7F16F75874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050A3C-70FE-4850-BBB5-5368E13863BA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B179FA-A09B-4D3E-8CAB-6E514632F047}"/>
              </a:ext>
            </a:extLst>
          </p:cNvPr>
          <p:cNvGrpSpPr/>
          <p:nvPr/>
        </p:nvGrpSpPr>
        <p:grpSpPr>
          <a:xfrm>
            <a:off x="2265361" y="2141340"/>
            <a:ext cx="419674" cy="393993"/>
            <a:chOff x="1336972" y="4123695"/>
            <a:chExt cx="419674" cy="39399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2F808F-C316-4CC8-8F2B-2191CF7C5E5F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78228D-930A-4CDB-9E2D-30005CDDD6BD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61F0C6B-7F71-43EA-9FE8-3FE4E3FF3F9E}"/>
              </a:ext>
            </a:extLst>
          </p:cNvPr>
          <p:cNvSpPr/>
          <p:nvPr/>
        </p:nvSpPr>
        <p:spPr bwMode="auto">
          <a:xfrm>
            <a:off x="1209431" y="2436015"/>
            <a:ext cx="297269" cy="1066800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010714-7C0A-4627-B395-D72CE3E96002}"/>
              </a:ext>
            </a:extLst>
          </p:cNvPr>
          <p:cNvCxnSpPr>
            <a:cxnSpLocks/>
          </p:cNvCxnSpPr>
          <p:nvPr/>
        </p:nvCxnSpPr>
        <p:spPr bwMode="auto">
          <a:xfrm>
            <a:off x="972643" y="2412014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09E6E0-6E78-4ADF-8C8A-0FC40C6DBD8F}"/>
              </a:ext>
            </a:extLst>
          </p:cNvPr>
          <p:cNvSpPr txBox="1"/>
          <p:nvPr/>
        </p:nvSpPr>
        <p:spPr>
          <a:xfrm>
            <a:off x="826370" y="2706549"/>
            <a:ext cx="2878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866228-34EB-4A75-9284-1D725A44B33D}"/>
              </a:ext>
            </a:extLst>
          </p:cNvPr>
          <p:cNvSpPr/>
          <p:nvPr/>
        </p:nvSpPr>
        <p:spPr bwMode="auto">
          <a:xfrm>
            <a:off x="1304182" y="3348981"/>
            <a:ext cx="120433" cy="115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A744F8-93E2-4DE7-816E-ABBAE23D962E}"/>
              </a:ext>
            </a:extLst>
          </p:cNvPr>
          <p:cNvCxnSpPr>
            <a:cxnSpLocks/>
          </p:cNvCxnSpPr>
          <p:nvPr/>
        </p:nvCxnSpPr>
        <p:spPr bwMode="auto">
          <a:xfrm>
            <a:off x="2935072" y="2735740"/>
            <a:ext cx="0" cy="822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25DBAAA-A03F-4F10-BD5C-2A5594EA1A42}"/>
              </a:ext>
            </a:extLst>
          </p:cNvPr>
          <p:cNvSpPr txBox="1"/>
          <p:nvPr/>
        </p:nvSpPr>
        <p:spPr>
          <a:xfrm>
            <a:off x="2860657" y="3001085"/>
            <a:ext cx="4159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8FA235-AD56-4622-B494-7FB9950F234B}"/>
              </a:ext>
            </a:extLst>
          </p:cNvPr>
          <p:cNvSpPr/>
          <p:nvPr/>
        </p:nvSpPr>
        <p:spPr>
          <a:xfrm>
            <a:off x="4609020" y="4069251"/>
            <a:ext cx="3616356" cy="830997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rgbClr val="262626"/>
                </a:solidFill>
              </a:rPr>
              <a:t>After Deletion</a:t>
            </a:r>
          </a:p>
          <a:p>
            <a:pPr algn="ctr"/>
            <a:r>
              <a:rPr lang="en-US" sz="2400" dirty="0">
                <a:solidFill>
                  <a:srgbClr val="262626"/>
                </a:solidFill>
              </a:rPr>
              <a:t>Zig-Zag imbalance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75B8519-2B57-4FAF-9864-85F452F3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9" y="1564165"/>
            <a:ext cx="2009775" cy="2343150"/>
          </a:xfrm>
          <a:prstGeom prst="rect">
            <a:avLst/>
          </a:prstGeom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231888C-97D8-4B95-93F9-82F69E42D1DD}"/>
              </a:ext>
            </a:extLst>
          </p:cNvPr>
          <p:cNvSpPr/>
          <p:nvPr/>
        </p:nvSpPr>
        <p:spPr bwMode="auto">
          <a:xfrm>
            <a:off x="5683676" y="2779546"/>
            <a:ext cx="297269" cy="1066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D03427-0E55-489C-814C-4EC857E583AD}"/>
              </a:ext>
            </a:extLst>
          </p:cNvPr>
          <p:cNvCxnSpPr>
            <a:cxnSpLocks/>
          </p:cNvCxnSpPr>
          <p:nvPr/>
        </p:nvCxnSpPr>
        <p:spPr bwMode="auto">
          <a:xfrm>
            <a:off x="5548176" y="2670514"/>
            <a:ext cx="7334" cy="11462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677DD7D-924E-417E-B3D0-488322716996}"/>
              </a:ext>
            </a:extLst>
          </p:cNvPr>
          <p:cNvSpPr txBox="1"/>
          <p:nvPr/>
        </p:nvSpPr>
        <p:spPr>
          <a:xfrm>
            <a:off x="5401903" y="2965049"/>
            <a:ext cx="2878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4BC4E5A-5ABC-44BA-B44E-DDC341D7FA4E}"/>
              </a:ext>
            </a:extLst>
          </p:cNvPr>
          <p:cNvGrpSpPr/>
          <p:nvPr/>
        </p:nvGrpSpPr>
        <p:grpSpPr>
          <a:xfrm>
            <a:off x="5164224" y="1600473"/>
            <a:ext cx="419674" cy="393993"/>
            <a:chOff x="1336972" y="4123695"/>
            <a:chExt cx="419674" cy="39399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BD419E6-5BDA-4112-845C-7D089A0F4008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B76BBC6-71F4-4C85-A053-BAD634ADE3DB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B98E28-74AA-463C-AE6C-272B4CADF334}"/>
              </a:ext>
            </a:extLst>
          </p:cNvPr>
          <p:cNvGrpSpPr/>
          <p:nvPr/>
        </p:nvGrpSpPr>
        <p:grpSpPr>
          <a:xfrm>
            <a:off x="5848670" y="2105305"/>
            <a:ext cx="419674" cy="393993"/>
            <a:chOff x="1336972" y="4123695"/>
            <a:chExt cx="419674" cy="39399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7932DB-D961-4FBC-9A81-665651918D5A}"/>
                </a:ext>
              </a:extLst>
            </p:cNvPr>
            <p:cNvSpPr/>
            <p:nvPr/>
          </p:nvSpPr>
          <p:spPr bwMode="auto">
            <a:xfrm>
              <a:off x="1336972" y="4136688"/>
              <a:ext cx="419674" cy="381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737A77-C58D-4256-A499-35234C69EFBA}"/>
                </a:ext>
              </a:extLst>
            </p:cNvPr>
            <p:cNvSpPr txBox="1"/>
            <p:nvPr/>
          </p:nvSpPr>
          <p:spPr>
            <a:xfrm>
              <a:off x="1409473" y="412369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F0897BCD-2F01-49C7-8261-40C8630190DE}"/>
              </a:ext>
            </a:extLst>
          </p:cNvPr>
          <p:cNvSpPr/>
          <p:nvPr/>
        </p:nvSpPr>
        <p:spPr bwMode="auto">
          <a:xfrm>
            <a:off x="4791648" y="2390108"/>
            <a:ext cx="273225" cy="887975"/>
          </a:xfrm>
          <a:prstGeom prst="triangl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1C2595-8FD8-466A-9714-E577392FCDA4}"/>
              </a:ext>
            </a:extLst>
          </p:cNvPr>
          <p:cNvCxnSpPr>
            <a:cxnSpLocks/>
          </p:cNvCxnSpPr>
          <p:nvPr/>
        </p:nvCxnSpPr>
        <p:spPr bwMode="auto">
          <a:xfrm>
            <a:off x="4555952" y="2375979"/>
            <a:ext cx="16048" cy="8660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CFFFDA-C14E-4F6D-AEF0-6AE6014C018B}"/>
              </a:ext>
            </a:extLst>
          </p:cNvPr>
          <p:cNvSpPr txBox="1"/>
          <p:nvPr/>
        </p:nvSpPr>
        <p:spPr>
          <a:xfrm>
            <a:off x="4280651" y="2670514"/>
            <a:ext cx="4169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h-1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786BA4-8D0C-49E8-91A6-16098361353D}"/>
              </a:ext>
            </a:extLst>
          </p:cNvPr>
          <p:cNvCxnSpPr>
            <a:cxnSpLocks/>
          </p:cNvCxnSpPr>
          <p:nvPr/>
        </p:nvCxnSpPr>
        <p:spPr bwMode="auto">
          <a:xfrm>
            <a:off x="6518381" y="2699705"/>
            <a:ext cx="0" cy="822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527A-204A-4AF1-8021-97133B0152FB}"/>
              </a:ext>
            </a:extLst>
          </p:cNvPr>
          <p:cNvSpPr txBox="1"/>
          <p:nvPr/>
        </p:nvSpPr>
        <p:spPr>
          <a:xfrm>
            <a:off x="6443966" y="2965050"/>
            <a:ext cx="4159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h-1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C1EE02E-BD26-48C1-B1A3-D67EAEAF0264}"/>
              </a:ext>
            </a:extLst>
          </p:cNvPr>
          <p:cNvSpPr/>
          <p:nvPr/>
        </p:nvSpPr>
        <p:spPr bwMode="auto">
          <a:xfrm>
            <a:off x="685843" y="4532345"/>
            <a:ext cx="1880619" cy="517353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Case:2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845AF33A-2FA3-4F3C-9D0B-5DDDA737A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896" y="220271"/>
            <a:ext cx="2915532" cy="1070593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800">
                <a:solidFill>
                  <a:schemeClr val="accent4">
                    <a:lumMod val="85000"/>
                    <a:lumOff val="1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rgbClr val="4D4D4D"/>
                </a:solidFill>
                <a:latin typeface="Abadi" panose="020B0604020104020204" pitchFamily="34" charset="0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Abadi" panose="020B0604020104020204" pitchFamily="34" charset="0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Abadi" panose="020B0604020104020204" pitchFamily="34" charset="0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228600" indent="0">
              <a:buFontTx/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1800" kern="0">
                <a:solidFill>
                  <a:schemeClr val="bg1"/>
                </a:solidFill>
              </a:rPr>
              <a:t>When a node is deleted in subtree A, x becomes unbalanced.</a:t>
            </a:r>
          </a:p>
          <a:p>
            <a:pPr marL="228600" indent="0">
              <a:buFontTx/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000" kern="0">
                <a:solidFill>
                  <a:srgbClr val="404040"/>
                </a:solidFill>
              </a:rPr>
              <a:t>                           </a:t>
            </a:r>
            <a:endParaRPr lang="en-US" altLang="en-US" sz="2000" kern="0"/>
          </a:p>
          <a:p>
            <a:pPr>
              <a:buFontTx/>
              <a:buNone/>
              <a:tabLst>
                <a:tab pos="860425" algn="l"/>
                <a:tab pos="2459038" algn="l"/>
                <a:tab pos="4632325" algn="l"/>
                <a:tab pos="6918325" algn="l"/>
              </a:tabLst>
            </a:pPr>
            <a:r>
              <a:rPr lang="en-US" altLang="en-US" sz="2400" kern="0">
                <a:solidFill>
                  <a:srgbClr val="262626"/>
                </a:solidFill>
              </a:rPr>
              <a:t>	</a:t>
            </a:r>
            <a:endParaRPr lang="en-US" altLang="en-US" sz="2400" kern="0" dirty="0">
              <a:solidFill>
                <a:srgbClr val="26262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3CE41C-4EDA-4841-A5DD-633AC5D2D88C}"/>
              </a:ext>
            </a:extLst>
          </p:cNvPr>
          <p:cNvSpPr txBox="1"/>
          <p:nvPr/>
        </p:nvSpPr>
        <p:spPr>
          <a:xfrm>
            <a:off x="6125479" y="192539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BF=-1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28E83-EF38-4EA1-AC4C-FC417ECD5D49}"/>
              </a:ext>
            </a:extLst>
          </p:cNvPr>
          <p:cNvSpPr txBox="1"/>
          <p:nvPr/>
        </p:nvSpPr>
        <p:spPr>
          <a:xfrm>
            <a:off x="5614884" y="143221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BF=+2</a:t>
            </a:r>
          </a:p>
        </p:txBody>
      </p:sp>
    </p:spTree>
    <p:extLst>
      <p:ext uri="{BB962C8B-B14F-4D97-AF65-F5344CB8AC3E}">
        <p14:creationId xmlns:p14="http://schemas.microsoft.com/office/powerpoint/2010/main" val="372379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7" grpId="0" animBg="1"/>
      <p:bldP spid="97" grpId="0" animBg="1"/>
      <p:bldP spid="99" grpId="0" animBg="1"/>
      <p:bldP spid="102" grpId="0" animBg="1"/>
      <p:bldP spid="37" grpId="0" uiExpand="1" build="p" animBg="1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Delete Cases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8FA235-AD56-4622-B494-7FB9950F234B}"/>
              </a:ext>
            </a:extLst>
          </p:cNvPr>
          <p:cNvSpPr/>
          <p:nvPr/>
        </p:nvSpPr>
        <p:spPr>
          <a:xfrm>
            <a:off x="6504871" y="3990608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After </a:t>
            </a:r>
            <a:r>
              <a:rPr lang="en-US" altLang="en-US" dirty="0">
                <a:solidFill>
                  <a:srgbClr val="262626"/>
                </a:solidFill>
              </a:rPr>
              <a:t>Double Rotation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 Balanced AVL-Tree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FD50C9A-803A-4FE6-BFE4-FE9D28F7717D}"/>
              </a:ext>
            </a:extLst>
          </p:cNvPr>
          <p:cNvSpPr/>
          <p:nvPr/>
        </p:nvSpPr>
        <p:spPr bwMode="auto">
          <a:xfrm>
            <a:off x="5288850" y="2128909"/>
            <a:ext cx="937475" cy="3721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F5A75-4DA7-4437-BAE3-C0CCEBAD5649}"/>
              </a:ext>
            </a:extLst>
          </p:cNvPr>
          <p:cNvGrpSpPr/>
          <p:nvPr/>
        </p:nvGrpSpPr>
        <p:grpSpPr>
          <a:xfrm>
            <a:off x="400314" y="1441381"/>
            <a:ext cx="2363739" cy="2642932"/>
            <a:chOff x="400314" y="1441381"/>
            <a:chExt cx="2363739" cy="2642932"/>
          </a:xfrm>
        </p:grpSpPr>
        <p:pic>
          <p:nvPicPr>
            <p:cNvPr id="15367" name="Picture 10">
              <a:extLst>
                <a:ext uri="{FF2B5EF4-FFF2-40B4-BE49-F238E27FC236}">
                  <a16:creationId xmlns:a16="http://schemas.microsoft.com/office/drawing/2014/main" id="{BDB344DD-83F5-44EC-A350-B22A9B63F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63375"/>
              <a:ext cx="1965325" cy="228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3BE54C-BF47-4E74-A970-6C596A160AAE}"/>
                </a:ext>
              </a:extLst>
            </p:cNvPr>
            <p:cNvSpPr txBox="1"/>
            <p:nvPr/>
          </p:nvSpPr>
          <p:spPr>
            <a:xfrm>
              <a:off x="1248794" y="3807314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881E64-BD7D-47E9-8A7E-78E761002E03}"/>
                </a:ext>
              </a:extLst>
            </p:cNvPr>
            <p:cNvGrpSpPr/>
            <p:nvPr/>
          </p:nvGrpSpPr>
          <p:grpSpPr>
            <a:xfrm>
              <a:off x="1158697" y="1529601"/>
              <a:ext cx="419674" cy="393993"/>
              <a:chOff x="1336972" y="4123695"/>
              <a:chExt cx="419674" cy="39399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735A1A4-6B1A-4D1A-B953-4C7F16F75874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9050A3C-70FE-4850-BBB5-5368E13863BA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5B179FA-A09B-4D3E-8CAB-6E514632F047}"/>
                </a:ext>
              </a:extLst>
            </p:cNvPr>
            <p:cNvGrpSpPr/>
            <p:nvPr/>
          </p:nvGrpSpPr>
          <p:grpSpPr>
            <a:xfrm>
              <a:off x="1688275" y="1994672"/>
              <a:ext cx="419674" cy="393993"/>
              <a:chOff x="1336972" y="4123695"/>
              <a:chExt cx="419674" cy="39399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2F808F-C316-4CC8-8F2B-2191CF7C5E5F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78228D-930A-4CDB-9E2D-30005CDDD6BD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B61F0C6B-7F71-43EA-9FE8-3FE4E3FF3F9E}"/>
                </a:ext>
              </a:extLst>
            </p:cNvPr>
            <p:cNvSpPr/>
            <p:nvPr/>
          </p:nvSpPr>
          <p:spPr bwMode="auto">
            <a:xfrm>
              <a:off x="725145" y="2388665"/>
              <a:ext cx="390530" cy="109146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010714-7C0A-4627-B395-D72CE3E96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260" y="2364004"/>
              <a:ext cx="9661" cy="10914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09E6E0-6E78-4ADF-8C8A-0FC40C6DBD8F}"/>
                </a:ext>
              </a:extLst>
            </p:cNvPr>
            <p:cNvSpPr txBox="1"/>
            <p:nvPr/>
          </p:nvSpPr>
          <p:spPr>
            <a:xfrm>
              <a:off x="400314" y="2603773"/>
              <a:ext cx="2878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866228-34EB-4A75-9284-1D725A44B33D}"/>
                </a:ext>
              </a:extLst>
            </p:cNvPr>
            <p:cNvSpPr/>
            <p:nvPr/>
          </p:nvSpPr>
          <p:spPr bwMode="auto">
            <a:xfrm>
              <a:off x="913156" y="3301631"/>
              <a:ext cx="120433" cy="11578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44F8-93E2-4DE7-816E-ABBAE23D96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2525" y="2693465"/>
              <a:ext cx="0" cy="8225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5DBAAA-A03F-4F10-BD5C-2A5594EA1A42}"/>
                </a:ext>
              </a:extLst>
            </p:cNvPr>
            <p:cNvSpPr txBox="1"/>
            <p:nvPr/>
          </p:nvSpPr>
          <p:spPr>
            <a:xfrm>
              <a:off x="2348110" y="2958810"/>
              <a:ext cx="41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D78489-9683-4C99-AAB9-5DB4C5806ADA}"/>
                </a:ext>
              </a:extLst>
            </p:cNvPr>
            <p:cNvSpPr/>
            <p:nvPr/>
          </p:nvSpPr>
          <p:spPr bwMode="auto">
            <a:xfrm>
              <a:off x="1492935" y="2462672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4D8C7E-CA0E-42B8-A2B2-F7601E069070}"/>
                </a:ext>
              </a:extLst>
            </p:cNvPr>
            <p:cNvSpPr/>
            <p:nvPr/>
          </p:nvSpPr>
          <p:spPr bwMode="auto">
            <a:xfrm>
              <a:off x="1760776" y="3675047"/>
              <a:ext cx="347172" cy="1008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A1A0649-8EAC-4AB3-B8DE-13CA1698C163}"/>
                </a:ext>
              </a:extLst>
            </p:cNvPr>
            <p:cNvSpPr/>
            <p:nvPr/>
          </p:nvSpPr>
          <p:spPr bwMode="auto">
            <a:xfrm>
              <a:off x="1779549" y="3028716"/>
              <a:ext cx="288861" cy="646331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C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A82516-1AED-406A-BDF8-03296A401721}"/>
                </a:ext>
              </a:extLst>
            </p:cNvPr>
            <p:cNvSpPr txBox="1"/>
            <p:nvPr/>
          </p:nvSpPr>
          <p:spPr>
            <a:xfrm>
              <a:off x="1699328" y="3685401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E397E6-CA52-4DAA-909E-808D751928B6}"/>
                </a:ext>
              </a:extLst>
            </p:cNvPr>
            <p:cNvSpPr txBox="1"/>
            <p:nvPr/>
          </p:nvSpPr>
          <p:spPr>
            <a:xfrm>
              <a:off x="2029578" y="193455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550B319-4622-4CEA-B3FE-B51EEC515E37}"/>
                </a:ext>
              </a:extLst>
            </p:cNvPr>
            <p:cNvSpPr txBox="1"/>
            <p:nvPr/>
          </p:nvSpPr>
          <p:spPr>
            <a:xfrm>
              <a:off x="1518983" y="144138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5F7A38-26AC-4299-9BC0-E9F10A63B243}"/>
                </a:ext>
              </a:extLst>
            </p:cNvPr>
            <p:cNvSpPr txBox="1"/>
            <p:nvPr/>
          </p:nvSpPr>
          <p:spPr>
            <a:xfrm>
              <a:off x="986079" y="2253328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6E77F6-BE36-4B7C-95F1-CD7807299611}"/>
              </a:ext>
            </a:extLst>
          </p:cNvPr>
          <p:cNvGrpSpPr/>
          <p:nvPr/>
        </p:nvGrpSpPr>
        <p:grpSpPr>
          <a:xfrm>
            <a:off x="5988239" y="1386627"/>
            <a:ext cx="2972913" cy="2301334"/>
            <a:chOff x="5988239" y="1386627"/>
            <a:chExt cx="2972913" cy="2301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342CCB-42A5-4CEC-9857-7CA23BB6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801" y="1397844"/>
              <a:ext cx="2251432" cy="2290117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C9C2E80-C3E0-4306-8B70-A0C5990B5A77}"/>
                </a:ext>
              </a:extLst>
            </p:cNvPr>
            <p:cNvGrpSpPr/>
            <p:nvPr/>
          </p:nvGrpSpPr>
          <p:grpSpPr>
            <a:xfrm>
              <a:off x="6646031" y="1977867"/>
              <a:ext cx="419674" cy="393993"/>
              <a:chOff x="1336972" y="4123695"/>
              <a:chExt cx="419674" cy="39399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4A0FA0A-6FCB-467B-ACC4-23281EA98887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76C893-18D5-4D0A-9C45-C8AB858E21DC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9845B-7026-40B0-86B8-4DB2862B4044}"/>
                </a:ext>
              </a:extLst>
            </p:cNvPr>
            <p:cNvGrpSpPr/>
            <p:nvPr/>
          </p:nvGrpSpPr>
          <p:grpSpPr>
            <a:xfrm>
              <a:off x="7924800" y="1975714"/>
              <a:ext cx="419674" cy="393993"/>
              <a:chOff x="1336972" y="4123695"/>
              <a:chExt cx="419674" cy="39399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2CB2A1C-6C90-4B59-B94A-7B7882F7FBB1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EE234B-AECF-4302-BBAE-1D8DAE925225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4EA6551-DEEE-4C50-9E5C-F899F6F4144F}"/>
                </a:ext>
              </a:extLst>
            </p:cNvPr>
            <p:cNvSpPr/>
            <p:nvPr/>
          </p:nvSpPr>
          <p:spPr bwMode="auto">
            <a:xfrm>
              <a:off x="7315200" y="1425751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AFD2433-36C4-464F-8EC4-637E95E974AC}"/>
                </a:ext>
              </a:extLst>
            </p:cNvPr>
            <p:cNvSpPr/>
            <p:nvPr/>
          </p:nvSpPr>
          <p:spPr bwMode="auto">
            <a:xfrm>
              <a:off x="6416739" y="2667000"/>
              <a:ext cx="288861" cy="90472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4E4E16-8987-406B-B674-A4C046873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71002" y="2728217"/>
              <a:ext cx="0" cy="9293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93784E-931B-445C-9004-13F4074DB541}"/>
                </a:ext>
              </a:extLst>
            </p:cNvPr>
            <p:cNvSpPr txBox="1"/>
            <p:nvPr/>
          </p:nvSpPr>
          <p:spPr>
            <a:xfrm>
              <a:off x="5988239" y="2967986"/>
              <a:ext cx="459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709A52FD-72FA-43D6-A795-D994A9B91A97}"/>
                </a:ext>
              </a:extLst>
            </p:cNvPr>
            <p:cNvSpPr/>
            <p:nvPr/>
          </p:nvSpPr>
          <p:spPr bwMode="auto">
            <a:xfrm>
              <a:off x="6934200" y="2667000"/>
              <a:ext cx="353137" cy="90472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2FCC69D-5671-4B74-9A13-87900E8812E4}"/>
                </a:ext>
              </a:extLst>
            </p:cNvPr>
            <p:cNvSpPr/>
            <p:nvPr/>
          </p:nvSpPr>
          <p:spPr bwMode="auto">
            <a:xfrm>
              <a:off x="8209773" y="2672354"/>
              <a:ext cx="345786" cy="91440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89B37F5-66E2-462E-9564-D9E8228BE486}"/>
                </a:ext>
              </a:extLst>
            </p:cNvPr>
            <p:cNvSpPr/>
            <p:nvPr/>
          </p:nvSpPr>
          <p:spPr bwMode="auto">
            <a:xfrm>
              <a:off x="7675176" y="2667000"/>
              <a:ext cx="309885" cy="577985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C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D04598-9483-47D3-9D7D-7A049D65CE90}"/>
                </a:ext>
              </a:extLst>
            </p:cNvPr>
            <p:cNvSpPr/>
            <p:nvPr/>
          </p:nvSpPr>
          <p:spPr bwMode="auto">
            <a:xfrm>
              <a:off x="7653803" y="3263774"/>
              <a:ext cx="381000" cy="2360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296292-57A1-4679-A3C2-1C71E8F2CF51}"/>
                </a:ext>
              </a:extLst>
            </p:cNvPr>
            <p:cNvSpPr txBox="1"/>
            <p:nvPr/>
          </p:nvSpPr>
          <p:spPr>
            <a:xfrm>
              <a:off x="8239480" y="1880920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6210A3-B670-4DDE-85DD-C992535FFA73}"/>
                </a:ext>
              </a:extLst>
            </p:cNvPr>
            <p:cNvSpPr txBox="1"/>
            <p:nvPr/>
          </p:nvSpPr>
          <p:spPr>
            <a:xfrm>
              <a:off x="7643951" y="138662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4ED1FFC-EB85-4EF4-9836-4AFA43FDEA37}"/>
                </a:ext>
              </a:extLst>
            </p:cNvPr>
            <p:cNvSpPr txBox="1"/>
            <p:nvPr/>
          </p:nvSpPr>
          <p:spPr>
            <a:xfrm>
              <a:off x="6992761" y="2008236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8C2505-1545-47DF-8C63-C69316B40D84}"/>
              </a:ext>
            </a:extLst>
          </p:cNvPr>
          <p:cNvGrpSpPr/>
          <p:nvPr/>
        </p:nvGrpSpPr>
        <p:grpSpPr>
          <a:xfrm>
            <a:off x="2969798" y="1387743"/>
            <a:ext cx="2402556" cy="2770881"/>
            <a:chOff x="2969798" y="1387743"/>
            <a:chExt cx="2402556" cy="2770881"/>
          </a:xfrm>
        </p:grpSpPr>
        <p:pic>
          <p:nvPicPr>
            <p:cNvPr id="45" name="Picture 10">
              <a:extLst>
                <a:ext uri="{FF2B5EF4-FFF2-40B4-BE49-F238E27FC236}">
                  <a16:creationId xmlns:a16="http://schemas.microsoft.com/office/drawing/2014/main" id="{84EA8840-91C9-43EE-A702-C72B528BA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501" y="1641760"/>
              <a:ext cx="1965325" cy="228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0DF8CA-6AA2-4AB9-9D28-77F0B9A0E3AB}"/>
                </a:ext>
              </a:extLst>
            </p:cNvPr>
            <p:cNvSpPr txBox="1"/>
            <p:nvPr/>
          </p:nvSpPr>
          <p:spPr>
            <a:xfrm>
              <a:off x="3832240" y="3881625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68C0F45-2564-4060-ACFA-6ED0320C7105}"/>
                </a:ext>
              </a:extLst>
            </p:cNvPr>
            <p:cNvGrpSpPr/>
            <p:nvPr/>
          </p:nvGrpSpPr>
          <p:grpSpPr>
            <a:xfrm>
              <a:off x="3766998" y="1607986"/>
              <a:ext cx="419674" cy="393993"/>
              <a:chOff x="1336972" y="4123695"/>
              <a:chExt cx="419674" cy="39399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70B87F-651F-4B76-BEAB-AD28B898E661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563EF5-2517-4DE6-8EFD-847A03C46222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8C1352E-A485-411F-A59A-AA3161ED52D5}"/>
                </a:ext>
              </a:extLst>
            </p:cNvPr>
            <p:cNvGrpSpPr/>
            <p:nvPr/>
          </p:nvGrpSpPr>
          <p:grpSpPr>
            <a:xfrm>
              <a:off x="4296576" y="2073057"/>
              <a:ext cx="419674" cy="393993"/>
              <a:chOff x="1336972" y="4123695"/>
              <a:chExt cx="419674" cy="393993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0692C8A-76E9-45B9-91EC-58941CA64FA6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7CA1DC-7956-411C-A330-BA819810DAF9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3FB7F93-42D7-48F6-94D6-D6E0E5C5992E}"/>
                </a:ext>
              </a:extLst>
            </p:cNvPr>
            <p:cNvSpPr/>
            <p:nvPr/>
          </p:nvSpPr>
          <p:spPr bwMode="auto">
            <a:xfrm>
              <a:off x="3385896" y="2467051"/>
              <a:ext cx="338080" cy="847144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385341-337E-486C-829F-87DB9BB8D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2561" y="2442389"/>
              <a:ext cx="0" cy="8471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D16BE2-C7CB-400C-B217-F0A53B57284E}"/>
                </a:ext>
              </a:extLst>
            </p:cNvPr>
            <p:cNvSpPr txBox="1"/>
            <p:nvPr/>
          </p:nvSpPr>
          <p:spPr>
            <a:xfrm>
              <a:off x="2969798" y="2682158"/>
              <a:ext cx="459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36C56D-9B3B-4F95-9DDD-1DF8CE121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30826" y="2771850"/>
              <a:ext cx="0" cy="8225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3BC654-98A8-4D58-A2E6-14604C3CF21D}"/>
                </a:ext>
              </a:extLst>
            </p:cNvPr>
            <p:cNvSpPr txBox="1"/>
            <p:nvPr/>
          </p:nvSpPr>
          <p:spPr>
            <a:xfrm>
              <a:off x="4956411" y="3037195"/>
              <a:ext cx="41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799FFC-1342-4E0A-9B2E-DD6B093D4F6A}"/>
                </a:ext>
              </a:extLst>
            </p:cNvPr>
            <p:cNvSpPr/>
            <p:nvPr/>
          </p:nvSpPr>
          <p:spPr bwMode="auto">
            <a:xfrm>
              <a:off x="4101236" y="2541057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05B26DF-97D9-4DCB-9DA8-28D1BDC3C3B6}"/>
                </a:ext>
              </a:extLst>
            </p:cNvPr>
            <p:cNvSpPr/>
            <p:nvPr/>
          </p:nvSpPr>
          <p:spPr bwMode="auto">
            <a:xfrm>
              <a:off x="4369077" y="3784224"/>
              <a:ext cx="347172" cy="1008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F2D1A2-5E7A-4068-8222-EDDE226FED7D}"/>
                </a:ext>
              </a:extLst>
            </p:cNvPr>
            <p:cNvSpPr txBox="1"/>
            <p:nvPr/>
          </p:nvSpPr>
          <p:spPr>
            <a:xfrm>
              <a:off x="4526801" y="188092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21A26F-962B-4330-A247-4375D2AEB0A0}"/>
                </a:ext>
              </a:extLst>
            </p:cNvPr>
            <p:cNvSpPr txBox="1"/>
            <p:nvPr/>
          </p:nvSpPr>
          <p:spPr>
            <a:xfrm>
              <a:off x="4016206" y="1387743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18153EC-9109-41B1-A3FF-100AC2548CD9}"/>
                </a:ext>
              </a:extLst>
            </p:cNvPr>
            <p:cNvSpPr txBox="1"/>
            <p:nvPr/>
          </p:nvSpPr>
          <p:spPr>
            <a:xfrm>
              <a:off x="3587058" y="234425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3B1EE0-98C3-41DA-BB73-65F5BA6FAD22}"/>
                </a:ext>
              </a:extLst>
            </p:cNvPr>
            <p:cNvSpPr txBox="1"/>
            <p:nvPr/>
          </p:nvSpPr>
          <p:spPr>
            <a:xfrm>
              <a:off x="4351500" y="3786251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h-2</a:t>
              </a: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A79EEBF0-5901-435C-B690-31FC70DDD8A1}"/>
                </a:ext>
              </a:extLst>
            </p:cNvPr>
            <p:cNvSpPr/>
            <p:nvPr/>
          </p:nvSpPr>
          <p:spPr bwMode="auto">
            <a:xfrm>
              <a:off x="4384997" y="3142697"/>
              <a:ext cx="288861" cy="646331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C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09C420-5AD7-4574-B0E9-1B3E54336EE1}"/>
              </a:ext>
            </a:extLst>
          </p:cNvPr>
          <p:cNvSpPr/>
          <p:nvPr/>
        </p:nvSpPr>
        <p:spPr>
          <a:xfrm>
            <a:off x="3396413" y="4384869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After Deletion</a:t>
            </a:r>
          </a:p>
          <a:p>
            <a:r>
              <a:rPr lang="en-US" dirty="0">
                <a:solidFill>
                  <a:srgbClr val="262626"/>
                </a:solidFill>
              </a:rPr>
              <a:t>Zig-Zag imbalance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F044409-611A-44B0-AE36-D52F3EB9F7D7}"/>
              </a:ext>
            </a:extLst>
          </p:cNvPr>
          <p:cNvSpPr/>
          <p:nvPr/>
        </p:nvSpPr>
        <p:spPr bwMode="auto">
          <a:xfrm>
            <a:off x="492622" y="5013523"/>
            <a:ext cx="2402971" cy="4030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Case:2 Expande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1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9" grpId="0" animBg="1"/>
      <p:bldP spid="1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Delete Cases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8FA235-AD56-4622-B494-7FB9950F234B}"/>
              </a:ext>
            </a:extLst>
          </p:cNvPr>
          <p:cNvSpPr/>
          <p:nvPr/>
        </p:nvSpPr>
        <p:spPr>
          <a:xfrm>
            <a:off x="6504694" y="3231781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 Balanced AVL-Tree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FD50C9A-803A-4FE6-BFE4-FE9D28F7717D}"/>
              </a:ext>
            </a:extLst>
          </p:cNvPr>
          <p:cNvSpPr/>
          <p:nvPr/>
        </p:nvSpPr>
        <p:spPr bwMode="auto">
          <a:xfrm>
            <a:off x="5288850" y="1961482"/>
            <a:ext cx="937475" cy="3721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F5A75-4DA7-4437-BAE3-C0CCEBAD5649}"/>
              </a:ext>
            </a:extLst>
          </p:cNvPr>
          <p:cNvGrpSpPr/>
          <p:nvPr/>
        </p:nvGrpSpPr>
        <p:grpSpPr>
          <a:xfrm>
            <a:off x="400314" y="1273954"/>
            <a:ext cx="2363739" cy="2669676"/>
            <a:chOff x="400314" y="1441381"/>
            <a:chExt cx="2363739" cy="2669676"/>
          </a:xfrm>
        </p:grpSpPr>
        <p:pic>
          <p:nvPicPr>
            <p:cNvPr id="15367" name="Picture 10">
              <a:extLst>
                <a:ext uri="{FF2B5EF4-FFF2-40B4-BE49-F238E27FC236}">
                  <a16:creationId xmlns:a16="http://schemas.microsoft.com/office/drawing/2014/main" id="{BDB344DD-83F5-44EC-A350-B22A9B63F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63375"/>
              <a:ext cx="1965325" cy="228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3BE54C-BF47-4E74-A970-6C596A160AAE}"/>
                </a:ext>
              </a:extLst>
            </p:cNvPr>
            <p:cNvSpPr txBox="1"/>
            <p:nvPr/>
          </p:nvSpPr>
          <p:spPr>
            <a:xfrm>
              <a:off x="1737741" y="3834058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881E64-BD7D-47E9-8A7E-78E761002E03}"/>
                </a:ext>
              </a:extLst>
            </p:cNvPr>
            <p:cNvGrpSpPr/>
            <p:nvPr/>
          </p:nvGrpSpPr>
          <p:grpSpPr>
            <a:xfrm>
              <a:off x="1158697" y="1529601"/>
              <a:ext cx="419674" cy="393993"/>
              <a:chOff x="1336972" y="4123695"/>
              <a:chExt cx="419674" cy="39399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735A1A4-6B1A-4D1A-B953-4C7F16F75874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9050A3C-70FE-4850-BBB5-5368E13863BA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5B179FA-A09B-4D3E-8CAB-6E514632F047}"/>
                </a:ext>
              </a:extLst>
            </p:cNvPr>
            <p:cNvGrpSpPr/>
            <p:nvPr/>
          </p:nvGrpSpPr>
          <p:grpSpPr>
            <a:xfrm>
              <a:off x="1688275" y="1994672"/>
              <a:ext cx="419674" cy="393993"/>
              <a:chOff x="1336972" y="4123695"/>
              <a:chExt cx="419674" cy="39399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2F808F-C316-4CC8-8F2B-2191CF7C5E5F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78228D-930A-4CDB-9E2D-30005CDDD6BD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B61F0C6B-7F71-43EA-9FE8-3FE4E3FF3F9E}"/>
                </a:ext>
              </a:extLst>
            </p:cNvPr>
            <p:cNvSpPr/>
            <p:nvPr/>
          </p:nvSpPr>
          <p:spPr bwMode="auto">
            <a:xfrm>
              <a:off x="725145" y="2388665"/>
              <a:ext cx="390530" cy="109146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010714-7C0A-4627-B395-D72CE3E96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260" y="2364004"/>
              <a:ext cx="9661" cy="10914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09E6E0-6E78-4ADF-8C8A-0FC40C6DBD8F}"/>
                </a:ext>
              </a:extLst>
            </p:cNvPr>
            <p:cNvSpPr txBox="1"/>
            <p:nvPr/>
          </p:nvSpPr>
          <p:spPr>
            <a:xfrm>
              <a:off x="400314" y="2603773"/>
              <a:ext cx="2878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866228-34EB-4A75-9284-1D725A44B33D}"/>
                </a:ext>
              </a:extLst>
            </p:cNvPr>
            <p:cNvSpPr/>
            <p:nvPr/>
          </p:nvSpPr>
          <p:spPr bwMode="auto">
            <a:xfrm>
              <a:off x="913156" y="3301631"/>
              <a:ext cx="120433" cy="11578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44F8-93E2-4DE7-816E-ABBAE23D96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2525" y="2693465"/>
              <a:ext cx="0" cy="8225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5DBAAA-A03F-4F10-BD5C-2A5594EA1A42}"/>
                </a:ext>
              </a:extLst>
            </p:cNvPr>
            <p:cNvSpPr txBox="1"/>
            <p:nvPr/>
          </p:nvSpPr>
          <p:spPr>
            <a:xfrm>
              <a:off x="2348110" y="2958810"/>
              <a:ext cx="41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D78489-9683-4C99-AAB9-5DB4C5806ADA}"/>
                </a:ext>
              </a:extLst>
            </p:cNvPr>
            <p:cNvSpPr/>
            <p:nvPr/>
          </p:nvSpPr>
          <p:spPr bwMode="auto">
            <a:xfrm>
              <a:off x="1492935" y="2462672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A1A0649-8EAC-4AB3-B8DE-13CA1698C163}"/>
                </a:ext>
              </a:extLst>
            </p:cNvPr>
            <p:cNvSpPr/>
            <p:nvPr/>
          </p:nvSpPr>
          <p:spPr bwMode="auto">
            <a:xfrm>
              <a:off x="1291639" y="3043675"/>
              <a:ext cx="288861" cy="646331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B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A82516-1AED-406A-BDF8-03296A401721}"/>
                </a:ext>
              </a:extLst>
            </p:cNvPr>
            <p:cNvSpPr txBox="1"/>
            <p:nvPr/>
          </p:nvSpPr>
          <p:spPr>
            <a:xfrm>
              <a:off x="1211418" y="3700360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E397E6-CA52-4DAA-909E-808D751928B6}"/>
                </a:ext>
              </a:extLst>
            </p:cNvPr>
            <p:cNvSpPr txBox="1"/>
            <p:nvPr/>
          </p:nvSpPr>
          <p:spPr>
            <a:xfrm>
              <a:off x="2029578" y="193455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550B319-4622-4CEA-B3FE-B51EEC515E37}"/>
                </a:ext>
              </a:extLst>
            </p:cNvPr>
            <p:cNvSpPr txBox="1"/>
            <p:nvPr/>
          </p:nvSpPr>
          <p:spPr>
            <a:xfrm>
              <a:off x="1518983" y="144138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5F7A38-26AC-4299-9BC0-E9F10A63B243}"/>
                </a:ext>
              </a:extLst>
            </p:cNvPr>
            <p:cNvSpPr txBox="1"/>
            <p:nvPr/>
          </p:nvSpPr>
          <p:spPr>
            <a:xfrm>
              <a:off x="986079" y="225332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6E77F6-BE36-4B7C-95F1-CD7807299611}"/>
              </a:ext>
            </a:extLst>
          </p:cNvPr>
          <p:cNvGrpSpPr/>
          <p:nvPr/>
        </p:nvGrpSpPr>
        <p:grpSpPr>
          <a:xfrm>
            <a:off x="5988239" y="1219200"/>
            <a:ext cx="2868718" cy="2301334"/>
            <a:chOff x="5988239" y="1386627"/>
            <a:chExt cx="2868718" cy="2301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342CCB-42A5-4CEC-9857-7CA23BB6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801" y="1397844"/>
              <a:ext cx="2251432" cy="2290117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C9C2E80-C3E0-4306-8B70-A0C5990B5A77}"/>
                </a:ext>
              </a:extLst>
            </p:cNvPr>
            <p:cNvGrpSpPr/>
            <p:nvPr/>
          </p:nvGrpSpPr>
          <p:grpSpPr>
            <a:xfrm>
              <a:off x="6646031" y="1977867"/>
              <a:ext cx="419674" cy="393993"/>
              <a:chOff x="1336972" y="4123695"/>
              <a:chExt cx="419674" cy="39399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4A0FA0A-6FCB-467B-ACC4-23281EA98887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76C893-18D5-4D0A-9C45-C8AB858E21DC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9845B-7026-40B0-86B8-4DB2862B4044}"/>
                </a:ext>
              </a:extLst>
            </p:cNvPr>
            <p:cNvGrpSpPr/>
            <p:nvPr/>
          </p:nvGrpSpPr>
          <p:grpSpPr>
            <a:xfrm>
              <a:off x="7924800" y="1975714"/>
              <a:ext cx="419674" cy="393993"/>
              <a:chOff x="1336972" y="4123695"/>
              <a:chExt cx="419674" cy="39399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2CB2A1C-6C90-4B59-B94A-7B7882F7FBB1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EE234B-AECF-4302-BBAE-1D8DAE925225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4EA6551-DEEE-4C50-9E5C-F899F6F4144F}"/>
                </a:ext>
              </a:extLst>
            </p:cNvPr>
            <p:cNvSpPr/>
            <p:nvPr/>
          </p:nvSpPr>
          <p:spPr bwMode="auto">
            <a:xfrm>
              <a:off x="7315200" y="1425751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AFD2433-36C4-464F-8EC4-637E95E974AC}"/>
                </a:ext>
              </a:extLst>
            </p:cNvPr>
            <p:cNvSpPr/>
            <p:nvPr/>
          </p:nvSpPr>
          <p:spPr bwMode="auto">
            <a:xfrm>
              <a:off x="6416739" y="2667000"/>
              <a:ext cx="288861" cy="904721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4E4E16-8987-406B-B674-A4C046873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71002" y="2728217"/>
              <a:ext cx="0" cy="9293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93784E-931B-445C-9004-13F4074DB541}"/>
                </a:ext>
              </a:extLst>
            </p:cNvPr>
            <p:cNvSpPr txBox="1"/>
            <p:nvPr/>
          </p:nvSpPr>
          <p:spPr>
            <a:xfrm>
              <a:off x="5988239" y="2967986"/>
              <a:ext cx="459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709A52FD-72FA-43D6-A795-D994A9B91A97}"/>
                </a:ext>
              </a:extLst>
            </p:cNvPr>
            <p:cNvSpPr/>
            <p:nvPr/>
          </p:nvSpPr>
          <p:spPr bwMode="auto">
            <a:xfrm>
              <a:off x="6934200" y="2667000"/>
              <a:ext cx="353137" cy="90472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2FCC69D-5671-4B74-9A13-87900E8812E4}"/>
                </a:ext>
              </a:extLst>
            </p:cNvPr>
            <p:cNvSpPr/>
            <p:nvPr/>
          </p:nvSpPr>
          <p:spPr bwMode="auto">
            <a:xfrm>
              <a:off x="8209773" y="2672354"/>
              <a:ext cx="345786" cy="91440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89B37F5-66E2-462E-9564-D9E8228BE486}"/>
                </a:ext>
              </a:extLst>
            </p:cNvPr>
            <p:cNvSpPr/>
            <p:nvPr/>
          </p:nvSpPr>
          <p:spPr bwMode="auto">
            <a:xfrm>
              <a:off x="7669549" y="2667000"/>
              <a:ext cx="315513" cy="90472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50" dirty="0"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C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296292-57A1-4679-A3C2-1C71E8F2CF51}"/>
                </a:ext>
              </a:extLst>
            </p:cNvPr>
            <p:cNvSpPr txBox="1"/>
            <p:nvPr/>
          </p:nvSpPr>
          <p:spPr>
            <a:xfrm>
              <a:off x="8239480" y="1880920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6210A3-B670-4DDE-85DD-C992535FFA73}"/>
                </a:ext>
              </a:extLst>
            </p:cNvPr>
            <p:cNvSpPr txBox="1"/>
            <p:nvPr/>
          </p:nvSpPr>
          <p:spPr>
            <a:xfrm>
              <a:off x="7643951" y="138662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4ED1FFC-EB85-4EF4-9836-4AFA43FDEA37}"/>
                </a:ext>
              </a:extLst>
            </p:cNvPr>
            <p:cNvSpPr txBox="1"/>
            <p:nvPr/>
          </p:nvSpPr>
          <p:spPr>
            <a:xfrm>
              <a:off x="6992761" y="200823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09C420-5AD7-4574-B0E9-1B3E54336EE1}"/>
              </a:ext>
            </a:extLst>
          </p:cNvPr>
          <p:cNvSpPr/>
          <p:nvPr/>
        </p:nvSpPr>
        <p:spPr>
          <a:xfrm>
            <a:off x="2556081" y="3844694"/>
            <a:ext cx="374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262626"/>
                </a:solidFill>
              </a:rPr>
              <a:t>After Deletion </a:t>
            </a:r>
            <a:r>
              <a:rPr lang="en-US" dirty="0">
                <a:solidFill>
                  <a:srgbClr val="262626"/>
                </a:solidFill>
              </a:rPr>
              <a:t>Zig-Zag imbalance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7BBBAC-1A91-492C-8FDC-80A5E527837D}"/>
              </a:ext>
            </a:extLst>
          </p:cNvPr>
          <p:cNvGrpSpPr/>
          <p:nvPr/>
        </p:nvGrpSpPr>
        <p:grpSpPr>
          <a:xfrm>
            <a:off x="2936857" y="1216524"/>
            <a:ext cx="2401918" cy="2669676"/>
            <a:chOff x="362135" y="1441381"/>
            <a:chExt cx="2401918" cy="2669676"/>
          </a:xfrm>
        </p:grpSpPr>
        <p:pic>
          <p:nvPicPr>
            <p:cNvPr id="85" name="Picture 10">
              <a:extLst>
                <a:ext uri="{FF2B5EF4-FFF2-40B4-BE49-F238E27FC236}">
                  <a16:creationId xmlns:a16="http://schemas.microsoft.com/office/drawing/2014/main" id="{B30AA8EB-CF79-4CFB-BACB-95AD76105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63375"/>
              <a:ext cx="1965325" cy="228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2B7848A-D334-484F-8BFC-E24FCA205F97}"/>
                </a:ext>
              </a:extLst>
            </p:cNvPr>
            <p:cNvSpPr txBox="1"/>
            <p:nvPr/>
          </p:nvSpPr>
          <p:spPr>
            <a:xfrm>
              <a:off x="1737741" y="3834058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8F2CF6E-2EBE-48A9-8BC5-0E0FA750316F}"/>
                </a:ext>
              </a:extLst>
            </p:cNvPr>
            <p:cNvGrpSpPr/>
            <p:nvPr/>
          </p:nvGrpSpPr>
          <p:grpSpPr>
            <a:xfrm>
              <a:off x="1158697" y="1529601"/>
              <a:ext cx="419674" cy="393993"/>
              <a:chOff x="1336972" y="4123695"/>
              <a:chExt cx="419674" cy="393993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F0D931F-F6CF-493F-AB0F-C41C9FF59280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FB6E525-B4BC-4370-BA6F-68D6E7D1770A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907BA04-D43E-4231-AB75-A2753D530ECC}"/>
                </a:ext>
              </a:extLst>
            </p:cNvPr>
            <p:cNvGrpSpPr/>
            <p:nvPr/>
          </p:nvGrpSpPr>
          <p:grpSpPr>
            <a:xfrm>
              <a:off x="1688275" y="1994672"/>
              <a:ext cx="419674" cy="393993"/>
              <a:chOff x="1336972" y="4123695"/>
              <a:chExt cx="419674" cy="39399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4DA219F-E73F-4C5D-8976-5C2BF0722BB0}"/>
                  </a:ext>
                </a:extLst>
              </p:cNvPr>
              <p:cNvSpPr/>
              <p:nvPr/>
            </p:nvSpPr>
            <p:spPr bwMode="auto">
              <a:xfrm>
                <a:off x="1336972" y="4136688"/>
                <a:ext cx="419674" cy="38100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02EF910-1A9A-4665-A74F-86E2598E7676}"/>
                  </a:ext>
                </a:extLst>
              </p:cNvPr>
              <p:cNvSpPr txBox="1"/>
              <p:nvPr/>
            </p:nvSpPr>
            <p:spPr>
              <a:xfrm>
                <a:off x="1409473" y="4123695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375B6EF-4340-4086-A474-E967F28F26FD}"/>
                </a:ext>
              </a:extLst>
            </p:cNvPr>
            <p:cNvSpPr/>
            <p:nvPr/>
          </p:nvSpPr>
          <p:spPr bwMode="auto">
            <a:xfrm>
              <a:off x="790810" y="2388666"/>
              <a:ext cx="292068" cy="822482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6E5DBA4-EF92-47B9-B4AB-12500D4375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260" y="2364004"/>
              <a:ext cx="0" cy="8471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9DFF5D-DEE7-4030-95BD-22D6586C11A4}"/>
                </a:ext>
              </a:extLst>
            </p:cNvPr>
            <p:cNvSpPr txBox="1"/>
            <p:nvPr/>
          </p:nvSpPr>
          <p:spPr>
            <a:xfrm>
              <a:off x="362135" y="2603773"/>
              <a:ext cx="41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30DD5D-008F-44DF-813F-87DD53B2C5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2525" y="2693465"/>
              <a:ext cx="0" cy="8225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99732C-C67A-4DD2-8EDE-7BDF573FD05F}"/>
                </a:ext>
              </a:extLst>
            </p:cNvPr>
            <p:cNvSpPr txBox="1"/>
            <p:nvPr/>
          </p:nvSpPr>
          <p:spPr>
            <a:xfrm>
              <a:off x="2348110" y="2958810"/>
              <a:ext cx="41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h-1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6414A-F06B-4C7F-99E9-CD1AF90F7719}"/>
                </a:ext>
              </a:extLst>
            </p:cNvPr>
            <p:cNvSpPr/>
            <p:nvPr/>
          </p:nvSpPr>
          <p:spPr bwMode="auto">
            <a:xfrm>
              <a:off x="1492935" y="2462672"/>
              <a:ext cx="381000" cy="385728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kumimoji="0" 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</a:t>
              </a:r>
              <a:endParaRPr kumimoji="0" lang="en-US" sz="13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14D96F3C-CBC3-4AEE-B693-78631E793A5B}"/>
                </a:ext>
              </a:extLst>
            </p:cNvPr>
            <p:cNvSpPr/>
            <p:nvPr/>
          </p:nvSpPr>
          <p:spPr bwMode="auto">
            <a:xfrm>
              <a:off x="1291639" y="3043675"/>
              <a:ext cx="288861" cy="646331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>
                  <a:latin typeface="Arial" charset="0"/>
                </a:rPr>
                <a:t>B</a:t>
              </a:r>
              <a:endPara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2CB3A8-DD66-4538-865A-96E4DC802D42}"/>
                </a:ext>
              </a:extLst>
            </p:cNvPr>
            <p:cNvSpPr txBox="1"/>
            <p:nvPr/>
          </p:nvSpPr>
          <p:spPr>
            <a:xfrm>
              <a:off x="1211418" y="3700360"/>
              <a:ext cx="510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7682484-E429-4630-8D71-741D0407062F}"/>
                </a:ext>
              </a:extLst>
            </p:cNvPr>
            <p:cNvSpPr txBox="1"/>
            <p:nvPr/>
          </p:nvSpPr>
          <p:spPr>
            <a:xfrm>
              <a:off x="2029578" y="193455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BF=-1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008B211-76C7-4012-B3D4-0E52A4B73FB6}"/>
                </a:ext>
              </a:extLst>
            </p:cNvPr>
            <p:cNvSpPr txBox="1"/>
            <p:nvPr/>
          </p:nvSpPr>
          <p:spPr>
            <a:xfrm>
              <a:off x="1518983" y="144138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6479BE-06E9-40A8-B5A4-A167CD001701}"/>
                </a:ext>
              </a:extLst>
            </p:cNvPr>
            <p:cNvSpPr txBox="1"/>
            <p:nvPr/>
          </p:nvSpPr>
          <p:spPr>
            <a:xfrm>
              <a:off x="986079" y="225332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BF=+1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A95D825-3DD4-4DA8-8D75-87AFDDB7FCC9}"/>
              </a:ext>
            </a:extLst>
          </p:cNvPr>
          <p:cNvSpPr txBox="1"/>
          <p:nvPr/>
        </p:nvSpPr>
        <p:spPr>
          <a:xfrm>
            <a:off x="6912528" y="3146505"/>
            <a:ext cx="510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h-2</a:t>
            </a: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43F225E6-7EC7-4D62-B860-D4F7A3D1F4F1}"/>
              </a:ext>
            </a:extLst>
          </p:cNvPr>
          <p:cNvSpPr/>
          <p:nvPr/>
        </p:nvSpPr>
        <p:spPr bwMode="auto">
          <a:xfrm>
            <a:off x="6966337" y="2519384"/>
            <a:ext cx="288861" cy="646331"/>
          </a:xfrm>
          <a:prstGeom prst="triangl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latin typeface="Arial" charset="0"/>
              </a:rPr>
              <a:t>B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74719148-3A88-4618-91C0-FF39A930CDE4}"/>
              </a:ext>
            </a:extLst>
          </p:cNvPr>
          <p:cNvSpPr/>
          <p:nvPr/>
        </p:nvSpPr>
        <p:spPr bwMode="auto">
          <a:xfrm>
            <a:off x="649072" y="4247836"/>
            <a:ext cx="7485107" cy="686727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Case:4 of Adam Drozdek book has same solution as case3 No NEED TO DISCUSS THIS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6842BA-7CB3-4E3B-BDD0-77A494CAB9F3}"/>
              </a:ext>
            </a:extLst>
          </p:cNvPr>
          <p:cNvSpPr/>
          <p:nvPr/>
        </p:nvSpPr>
        <p:spPr>
          <a:xfrm>
            <a:off x="298266" y="5146704"/>
            <a:ext cx="8628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The case 4 differs from the case3. In case4 Z’s balance factor = +1 while in case3 Z’s BF=-1.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The same two rotations are needed to restore the balance factor of </a:t>
            </a:r>
            <a:r>
              <a:rPr lang="en-US" i="1" dirty="0">
                <a:solidFill>
                  <a:srgbClr val="242021"/>
                </a:solidFill>
                <a:latin typeface="+mj-lt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021"/>
                </a:solidFill>
              </a:rPr>
              <a:t>Case 3 and 4 can be processed together in a program processing AVL trees.</a:t>
            </a:r>
            <a:br>
              <a:rPr lang="en-US" sz="1600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5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9" grpId="0" animBg="1"/>
      <p:bldP spid="126" grpId="0"/>
      <p:bldP spid="130" grpId="0" animBg="1"/>
      <p:bldP spid="1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4BD86-9D01-48ED-9164-BFCA3BE24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AVL Delete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BAD6C-BB41-4B9E-A37E-A4F0BC4EAC57}"/>
              </a:ext>
            </a:extLst>
          </p:cNvPr>
          <p:cNvSpPr txBox="1"/>
          <p:nvPr/>
        </p:nvSpPr>
        <p:spPr>
          <a:xfrm>
            <a:off x="2133600" y="3049249"/>
            <a:ext cx="6477000" cy="1508105"/>
          </a:xfrm>
          <a:prstGeom prst="rect">
            <a:avLst/>
          </a:prstGeom>
          <a:solidFill>
            <a:srgbClr val="CFE971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NOTE: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Two Single Rotation cases we discussed for deletion are same no need to distinguish between them when performing </a:t>
            </a:r>
            <a:r>
              <a:rPr lang="en-US" sz="2400" b="1" dirty="0">
                <a:latin typeface="Abadi" panose="020B0604020104020204" pitchFamily="34" charset="0"/>
              </a:rPr>
              <a:t>rotati</a:t>
            </a:r>
            <a:r>
              <a:rPr lang="en-US" sz="2000" b="1" dirty="0"/>
              <a:t>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C7D7F-244B-4941-AAE9-694132379D7A}"/>
              </a:ext>
            </a:extLst>
          </p:cNvPr>
          <p:cNvSpPr/>
          <p:nvPr/>
        </p:nvSpPr>
        <p:spPr>
          <a:xfrm>
            <a:off x="561389" y="1434405"/>
            <a:ext cx="5458411" cy="1323439"/>
          </a:xfrm>
          <a:prstGeom prst="rect">
            <a:avLst/>
          </a:prstGeom>
          <a:solidFill>
            <a:srgbClr val="0070C0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There are two cases in Deletion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two Symmetric cases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(Left as exercise)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FCA7BB-715F-43C5-97A6-1BA8C0FF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876800"/>
            <a:ext cx="8839200" cy="16002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Deletion of a node may not need an immediate rotation </a:t>
            </a:r>
          </a:p>
          <a:p>
            <a:pPr lvl="1"/>
            <a:r>
              <a:rPr lang="en-US" sz="2000" dirty="0"/>
              <a:t>It may improve the balance factor of its parent (from ±1 to 0), </a:t>
            </a:r>
          </a:p>
          <a:p>
            <a:pPr lvl="1"/>
            <a:r>
              <a:rPr lang="en-US" sz="2000" dirty="0"/>
              <a:t>BUT it may also degrade the balance factor for the grandparent (from ±1 to ±2).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93EEF9-7F9B-427B-AF92-01DE62603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AVL trees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A406317-7529-4101-9818-0C525DC4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2819400"/>
          </a:xfrm>
        </p:spPr>
        <p:txBody>
          <a:bodyPr/>
          <a:lstStyle/>
          <a:p>
            <a:r>
              <a:rPr lang="en-US" altLang="en-US" sz="3200" i="1" dirty="0">
                <a:solidFill>
                  <a:srgbClr val="404040"/>
                </a:solidFill>
              </a:rPr>
              <a:t>Basic idea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/>
            <a:r>
              <a:rPr lang="en-US" altLang="en-US" sz="2800" dirty="0">
                <a:solidFill>
                  <a:srgbClr val="404040"/>
                </a:solidFill>
              </a:rPr>
              <a:t>If the tree becomes unbalanced after insert or delete operation, repair the tree until balance is restored.</a:t>
            </a:r>
          </a:p>
          <a:p>
            <a:pPr lvl="1"/>
            <a:r>
              <a:rPr lang="en-US" altLang="en-US" sz="2800" dirty="0"/>
              <a:t>Rebalancing operations are relatively efficient O(1)</a:t>
            </a:r>
          </a:p>
          <a:p>
            <a:pPr lvl="1"/>
            <a:r>
              <a:rPr lang="en-US" altLang="en-US" sz="2800" dirty="0"/>
              <a:t>Overall tree maintains a balanced O(log </a:t>
            </a:r>
            <a:r>
              <a:rPr lang="en-US" altLang="en-US" sz="2800" i="1" dirty="0"/>
              <a:t>N</a:t>
            </a:r>
            <a:r>
              <a:rPr lang="en-US" altLang="en-US" sz="2800" dirty="0"/>
              <a:t>) height</a:t>
            </a:r>
          </a:p>
          <a:p>
            <a:pPr lvl="1"/>
            <a:r>
              <a:rPr lang="en-US" altLang="en-US" sz="2800" dirty="0"/>
              <a:t>Fast to add/search</a:t>
            </a:r>
          </a:p>
        </p:txBody>
      </p:sp>
    </p:spTree>
    <p:extLst>
      <p:ext uri="{BB962C8B-B14F-4D97-AF65-F5344CB8AC3E}">
        <p14:creationId xmlns:p14="http://schemas.microsoft.com/office/powerpoint/2010/main" val="39603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2398-7C76-41C0-AA83-F115696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REMOVE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A227-D511-49CC-8889-EB475B7BFA99}"/>
              </a:ext>
            </a:extLst>
          </p:cNvPr>
          <p:cNvSpPr/>
          <p:nvPr/>
        </p:nvSpPr>
        <p:spPr>
          <a:xfrm>
            <a:off x="228600" y="1219200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fr-F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&amp; </a:t>
            </a:r>
            <a:r>
              <a:rPr lang="fr-F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Item not found; do nothing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-&gt;element)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remove(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-&gt;element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remove(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!=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 !=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//Two children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-&gt;element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findMin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-&gt;right)-&gt;element;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-&gt;element,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t=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-&gt;left </a:t>
            </a:r>
          </a:p>
          <a:p>
            <a:pPr lvl="2"/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t=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-&gt;right;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balance(t); // same as insertion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0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933-6853-4C48-A0E4-4C5C4D3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dirty="0"/>
              <a:t>AVL BALANCE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C75F-3C99-4CAC-A7D0-6611DFB2E6BB}"/>
              </a:ext>
            </a:extLst>
          </p:cNvPr>
          <p:cNvSpPr/>
          <p:nvPr/>
        </p:nvSpPr>
        <p:spPr>
          <a:xfrm>
            <a:off x="152400" y="889843"/>
            <a:ext cx="88392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&amp; x)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(height(x-&gt;right) - height(x-&gt;left) &lt; -1)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(height(x-&gt;left-&gt;left) &gt;= height(x-&gt;left-&gt;right))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(height(x-&gt;right) - height(x-&gt;left) &gt; 1)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(height(x-&gt;right-&gt;right) &gt;= height(x-&gt;right-&gt;left))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?????? Which Rotation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t-&gt;height = max(height(x-&gt;left), height(x-&gt;right))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0E095-FA4F-4DBD-B9B4-6AA97698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2000"/>
            <a:ext cx="6462712" cy="2133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8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933-6853-4C48-A0E4-4C5C4D3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dirty="0"/>
              <a:t>AVL BALANCE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C75F-3C99-4CAC-A7D0-6611DFB2E6BB}"/>
              </a:ext>
            </a:extLst>
          </p:cNvPr>
          <p:cNvSpPr/>
          <p:nvPr/>
        </p:nvSpPr>
        <p:spPr>
          <a:xfrm>
            <a:off x="120977" y="860196"/>
            <a:ext cx="8794423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&amp; 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(height(x-&gt;right) - height(x-&gt;left) &gt; -1)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(height(x-&gt;left-&gt;left) &gt;= height(x-&gt;left-&gt;right))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rightRotation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doubleLeftRightRotation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(height(x-&gt;right) - height(x-&gt;left) &gt; 1)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(height(x-&gt;right-&gt;right) &gt;= height(x-&gt;right-&gt;left))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leftRotation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doubleRightLeftRotation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t-&gt;height = max(height(t-&gt;left), height(t-&gt;right))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6437B-017D-4657-9108-D6B05860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30514"/>
            <a:ext cx="5776912" cy="1907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00F032-CA18-4843-ACDC-39C5449587FB}"/>
              </a:ext>
            </a:extLst>
          </p:cNvPr>
          <p:cNvSpPr/>
          <p:nvPr/>
        </p:nvSpPr>
        <p:spPr>
          <a:xfrm>
            <a:off x="4649144" y="1981200"/>
            <a:ext cx="437388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doubleLeftRightRotation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*&amp;X)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X-&gt;left 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X 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6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5" name="Text Box 99">
            <a:extLst>
              <a:ext uri="{FF2B5EF4-FFF2-40B4-BE49-F238E27FC236}">
                <a16:creationId xmlns:a16="http://schemas.microsoft.com/office/drawing/2014/main" id="{8C1023DC-17F9-4B8B-8E78-28B91197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89" y="4344833"/>
            <a:ext cx="190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6" name="Oval 143">
            <a:extLst>
              <a:ext uri="{FF2B5EF4-FFF2-40B4-BE49-F238E27FC236}">
                <a16:creationId xmlns:a16="http://schemas.microsoft.com/office/drawing/2014/main" id="{4534D787-13C6-497C-9AFC-970CD349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007" y="2827517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23" y="2086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223" y="246737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223" y="2462614"/>
            <a:ext cx="6096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2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2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23" y="368452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3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040" y="3606943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116" y="282213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C5BFEB5D-B640-4ACF-9EF3-DE725CF41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814" y="441239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 b="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604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3295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39ABD706-4E37-4D0B-BB65-CBD43D8F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158" y="448756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998F5CDE-15D6-45F1-87E7-CC9893AD60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849" y="413608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977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Delete 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29657-340F-41DA-B37E-CE5F4247491D}"/>
              </a:ext>
            </a:extLst>
          </p:cNvPr>
          <p:cNvSpPr txBox="1"/>
          <p:nvPr/>
        </p:nvSpPr>
        <p:spPr>
          <a:xfrm>
            <a:off x="1989931" y="284968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B.F =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11D19-452E-43B2-834F-09F59AB85B57}"/>
              </a:ext>
            </a:extLst>
          </p:cNvPr>
          <p:cNvSpPr txBox="1"/>
          <p:nvPr/>
        </p:nvSpPr>
        <p:spPr>
          <a:xfrm>
            <a:off x="3410939" y="336343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B.F = -1</a:t>
            </a:r>
          </a:p>
        </p:txBody>
      </p:sp>
    </p:spTree>
    <p:extLst>
      <p:ext uri="{BB962C8B-B14F-4D97-AF65-F5344CB8AC3E}">
        <p14:creationId xmlns:p14="http://schemas.microsoft.com/office/powerpoint/2010/main" val="14929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  <p:bldP spid="15" grpId="0" animBg="1"/>
      <p:bldP spid="28" grpId="0"/>
      <p:bldP spid="29" grpId="0"/>
      <p:bldP spid="30" grpId="0"/>
      <p:bldP spid="35" grpId="0" animBg="1"/>
      <p:bldP spid="36" grpId="0"/>
      <p:bldP spid="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5" name="Text Box 99">
            <a:extLst>
              <a:ext uri="{FF2B5EF4-FFF2-40B4-BE49-F238E27FC236}">
                <a16:creationId xmlns:a16="http://schemas.microsoft.com/office/drawing/2014/main" id="{8C1023DC-17F9-4B8B-8E78-28B911979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52" y="4165822"/>
            <a:ext cx="190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6" name="Oval 143">
            <a:extLst>
              <a:ext uri="{FF2B5EF4-FFF2-40B4-BE49-F238E27FC236}">
                <a16:creationId xmlns:a16="http://schemas.microsoft.com/office/drawing/2014/main" id="{4534D787-13C6-497C-9AFC-970CD349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007" y="2827517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23" y="2086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23" y="2848376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223" y="246737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223" y="2462614"/>
            <a:ext cx="6096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223" y="3686576"/>
            <a:ext cx="457200" cy="457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2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23" y="368452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3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35" y="49057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417" y="2828691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C5BFEB5D-B640-4ACF-9EF3-DE725CF41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371" y="3653593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Z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13" y="4514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892" y="41338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39ABD706-4E37-4D0B-BB65-CBD43D8F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997" y="4524776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998F5CDE-15D6-45F1-87E7-CC9893AD6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209" y="4133863"/>
            <a:ext cx="155388" cy="390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</p:spTree>
    <p:extLst>
      <p:ext uri="{BB962C8B-B14F-4D97-AF65-F5344CB8AC3E}">
        <p14:creationId xmlns:p14="http://schemas.microsoft.com/office/powerpoint/2010/main" val="3181903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23" y="2086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23" y="2848376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223" y="246737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223" y="2462614"/>
            <a:ext cx="6096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23" y="3686576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223" y="3686576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2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23" y="368452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3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13" y="4514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892" y="41338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  <p:sp>
        <p:nvSpPr>
          <p:cNvPr id="36" name="Oval 143">
            <a:extLst>
              <a:ext uri="{FF2B5EF4-FFF2-40B4-BE49-F238E27FC236}">
                <a16:creationId xmlns:a16="http://schemas.microsoft.com/office/drawing/2014/main" id="{2DB1CEF5-374D-4A85-A0CB-3D3F4CD7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260" y="20620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70FBC-3156-4619-B34D-74138897B25D}"/>
              </a:ext>
            </a:extLst>
          </p:cNvPr>
          <p:cNvSpPr txBox="1"/>
          <p:nvPr/>
        </p:nvSpPr>
        <p:spPr>
          <a:xfrm>
            <a:off x="4177823" y="1882468"/>
            <a:ext cx="280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 back to parent and </a:t>
            </a:r>
          </a:p>
          <a:p>
            <a:r>
              <a:rPr lang="en-US" dirty="0"/>
              <a:t>Check balance</a:t>
            </a:r>
          </a:p>
        </p:txBody>
      </p:sp>
    </p:spTree>
    <p:extLst>
      <p:ext uri="{BB962C8B-B14F-4D97-AF65-F5344CB8AC3E}">
        <p14:creationId xmlns:p14="http://schemas.microsoft.com/office/powerpoint/2010/main" val="34101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23" y="2086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223" y="246737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223" y="2462614"/>
            <a:ext cx="6096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2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2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23" y="368452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3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260" y="20620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346" y="26959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83" y="1966405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13" y="4514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892" y="41338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F15CE-235D-4670-9127-AD83B2A2BDA9}"/>
              </a:ext>
            </a:extLst>
          </p:cNvPr>
          <p:cNvSpPr txBox="1"/>
          <p:nvPr/>
        </p:nvSpPr>
        <p:spPr>
          <a:xfrm>
            <a:off x="4367565" y="207372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B.F 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75316-F86F-40E7-92E4-860684073770}"/>
              </a:ext>
            </a:extLst>
          </p:cNvPr>
          <p:cNvSpPr txBox="1"/>
          <p:nvPr/>
        </p:nvSpPr>
        <p:spPr>
          <a:xfrm>
            <a:off x="5046008" y="278327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B.F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8B6D7-9681-4E25-896C-8E438798636E}"/>
              </a:ext>
            </a:extLst>
          </p:cNvPr>
          <p:cNvSpPr txBox="1"/>
          <p:nvPr/>
        </p:nvSpPr>
        <p:spPr>
          <a:xfrm>
            <a:off x="2046938" y="284837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B.F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E44F3-D752-42C5-B3F5-05502D35DC13}"/>
              </a:ext>
            </a:extLst>
          </p:cNvPr>
          <p:cNvSpPr txBox="1"/>
          <p:nvPr/>
        </p:nvSpPr>
        <p:spPr>
          <a:xfrm>
            <a:off x="6096000" y="2381502"/>
            <a:ext cx="2364750" cy="646331"/>
          </a:xfrm>
          <a:prstGeom prst="rect">
            <a:avLst/>
          </a:prstGeom>
          <a:solidFill>
            <a:srgbClr val="0070C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Same sign 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 Left Rotation</a:t>
            </a:r>
          </a:p>
        </p:txBody>
      </p:sp>
    </p:spTree>
    <p:extLst>
      <p:ext uri="{BB962C8B-B14F-4D97-AF65-F5344CB8AC3E}">
        <p14:creationId xmlns:p14="http://schemas.microsoft.com/office/powerpoint/2010/main" val="3954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3" grpId="0"/>
      <p:bldP spid="34" grpId="0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23" y="2086376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2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223" y="246737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223" y="2462614"/>
            <a:ext cx="6096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2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38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2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23" y="368452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323" y="33055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260" y="20620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346" y="26959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83" y="1966405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13" y="4514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892" y="41338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</p:spTree>
    <p:extLst>
      <p:ext uri="{BB962C8B-B14F-4D97-AF65-F5344CB8AC3E}">
        <p14:creationId xmlns:p14="http://schemas.microsoft.com/office/powerpoint/2010/main" val="518627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3652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4414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403316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3157641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44120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0118" y="4105676"/>
            <a:ext cx="220255" cy="308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05" y="3627872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346" y="26959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358" y="3160750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08" y="524238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87" y="486138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</p:spTree>
    <p:extLst>
      <p:ext uri="{BB962C8B-B14F-4D97-AF65-F5344CB8AC3E}">
        <p14:creationId xmlns:p14="http://schemas.microsoft.com/office/powerpoint/2010/main" val="373606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3652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4414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403316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3157641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44120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4057662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5B6802BA-65DE-46FA-BA6B-E86833CF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346" y="2695976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Y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52B8E0E8-7D48-4BFF-AC08-3B32507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84" y="3135649"/>
            <a:ext cx="451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X</a:t>
            </a:r>
            <a:endParaRPr lang="en-US" altLang="en-US" sz="2400" b="0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08" y="524238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87" y="486138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14400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</p:spTree>
    <p:extLst>
      <p:ext uri="{BB962C8B-B14F-4D97-AF65-F5344CB8AC3E}">
        <p14:creationId xmlns:p14="http://schemas.microsoft.com/office/powerpoint/2010/main" val="29057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37CA4E8-2BB3-4AEE-826B-6C06EC650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Balance Factor - BF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B2D7B8-E47D-4852-862E-E779DF727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2030027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Balance factor (BF)</a:t>
            </a:r>
            <a:r>
              <a:rPr lang="en-US" altLang="en-US" dirty="0">
                <a:solidFill>
                  <a:srgbClr val="262626"/>
                </a:solidFill>
              </a:rPr>
              <a:t> for a tree node </a:t>
            </a:r>
            <a:r>
              <a:rPr lang="en-US" altLang="en-US" i="1" dirty="0">
                <a:solidFill>
                  <a:srgbClr val="262626"/>
                </a:solidFill>
              </a:rPr>
              <a:t>T</a:t>
            </a:r>
            <a:r>
              <a:rPr lang="en-US" altLang="en-US" dirty="0">
                <a:solidFill>
                  <a:srgbClr val="262626"/>
                </a:solidFill>
              </a:rPr>
              <a:t> 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BF = height of </a:t>
            </a:r>
            <a:r>
              <a:rPr lang="en-US" altLang="en-US" i="1" dirty="0">
                <a:solidFill>
                  <a:srgbClr val="404040"/>
                </a:solidFill>
              </a:rPr>
              <a:t>T’</a:t>
            </a:r>
            <a:r>
              <a:rPr lang="en-US" altLang="en-US" dirty="0">
                <a:solidFill>
                  <a:srgbClr val="404040"/>
                </a:solidFill>
              </a:rPr>
              <a:t>s right subtree </a:t>
            </a:r>
            <a:r>
              <a:rPr lang="en-US" altLang="en-US" sz="3200" b="1" dirty="0">
                <a:solidFill>
                  <a:srgbClr val="404040"/>
                </a:solidFill>
              </a:rPr>
              <a:t>-</a:t>
            </a:r>
            <a:r>
              <a:rPr lang="en-US" altLang="en-US" dirty="0">
                <a:solidFill>
                  <a:srgbClr val="404040"/>
                </a:solidFill>
              </a:rPr>
              <a:t> height of </a:t>
            </a:r>
            <a:r>
              <a:rPr lang="en-US" altLang="en-US" i="1" dirty="0">
                <a:solidFill>
                  <a:srgbClr val="404040"/>
                </a:solidFill>
              </a:rPr>
              <a:t>T’</a:t>
            </a:r>
            <a:r>
              <a:rPr lang="en-US" altLang="en-US" dirty="0">
                <a:solidFill>
                  <a:srgbClr val="404040"/>
                </a:solidFill>
              </a:rPr>
              <a:t>s left subtree.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BF(</a:t>
            </a:r>
            <a:r>
              <a:rPr lang="en-US" altLang="en-US" i="1" dirty="0">
                <a:solidFill>
                  <a:srgbClr val="404040"/>
                </a:solidFill>
              </a:rPr>
              <a:t>T</a:t>
            </a:r>
            <a:r>
              <a:rPr lang="en-US" altLang="en-US" dirty="0">
                <a:solidFill>
                  <a:srgbClr val="404040"/>
                </a:solidFill>
              </a:rPr>
              <a:t>) = Height(</a:t>
            </a:r>
            <a:r>
              <a:rPr lang="en-US" altLang="en-US" i="1" dirty="0" err="1">
                <a:solidFill>
                  <a:srgbClr val="404040"/>
                </a:solidFill>
              </a:rPr>
              <a:t>T</a:t>
            </a:r>
            <a:r>
              <a:rPr lang="en-US" altLang="en-US" dirty="0" err="1">
                <a:solidFill>
                  <a:srgbClr val="404040"/>
                </a:solidFill>
              </a:rPr>
              <a:t>.right</a:t>
            </a:r>
            <a:r>
              <a:rPr lang="en-US" altLang="en-US" dirty="0">
                <a:solidFill>
                  <a:srgbClr val="404040"/>
                </a:solidFill>
              </a:rPr>
              <a:t>) - Height(</a:t>
            </a:r>
            <a:r>
              <a:rPr lang="en-US" altLang="en-US" i="1" dirty="0" err="1">
                <a:solidFill>
                  <a:srgbClr val="404040"/>
                </a:solidFill>
              </a:rPr>
              <a:t>T</a:t>
            </a:r>
            <a:r>
              <a:rPr lang="en-US" altLang="en-US" dirty="0" err="1">
                <a:solidFill>
                  <a:srgbClr val="404040"/>
                </a:solidFill>
              </a:rPr>
              <a:t>.left</a:t>
            </a:r>
            <a:r>
              <a:rPr lang="en-US" altLang="en-US" dirty="0">
                <a:solidFill>
                  <a:srgbClr val="404040"/>
                </a:solidFill>
              </a:rPr>
              <a:t>)</a:t>
            </a:r>
          </a:p>
          <a:p>
            <a:pPr lvl="2"/>
            <a:endParaRPr lang="en-US" altLang="en-US" dirty="0"/>
          </a:p>
        </p:txBody>
      </p:sp>
      <p:sp>
        <p:nvSpPr>
          <p:cNvPr id="10245" name="Oval 6">
            <a:extLst>
              <a:ext uri="{FF2B5EF4-FFF2-40B4-BE49-F238E27FC236}">
                <a16:creationId xmlns:a16="http://schemas.microsoft.com/office/drawing/2014/main" id="{A8D7D55F-E696-473E-9799-1BA4D1B52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86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-2</a:t>
            </a:r>
          </a:p>
        </p:txBody>
      </p:sp>
      <p:sp>
        <p:nvSpPr>
          <p:cNvPr id="10246" name="Oval 7">
            <a:extLst>
              <a:ext uri="{FF2B5EF4-FFF2-40B4-BE49-F238E27FC236}">
                <a16:creationId xmlns:a16="http://schemas.microsoft.com/office/drawing/2014/main" id="{9BF7E35A-7A6B-4541-B797-5C136440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00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0247" name="Oval 8">
            <a:extLst>
              <a:ext uri="{FF2B5EF4-FFF2-40B4-BE49-F238E27FC236}">
                <a16:creationId xmlns:a16="http://schemas.microsoft.com/office/drawing/2014/main" id="{4C89A8FB-EFFF-49D0-8869-7AFE18CC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00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8CA4CB25-8E23-4F6B-A353-717868D4A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6670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ED2CAA4D-D91D-4528-9906-0927F581D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6670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1">
            <a:extLst>
              <a:ext uri="{FF2B5EF4-FFF2-40B4-BE49-F238E27FC236}">
                <a16:creationId xmlns:a16="http://schemas.microsoft.com/office/drawing/2014/main" id="{183B1076-E7BB-4BF2-9EB3-BEE936AC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-1</a:t>
            </a:r>
          </a:p>
        </p:txBody>
      </p:sp>
      <p:sp>
        <p:nvSpPr>
          <p:cNvPr id="10251" name="Line 12">
            <a:extLst>
              <a:ext uri="{FF2B5EF4-FFF2-40B4-BE49-F238E27FC236}">
                <a16:creationId xmlns:a16="http://schemas.microsoft.com/office/drawing/2014/main" id="{2E53D2A9-9548-48B3-B2AE-EC13661BE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4958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Oval 26">
            <a:extLst>
              <a:ext uri="{FF2B5EF4-FFF2-40B4-BE49-F238E27FC236}">
                <a16:creationId xmlns:a16="http://schemas.microsoft.com/office/drawing/2014/main" id="{AEC57DA8-34CA-4376-9B73-D0D7AF34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-2</a:t>
            </a:r>
          </a:p>
        </p:txBody>
      </p:sp>
      <p:sp>
        <p:nvSpPr>
          <p:cNvPr id="10253" name="Line 27">
            <a:extLst>
              <a:ext uri="{FF2B5EF4-FFF2-40B4-BE49-F238E27FC236}">
                <a16:creationId xmlns:a16="http://schemas.microsoft.com/office/drawing/2014/main" id="{696300F5-E425-4366-B6BB-E2FDF7B93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5814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Oval 11">
            <a:extLst>
              <a:ext uri="{FF2B5EF4-FFF2-40B4-BE49-F238E27FC236}">
                <a16:creationId xmlns:a16="http://schemas.microsoft.com/office/drawing/2014/main" id="{38C4EF83-500F-4CD3-BB77-AE7A9DFA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1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0255" name="Line 12">
            <a:extLst>
              <a:ext uri="{FF2B5EF4-FFF2-40B4-BE49-F238E27FC236}">
                <a16:creationId xmlns:a16="http://schemas.microsoft.com/office/drawing/2014/main" id="{FE6040DB-6421-40CB-8F7A-C0A8BD912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54864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Oval 8">
            <a:extLst>
              <a:ext uri="{FF2B5EF4-FFF2-40B4-BE49-F238E27FC236}">
                <a16:creationId xmlns:a16="http://schemas.microsoft.com/office/drawing/2014/main" id="{BCEE5458-118D-424C-A9ED-74B46A5D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chemeClr val="hlink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0257" name="Line 10">
            <a:extLst>
              <a:ext uri="{FF2B5EF4-FFF2-40B4-BE49-F238E27FC236}">
                <a16:creationId xmlns:a16="http://schemas.microsoft.com/office/drawing/2014/main" id="{7B4F2C41-9E3E-42AC-9E0F-CD7C178E0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6576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9DDC70-0992-46ED-A036-66121C6E4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17124"/>
              </p:ext>
            </p:extLst>
          </p:nvPr>
        </p:nvGraphicFramePr>
        <p:xfrm>
          <a:off x="316267" y="3123830"/>
          <a:ext cx="5562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E62F44-E2ED-4368-B636-3CD166A7A07A}"/>
              </a:ext>
            </a:extLst>
          </p:cNvPr>
          <p:cNvSpPr/>
          <p:nvPr/>
        </p:nvSpPr>
        <p:spPr>
          <a:xfrm>
            <a:off x="5747360" y="5818573"/>
            <a:ext cx="3288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en-US" dirty="0"/>
              <a:t>Node shows BF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265738-51EB-4D54-A3CD-B67A89D60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401A61-6AA2-41B7-B095-D0C77CA6E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1F6EAC-9708-4333-8A12-70ACAACC0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Graphic spid="3" grpId="0">
        <p:bldSub>
          <a:bldDgm bld="one"/>
        </p:bldSub>
      </p:bldGraphic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3652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4414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403316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3157641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44120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4057662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07" y="28425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08" y="524238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87" y="486138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53388" y="1365490"/>
            <a:ext cx="11977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Delete</a:t>
            </a:r>
            <a:r>
              <a:rPr lang="en-US" dirty="0"/>
              <a:t> 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411BE-96F6-4FB2-A696-479E0F84CC2D}"/>
              </a:ext>
            </a:extLst>
          </p:cNvPr>
          <p:cNvSpPr txBox="1"/>
          <p:nvPr/>
        </p:nvSpPr>
        <p:spPr>
          <a:xfrm>
            <a:off x="933988" y="176779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Deletion by copy </a:t>
            </a:r>
          </a:p>
          <a:p>
            <a:r>
              <a:rPr lang="en-US" dirty="0"/>
              <a:t>Find max in left subtree of 70 </a:t>
            </a:r>
          </a:p>
        </p:txBody>
      </p:sp>
      <p:sp>
        <p:nvSpPr>
          <p:cNvPr id="33" name="Oval 143">
            <a:extLst>
              <a:ext uri="{FF2B5EF4-FFF2-40B4-BE49-F238E27FC236}">
                <a16:creationId xmlns:a16="http://schemas.microsoft.com/office/drawing/2014/main" id="{EAAE8784-698F-4AA2-9ABD-8B80CF65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02" y="4397081"/>
            <a:ext cx="609632" cy="464014"/>
          </a:xfrm>
          <a:prstGeom prst="ellipse">
            <a:avLst/>
          </a:prstGeom>
          <a:noFill/>
          <a:ln w="31750">
            <a:solidFill>
              <a:srgbClr val="FFC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3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3652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4414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403316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3157641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44120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4057662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07" y="28425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08" y="524238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87" y="486138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53388" y="13654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411BE-96F6-4FB2-A696-479E0F84CC2D}"/>
              </a:ext>
            </a:extLst>
          </p:cNvPr>
          <p:cNvSpPr txBox="1"/>
          <p:nvPr/>
        </p:nvSpPr>
        <p:spPr>
          <a:xfrm>
            <a:off x="933988" y="176779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Deletion by copy </a:t>
            </a:r>
          </a:p>
          <a:p>
            <a:r>
              <a:rPr lang="en-US" dirty="0"/>
              <a:t>Find max in left subtree of 70 </a:t>
            </a:r>
          </a:p>
        </p:txBody>
      </p:sp>
      <p:sp>
        <p:nvSpPr>
          <p:cNvPr id="33" name="Oval 143">
            <a:extLst>
              <a:ext uri="{FF2B5EF4-FFF2-40B4-BE49-F238E27FC236}">
                <a16:creationId xmlns:a16="http://schemas.microsoft.com/office/drawing/2014/main" id="{EAAE8784-698F-4AA2-9ABD-8B80CF65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02" y="4397081"/>
            <a:ext cx="609632" cy="464014"/>
          </a:xfrm>
          <a:prstGeom prst="ellipse">
            <a:avLst/>
          </a:prstGeom>
          <a:noFill/>
          <a:ln w="31750">
            <a:solidFill>
              <a:srgbClr val="FFC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4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3652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848376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44141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403316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3157641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525236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871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368657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3300814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441204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4057662"/>
            <a:ext cx="54662" cy="1252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423872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44571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4047733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41056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5257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917176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207" y="28425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38B4B799-4CF1-4124-84C4-423F6E32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08" y="524238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B86E0FE8-F855-486A-AD0D-4284BE47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87" y="486138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53388" y="13654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411BE-96F6-4FB2-A696-479E0F84CC2D}"/>
              </a:ext>
            </a:extLst>
          </p:cNvPr>
          <p:cNvSpPr txBox="1"/>
          <p:nvPr/>
        </p:nvSpPr>
        <p:spPr>
          <a:xfrm>
            <a:off x="933988" y="176779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Deletion by copy </a:t>
            </a:r>
          </a:p>
          <a:p>
            <a:r>
              <a:rPr lang="en-US" dirty="0"/>
              <a:t>Find max in left subtree of 70 </a:t>
            </a:r>
          </a:p>
        </p:txBody>
      </p:sp>
      <p:sp>
        <p:nvSpPr>
          <p:cNvPr id="33" name="Oval 143">
            <a:extLst>
              <a:ext uri="{FF2B5EF4-FFF2-40B4-BE49-F238E27FC236}">
                <a16:creationId xmlns:a16="http://schemas.microsoft.com/office/drawing/2014/main" id="{EAAE8784-698F-4AA2-9ABD-8B80CF65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02" y="4397081"/>
            <a:ext cx="609632" cy="464014"/>
          </a:xfrm>
          <a:prstGeom prst="ellipse">
            <a:avLst/>
          </a:prstGeom>
          <a:noFill/>
          <a:ln w="31750">
            <a:solidFill>
              <a:srgbClr val="FFC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4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354486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3190486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337155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358998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3180557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32385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4390624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050000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762000" y="1365490"/>
            <a:ext cx="132503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Insert 75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7D2748A8-6624-4CB9-B647-1612A8D8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520" y="4398664"/>
            <a:ext cx="4572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8C10F132-2C74-4DC5-8565-D5DC8EB8F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211" y="404718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354486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3190486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C53D3367-9AFA-4998-A9E1-C1AC975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399" y="337155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3589982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3EE81C84-98B6-4F51-B487-557D382C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548" y="3180557"/>
            <a:ext cx="26950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32385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4390624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050000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62" y="280782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840452" y="1441690"/>
            <a:ext cx="11721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Delete 95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89EEECA-7274-4758-987B-E8A1FA8C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520" y="4398664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23803A80-194C-4BDC-8D7F-C85D18C2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211" y="404718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A4CEA-DE01-48F0-A185-448B3F7DDA31}"/>
              </a:ext>
            </a:extLst>
          </p:cNvPr>
          <p:cNvSpPr txBox="1"/>
          <p:nvPr/>
        </p:nvSpPr>
        <p:spPr>
          <a:xfrm>
            <a:off x="4895404" y="378782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878A0F-EC09-409C-A224-62C31A3F4D04}"/>
              </a:ext>
            </a:extLst>
          </p:cNvPr>
          <p:cNvSpPr txBox="1"/>
          <p:nvPr/>
        </p:nvSpPr>
        <p:spPr>
          <a:xfrm>
            <a:off x="5157059" y="252234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-2</a:t>
            </a:r>
          </a:p>
        </p:txBody>
      </p:sp>
    </p:spTree>
    <p:extLst>
      <p:ext uri="{BB962C8B-B14F-4D97-AF65-F5344CB8AC3E}">
        <p14:creationId xmlns:p14="http://schemas.microsoft.com/office/powerpoint/2010/main" val="4712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 animBg="1"/>
      <p:bldP spid="30" grpId="0"/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861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623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2421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3666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4613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4613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803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803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5098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362106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3266686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3666182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33147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FC6C3A9B-2BD0-43B4-B1BE-6CB0E7D9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729" y="446682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3811B005-896C-446F-B198-D1C614FF3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842" y="4126200"/>
            <a:ext cx="299456" cy="39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62" y="288402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840452" y="14416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95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89EEECA-7274-4758-987B-E8A1FA8C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520" y="4474864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23803A80-194C-4BDC-8D7F-C85D18C2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211" y="412338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685BF-A9C1-4C60-8942-F76BB924F952}"/>
              </a:ext>
            </a:extLst>
          </p:cNvPr>
          <p:cNvSpPr txBox="1"/>
          <p:nvPr/>
        </p:nvSpPr>
        <p:spPr>
          <a:xfrm>
            <a:off x="5157059" y="259854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D6FF84-7BDB-42FC-8C2F-AAC9DCB0D9F1}"/>
              </a:ext>
            </a:extLst>
          </p:cNvPr>
          <p:cNvSpPr txBox="1"/>
          <p:nvPr/>
        </p:nvSpPr>
        <p:spPr>
          <a:xfrm>
            <a:off x="4930859" y="369580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</p:spTree>
    <p:extLst>
      <p:ext uri="{BB962C8B-B14F-4D97-AF65-F5344CB8AC3E}">
        <p14:creationId xmlns:p14="http://schemas.microsoft.com/office/powerpoint/2010/main" val="4201686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18" y="354486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24" y="3190486"/>
            <a:ext cx="397594" cy="356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2" y="358998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3" y="32385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541" y="1966688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840452" y="14416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95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89EEECA-7274-4758-987B-E8A1FA8C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582" y="443730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23803A80-194C-4BDC-8D7F-C85D18C2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8273" y="408582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0B618185-A15C-4292-BFEB-986C644A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823" y="3628624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9259DE75-E57D-4845-9743-2B3D8522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273" y="32385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D2BB-2E78-47A8-A8FA-64CC9B4DC414}"/>
              </a:ext>
            </a:extLst>
          </p:cNvPr>
          <p:cNvSpPr txBox="1"/>
          <p:nvPr/>
        </p:nvSpPr>
        <p:spPr>
          <a:xfrm>
            <a:off x="5157059" y="252234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E9C5-ABD5-42B2-B661-496EBE985C04}"/>
              </a:ext>
            </a:extLst>
          </p:cNvPr>
          <p:cNvSpPr txBox="1"/>
          <p:nvPr/>
        </p:nvSpPr>
        <p:spPr>
          <a:xfrm>
            <a:off x="5778023" y="3664693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191D-8D03-47FB-B598-CF9E72AB853C}"/>
              </a:ext>
            </a:extLst>
          </p:cNvPr>
          <p:cNvSpPr txBox="1"/>
          <p:nvPr/>
        </p:nvSpPr>
        <p:spPr>
          <a:xfrm>
            <a:off x="4933505" y="197583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</p:spTree>
    <p:extLst>
      <p:ext uri="{BB962C8B-B14F-4D97-AF65-F5344CB8AC3E}">
        <p14:creationId xmlns:p14="http://schemas.microsoft.com/office/powerpoint/2010/main" val="31682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470" y="3238499"/>
            <a:ext cx="114298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170" y="378256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860" y="3271839"/>
            <a:ext cx="345059" cy="540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32648" y="1463340"/>
            <a:ext cx="1082348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77</a:t>
            </a:r>
          </a:p>
          <a:p>
            <a:r>
              <a:rPr lang="en-US" dirty="0"/>
              <a:t>Insert 72</a:t>
            </a:r>
          </a:p>
          <a:p>
            <a:r>
              <a:rPr lang="en-US" dirty="0"/>
              <a:t>Insert 76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89EEECA-7274-4758-987B-E8A1FA8C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3730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23803A80-194C-4BDC-8D7F-C85D18C2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4891" y="408582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0B618185-A15C-4292-BFEB-986C644A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243" y="362862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9259DE75-E57D-4845-9743-2B3D8522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272" y="3238499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D2BB-2E78-47A8-A8FA-64CC9B4DC414}"/>
              </a:ext>
            </a:extLst>
          </p:cNvPr>
          <p:cNvSpPr txBox="1"/>
          <p:nvPr/>
        </p:nvSpPr>
        <p:spPr>
          <a:xfrm>
            <a:off x="5157059" y="252234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E9C5-ABD5-42B2-B661-496EBE985C04}"/>
              </a:ext>
            </a:extLst>
          </p:cNvPr>
          <p:cNvSpPr txBox="1"/>
          <p:nvPr/>
        </p:nvSpPr>
        <p:spPr>
          <a:xfrm>
            <a:off x="4841254" y="369665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191D-8D03-47FB-B598-CF9E72AB853C}"/>
              </a:ext>
            </a:extLst>
          </p:cNvPr>
          <p:cNvSpPr txBox="1"/>
          <p:nvPr/>
        </p:nvSpPr>
        <p:spPr>
          <a:xfrm>
            <a:off x="4933505" y="197583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1</a:t>
            </a: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1FA3DB21-EFDC-4867-92BF-AE97FC17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789477E3-07AB-4DC0-A033-F04D1206B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715" y="424498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07CCDA42-2582-4751-96BC-F060308B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F5CD772-6B59-4B31-8841-E4CA114287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val 28">
            <a:extLst>
              <a:ext uri="{FF2B5EF4-FFF2-40B4-BE49-F238E27FC236}">
                <a16:creationId xmlns:a16="http://schemas.microsoft.com/office/drawing/2014/main" id="{0C08AFAF-EF3C-4DD5-B443-DF8A07DB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13" y="4595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56D8BD68-4FD2-47E6-A7DA-4DF434D28E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004" y="42438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1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67DB36DD-36EE-410E-98E9-ADBD5542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5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A0B063AB-EEDB-4551-B7DC-61D935D6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68" y="43851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586494C-A36E-460C-9A77-1B80FB719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3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A6E810E2-C02C-4F5F-A6BE-0FCB8144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768" y="400418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470" y="3238499"/>
            <a:ext cx="114298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F8A3DE0C-8B8D-414B-865D-0BD32686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170" y="378256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ADD84CAA-5326-46F0-8181-14B42F63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860" y="3271839"/>
            <a:ext cx="345059" cy="540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289EEECA-7274-4758-987B-E8A1FA8C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3730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23803A80-194C-4BDC-8D7F-C85D18C2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4891" y="408582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0B618185-A15C-4292-BFEB-986C644A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243" y="362862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9259DE75-E57D-4845-9743-2B3D8522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272" y="3238499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D2BB-2E78-47A8-A8FA-64CC9B4DC414}"/>
              </a:ext>
            </a:extLst>
          </p:cNvPr>
          <p:cNvSpPr txBox="1"/>
          <p:nvPr/>
        </p:nvSpPr>
        <p:spPr>
          <a:xfrm>
            <a:off x="5157059" y="252234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191D-8D03-47FB-B598-CF9E72AB853C}"/>
              </a:ext>
            </a:extLst>
          </p:cNvPr>
          <p:cNvSpPr txBox="1"/>
          <p:nvPr/>
        </p:nvSpPr>
        <p:spPr>
          <a:xfrm>
            <a:off x="4933505" y="197583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1</a:t>
            </a: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1FA3DB21-EFDC-4867-92BF-AE97FC17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789477E3-07AB-4DC0-A033-F04D1206B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715" y="424498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07CCDA42-2582-4751-96BC-F060308B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F5CD772-6B59-4B31-8841-E4CA114287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val 28">
            <a:extLst>
              <a:ext uri="{FF2B5EF4-FFF2-40B4-BE49-F238E27FC236}">
                <a16:creationId xmlns:a16="http://schemas.microsoft.com/office/drawing/2014/main" id="{0C08AFAF-EF3C-4DD5-B443-DF8A07DB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13" y="4595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56D8BD68-4FD2-47E6-A7DA-4DF434D28E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004" y="42438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0E0B4-0D53-4103-BF7C-668F03C5115A}"/>
              </a:ext>
            </a:extLst>
          </p:cNvPr>
          <p:cNvSpPr/>
          <p:nvPr/>
        </p:nvSpPr>
        <p:spPr>
          <a:xfrm>
            <a:off x="938893" y="1604095"/>
            <a:ext cx="140296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30</a:t>
            </a:r>
          </a:p>
          <a:p>
            <a:r>
              <a:rPr lang="en-US" dirty="0"/>
              <a:t>Delete 40</a:t>
            </a:r>
          </a:p>
        </p:txBody>
      </p:sp>
    </p:spTree>
    <p:extLst>
      <p:ext uri="{BB962C8B-B14F-4D97-AF65-F5344CB8AC3E}">
        <p14:creationId xmlns:p14="http://schemas.microsoft.com/office/powerpoint/2010/main" val="237608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40" y="363582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3" y="320212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143">
            <a:extLst>
              <a:ext uri="{FF2B5EF4-FFF2-40B4-BE49-F238E27FC236}">
                <a16:creationId xmlns:a16="http://schemas.microsoft.com/office/drawing/2014/main" id="{75DE67ED-9124-42CA-B347-E2813165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617" y="3529962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932648" y="1463340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 Back and </a:t>
            </a:r>
          </a:p>
          <a:p>
            <a:r>
              <a:rPr lang="en-US" dirty="0"/>
              <a:t>Check balance factor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D2BB-2E78-47A8-A8FA-64CC9B4DC414}"/>
              </a:ext>
            </a:extLst>
          </p:cNvPr>
          <p:cNvSpPr txBox="1"/>
          <p:nvPr/>
        </p:nvSpPr>
        <p:spPr>
          <a:xfrm>
            <a:off x="5204245" y="2675709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191D-8D03-47FB-B598-CF9E72AB853C}"/>
              </a:ext>
            </a:extLst>
          </p:cNvPr>
          <p:cNvSpPr txBox="1"/>
          <p:nvPr/>
        </p:nvSpPr>
        <p:spPr>
          <a:xfrm>
            <a:off x="4933505" y="197583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BC999-9C3B-40B3-AA66-747C358D8DE3}"/>
              </a:ext>
            </a:extLst>
          </p:cNvPr>
          <p:cNvSpPr txBox="1"/>
          <p:nvPr/>
        </p:nvSpPr>
        <p:spPr>
          <a:xfrm>
            <a:off x="2467489" y="27631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1" name="Oval 143">
            <a:extLst>
              <a:ext uri="{FF2B5EF4-FFF2-40B4-BE49-F238E27FC236}">
                <a16:creationId xmlns:a16="http://schemas.microsoft.com/office/drawing/2014/main" id="{05692071-6349-4916-92A0-9BEE2D83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625" y="2770736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Oval 143">
            <a:extLst>
              <a:ext uri="{FF2B5EF4-FFF2-40B4-BE49-F238E27FC236}">
                <a16:creationId xmlns:a16="http://schemas.microsoft.com/office/drawing/2014/main" id="{B9DE2E3D-38EC-4198-95C0-4369C34A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16" y="196757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C754B-1054-4E8C-8D08-4D1BA3A6D042}"/>
              </a:ext>
            </a:extLst>
          </p:cNvPr>
          <p:cNvSpPr txBox="1"/>
          <p:nvPr/>
        </p:nvSpPr>
        <p:spPr>
          <a:xfrm>
            <a:off x="1653026" y="355855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170" y="378256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860" y="3271839"/>
            <a:ext cx="345059" cy="540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3730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4891" y="408582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243" y="362862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272" y="3238499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715" y="424498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13" y="4595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004" y="42438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40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14544B-08C8-4815-81E7-44C44D1F7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an AVL tree ?</a:t>
            </a:r>
            <a:endParaRPr lang="en-US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8437DA2-A9D4-4DA0-931B-E7B9C56DA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715000"/>
            <a:ext cx="9144000" cy="5562600"/>
          </a:xfrm>
        </p:spPr>
        <p:txBody>
          <a:bodyPr/>
          <a:lstStyle/>
          <a:p>
            <a:pPr marL="574675" lvl="1" indent="0">
              <a:buNone/>
            </a:pPr>
            <a:r>
              <a:rPr lang="en-US" altLang="en-US" dirty="0">
                <a:solidFill>
                  <a:srgbClr val="404040"/>
                </a:solidFill>
              </a:rPr>
              <a:t>           AVL tree                                  </a:t>
            </a:r>
            <a:r>
              <a:rPr lang="en-US" altLang="en-US" u="sng" dirty="0">
                <a:solidFill>
                  <a:srgbClr val="404040"/>
                </a:solidFill>
              </a:rPr>
              <a:t>not </a:t>
            </a:r>
            <a:r>
              <a:rPr lang="en-US" altLang="en-US" dirty="0">
                <a:solidFill>
                  <a:srgbClr val="404040"/>
                </a:solidFill>
              </a:rPr>
              <a:t>an AVL tree</a:t>
            </a:r>
          </a:p>
        </p:txBody>
      </p:sp>
      <p:pic>
        <p:nvPicPr>
          <p:cNvPr id="11268" name="Picture 2" descr="&#10;Fig_19-21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6650EF00-CC54-462D-A571-6A24C0463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1" b="31978"/>
          <a:stretch/>
        </p:blipFill>
        <p:spPr bwMode="auto">
          <a:xfrm>
            <a:off x="914400" y="2036393"/>
            <a:ext cx="322738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&#10;Fig_19-21.pct                                                  000694D2Porkchop                       B3B4845B:">
            <a:extLst>
              <a:ext uri="{FF2B5EF4-FFF2-40B4-BE49-F238E27FC236}">
                <a16:creationId xmlns:a16="http://schemas.microsoft.com/office/drawing/2014/main" id="{35B3E6C4-CEFF-4113-84F3-B50A84F0C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b="15529"/>
          <a:stretch/>
        </p:blipFill>
        <p:spPr bwMode="auto">
          <a:xfrm>
            <a:off x="4662027" y="1852567"/>
            <a:ext cx="3429000" cy="32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167E64-84A7-4DFB-9B39-B2841945EBFE}"/>
              </a:ext>
            </a:extLst>
          </p:cNvPr>
          <p:cNvSpPr/>
          <p:nvPr/>
        </p:nvSpPr>
        <p:spPr>
          <a:xfrm>
            <a:off x="321088" y="1519330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en-US" dirty="0"/>
              <a:t>Each Node shows node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23" y="2819400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40" y="363582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3" y="320212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2221-103C-41FD-A928-604B01F6CA54}"/>
              </a:ext>
            </a:extLst>
          </p:cNvPr>
          <p:cNvSpPr txBox="1"/>
          <p:nvPr/>
        </p:nvSpPr>
        <p:spPr>
          <a:xfrm>
            <a:off x="228600" y="131797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Rebalance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Rotation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 Right 80</a:t>
            </a:r>
          </a:p>
          <a:p>
            <a:pPr lvl="1"/>
            <a:r>
              <a:rPr lang="en-US" b="1" dirty="0"/>
              <a:t>Rotate Left 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D2BB-2E78-47A8-A8FA-64CC9B4DC414}"/>
              </a:ext>
            </a:extLst>
          </p:cNvPr>
          <p:cNvSpPr txBox="1"/>
          <p:nvPr/>
        </p:nvSpPr>
        <p:spPr>
          <a:xfrm>
            <a:off x="5204245" y="2675709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191D-8D03-47FB-B598-CF9E72AB853C}"/>
              </a:ext>
            </a:extLst>
          </p:cNvPr>
          <p:cNvSpPr txBox="1"/>
          <p:nvPr/>
        </p:nvSpPr>
        <p:spPr>
          <a:xfrm>
            <a:off x="4933505" y="197583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BC999-9C3B-40B3-AA66-747C358D8DE3}"/>
              </a:ext>
            </a:extLst>
          </p:cNvPr>
          <p:cNvSpPr txBox="1"/>
          <p:nvPr/>
        </p:nvSpPr>
        <p:spPr>
          <a:xfrm>
            <a:off x="2467489" y="27631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2" name="Oval 143">
            <a:extLst>
              <a:ext uri="{FF2B5EF4-FFF2-40B4-BE49-F238E27FC236}">
                <a16:creationId xmlns:a16="http://schemas.microsoft.com/office/drawing/2014/main" id="{B9DE2E3D-38EC-4198-95C0-4369C34A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16" y="196757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C754B-1054-4E8C-8D08-4D1BA3A6D042}"/>
              </a:ext>
            </a:extLst>
          </p:cNvPr>
          <p:cNvSpPr txBox="1"/>
          <p:nvPr/>
        </p:nvSpPr>
        <p:spPr>
          <a:xfrm>
            <a:off x="1653026" y="355855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170" y="3782566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860" y="3271839"/>
            <a:ext cx="345059" cy="540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3730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4891" y="408582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243" y="362862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272" y="3238499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715" y="424498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13" y="4595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004" y="42438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46 0.00116 C 0.01424 0.00139 0.01684 0.00208 0.01962 0.00232 C 0.02639 0.00278 0.03334 0.00301 0.04011 0.00347 C 0.04132 0.00394 0.04254 0.0044 0.04375 0.00463 C 0.04757 0.00533 0.05157 0.00463 0.05539 0.00579 C 0.05695 0.00625 0.05816 0.00857 0.05973 0.00949 C 0.06146 0.01019 0.06337 0.01019 0.06511 0.01065 C 0.06598 0.01088 0.06684 0.01134 0.06789 0.01181 C 0.07188 0.02014 0.06754 0.0132 0.08039 0.01667 C 0.08143 0.0169 0.08195 0.01852 0.08299 0.01898 C 0.08438 0.01968 0.08594 0.01991 0.0875 0.02014 C 0.08976 0.02153 0.09497 0.02431 0.09723 0.025 L 0.10174 0.02616 C 0.11112 0.03866 0.09844 0.02222 0.10712 0.03218 C 0.1125 0.03843 0.10851 0.03588 0.11337 0.0382 C 0.11441 0.04375 0.1132 0.04213 0.11615 0.04421 L 0.11615 0.04421 " pathEditMode="relative" ptsTypes="AAAAAAAAAAAA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46 0.00116 C 0.01424 0.00139 0.01684 0.00208 0.01962 0.00232 C 0.02639 0.00278 0.03334 0.00301 0.04011 0.00347 C 0.04132 0.00394 0.04254 0.0044 0.04375 0.00463 C 0.04757 0.00533 0.05157 0.00463 0.05539 0.00579 C 0.05695 0.00625 0.05816 0.00857 0.05973 0.00949 C 0.06146 0.01019 0.06337 0.01019 0.06511 0.01065 C 0.06598 0.01088 0.06684 0.01134 0.06789 0.01181 C 0.07188 0.02014 0.06754 0.0132 0.08039 0.01667 C 0.08143 0.0169 0.08195 0.01852 0.08299 0.01898 C 0.08438 0.01968 0.08594 0.01991 0.0875 0.02014 C 0.08976 0.02153 0.09497 0.02431 0.09723 0.025 L 0.10174 0.02616 C 0.11112 0.03866 0.09844 0.02222 0.10712 0.03218 C 0.1125 0.03843 0.10851 0.03588 0.11337 0.0382 C 0.11441 0.04375 0.1132 0.04213 0.11615 0.04421 L 0.11615 0.04421 " pathEditMode="relative" ptsTypes="AAAAAAAAAAAAAA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46 0.00116 C 0.01424 0.00139 0.01684 0.00208 0.01962 0.00232 C 0.02639 0.00278 0.03334 0.00301 0.04011 0.00347 C 0.04132 0.00394 0.04254 0.0044 0.04375 0.00463 C 0.04757 0.00533 0.05157 0.00463 0.05539 0.00579 C 0.05695 0.00625 0.05816 0.00857 0.05973 0.00949 C 0.06146 0.01019 0.06337 0.01019 0.06511 0.01065 C 0.06598 0.01088 0.06684 0.01134 0.06789 0.01181 C 0.07188 0.02014 0.06754 0.0132 0.08039 0.01667 C 0.08143 0.0169 0.08195 0.01852 0.08299 0.01898 C 0.08438 0.01968 0.08594 0.01991 0.0875 0.02014 C 0.08976 0.02153 0.09497 0.02431 0.09723 0.025 L 0.10174 0.02616 C 0.11112 0.03866 0.09844 0.02222 0.10712 0.03218 C 0.1125 0.03843 0.10851 0.03588 0.11337 0.0382 C 0.11441 0.04375 0.1132 0.04213 0.11615 0.04421 L 0.11615 0.04421 " pathEditMode="relative" ptsTypes="AAAAAAAAAAAAAAAAA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46 0.00116 C 0.01424 0.00139 0.01684 0.00208 0.01962 0.00232 C 0.02639 0.00278 0.03334 0.00301 0.04011 0.00347 C 0.04132 0.00394 0.04254 0.0044 0.04375 0.00463 C 0.04757 0.00533 0.05157 0.00463 0.05539 0.00579 C 0.05695 0.00625 0.05816 0.00857 0.05973 0.00949 C 0.06146 0.01019 0.06337 0.01019 0.06511 0.01065 C 0.06598 0.01088 0.06684 0.01134 0.06789 0.01181 C 0.07188 0.02014 0.06754 0.0132 0.08039 0.01667 C 0.08143 0.0169 0.08195 0.01852 0.08299 0.01898 C 0.08438 0.01968 0.08594 0.01991 0.0875 0.02014 C 0.08976 0.02153 0.09497 0.02431 0.09723 0.025 L 0.10174 0.02616 C 0.11112 0.03866 0.09844 0.02222 0.10712 0.03218 C 0.1125 0.03843 0.10851 0.03588 0.11337 0.0382 C 0.11441 0.04375 0.1132 0.04213 0.11615 0.04421 L 0.11615 0.04421 " pathEditMode="relative" ptsTypes="AAAAAAAAAAAAAAAAA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146 0.00116 C 0.01424 0.00139 0.01684 0.00208 0.01962 0.00232 C 0.02639 0.00278 0.03334 0.00301 0.04011 0.00347 C 0.04132 0.00394 0.04254 0.0044 0.04375 0.00463 C 0.04757 0.00533 0.05157 0.00463 0.05539 0.00579 C 0.05695 0.00625 0.05816 0.00857 0.05973 0.00949 C 0.06146 0.01019 0.06337 0.01019 0.06511 0.01065 C 0.06598 0.01088 0.06684 0.01134 0.06789 0.01181 C 0.07188 0.02014 0.06754 0.0132 0.08039 0.01667 C 0.08143 0.0169 0.08195 0.01852 0.08299 0.01898 C 0.08438 0.01968 0.08594 0.01991 0.0875 0.02014 C 0.08976 0.02153 0.09497 0.02431 0.09723 0.025 L 0.10174 0.02616 C 0.11112 0.03866 0.09844 0.02222 0.10712 0.03218 C 0.1125 0.03843 0.10851 0.03588 0.11337 0.0382 C 0.11441 0.04375 0.1132 0.04213 0.11615 0.04421 L 0.11615 0.04421 " pathEditMode="relative" ptsTypes="AAAAAAAAAAAAAAAAAA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62" y="3271839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40" y="363582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3" y="320212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BC999-9C3B-40B3-AA66-747C358D8DE3}"/>
              </a:ext>
            </a:extLst>
          </p:cNvPr>
          <p:cNvSpPr txBox="1"/>
          <p:nvPr/>
        </p:nvSpPr>
        <p:spPr>
          <a:xfrm>
            <a:off x="2467489" y="27631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2" name="Oval 143">
            <a:extLst>
              <a:ext uri="{FF2B5EF4-FFF2-40B4-BE49-F238E27FC236}">
                <a16:creationId xmlns:a16="http://schemas.microsoft.com/office/drawing/2014/main" id="{B9DE2E3D-38EC-4198-95C0-4369C34A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16" y="196757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C754B-1054-4E8C-8D08-4D1BA3A6D042}"/>
              </a:ext>
            </a:extLst>
          </p:cNvPr>
          <p:cNvSpPr txBox="1"/>
          <p:nvPr/>
        </p:nvSpPr>
        <p:spPr>
          <a:xfrm>
            <a:off x="1653026" y="355855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B.F = 0</a:t>
            </a:r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170" y="3782566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860" y="3271839"/>
            <a:ext cx="345059" cy="540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39" y="488974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330" y="4538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82" y="4081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711" y="3690938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8439" y="424759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313" y="4595347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9004" y="424386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1031A4-F9CC-41C5-9958-EF6339E260A7}"/>
              </a:ext>
            </a:extLst>
          </p:cNvPr>
          <p:cNvSpPr txBox="1"/>
          <p:nvPr/>
        </p:nvSpPr>
        <p:spPr>
          <a:xfrm>
            <a:off x="228600" y="131797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Rebalance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Rotation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 Right 80</a:t>
            </a:r>
          </a:p>
          <a:p>
            <a:pPr lvl="1"/>
            <a:r>
              <a:rPr lang="en-US" b="1" dirty="0"/>
              <a:t>Rotate Left 70</a:t>
            </a:r>
          </a:p>
        </p:txBody>
      </p:sp>
    </p:spTree>
    <p:extLst>
      <p:ext uri="{BB962C8B-B14F-4D97-AF65-F5344CB8AC3E}">
        <p14:creationId xmlns:p14="http://schemas.microsoft.com/office/powerpoint/2010/main" val="40438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047 0.00729 -0.01551 0.00799 -0.02038 C 0.01094 -0.04375 0.0066 -0.03612 0.01337 -0.05024 C 0.01406 -0.05186 0.0151 -0.05325 0.01597 -0.05487 C 0.01667 -0.05741 0.01788 -0.06274 0.01875 -0.06436 C 0.01962 -0.06667 0.02101 -0.06852 0.02222 -0.07038 C 0.02569 -0.08403 0.0224 -0.07061 0.02587 -0.08704 C 0.02639 -0.09005 0.02778 -0.09399 0.02847 -0.09653 C 0.02882 -0.09908 0.02899 -0.10139 0.02934 -0.10371 C 0.02986 -0.10625 0.03056 -0.10857 0.03125 -0.11088 C 0.03142 -0.11204 0.03194 -0.1132 0.03212 -0.11459 C 0.03264 -0.11852 0.03299 -0.1213 0.03385 -0.12524 C 0.0342 -0.12639 0.03438 -0.12778 0.03472 -0.12871 C 0.03524 -0.1301 0.03559 -0.13172 0.03663 -0.13241 C 0.04219 -0.13704 0.04184 -0.13195 0.04184 -0.13588 L 0.04184 -0.13704 " pathEditMode="relative" ptsTypes="AAAAAAAAAAAA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047 0.00729 -0.01551 0.00799 -0.02038 C 0.01094 -0.04375 0.0066 -0.03612 0.01337 -0.05024 C 0.01406 -0.05186 0.0151 -0.05325 0.01597 -0.05487 C 0.01667 -0.05741 0.01788 -0.06274 0.01875 -0.06436 C 0.01962 -0.06667 0.02101 -0.06852 0.02222 -0.07038 C 0.02569 -0.08403 0.0224 -0.07061 0.02587 -0.08704 C 0.02639 -0.09005 0.02778 -0.09399 0.02847 -0.09653 C 0.02882 -0.09908 0.02899 -0.10139 0.02934 -0.10371 C 0.02986 -0.10625 0.03056 -0.10857 0.03125 -0.11088 C 0.03142 -0.11204 0.03194 -0.1132 0.03212 -0.11459 C 0.03264 -0.11852 0.03299 -0.1213 0.03385 -0.12524 C 0.0342 -0.12639 0.03438 -0.12778 0.03472 -0.12871 C 0.03524 -0.1301 0.03559 -0.13172 0.03663 -0.13241 C 0.04219 -0.13704 0.04184 -0.13195 0.04184 -0.13588 L 0.04184 -0.13704 " pathEditMode="relative" ptsTypes="AAAAAAAAAAA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047 0.00729 -0.01551 0.00799 -0.02038 C 0.01094 -0.04375 0.0066 -0.03612 0.01337 -0.05024 C 0.01406 -0.05186 0.0151 -0.05325 0.01597 -0.05487 C 0.01667 -0.05741 0.01788 -0.06274 0.01875 -0.06436 C 0.01962 -0.06667 0.02101 -0.06852 0.02222 -0.07038 C 0.02569 -0.08403 0.0224 -0.07061 0.02587 -0.08704 C 0.02639 -0.09005 0.02778 -0.09399 0.02847 -0.09653 C 0.02882 -0.09908 0.02899 -0.10139 0.02934 -0.10371 C 0.02986 -0.10625 0.03056 -0.10857 0.03125 -0.11088 C 0.03142 -0.11204 0.03194 -0.1132 0.03212 -0.11459 C 0.03264 -0.11852 0.03299 -0.1213 0.03385 -0.12524 C 0.0342 -0.12639 0.03438 -0.12778 0.03472 -0.12871 C 0.03524 -0.1301 0.03559 -0.13172 0.03663 -0.13241 C 0.04219 -0.13704 0.04184 -0.13195 0.04184 -0.13588 L 0.04184 -0.13704 " pathEditMode="relative" ptsTypes="AAAAAAAAAAAAAAA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  <p:bldP spid="54" grpId="0" animBg="1"/>
      <p:bldP spid="5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62" y="3271839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40" y="363582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3" y="320212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Oval 143">
            <a:extLst>
              <a:ext uri="{FF2B5EF4-FFF2-40B4-BE49-F238E27FC236}">
                <a16:creationId xmlns:a16="http://schemas.microsoft.com/office/drawing/2014/main" id="{B9DE2E3D-38EC-4198-95C0-4369C34A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16" y="1967575"/>
            <a:ext cx="609632" cy="46401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11" y="2833977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342" y="3242185"/>
            <a:ext cx="439719" cy="1868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39" y="488974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330" y="4538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82" y="4081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711" y="3690938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039" y="3687699"/>
            <a:ext cx="676932" cy="940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54" y="36467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45" y="32952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B33EA-A4CA-4090-9568-1D3EE40347E7}"/>
              </a:ext>
            </a:extLst>
          </p:cNvPr>
          <p:cNvSpPr txBox="1"/>
          <p:nvPr/>
        </p:nvSpPr>
        <p:spPr>
          <a:xfrm>
            <a:off x="228600" y="131797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Rebalance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Rotation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 Right 80</a:t>
            </a:r>
          </a:p>
          <a:p>
            <a:pPr lvl="1"/>
            <a:r>
              <a:rPr lang="en-US" b="1" dirty="0"/>
              <a:t>Rotate Left 70</a:t>
            </a:r>
          </a:p>
        </p:txBody>
      </p:sp>
    </p:spTree>
    <p:extLst>
      <p:ext uri="{BB962C8B-B14F-4D97-AF65-F5344CB8AC3E}">
        <p14:creationId xmlns:p14="http://schemas.microsoft.com/office/powerpoint/2010/main" val="15055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62" y="3271839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68" y="2784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423" y="1981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768" y="354698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0768" y="316598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229046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840" y="363582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603" y="320212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11" y="2833977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342" y="3242185"/>
            <a:ext cx="439719" cy="1868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39" y="488974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330" y="4538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82" y="4081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711" y="3690938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039" y="3687699"/>
            <a:ext cx="676932" cy="940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54" y="36467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45" y="32952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89487-B4D4-4DC7-98B5-D5555722E297}"/>
              </a:ext>
            </a:extLst>
          </p:cNvPr>
          <p:cNvSpPr txBox="1"/>
          <p:nvPr/>
        </p:nvSpPr>
        <p:spPr>
          <a:xfrm>
            <a:off x="228600" y="1355667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Rebalance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Rotation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Rotate Right 80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 Left 70</a:t>
            </a:r>
          </a:p>
        </p:txBody>
      </p:sp>
    </p:spTree>
    <p:extLst>
      <p:ext uri="{BB962C8B-B14F-4D97-AF65-F5344CB8AC3E}">
        <p14:creationId xmlns:p14="http://schemas.microsoft.com/office/powerpoint/2010/main" val="4004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56 0.0051 -0.00243 0.01065 -0.00451 0.01528 L -0.01076 0.02963 C -0.01284 0.04005 -0.01007 0.02848 -0.01441 0.03912 C -0.01614 0.04329 -0.01736 0.04792 -0.01875 0.05232 C -0.01927 0.05348 -0.01927 0.05463 -0.01979 0.05579 C -0.02013 0.05718 -0.021 0.05811 -0.02152 0.05949 C -0.0243 0.06783 -0.02187 0.06598 -0.02691 0.07361 C -0.0276 0.07477 -0.02864 0.07523 -0.02951 0.07616 C -0.03055 0.07709 -0.03125 0.07848 -0.03229 0.07963 C -0.03281 0.08125 -0.03316 0.08311 -0.03402 0.08426 C -0.03472 0.08542 -0.03611 0.08565 -0.03663 0.08681 C -0.03819 0.09005 -0.03888 0.09398 -0.04027 0.09746 C -0.04097 0.09931 -0.04201 0.1007 -0.04288 0.10232 C -0.04774 0.1213 -0.04288 0.10486 -0.05 0.12246 C -0.05555 0.13611 -0.04548 0.11505 -0.05277 0.12963 C -0.05312 0.13287 -0.05295 0.13611 -0.05364 0.13912 C -0.05399 0.14051 -0.05486 0.14144 -0.05538 0.1426 C -0.05607 0.14422 -0.05677 0.14584 -0.05729 0.14746 C -0.05763 0.14861 -0.05781 0.14977 -0.05816 0.15093 C -0.05868 0.15255 -0.05937 0.15417 -0.05989 0.15579 C -0.06024 0.15695 -0.06024 0.15834 -0.06076 0.15926 C -0.06145 0.16042 -0.0625 0.16088 -0.06354 0.16181 C -0.06371 0.16297 -0.06388 0.16412 -0.06441 0.16528 C -0.06493 0.16667 -0.06579 0.1676 -0.06614 0.16875 C -0.06666 0.17037 -0.06666 0.17199 -0.06701 0.17361 C -0.06788 0.17755 -0.06701 0.17709 -0.06875 0.17709 L -0.06875 0.17709 " pathEditMode="relative" ptsTypes="AAAAAAAAAAAAAAAAAAAAAAAAA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F09F-FF59-407E-8F29-F04997D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07C9299-B54F-4E7C-AFB1-07A5146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399" y="406026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EF1E0674-88D2-475A-942C-7EC81C56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54" y="325648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396F9FDB-DA7A-4C16-AC52-4B388C3B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399" y="482226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98EB28-F9AA-47D3-85FA-69010000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0399" y="44412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F8BA294-B5CD-4CB0-BED7-BD4F681D7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1030" y="3565745"/>
            <a:ext cx="786923" cy="526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97F0D24-8043-47DF-BF3B-79C557E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62" y="3271839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B29A03AB-4FA3-4DD8-9D9C-E89B72D8A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573" y="2433638"/>
            <a:ext cx="37465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22AFEF4-380D-4F1D-AC05-0BC675C7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471" y="491110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466C6974-66C5-4EB6-961C-84FFFBA7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34" y="4477406"/>
            <a:ext cx="241055" cy="421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Oval 28">
            <a:extLst>
              <a:ext uri="{FF2B5EF4-FFF2-40B4-BE49-F238E27FC236}">
                <a16:creationId xmlns:a16="http://schemas.microsoft.com/office/drawing/2014/main" id="{BA1D0504-C20F-474D-9127-019FE728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11" y="2833977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A8A68221-AE97-48A6-9887-1E525F65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342" y="3242185"/>
            <a:ext cx="439719" cy="1868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CAACFE7-431F-4F34-80AF-8980C1B2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39" y="488974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id="{3EE1CB97-29C1-4E8C-9AA7-9B7B683A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330" y="4538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B9C66B22-C1FB-40C2-9BC0-77EB8A0E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82" y="4081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5CDAAC5D-B3DF-4A6B-949D-5A399111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711" y="3690938"/>
            <a:ext cx="575929" cy="3973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9EE4A99E-0119-4A29-A02E-075E6DFB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65" y="46351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90D8391A-45C3-4621-99E9-5CB41F565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039" y="3687699"/>
            <a:ext cx="676932" cy="940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23F139DF-7AE3-4442-ADA6-51A218B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85" y="545154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87807C8E-4D3F-4DF3-8074-F4E477CB5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276" y="51000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CADEBAF9-AD72-495E-AF5A-B363B155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54" y="364675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72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7CE5C7F-CE9A-419D-8B63-EC3668FDE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45" y="329527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CE415-C5CF-4FD1-9B3E-33FCD3852E53}"/>
              </a:ext>
            </a:extLst>
          </p:cNvPr>
          <p:cNvSpPr txBox="1"/>
          <p:nvPr/>
        </p:nvSpPr>
        <p:spPr>
          <a:xfrm>
            <a:off x="228600" y="1317978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Rebalance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Rotation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Rotate Right 80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Rotate Left 70</a:t>
            </a: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4D6DFAA6-9C91-4063-8530-508B321EA6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253" y="3155981"/>
            <a:ext cx="690755" cy="273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6A937A75-13D5-4ECD-935F-BE878E5AE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942" y="3646758"/>
            <a:ext cx="504212" cy="167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5" grpId="0" animBg="1"/>
      <p:bldP spid="34" grpId="0" animBg="1"/>
      <p:bldP spid="3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9756E5-62DD-4C4E-A4C5-BBF5D6B8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height of AVL Tree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81F1719-5B86-4CBE-ABE0-589B0CC52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Let A be an AVL tree of </a:t>
            </a:r>
            <a:r>
              <a:rPr lang="en-US" altLang="en-US" sz="2400" dirty="0">
                <a:solidFill>
                  <a:srgbClr val="0070C0"/>
                </a:solidFill>
              </a:rPr>
              <a:t>height h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Let N</a:t>
            </a:r>
            <a:r>
              <a:rPr lang="en-US" altLang="en-US" sz="2400" baseline="-25000" dirty="0"/>
              <a:t>h</a:t>
            </a:r>
            <a:r>
              <a:rPr lang="en-US" altLang="en-US" sz="2400" dirty="0"/>
              <a:t> = the min no. of nodes in an AVL tree of height h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Clearly, N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≥ N</a:t>
            </a:r>
            <a:r>
              <a:rPr lang="en-US" altLang="en-US" sz="2400" baseline="-25000" dirty="0">
                <a:cs typeface="Arial" panose="020B0604020202020204" pitchFamily="34" charset="0"/>
              </a:rPr>
              <a:t>i-1 </a:t>
            </a:r>
            <a:r>
              <a:rPr lang="en-US" altLang="en-US" sz="2400" dirty="0"/>
              <a:t>by definition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We have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 baseline="-250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baseline="-25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BAD30E45-BB2B-4744-9EA0-1A2634D68BE0}"/>
                  </a:ext>
                </a:extLst>
              </p:cNvPr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1300163" y="4024314"/>
                <a:ext cx="4256087" cy="62188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4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en-US" sz="28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BAD30E45-BB2B-4744-9EA0-1A2634D6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1300163" y="4024314"/>
                <a:ext cx="4256087" cy="621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>
            <a:extLst>
              <a:ext uri="{FF2B5EF4-FFF2-40B4-BE49-F238E27FC236}">
                <a16:creationId xmlns:a16="http://schemas.microsoft.com/office/drawing/2014/main" id="{52792C69-F11B-4F2F-ACA1-6FCD692BAC9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975089"/>
            <a:ext cx="2209800" cy="2689225"/>
            <a:chOff x="2352" y="1724"/>
            <a:chExt cx="2064" cy="2401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04FC9C5-1F63-4373-8917-EF0F80841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8F691FF-D9DB-4F12-87F9-FDF2CD1737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04D68B2-CF33-4B0B-A36D-C85E646935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7DAC5CB-6937-4B27-97AF-44A3A629FC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06FAF4F-8381-4709-8B88-023C1F32A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B4B1E30F-B660-463C-A886-72245AECF2EF}"/>
                </a:ext>
              </a:extLst>
            </p:cNvPr>
            <p:cNvCxnSpPr>
              <a:cxnSpLocks noChangeShapeType="1"/>
              <a:stCxn id="11" idx="3"/>
              <a:endCxn id="10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3084F7EC-1899-48BA-A05B-1635118F4E8F}"/>
                </a:ext>
              </a:extLst>
            </p:cNvPr>
            <p:cNvCxnSpPr>
              <a:cxnSpLocks noChangeShapeType="1"/>
              <a:stCxn id="11" idx="5"/>
              <a:endCxn id="9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41D232D4-06E8-46F8-94D4-07CEED2FC4A2}"/>
                </a:ext>
              </a:extLst>
            </p:cNvPr>
            <p:cNvCxnSpPr>
              <a:cxnSpLocks noChangeShapeType="1"/>
              <a:stCxn id="16" idx="3"/>
              <a:endCxn id="8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1B091C44-52AD-43BC-8318-0F31B862AA4C}"/>
                </a:ext>
              </a:extLst>
            </p:cNvPr>
            <p:cNvCxnSpPr>
              <a:cxnSpLocks noChangeShapeType="1"/>
              <a:stCxn id="9" idx="5"/>
              <a:endCxn id="7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20BB58C-872F-4A49-A0E8-D198C483B6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B777FCD-57FC-4CE0-8AB7-18282FDAC3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1F2F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9C28DD2C-3CAB-4A6A-9EAB-06B87DAB6CC6}"/>
                </a:ext>
              </a:extLst>
            </p:cNvPr>
            <p:cNvCxnSpPr>
              <a:cxnSpLocks noChangeShapeType="1"/>
              <a:stCxn id="10" idx="3"/>
              <a:endCxn id="17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3046952F-9E0E-4C40-B6AC-44AC84B2F11C}"/>
                </a:ext>
              </a:extLst>
            </p:cNvPr>
            <p:cNvCxnSpPr>
              <a:cxnSpLocks noChangeShapeType="1"/>
              <a:stCxn id="10" idx="5"/>
              <a:endCxn id="16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DF7917AA-BCCC-4E62-8064-EFCB651E6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1724"/>
              <a:ext cx="51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EEAF820E-FBD9-4C1A-A5CA-54641D34A653}"/>
                </a:ext>
              </a:extLst>
            </p:cNvPr>
            <p:cNvCxnSpPr>
              <a:cxnSpLocks noChangeShapeType="1"/>
              <a:stCxn id="20" idx="2"/>
              <a:endCxn id="11" idx="0"/>
            </p:cNvCxnSpPr>
            <p:nvPr/>
          </p:nvCxnSpPr>
          <p:spPr bwMode="auto">
            <a:xfrm>
              <a:off x="3400" y="193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2AD0C4FA-6C4B-4652-8C5C-B928E231D67D}"/>
                  </a:ext>
                </a:extLst>
              </p:cNvPr>
              <p:cNvSpPr txBox="1"/>
              <p:nvPr/>
            </p:nvSpPr>
            <p:spPr bwMode="auto">
              <a:xfrm>
                <a:off x="1289969" y="4786313"/>
                <a:ext cx="4256088" cy="69151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4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2AD0C4FA-6C4B-4652-8C5C-B928E231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9969" y="4786313"/>
                <a:ext cx="4256088" cy="691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1BD68685-C8DE-435E-847D-2B31F0BA943E}"/>
                  </a:ext>
                </a:extLst>
              </p:cNvPr>
              <p:cNvSpPr txBox="1"/>
              <p:nvPr/>
            </p:nvSpPr>
            <p:spPr bwMode="auto">
              <a:xfrm>
                <a:off x="1315403" y="5617943"/>
                <a:ext cx="4256088" cy="69151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4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1BD68685-C8DE-435E-847D-2B31F0BA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403" y="5617943"/>
                <a:ext cx="4256088" cy="691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9756E5-62DD-4C4E-A4C5-BBF5D6B8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height of AVL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D81F1719-5B86-4CBE-ABE0-589B0CC52CE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7907" y="4635936"/>
                <a:ext cx="8153400" cy="989975"/>
              </a:xfrm>
              <a:solidFill>
                <a:srgbClr val="A3E7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 sz="2400" dirty="0">
                    <a:cs typeface="Arial" panose="020B0604020202020204" pitchFamily="34" charset="0"/>
                  </a:rPr>
                  <a:t>The boundary conditions are: N</a:t>
                </a:r>
                <a:r>
                  <a:rPr lang="en-US" altLang="en-US" sz="2400" baseline="-25000" dirty="0">
                    <a:cs typeface="Arial" panose="020B0604020202020204" pitchFamily="34" charset="0"/>
                  </a:rPr>
                  <a:t>0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=1 and N</a:t>
                </a:r>
                <a:r>
                  <a:rPr lang="en-US" alt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=2.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panose="020B0604020202020204" pitchFamily="34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panose="020B0604020202020204" pitchFamily="34" charset="0"/>
                      </a:rPr>
                      <m:t>Nh</m:t>
                    </m:r>
                  </m:oMath>
                </a14:m>
                <a:r>
                  <a:rPr lang="en-US" altLang="en-US" sz="24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400" baseline="-25000" dirty="0">
                    <a:cs typeface="Arial" panose="020B0604020202020204" pitchFamily="34" charset="0"/>
                  </a:rPr>
                  <a:t>…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thus, h = O(log N</a:t>
                </a:r>
                <a:r>
                  <a:rPr lang="en-US" altLang="en-US" sz="2400" baseline="-25000" dirty="0">
                    <a:cs typeface="Arial" panose="020B0604020202020204" pitchFamily="34" charset="0"/>
                  </a:rPr>
                  <a:t>h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).</a:t>
                </a:r>
              </a:p>
              <a:p>
                <a:endParaRPr lang="en-US" altLang="en-US" sz="2400" baseline="-25000" dirty="0"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buFont typeface="Monotype Sorts" pitchFamily="2" charset="2"/>
                  <a:buNone/>
                </a:pPr>
                <a:endParaRPr lang="en-US" altLang="en-US" sz="2400" baseline="-25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D81F1719-5B86-4CBE-ABE0-589B0CC52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7907" y="4635936"/>
                <a:ext cx="8153400" cy="9899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BAD30E45-BB2B-4744-9EA0-1A2634D68BE0}"/>
                  </a:ext>
                </a:extLst>
              </p:cNvPr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2362200" y="1676400"/>
                <a:ext cx="4648200" cy="1219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(2 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&gt;2(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(2 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BAD30E45-BB2B-4744-9EA0-1A2634D68BE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2362200" y="1676400"/>
                <a:ext cx="4648200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9B38A0-1B4E-4285-A8E0-7F5B79E157E4}"/>
                  </a:ext>
                </a:extLst>
              </p:cNvPr>
              <p:cNvSpPr/>
              <p:nvPr/>
            </p:nvSpPr>
            <p:spPr>
              <a:xfrm>
                <a:off x="2362200" y="2895600"/>
                <a:ext cx="4648200" cy="76520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                       …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 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9B38A0-1B4E-4285-A8E0-7F5B79E15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95600"/>
                <a:ext cx="4648200" cy="765209"/>
              </a:xfrm>
              <a:prstGeom prst="rect">
                <a:avLst/>
              </a:prstGeom>
              <a:blipFill>
                <a:blip r:embed="rId5"/>
                <a:stretch>
                  <a:fillRect t="-2344" b="-546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1AD929-ED0C-403C-8980-99EFA2377BCD}"/>
              </a:ext>
            </a:extLst>
          </p:cNvPr>
          <p:cNvSpPr/>
          <p:nvPr/>
        </p:nvSpPr>
        <p:spPr>
          <a:xfrm>
            <a:off x="381000" y="5736848"/>
            <a:ext cx="8153400" cy="892552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600" dirty="0">
                <a:solidFill>
                  <a:schemeClr val="bg1"/>
                </a:solidFill>
                <a:cs typeface="Arial" panose="020B0604020202020204" pitchFamily="34" charset="0"/>
              </a:rPr>
              <a:t>Operations (search, insert, delete) on an AVL tree will take </a:t>
            </a:r>
            <a:r>
              <a:rPr lang="en-US" alt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O(log N)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DE6726-4AF4-47D8-8D20-FF70452B7C59}"/>
                  </a:ext>
                </a:extLst>
              </p:cNvPr>
              <p:cNvSpPr/>
              <p:nvPr/>
            </p:nvSpPr>
            <p:spPr>
              <a:xfrm>
                <a:off x="2362200" y="3657600"/>
                <a:ext cx="4648200" cy="80502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                       …</a:t>
                </a:r>
              </a:p>
              <a:p>
                <a:pPr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\2 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DE6726-4AF4-47D8-8D20-FF70452B7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4648200" cy="805029"/>
              </a:xfrm>
              <a:prstGeom prst="rect">
                <a:avLst/>
              </a:prstGeom>
              <a:blipFill>
                <a:blip r:embed="rId6"/>
                <a:stretch>
                  <a:fillRect t="-2239" b="-597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D7B2505-4493-4123-81BC-D69F0BA175F9}"/>
              </a:ext>
            </a:extLst>
          </p:cNvPr>
          <p:cNvSpPr/>
          <p:nvPr/>
        </p:nvSpPr>
        <p:spPr>
          <a:xfrm>
            <a:off x="7228116" y="3369558"/>
            <a:ext cx="1114408" cy="46166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2400" dirty="0">
                <a:cs typeface="Arial" panose="020B0604020202020204" pitchFamily="34" charset="0"/>
              </a:rPr>
              <a:t>h-2i =0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D828B-96CC-48AE-A7CB-320376F6F0E3}"/>
              </a:ext>
            </a:extLst>
          </p:cNvPr>
          <p:cNvSpPr/>
          <p:nvPr/>
        </p:nvSpPr>
        <p:spPr>
          <a:xfrm>
            <a:off x="417136" y="1239337"/>
            <a:ext cx="8117264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cs typeface="Arial" panose="020B0604020202020204" pitchFamily="34" charset="0"/>
              </a:rPr>
              <a:t>By repeated substitution, we obtain the general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/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4068C20-6C16-4F91-ABC6-05428942D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Tracking subtree height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26065F3-E6F8-4537-BCE3-18534B35A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Many of the AVL tree operations depend on height.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</a:rPr>
              <a:t>Height can be computed recursively by walking the tree; </a:t>
            </a:r>
            <a:r>
              <a:rPr lang="en-US" altLang="en-US" sz="2000" i="1" dirty="0">
                <a:solidFill>
                  <a:srgbClr val="404040"/>
                </a:solidFill>
              </a:rPr>
              <a:t>too slow</a:t>
            </a:r>
            <a:r>
              <a:rPr lang="en-US" altLang="en-US" sz="2000" dirty="0">
                <a:solidFill>
                  <a:srgbClr val="404040"/>
                </a:solidFill>
              </a:rPr>
              <a:t>.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</a:rPr>
              <a:t>Instead, each node can keep track of its subtree height as a field: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16" name="AutoShape 2">
            <a:extLst>
              <a:ext uri="{FF2B5EF4-FFF2-40B4-BE49-F238E27FC236}">
                <a16:creationId xmlns:a16="http://schemas.microsoft.com/office/drawing/2014/main" id="{F1A06618-6064-4732-8DA6-02D448E4213F}"/>
              </a:ext>
            </a:extLst>
          </p:cNvPr>
          <p:cNvCxnSpPr>
            <a:cxnSpLocks noChangeShapeType="1"/>
            <a:stCxn id="13322" idx="5"/>
            <a:endCxn id="13317" idx="0"/>
          </p:cNvCxnSpPr>
          <p:nvPr>
            <p:custDataLst>
              <p:tags r:id="rId1"/>
            </p:custDataLst>
          </p:nvPr>
        </p:nvCxnSpPr>
        <p:spPr bwMode="auto">
          <a:xfrm>
            <a:off x="5589588" y="3849688"/>
            <a:ext cx="8556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Oval 5">
            <a:extLst>
              <a:ext uri="{FF2B5EF4-FFF2-40B4-BE49-F238E27FC236}">
                <a16:creationId xmlns:a16="http://schemas.microsoft.com/office/drawing/2014/main" id="{C2EA3C90-CCD6-4929-BCD9-4EC66ACBEA53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25475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ACB44A4B-DC4C-4065-B47A-246027133B9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730750" y="528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FE6BBA5A-A924-4AC3-A253-B080A3194F9A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663950" y="528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7E94A4CA-23A6-4014-909C-9D20D647FF2C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797550" y="5257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15</a:t>
            </a:r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442C569A-5040-4198-A668-C30655217363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97350" y="4394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7C611CCE-0240-4B8A-BD27-6A014199ABF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264150" y="35052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10</a:t>
            </a:r>
          </a:p>
        </p:txBody>
      </p: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DDE64D55-C984-47A2-B39F-9EC064B03BE2}"/>
              </a:ext>
            </a:extLst>
          </p:cNvPr>
          <p:cNvCxnSpPr>
            <a:cxnSpLocks noChangeShapeType="1"/>
            <a:stCxn id="13322" idx="3"/>
            <a:endCxn id="13321" idx="0"/>
          </p:cNvCxnSpPr>
          <p:nvPr>
            <p:custDataLst>
              <p:tags r:id="rId8"/>
            </p:custDataLst>
          </p:nvPr>
        </p:nvCxnSpPr>
        <p:spPr bwMode="auto">
          <a:xfrm flipH="1">
            <a:off x="4387850" y="38496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878849C1-F625-4E7B-AA31-5E631348BCC7}"/>
              </a:ext>
            </a:extLst>
          </p:cNvPr>
          <p:cNvCxnSpPr>
            <a:cxnSpLocks noChangeShapeType="1"/>
            <a:stCxn id="13317" idx="3"/>
            <a:endCxn id="13320" idx="0"/>
          </p:cNvCxnSpPr>
          <p:nvPr>
            <p:custDataLst>
              <p:tags r:id="rId9"/>
            </p:custDataLst>
          </p:nvPr>
        </p:nvCxnSpPr>
        <p:spPr bwMode="auto">
          <a:xfrm flipH="1">
            <a:off x="5988050" y="4764088"/>
            <a:ext cx="322263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24C8DA4B-C465-42E9-84A0-0507B4A5797E}"/>
              </a:ext>
            </a:extLst>
          </p:cNvPr>
          <p:cNvCxnSpPr>
            <a:cxnSpLocks noChangeShapeType="1"/>
            <a:stCxn id="13321" idx="3"/>
            <a:endCxn id="13319" idx="0"/>
          </p:cNvCxnSpPr>
          <p:nvPr>
            <p:custDataLst>
              <p:tags r:id="rId10"/>
            </p:custDataLst>
          </p:nvPr>
        </p:nvCxnSpPr>
        <p:spPr bwMode="auto">
          <a:xfrm flipH="1">
            <a:off x="3854450" y="47386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8E75F3AA-B899-43FD-B16A-1E78EA8D68A4}"/>
              </a:ext>
            </a:extLst>
          </p:cNvPr>
          <p:cNvCxnSpPr>
            <a:cxnSpLocks noChangeShapeType="1"/>
            <a:stCxn id="13321" idx="5"/>
            <a:endCxn id="13318" idx="0"/>
          </p:cNvCxnSpPr>
          <p:nvPr>
            <p:custDataLst>
              <p:tags r:id="rId11"/>
            </p:custDataLst>
          </p:nvPr>
        </p:nvCxnSpPr>
        <p:spPr bwMode="auto">
          <a:xfrm>
            <a:off x="4522788" y="47386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5">
            <a:extLst>
              <a:ext uri="{FF2B5EF4-FFF2-40B4-BE49-F238E27FC236}">
                <a16:creationId xmlns:a16="http://schemas.microsoft.com/office/drawing/2014/main" id="{A8DE6EBF-4258-4ED4-BB8B-D0EBE02A2A60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6788150" y="5257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30</a:t>
            </a:r>
          </a:p>
        </p:txBody>
      </p:sp>
      <p:sp>
        <p:nvSpPr>
          <p:cNvPr id="13328" name="Oval 17">
            <a:extLst>
              <a:ext uri="{FF2B5EF4-FFF2-40B4-BE49-F238E27FC236}">
                <a16:creationId xmlns:a16="http://schemas.microsoft.com/office/drawing/2014/main" id="{E25CCFFE-DA0F-42B5-BC4D-6283F2FA0B3E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349750" y="6172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7</a:t>
            </a:r>
          </a:p>
        </p:txBody>
      </p:sp>
      <p:cxnSp>
        <p:nvCxnSpPr>
          <p:cNvPr id="13329" name="AutoShape 18">
            <a:extLst>
              <a:ext uri="{FF2B5EF4-FFF2-40B4-BE49-F238E27FC236}">
                <a16:creationId xmlns:a16="http://schemas.microsoft.com/office/drawing/2014/main" id="{7623BA20-4716-4AA7-83BD-F4115FD0B806}"/>
              </a:ext>
            </a:extLst>
          </p:cNvPr>
          <p:cNvCxnSpPr>
            <a:cxnSpLocks noChangeShapeType="1"/>
            <a:stCxn id="13318" idx="3"/>
            <a:endCxn id="13328" idx="0"/>
          </p:cNvCxnSpPr>
          <p:nvPr>
            <p:custDataLst>
              <p:tags r:id="rId14"/>
            </p:custDataLst>
          </p:nvPr>
        </p:nvCxnSpPr>
        <p:spPr bwMode="auto">
          <a:xfrm flipH="1">
            <a:off x="4540250" y="5627688"/>
            <a:ext cx="2460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20">
            <a:extLst>
              <a:ext uri="{FF2B5EF4-FFF2-40B4-BE49-F238E27FC236}">
                <a16:creationId xmlns:a16="http://schemas.microsoft.com/office/drawing/2014/main" id="{492E3B35-C1A9-40AE-9D73-3647AFF421B0}"/>
              </a:ext>
            </a:extLst>
          </p:cNvPr>
          <p:cNvCxnSpPr>
            <a:cxnSpLocks noChangeShapeType="1"/>
            <a:stCxn id="13317" idx="5"/>
            <a:endCxn id="13327" idx="0"/>
          </p:cNvCxnSpPr>
          <p:nvPr>
            <p:custDataLst>
              <p:tags r:id="rId15"/>
            </p:custDataLst>
          </p:nvPr>
        </p:nvCxnSpPr>
        <p:spPr bwMode="auto">
          <a:xfrm>
            <a:off x="6580188" y="4764088"/>
            <a:ext cx="398462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Text Box 21">
            <a:extLst>
              <a:ext uri="{FF2B5EF4-FFF2-40B4-BE49-F238E27FC236}">
                <a16:creationId xmlns:a16="http://schemas.microsoft.com/office/drawing/2014/main" id="{81D3C49C-41C8-4A86-B853-DDB74A05266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05200" y="5013325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462B5B4E-4B34-442A-B307-DC67FBADD7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91000" y="5851525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3333" name="Text Box 24">
            <a:extLst>
              <a:ext uri="{FF2B5EF4-FFF2-40B4-BE49-F238E27FC236}">
                <a16:creationId xmlns:a16="http://schemas.microsoft.com/office/drawing/2014/main" id="{9C7100A8-5F6E-43F3-8278-C88D903AD15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010400" y="4953000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3334" name="Text Box 25">
            <a:extLst>
              <a:ext uri="{FF2B5EF4-FFF2-40B4-BE49-F238E27FC236}">
                <a16:creationId xmlns:a16="http://schemas.microsoft.com/office/drawing/2014/main" id="{69F86BD4-86EC-4A13-BB7E-9E1CBDFBD68C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45150" y="4906963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3335" name="Text Box 26">
            <a:extLst>
              <a:ext uri="{FF2B5EF4-FFF2-40B4-BE49-F238E27FC236}">
                <a16:creationId xmlns:a16="http://schemas.microsoft.com/office/drawing/2014/main" id="{A824E298-FF31-4D4E-AD98-F092E7D902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53000" y="4953000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3336" name="Text Box 27">
            <a:extLst>
              <a:ext uri="{FF2B5EF4-FFF2-40B4-BE49-F238E27FC236}">
                <a16:creationId xmlns:a16="http://schemas.microsoft.com/office/drawing/2014/main" id="{B3F79ED0-4E74-4FA8-A876-BC2B8C80769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962400" y="4114800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3337" name="Text Box 28">
            <a:extLst>
              <a:ext uri="{FF2B5EF4-FFF2-40B4-BE49-F238E27FC236}">
                <a16:creationId xmlns:a16="http://schemas.microsoft.com/office/drawing/2014/main" id="{5C12A27D-3A48-4FCB-9AD0-D814B039633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53200" y="4114800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3338" name="Text Box 29">
            <a:extLst>
              <a:ext uri="{FF2B5EF4-FFF2-40B4-BE49-F238E27FC236}">
                <a16:creationId xmlns:a16="http://schemas.microsoft.com/office/drawing/2014/main" id="{770FF5A3-9F09-4345-88A1-8786410ED3F1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11750" y="3184525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3339" name="Rectangle 30">
            <a:extLst>
              <a:ext uri="{FF2B5EF4-FFF2-40B4-BE49-F238E27FC236}">
                <a16:creationId xmlns:a16="http://schemas.microsoft.com/office/drawing/2014/main" id="{E369F880-159B-4D69-8AAF-1380AB2ED3B9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315200" y="2781300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3340" name="Rectangle 31">
            <a:extLst>
              <a:ext uri="{FF2B5EF4-FFF2-40B4-BE49-F238E27FC236}">
                <a16:creationId xmlns:a16="http://schemas.microsoft.com/office/drawing/2014/main" id="{D56A2174-8188-424D-A7E5-24500EC3352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15200" y="3238500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3341" name="Rectangle 32">
            <a:extLst>
              <a:ext uri="{FF2B5EF4-FFF2-40B4-BE49-F238E27FC236}">
                <a16:creationId xmlns:a16="http://schemas.microsoft.com/office/drawing/2014/main" id="{D143D78B-0326-426F-9EF8-87FDFAE7D1FB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315200" y="36957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3342" name="Rectangle 33">
            <a:extLst>
              <a:ext uri="{FF2B5EF4-FFF2-40B4-BE49-F238E27FC236}">
                <a16:creationId xmlns:a16="http://schemas.microsoft.com/office/drawing/2014/main" id="{7457D020-4898-4A08-9DCF-912DD6C37C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772400" y="36957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13343" name="Line 34">
            <a:extLst>
              <a:ext uri="{FF2B5EF4-FFF2-40B4-BE49-F238E27FC236}">
                <a16:creationId xmlns:a16="http://schemas.microsoft.com/office/drawing/2014/main" id="{BB1C65FD-195E-48C9-BE2A-BCAC4C7D0AE4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7429500" y="3962400"/>
            <a:ext cx="10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35">
            <a:extLst>
              <a:ext uri="{FF2B5EF4-FFF2-40B4-BE49-F238E27FC236}">
                <a16:creationId xmlns:a16="http://schemas.microsoft.com/office/drawing/2014/main" id="{8B0213D9-5476-4B36-BD3B-451B30E5D3F7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026400" y="3962400"/>
            <a:ext cx="88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Text Box 36">
            <a:extLst>
              <a:ext uri="{FF2B5EF4-FFF2-40B4-BE49-F238E27FC236}">
                <a16:creationId xmlns:a16="http://schemas.microsoft.com/office/drawing/2014/main" id="{FBFECBEA-150A-4802-A0C9-F883E107264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216900" y="28035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ea typeface="MS PGothic" panose="020B0600070205080204" pitchFamily="34" charset="-128"/>
              </a:rPr>
              <a:t>data</a:t>
            </a:r>
          </a:p>
        </p:txBody>
      </p:sp>
      <p:sp>
        <p:nvSpPr>
          <p:cNvPr id="13346" name="Text Box 37">
            <a:extLst>
              <a:ext uri="{FF2B5EF4-FFF2-40B4-BE49-F238E27FC236}">
                <a16:creationId xmlns:a16="http://schemas.microsoft.com/office/drawing/2014/main" id="{5586243F-A722-412A-8EBF-B92AF4D93D0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220075" y="326072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ea typeface="MS PGothic" panose="020B0600070205080204" pitchFamily="34" charset="-128"/>
              </a:rPr>
              <a:t>height</a:t>
            </a:r>
          </a:p>
        </p:txBody>
      </p:sp>
      <p:sp>
        <p:nvSpPr>
          <p:cNvPr id="13347" name="Text Box 38">
            <a:extLst>
              <a:ext uri="{FF2B5EF4-FFF2-40B4-BE49-F238E27FC236}">
                <a16:creationId xmlns:a16="http://schemas.microsoft.com/office/drawing/2014/main" id="{3A2A6002-1445-4B22-8579-49A8A427492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216900" y="3717925"/>
            <a:ext cx="669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ea typeface="MS PGothic" panose="020B0600070205080204" pitchFamily="34" charset="-128"/>
              </a:rPr>
              <a:t>left/</a:t>
            </a:r>
            <a:br>
              <a:rPr lang="en-US" altLang="en-US" sz="2000">
                <a:solidFill>
                  <a:schemeClr val="tx1"/>
                </a:solidFill>
                <a:ea typeface="MS PGothic" panose="020B0600070205080204" pitchFamily="34" charset="-128"/>
              </a:rPr>
            </a:br>
            <a:r>
              <a:rPr lang="en-US" altLang="en-US" sz="2000">
                <a:solidFill>
                  <a:schemeClr val="tx1"/>
                </a:solidFill>
                <a:ea typeface="MS PGothic" panose="020B0600070205080204" pitchFamily="34" charset="-128"/>
              </a:rPr>
              <a:t>right</a:t>
            </a:r>
          </a:p>
        </p:txBody>
      </p:sp>
      <p:sp>
        <p:nvSpPr>
          <p:cNvPr id="13348" name="Line 37">
            <a:extLst>
              <a:ext uri="{FF2B5EF4-FFF2-40B4-BE49-F238E27FC236}">
                <a16:creationId xmlns:a16="http://schemas.microsoft.com/office/drawing/2014/main" id="{9E869D9D-6A1E-43F4-B1EB-AF08A0972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895600"/>
            <a:ext cx="15240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32EB79-32A6-4CB9-B68C-4F9B899BC573}"/>
              </a:ext>
            </a:extLst>
          </p:cNvPr>
          <p:cNvSpPr/>
          <p:nvPr/>
        </p:nvSpPr>
        <p:spPr>
          <a:xfrm>
            <a:off x="328645" y="2627051"/>
            <a:ext cx="3563905" cy="16573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data;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height;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left;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right;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/>
      <p:bldP spid="13346" grpId="0"/>
      <p:bldP spid="13347" grpId="0"/>
      <p:bldP spid="1334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9150485-929D-40E5-8E11-4A53F1F0E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AVLTree</a:t>
            </a:r>
            <a:r>
              <a:rPr lang="en-US" altLang="en-US" dirty="0"/>
              <a:t> Insert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9C6D5F5-D450-4431-84B6-EA7E57737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9525" y="1244600"/>
            <a:ext cx="9144000" cy="1905000"/>
          </a:xfrm>
        </p:spPr>
        <p:txBody>
          <a:bodyPr/>
          <a:lstStyle/>
          <a:p>
            <a:r>
              <a:rPr lang="en-US" altLang="en-US" sz="2400" dirty="0">
                <a:solidFill>
                  <a:srgbClr val="262626"/>
                </a:solidFill>
              </a:rPr>
              <a:t>For all AVL operations, </a:t>
            </a:r>
            <a:r>
              <a:rPr lang="en-US" altLang="en-US" sz="2000" dirty="0">
                <a:solidFill>
                  <a:srgbClr val="262626"/>
                </a:solidFill>
              </a:rPr>
              <a:t>the tree </a:t>
            </a:r>
            <a:r>
              <a:rPr lang="en-US" altLang="en-US" sz="2000" i="1" dirty="0">
                <a:solidFill>
                  <a:srgbClr val="262626"/>
                </a:solidFill>
              </a:rPr>
              <a:t>is </a:t>
            </a:r>
            <a:r>
              <a:rPr lang="en-US" altLang="en-US" sz="2000" dirty="0">
                <a:solidFill>
                  <a:srgbClr val="262626"/>
                </a:solidFill>
              </a:rPr>
              <a:t>balanced before the operation began.</a:t>
            </a:r>
          </a:p>
          <a:p>
            <a:r>
              <a:rPr lang="en-US" altLang="en-US" sz="2400" dirty="0">
                <a:solidFill>
                  <a:srgbClr val="404040"/>
                </a:solidFill>
              </a:rPr>
              <a:t>Adding a new node 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</a:rPr>
              <a:t>Just like BST, traversing left and right to find the proper location and insert the new node.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</a:rPr>
              <a:t>But adding this new node may unbalance the tree by 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AVL.add</a:t>
            </a:r>
            <a:r>
              <a:rPr lang="en-US" altLang="en-US" b="1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(49)</a:t>
            </a:r>
          </a:p>
        </p:txBody>
      </p:sp>
      <p:sp>
        <p:nvSpPr>
          <p:cNvPr id="14340" name="Oval 7">
            <a:extLst>
              <a:ext uri="{FF2B5EF4-FFF2-40B4-BE49-F238E27FC236}">
                <a16:creationId xmlns:a16="http://schemas.microsoft.com/office/drawing/2014/main" id="{1B534885-F07E-4D18-9F04-E573094A0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2438" y="4237038"/>
            <a:ext cx="512762" cy="488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87</a:t>
            </a:r>
          </a:p>
        </p:txBody>
      </p:sp>
      <p:sp>
        <p:nvSpPr>
          <p:cNvPr id="14341" name="Oval 8">
            <a:extLst>
              <a:ext uri="{FF2B5EF4-FFF2-40B4-BE49-F238E27FC236}">
                <a16:creationId xmlns:a16="http://schemas.microsoft.com/office/drawing/2014/main" id="{1199E088-C086-4651-A77C-16916984B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175" y="4237038"/>
            <a:ext cx="514350" cy="488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29</a:t>
            </a:r>
          </a:p>
        </p:txBody>
      </p:sp>
      <p:sp>
        <p:nvSpPr>
          <p:cNvPr id="14342" name="Oval 9">
            <a:extLst>
              <a:ext uri="{FF2B5EF4-FFF2-40B4-BE49-F238E27FC236}">
                <a16:creationId xmlns:a16="http://schemas.microsoft.com/office/drawing/2014/main" id="{FACB0B92-D201-43D2-9E0E-08BB3531E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100" y="3454400"/>
            <a:ext cx="511175" cy="488950"/>
          </a:xfrm>
          <a:prstGeom prst="ellipse">
            <a:avLst/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55</a:t>
            </a:r>
          </a:p>
        </p:txBody>
      </p:sp>
      <p:cxnSp>
        <p:nvCxnSpPr>
          <p:cNvPr id="14343" name="AutoShape 10">
            <a:extLst>
              <a:ext uri="{FF2B5EF4-FFF2-40B4-BE49-F238E27FC236}">
                <a16:creationId xmlns:a16="http://schemas.microsoft.com/office/drawing/2014/main" id="{94C6D41D-61BE-4426-9E4D-0EB938EFDE2B}"/>
              </a:ext>
            </a:extLst>
          </p:cNvPr>
          <p:cNvCxnSpPr>
            <a:cxnSpLocks noChangeShapeType="1"/>
            <a:stCxn id="14342" idx="3"/>
            <a:endCxn id="14341" idx="0"/>
          </p:cNvCxnSpPr>
          <p:nvPr/>
        </p:nvCxnSpPr>
        <p:spPr bwMode="auto">
          <a:xfrm flipH="1">
            <a:off x="3943350" y="3897313"/>
            <a:ext cx="741363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4" name="AutoShape 11">
            <a:extLst>
              <a:ext uri="{FF2B5EF4-FFF2-40B4-BE49-F238E27FC236}">
                <a16:creationId xmlns:a16="http://schemas.microsoft.com/office/drawing/2014/main" id="{093A2B5B-648F-43A8-952C-68B17A03324B}"/>
              </a:ext>
            </a:extLst>
          </p:cNvPr>
          <p:cNvCxnSpPr>
            <a:cxnSpLocks noChangeShapeType="1"/>
            <a:stCxn id="14342" idx="5"/>
            <a:endCxn id="14340" idx="0"/>
          </p:cNvCxnSpPr>
          <p:nvPr/>
        </p:nvCxnSpPr>
        <p:spPr bwMode="auto">
          <a:xfrm>
            <a:off x="5046663" y="3897313"/>
            <a:ext cx="741362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Oval 14">
            <a:extLst>
              <a:ext uri="{FF2B5EF4-FFF2-40B4-BE49-F238E27FC236}">
                <a16:creationId xmlns:a16="http://schemas.microsoft.com/office/drawing/2014/main" id="{2FC8ACAC-54CE-48C8-AC06-F1BD4CA10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2738" y="5118100"/>
            <a:ext cx="514350" cy="488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42</a:t>
            </a:r>
          </a:p>
        </p:txBody>
      </p:sp>
      <p:sp>
        <p:nvSpPr>
          <p:cNvPr id="14346" name="Oval 15">
            <a:extLst>
              <a:ext uri="{FF2B5EF4-FFF2-40B4-BE49-F238E27FC236}">
                <a16:creationId xmlns:a16="http://schemas.microsoft.com/office/drawing/2014/main" id="{37F326BC-86C8-45CD-B4B2-A1E8F2362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118100"/>
            <a:ext cx="512763" cy="488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13</a:t>
            </a:r>
          </a:p>
        </p:txBody>
      </p:sp>
      <p:cxnSp>
        <p:nvCxnSpPr>
          <p:cNvPr id="14347" name="AutoShape 16">
            <a:extLst>
              <a:ext uri="{FF2B5EF4-FFF2-40B4-BE49-F238E27FC236}">
                <a16:creationId xmlns:a16="http://schemas.microsoft.com/office/drawing/2014/main" id="{B31F7377-1F77-4EF7-84C7-7C9F12D5CE98}"/>
              </a:ext>
            </a:extLst>
          </p:cNvPr>
          <p:cNvCxnSpPr>
            <a:cxnSpLocks noChangeShapeType="1"/>
            <a:stCxn id="14341" idx="3"/>
            <a:endCxn id="14346" idx="0"/>
          </p:cNvCxnSpPr>
          <p:nvPr/>
        </p:nvCxnSpPr>
        <p:spPr bwMode="auto">
          <a:xfrm flipH="1">
            <a:off x="3533775" y="4678363"/>
            <a:ext cx="2286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17">
            <a:extLst>
              <a:ext uri="{FF2B5EF4-FFF2-40B4-BE49-F238E27FC236}">
                <a16:creationId xmlns:a16="http://schemas.microsoft.com/office/drawing/2014/main" id="{2C2B6547-A3C9-4D0F-A33A-07B4423456BB}"/>
              </a:ext>
            </a:extLst>
          </p:cNvPr>
          <p:cNvCxnSpPr>
            <a:cxnSpLocks noChangeShapeType="1"/>
            <a:stCxn id="14341" idx="5"/>
            <a:endCxn id="14345" idx="0"/>
          </p:cNvCxnSpPr>
          <p:nvPr/>
        </p:nvCxnSpPr>
        <p:spPr bwMode="auto">
          <a:xfrm>
            <a:off x="4124325" y="4673600"/>
            <a:ext cx="2555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49" name="Group 20">
            <a:extLst>
              <a:ext uri="{FF2B5EF4-FFF2-40B4-BE49-F238E27FC236}">
                <a16:creationId xmlns:a16="http://schemas.microsoft.com/office/drawing/2014/main" id="{95D4F381-E6D4-4673-BF48-B720124CA18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554663"/>
            <a:ext cx="512763" cy="846137"/>
            <a:chOff x="2592" y="3663"/>
            <a:chExt cx="323" cy="533"/>
          </a:xfrm>
        </p:grpSpPr>
        <p:sp>
          <p:nvSpPr>
            <p:cNvPr id="14350" name="Oval 21">
              <a:extLst>
                <a:ext uri="{FF2B5EF4-FFF2-40B4-BE49-F238E27FC236}">
                  <a16:creationId xmlns:a16="http://schemas.microsoft.com/office/drawing/2014/main" id="{07A320A8-FCCA-42CD-AC6C-61F3E9B809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2" y="3888"/>
              <a:ext cx="323" cy="3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D4D4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49</a:t>
              </a:r>
            </a:p>
          </p:txBody>
        </p:sp>
        <p:cxnSp>
          <p:nvCxnSpPr>
            <p:cNvPr id="14351" name="AutoShape 22">
              <a:extLst>
                <a:ext uri="{FF2B5EF4-FFF2-40B4-BE49-F238E27FC236}">
                  <a16:creationId xmlns:a16="http://schemas.microsoft.com/office/drawing/2014/main" id="{CCFB99F1-1832-4BD8-A47D-5B55A628BDC1}"/>
                </a:ext>
              </a:extLst>
            </p:cNvPr>
            <p:cNvCxnSpPr>
              <a:cxnSpLocks noChangeShapeType="1"/>
              <a:stCxn id="14345" idx="5"/>
              <a:endCxn id="14350" idx="0"/>
            </p:cNvCxnSpPr>
            <p:nvPr/>
          </p:nvCxnSpPr>
          <p:spPr bwMode="auto">
            <a:xfrm>
              <a:off x="2682" y="3663"/>
              <a:ext cx="72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57F1D7-6973-422D-838E-F25E646A375C}"/>
              </a:ext>
            </a:extLst>
          </p:cNvPr>
          <p:cNvSpPr/>
          <p:nvPr/>
        </p:nvSpPr>
        <p:spPr bwMode="auto">
          <a:xfrm>
            <a:off x="4038600" y="3200400"/>
            <a:ext cx="1493838" cy="88423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16253</TotalTime>
  <Words>3975</Words>
  <Application>Microsoft Office PowerPoint</Application>
  <PresentationFormat>On-screen Show (4:3)</PresentationFormat>
  <Paragraphs>1314</Paragraphs>
  <Slides>76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Abadi</vt:lpstr>
      <vt:lpstr>Arial</vt:lpstr>
      <vt:lpstr>Calibri</vt:lpstr>
      <vt:lpstr>Cambria Math</vt:lpstr>
      <vt:lpstr>Consolas</vt:lpstr>
      <vt:lpstr>Courier New</vt:lpstr>
      <vt:lpstr>Lucida Sans</vt:lpstr>
      <vt:lpstr>Monotype Sorts</vt:lpstr>
      <vt:lpstr>Rockwell Extra Bold</vt:lpstr>
      <vt:lpstr>Symbol</vt:lpstr>
      <vt:lpstr>Tahoma</vt:lpstr>
      <vt:lpstr>Times New Roman</vt:lpstr>
      <vt:lpstr>Wingdings</vt:lpstr>
      <vt:lpstr>Default Design</vt:lpstr>
      <vt:lpstr>AVL Trees</vt:lpstr>
      <vt:lpstr>Trees and balance</vt:lpstr>
      <vt:lpstr>Calculating Tree height</vt:lpstr>
      <vt:lpstr>AVL trees</vt:lpstr>
      <vt:lpstr>AVL trees</vt:lpstr>
      <vt:lpstr>Balance Factor - BF</vt:lpstr>
      <vt:lpstr>Is is an AVL tree ?</vt:lpstr>
      <vt:lpstr>Tracking subtree height</vt:lpstr>
      <vt:lpstr>AVLTree Insert</vt:lpstr>
      <vt:lpstr>AVL Insert</vt:lpstr>
      <vt:lpstr>AVL Add cases</vt:lpstr>
      <vt:lpstr>Key idea: rotations</vt:lpstr>
      <vt:lpstr>Right Rotation</vt:lpstr>
      <vt:lpstr>Right rotation steps</vt:lpstr>
      <vt:lpstr>Right rotation code</vt:lpstr>
      <vt:lpstr>Right rotation example</vt:lpstr>
      <vt:lpstr>Right rotation example</vt:lpstr>
      <vt:lpstr>Left rotation</vt:lpstr>
      <vt:lpstr>Left rotation code</vt:lpstr>
      <vt:lpstr>Left Right Case</vt:lpstr>
      <vt:lpstr>Left-right double rotation</vt:lpstr>
      <vt:lpstr>Left-right rotation example</vt:lpstr>
      <vt:lpstr>Left-right rotation example</vt:lpstr>
      <vt:lpstr>Right-left double rotation</vt:lpstr>
      <vt:lpstr>Right-left double rotation</vt:lpstr>
      <vt:lpstr>AVL Example 1</vt:lpstr>
      <vt:lpstr>AVL Example 1</vt:lpstr>
      <vt:lpstr>AVL Example 1</vt:lpstr>
      <vt:lpstr>AVL Example 1</vt:lpstr>
      <vt:lpstr>AVL Example 1</vt:lpstr>
      <vt:lpstr>AVL Example 2</vt:lpstr>
      <vt:lpstr>An Example</vt:lpstr>
      <vt:lpstr>PowerPoint Presentation</vt:lpstr>
      <vt:lpstr>PowerPoint Presentation</vt:lpstr>
      <vt:lpstr>PowerPoint Presentation</vt:lpstr>
      <vt:lpstr>PowerPoint Presentation</vt:lpstr>
      <vt:lpstr>DoubleRotation</vt:lpstr>
      <vt:lpstr>AVL INSERT</vt:lpstr>
      <vt:lpstr>AVL INSERT</vt:lpstr>
      <vt:lpstr>AVL BALANCE</vt:lpstr>
      <vt:lpstr>AVL DELETION</vt:lpstr>
      <vt:lpstr>AVL DELETION</vt:lpstr>
      <vt:lpstr>AVL DELETION</vt:lpstr>
      <vt:lpstr>AVL DELETION</vt:lpstr>
      <vt:lpstr>AVL Delete Cases</vt:lpstr>
      <vt:lpstr>AVL Delete Cases</vt:lpstr>
      <vt:lpstr>AVL Delete Cases</vt:lpstr>
      <vt:lpstr>AVL Delete Cases</vt:lpstr>
      <vt:lpstr>AVL Delete Cases</vt:lpstr>
      <vt:lpstr>AVL REMOVE</vt:lpstr>
      <vt:lpstr>AVL BALANCE</vt:lpstr>
      <vt:lpstr>AVL BALANCE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AVL Example</vt:lpstr>
      <vt:lpstr>Maximum height of AVL Tree</vt:lpstr>
      <vt:lpstr>Maximum height of AVL Tree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331 Lecture Slides</dc:title>
  <dc:creator>Marty Stepp</dc:creator>
  <cp:keywords>object-oriented design, testing, design patterns, inheritance, polymorphism, Swing, AWT, graphical user interface, GUI, API, Javadoc, Java, JUnit, University of Washington, Computer Science, CSE, CSE 331</cp:keywords>
  <dc:description>Slides used in the University of Washington's CSE 331 course on software design and implementation.</dc:description>
  <cp:lastModifiedBy>Zareen Alamgir</cp:lastModifiedBy>
  <cp:revision>1868</cp:revision>
  <dcterms:created xsi:type="dcterms:W3CDTF">2008-06-28T20:57:21Z</dcterms:created>
  <dcterms:modified xsi:type="dcterms:W3CDTF">2020-11-12T08:51:09Z</dcterms:modified>
</cp:coreProperties>
</file>