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76" r:id="rId2"/>
    <p:sldId id="256" r:id="rId3"/>
    <p:sldId id="270" r:id="rId4"/>
    <p:sldId id="271" r:id="rId5"/>
    <p:sldId id="274" r:id="rId6"/>
    <p:sldId id="275" r:id="rId7"/>
    <p:sldId id="273" r:id="rId8"/>
    <p:sldId id="277" r:id="rId9"/>
    <p:sldId id="278" r:id="rId10"/>
    <p:sldId id="281" r:id="rId11"/>
    <p:sldId id="282" r:id="rId12"/>
    <p:sldId id="284" r:id="rId13"/>
    <p:sldId id="286" r:id="rId14"/>
    <p:sldId id="285" r:id="rId15"/>
    <p:sldId id="287" r:id="rId16"/>
    <p:sldId id="288" r:id="rId17"/>
    <p:sldId id="499" r:id="rId18"/>
    <p:sldId id="498" r:id="rId19"/>
    <p:sldId id="289" r:id="rId20"/>
    <p:sldId id="512" r:id="rId21"/>
    <p:sldId id="510" r:id="rId22"/>
    <p:sldId id="511" r:id="rId23"/>
    <p:sldId id="259" r:id="rId24"/>
    <p:sldId id="257" r:id="rId25"/>
    <p:sldId id="513" r:id="rId26"/>
    <p:sldId id="514" r:id="rId27"/>
    <p:sldId id="515" r:id="rId28"/>
    <p:sldId id="280" r:id="rId29"/>
    <p:sldId id="516" r:id="rId30"/>
    <p:sldId id="265" r:id="rId31"/>
    <p:sldId id="517" r:id="rId32"/>
    <p:sldId id="264" r:id="rId33"/>
    <p:sldId id="519" r:id="rId34"/>
    <p:sldId id="283" r:id="rId35"/>
    <p:sldId id="520" r:id="rId36"/>
    <p:sldId id="521" r:id="rId3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C"/>
    <a:srgbClr val="99CCFF"/>
    <a:srgbClr val="CCECFF"/>
    <a:srgbClr val="FF9999"/>
    <a:srgbClr val="FFFFCC"/>
    <a:srgbClr val="D1D1EF"/>
    <a:srgbClr val="0033CC"/>
    <a:srgbClr val="8989D7"/>
    <a:srgbClr val="AAAAE4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8845" autoAdjust="0"/>
  </p:normalViewPr>
  <p:slideViewPr>
    <p:cSldViewPr>
      <p:cViewPr varScale="1">
        <p:scale>
          <a:sx n="73" d="100"/>
          <a:sy n="73" d="100"/>
        </p:scale>
        <p:origin x="173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8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40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30747A-F009-4969-A6A4-539AE9DDCD0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729B18A-5598-4AF3-93D8-9B3AB8523814}">
      <dgm:prSet/>
      <dgm:spPr/>
      <dgm:t>
        <a:bodyPr/>
        <a:lstStyle/>
        <a:p>
          <a:r>
            <a:rPr lang="en-US" dirty="0"/>
            <a:t>A </a:t>
          </a:r>
          <a:r>
            <a:rPr lang="en-US" b="1" dirty="0"/>
            <a:t>function template </a:t>
          </a:r>
          <a:r>
            <a:rPr lang="en-US" dirty="0"/>
            <a:t>is not an actual function, but instead is a pattern for what could become a function</a:t>
          </a:r>
        </a:p>
      </dgm:t>
    </dgm:pt>
    <dgm:pt modelId="{D4646041-4AD5-4FCA-BA78-3A897E65F90F}" type="parTrans" cxnId="{5D6ECD77-50F3-415B-97FC-D45F97AB2494}">
      <dgm:prSet/>
      <dgm:spPr/>
      <dgm:t>
        <a:bodyPr/>
        <a:lstStyle/>
        <a:p>
          <a:endParaRPr lang="en-US"/>
        </a:p>
      </dgm:t>
    </dgm:pt>
    <dgm:pt modelId="{D20EE111-F012-4792-8518-26ABA5390DBC}" type="sibTrans" cxnId="{5D6ECD77-50F3-415B-97FC-D45F97AB2494}">
      <dgm:prSet/>
      <dgm:spPr/>
      <dgm:t>
        <a:bodyPr/>
        <a:lstStyle/>
        <a:p>
          <a:endParaRPr lang="en-US"/>
        </a:p>
      </dgm:t>
    </dgm:pt>
    <dgm:pt modelId="{97AE2E94-5558-437C-836F-7BDBCAD9926D}" type="pres">
      <dgm:prSet presAssocID="{3530747A-F009-4969-A6A4-539AE9DDCD04}" presName="linear" presStyleCnt="0">
        <dgm:presLayoutVars>
          <dgm:animLvl val="lvl"/>
          <dgm:resizeHandles val="exact"/>
        </dgm:presLayoutVars>
      </dgm:prSet>
      <dgm:spPr/>
    </dgm:pt>
    <dgm:pt modelId="{A443A47C-9500-4533-8089-98B134101C55}" type="pres">
      <dgm:prSet presAssocID="{8729B18A-5598-4AF3-93D8-9B3AB8523814}" presName="parentText" presStyleLbl="node1" presStyleIdx="0" presStyleCnt="1" custScaleY="134107" custLinFactNeighborX="-3182" custLinFactNeighborY="91190">
        <dgm:presLayoutVars>
          <dgm:chMax val="0"/>
          <dgm:bulletEnabled val="1"/>
        </dgm:presLayoutVars>
      </dgm:prSet>
      <dgm:spPr/>
    </dgm:pt>
  </dgm:ptLst>
  <dgm:cxnLst>
    <dgm:cxn modelId="{ADB31B29-5676-4DBA-A769-0358E70E4CD5}" type="presOf" srcId="{3530747A-F009-4969-A6A4-539AE9DDCD04}" destId="{97AE2E94-5558-437C-836F-7BDBCAD9926D}" srcOrd="0" destOrd="0" presId="urn:microsoft.com/office/officeart/2005/8/layout/vList2"/>
    <dgm:cxn modelId="{AC69735E-73BE-4C90-AFA0-2329026DA4A3}" type="presOf" srcId="{8729B18A-5598-4AF3-93D8-9B3AB8523814}" destId="{A443A47C-9500-4533-8089-98B134101C55}" srcOrd="0" destOrd="0" presId="urn:microsoft.com/office/officeart/2005/8/layout/vList2"/>
    <dgm:cxn modelId="{5D6ECD77-50F3-415B-97FC-D45F97AB2494}" srcId="{3530747A-F009-4969-A6A4-539AE9DDCD04}" destId="{8729B18A-5598-4AF3-93D8-9B3AB8523814}" srcOrd="0" destOrd="0" parTransId="{D4646041-4AD5-4FCA-BA78-3A897E65F90F}" sibTransId="{D20EE111-F012-4792-8518-26ABA5390DBC}"/>
    <dgm:cxn modelId="{66259F5F-3D07-467C-9416-E6EC54F401FA}" type="presParOf" srcId="{97AE2E94-5558-437C-836F-7BDBCAD9926D}" destId="{A443A47C-9500-4533-8089-98B134101C5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681CE6-44E3-4C20-BE5F-5857572B563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EC403FE-0830-4456-B6CA-21C747A416A4}">
      <dgm:prSet custT="1"/>
      <dgm:spPr/>
      <dgm:t>
        <a:bodyPr/>
        <a:lstStyle/>
        <a:p>
          <a:r>
            <a:rPr lang="en-US" sz="1800"/>
            <a:t>Function overloading</a:t>
          </a:r>
        </a:p>
      </dgm:t>
    </dgm:pt>
    <dgm:pt modelId="{F11BCA3B-474B-4763-BF90-5B8294A74E79}" type="parTrans" cxnId="{32AA3971-76F2-4555-875F-36ED95B0839D}">
      <dgm:prSet/>
      <dgm:spPr/>
      <dgm:t>
        <a:bodyPr/>
        <a:lstStyle/>
        <a:p>
          <a:endParaRPr lang="en-US"/>
        </a:p>
      </dgm:t>
    </dgm:pt>
    <dgm:pt modelId="{EF6217C8-2741-4AAA-83A7-86B15E0D8E0E}" type="sibTrans" cxnId="{32AA3971-76F2-4555-875F-36ED95B0839D}">
      <dgm:prSet/>
      <dgm:spPr/>
      <dgm:t>
        <a:bodyPr/>
        <a:lstStyle/>
        <a:p>
          <a:endParaRPr lang="en-US"/>
        </a:p>
      </dgm:t>
    </dgm:pt>
    <dgm:pt modelId="{11ADCC36-767F-4436-B62B-2502C6B6C0BE}" type="pres">
      <dgm:prSet presAssocID="{B6681CE6-44E3-4C20-BE5F-5857572B5637}" presName="linear" presStyleCnt="0">
        <dgm:presLayoutVars>
          <dgm:animLvl val="lvl"/>
          <dgm:resizeHandles val="exact"/>
        </dgm:presLayoutVars>
      </dgm:prSet>
      <dgm:spPr/>
    </dgm:pt>
    <dgm:pt modelId="{6AFDA501-0988-496D-8CE0-74F666614E62}" type="pres">
      <dgm:prSet presAssocID="{7EC403FE-0830-4456-B6CA-21C747A416A4}" presName="parentText" presStyleLbl="node1" presStyleIdx="0" presStyleCnt="1" custLinFactNeighborX="-2514" custLinFactNeighborY="-7">
        <dgm:presLayoutVars>
          <dgm:chMax val="0"/>
          <dgm:bulletEnabled val="1"/>
        </dgm:presLayoutVars>
      </dgm:prSet>
      <dgm:spPr/>
    </dgm:pt>
  </dgm:ptLst>
  <dgm:cxnLst>
    <dgm:cxn modelId="{DF737B01-2D50-4DF2-B414-EF4C6EB2338A}" type="presOf" srcId="{B6681CE6-44E3-4C20-BE5F-5857572B5637}" destId="{11ADCC36-767F-4436-B62B-2502C6B6C0BE}" srcOrd="0" destOrd="0" presId="urn:microsoft.com/office/officeart/2005/8/layout/vList2"/>
    <dgm:cxn modelId="{805F515F-B6DD-4C3E-B06D-836ECCCF8DCC}" type="presOf" srcId="{7EC403FE-0830-4456-B6CA-21C747A416A4}" destId="{6AFDA501-0988-496D-8CE0-74F666614E62}" srcOrd="0" destOrd="0" presId="urn:microsoft.com/office/officeart/2005/8/layout/vList2"/>
    <dgm:cxn modelId="{32AA3971-76F2-4555-875F-36ED95B0839D}" srcId="{B6681CE6-44E3-4C20-BE5F-5857572B5637}" destId="{7EC403FE-0830-4456-B6CA-21C747A416A4}" srcOrd="0" destOrd="0" parTransId="{F11BCA3B-474B-4763-BF90-5B8294A74E79}" sibTransId="{EF6217C8-2741-4AAA-83A7-86B15E0D8E0E}"/>
    <dgm:cxn modelId="{9F8997E9-1789-4BD9-A6A0-89D2FF1B16AF}" type="presParOf" srcId="{11ADCC36-767F-4436-B62B-2502C6B6C0BE}" destId="{6AFDA501-0988-496D-8CE0-74F666614E6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054EB4-B710-43EB-BAF4-478D3F88FB86}" type="doc">
      <dgm:prSet loTypeId="urn:microsoft.com/office/officeart/2005/8/layout/vList2" loCatId="list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C95D7FA8-2CCD-4F2B-92CC-E4E66F56A13C}">
      <dgm:prSet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600" b="1" dirty="0"/>
            <a:t>template &lt;class T&gt;</a:t>
          </a:r>
          <a:endParaRPr lang="en-US" sz="1600" dirty="0"/>
        </a:p>
      </dgm:t>
    </dgm:pt>
    <dgm:pt modelId="{A151592F-868A-46FE-98C5-1F3F00D04B37}" type="parTrans" cxnId="{94B86947-927F-4C38-A1FE-B7C375BB41E5}">
      <dgm:prSet/>
      <dgm:spPr/>
      <dgm:t>
        <a:bodyPr/>
        <a:lstStyle/>
        <a:p>
          <a:endParaRPr lang="en-US"/>
        </a:p>
      </dgm:t>
    </dgm:pt>
    <dgm:pt modelId="{A41F442F-45B6-46B0-84ED-ABCF8BD33CD3}" type="sibTrans" cxnId="{94B86947-927F-4C38-A1FE-B7C375BB41E5}">
      <dgm:prSet/>
      <dgm:spPr/>
      <dgm:t>
        <a:bodyPr/>
        <a:lstStyle/>
        <a:p>
          <a:endParaRPr lang="en-US"/>
        </a:p>
      </dgm:t>
    </dgm:pt>
    <dgm:pt modelId="{32322669-EC70-4362-A703-4615EDFEE8BC}">
      <dgm:prSet custT="1"/>
      <dgm:spPr/>
      <dgm:t>
        <a:bodyPr/>
        <a:lstStyle/>
        <a:p>
          <a:r>
            <a:rPr lang="en-US" sz="1600"/>
            <a:t>class BasicVector{</a:t>
          </a:r>
        </a:p>
      </dgm:t>
    </dgm:pt>
    <dgm:pt modelId="{43903BA5-A82D-4A7C-8ED1-4EDC32560DB2}" type="parTrans" cxnId="{3EBBBD20-62FC-4B00-84A9-01182C20A7FA}">
      <dgm:prSet/>
      <dgm:spPr/>
      <dgm:t>
        <a:bodyPr/>
        <a:lstStyle/>
        <a:p>
          <a:endParaRPr lang="en-US"/>
        </a:p>
      </dgm:t>
    </dgm:pt>
    <dgm:pt modelId="{B9FD0320-805C-4B6F-9876-1E68659FC6C4}" type="sibTrans" cxnId="{3EBBBD20-62FC-4B00-84A9-01182C20A7FA}">
      <dgm:prSet/>
      <dgm:spPr/>
      <dgm:t>
        <a:bodyPr/>
        <a:lstStyle/>
        <a:p>
          <a:endParaRPr lang="en-US"/>
        </a:p>
      </dgm:t>
    </dgm:pt>
    <dgm:pt modelId="{2323D714-6079-4C3D-945E-A49074DA9B1B}">
      <dgm:prSet custT="1"/>
      <dgm:spPr/>
      <dgm:t>
        <a:bodyPr/>
        <a:lstStyle/>
        <a:p>
          <a:r>
            <a:rPr lang="en-US" sz="1600"/>
            <a:t>public:</a:t>
          </a:r>
        </a:p>
      </dgm:t>
    </dgm:pt>
    <dgm:pt modelId="{6CB8C2F8-59BE-4528-9326-86B1D53D5A6E}" type="parTrans" cxnId="{0620D367-D43B-425F-B572-4A4104983905}">
      <dgm:prSet/>
      <dgm:spPr/>
      <dgm:t>
        <a:bodyPr/>
        <a:lstStyle/>
        <a:p>
          <a:endParaRPr lang="en-US"/>
        </a:p>
      </dgm:t>
    </dgm:pt>
    <dgm:pt modelId="{81A0C742-294D-4845-ABB2-3D6DB03FBA2B}" type="sibTrans" cxnId="{0620D367-D43B-425F-B572-4A4104983905}">
      <dgm:prSet/>
      <dgm:spPr/>
      <dgm:t>
        <a:bodyPr/>
        <a:lstStyle/>
        <a:p>
          <a:endParaRPr lang="en-US"/>
        </a:p>
      </dgm:t>
    </dgm:pt>
    <dgm:pt modelId="{90F2EE9A-FBD7-44E8-866B-964628AA62D3}">
      <dgm:prSet custT="1"/>
      <dgm:spPr/>
      <dgm:t>
        <a:bodyPr/>
        <a:lstStyle/>
        <a:p>
          <a:r>
            <a:rPr lang="en-US" sz="1600" dirty="0" err="1">
              <a:latin typeface="Arial Nova" panose="020B0504020202020204" pitchFamily="34" charset="0"/>
            </a:rPr>
            <a:t>BasicVector</a:t>
          </a:r>
          <a:r>
            <a:rPr lang="en-US" sz="1600" dirty="0">
              <a:latin typeface="Arial Nova" panose="020B0504020202020204" pitchFamily="34" charset="0"/>
            </a:rPr>
            <a:t>(</a:t>
          </a:r>
          <a:r>
            <a:rPr lang="en-US" sz="1600" b="1" dirty="0">
              <a:latin typeface="Arial Nova" panose="020B0504020202020204" pitchFamily="34" charset="0"/>
            </a:rPr>
            <a:t>int size= 10</a:t>
          </a:r>
          <a:r>
            <a:rPr lang="en-US" sz="1600" dirty="0">
              <a:latin typeface="Arial Nova" panose="020B0504020202020204" pitchFamily="34" charset="0"/>
            </a:rPr>
            <a:t>);</a:t>
          </a:r>
        </a:p>
      </dgm:t>
    </dgm:pt>
    <dgm:pt modelId="{08E476BB-111F-4D84-96E7-51B0D90B7469}" type="parTrans" cxnId="{7EBF9A7F-9B04-4600-A829-D47F731CF54B}">
      <dgm:prSet/>
      <dgm:spPr/>
      <dgm:t>
        <a:bodyPr/>
        <a:lstStyle/>
        <a:p>
          <a:endParaRPr lang="en-US"/>
        </a:p>
      </dgm:t>
    </dgm:pt>
    <dgm:pt modelId="{B56EC468-9E07-42F7-B609-5EFAB67B7B7B}" type="sibTrans" cxnId="{7EBF9A7F-9B04-4600-A829-D47F731CF54B}">
      <dgm:prSet/>
      <dgm:spPr/>
      <dgm:t>
        <a:bodyPr/>
        <a:lstStyle/>
        <a:p>
          <a:endParaRPr lang="en-US"/>
        </a:p>
      </dgm:t>
    </dgm:pt>
    <dgm:pt modelId="{5A3A69F5-6DA3-4CD5-A217-27370894CEA0}">
      <dgm:prSet custT="1"/>
      <dgm:spPr/>
      <dgm:t>
        <a:bodyPr/>
        <a:lstStyle/>
        <a:p>
          <a:r>
            <a:rPr lang="en-US" sz="1600" dirty="0">
              <a:latin typeface="Arial Nova" panose="020B0504020202020204" pitchFamily="34" charset="0"/>
            </a:rPr>
            <a:t>T&amp; operator[ ](int </a:t>
          </a:r>
          <a:r>
            <a:rPr lang="en-US" sz="1600" dirty="0" err="1">
              <a:latin typeface="Arial Nova" panose="020B0504020202020204" pitchFamily="34" charset="0"/>
            </a:rPr>
            <a:t>i</a:t>
          </a:r>
          <a:r>
            <a:rPr lang="en-US" sz="1600" dirty="0">
              <a:latin typeface="Arial Nova" panose="020B0504020202020204" pitchFamily="34" charset="0"/>
            </a:rPr>
            <a:t>){ return a[</a:t>
          </a:r>
          <a:r>
            <a:rPr lang="en-US" sz="1600" dirty="0" err="1">
              <a:latin typeface="Arial Nova" panose="020B0504020202020204" pitchFamily="34" charset="0"/>
            </a:rPr>
            <a:t>i</a:t>
          </a:r>
          <a:r>
            <a:rPr lang="en-US" sz="1600" dirty="0">
              <a:latin typeface="Arial Nova" panose="020B0504020202020204" pitchFamily="34" charset="0"/>
            </a:rPr>
            <a:t>]; } </a:t>
          </a:r>
        </a:p>
      </dgm:t>
    </dgm:pt>
    <dgm:pt modelId="{3F3C316A-2037-4677-A543-41F0755AFCB4}" type="parTrans" cxnId="{FAFA649F-919A-428A-BEF2-886E737AE138}">
      <dgm:prSet/>
      <dgm:spPr/>
      <dgm:t>
        <a:bodyPr/>
        <a:lstStyle/>
        <a:p>
          <a:endParaRPr lang="en-US"/>
        </a:p>
      </dgm:t>
    </dgm:pt>
    <dgm:pt modelId="{A7F58DF4-248C-471F-B2BD-2E950E243C42}" type="sibTrans" cxnId="{FAFA649F-919A-428A-BEF2-886E737AE138}">
      <dgm:prSet/>
      <dgm:spPr/>
      <dgm:t>
        <a:bodyPr/>
        <a:lstStyle/>
        <a:p>
          <a:endParaRPr lang="en-US"/>
        </a:p>
      </dgm:t>
    </dgm:pt>
    <dgm:pt modelId="{17700354-EB81-47A6-A50E-9D6A258C356C}">
      <dgm:prSet custT="1"/>
      <dgm:spPr/>
      <dgm:t>
        <a:bodyPr/>
        <a:lstStyle/>
        <a:p>
          <a:r>
            <a:rPr lang="en-US" sz="1600" dirty="0">
              <a:latin typeface="Arial Nova" panose="020B0504020202020204" pitchFamily="34" charset="0"/>
            </a:rPr>
            <a:t>bool Add(T element);</a:t>
          </a:r>
        </a:p>
      </dgm:t>
    </dgm:pt>
    <dgm:pt modelId="{8047DF74-3206-4920-A3D8-86311F1CBD32}" type="parTrans" cxnId="{05FEF06A-A119-4EAD-B8C6-3E2E97A82C69}">
      <dgm:prSet/>
      <dgm:spPr/>
      <dgm:t>
        <a:bodyPr/>
        <a:lstStyle/>
        <a:p>
          <a:endParaRPr lang="en-US"/>
        </a:p>
      </dgm:t>
    </dgm:pt>
    <dgm:pt modelId="{72CEA971-99CB-46FD-AE5D-52997C767D87}" type="sibTrans" cxnId="{05FEF06A-A119-4EAD-B8C6-3E2E97A82C69}">
      <dgm:prSet/>
      <dgm:spPr/>
      <dgm:t>
        <a:bodyPr/>
        <a:lstStyle/>
        <a:p>
          <a:endParaRPr lang="en-US"/>
        </a:p>
      </dgm:t>
    </dgm:pt>
    <dgm:pt modelId="{0D1F127C-506C-4FC9-8A6E-12972A47CDB5}">
      <dgm:prSet custT="1"/>
      <dgm:spPr/>
      <dgm:t>
        <a:bodyPr/>
        <a:lstStyle/>
        <a:p>
          <a:r>
            <a:rPr lang="en-US" sz="1600" dirty="0">
              <a:latin typeface="Arial Nova" panose="020B0504020202020204" pitchFamily="34" charset="0"/>
            </a:rPr>
            <a:t>bool Del(T element);</a:t>
          </a:r>
        </a:p>
      </dgm:t>
    </dgm:pt>
    <dgm:pt modelId="{EB2DE7AB-662A-47C1-B057-F12F27FE77DA}" type="parTrans" cxnId="{59F67633-D8E7-4A38-923D-FA66F9393F54}">
      <dgm:prSet/>
      <dgm:spPr/>
      <dgm:t>
        <a:bodyPr/>
        <a:lstStyle/>
        <a:p>
          <a:endParaRPr lang="en-US"/>
        </a:p>
      </dgm:t>
    </dgm:pt>
    <dgm:pt modelId="{FC682F93-714A-4373-9A41-C634578C78F7}" type="sibTrans" cxnId="{59F67633-D8E7-4A38-923D-FA66F9393F54}">
      <dgm:prSet/>
      <dgm:spPr/>
      <dgm:t>
        <a:bodyPr/>
        <a:lstStyle/>
        <a:p>
          <a:endParaRPr lang="en-US"/>
        </a:p>
      </dgm:t>
    </dgm:pt>
    <dgm:pt modelId="{CD503FAB-66D2-4C05-A175-FD6C6CB5DFE7}">
      <dgm:prSet custT="1"/>
      <dgm:spPr/>
      <dgm:t>
        <a:bodyPr/>
        <a:lstStyle/>
        <a:p>
          <a:r>
            <a:rPr lang="en-US" sz="1600" b="1"/>
            <a:t>// . . . other public members omitted</a:t>
          </a:r>
          <a:endParaRPr lang="en-US" sz="1600"/>
        </a:p>
      </dgm:t>
    </dgm:pt>
    <dgm:pt modelId="{F5BC4435-8EF7-4459-9A00-D9E9AA2EDDA1}" type="parTrans" cxnId="{3CC85408-01C2-4E13-A0C3-BD56BE4F3CBA}">
      <dgm:prSet/>
      <dgm:spPr/>
      <dgm:t>
        <a:bodyPr/>
        <a:lstStyle/>
        <a:p>
          <a:endParaRPr lang="en-US"/>
        </a:p>
      </dgm:t>
    </dgm:pt>
    <dgm:pt modelId="{64DAF402-D301-42B1-B923-4972C76879B2}" type="sibTrans" cxnId="{3CC85408-01C2-4E13-A0C3-BD56BE4F3CBA}">
      <dgm:prSet/>
      <dgm:spPr/>
      <dgm:t>
        <a:bodyPr/>
        <a:lstStyle/>
        <a:p>
          <a:endParaRPr lang="en-US"/>
        </a:p>
      </dgm:t>
    </dgm:pt>
    <dgm:pt modelId="{83B9E7DD-C505-4B2E-B3EB-C2800BB2D442}">
      <dgm:prSet custT="1"/>
      <dgm:spPr/>
      <dgm:t>
        <a:bodyPr/>
        <a:lstStyle/>
        <a:p>
          <a:r>
            <a:rPr lang="en-US" sz="1600"/>
            <a:t>private:</a:t>
          </a:r>
        </a:p>
      </dgm:t>
    </dgm:pt>
    <dgm:pt modelId="{F138586F-060E-4F12-8F66-227FF3E1CB75}" type="parTrans" cxnId="{5FAA54D0-9CAD-4BC3-BC2F-0BB3BFC6995E}">
      <dgm:prSet/>
      <dgm:spPr/>
      <dgm:t>
        <a:bodyPr/>
        <a:lstStyle/>
        <a:p>
          <a:endParaRPr lang="en-US"/>
        </a:p>
      </dgm:t>
    </dgm:pt>
    <dgm:pt modelId="{A69E273C-2164-4383-99CD-03B2ED66A38F}" type="sibTrans" cxnId="{5FAA54D0-9CAD-4BC3-BC2F-0BB3BFC6995E}">
      <dgm:prSet/>
      <dgm:spPr/>
      <dgm:t>
        <a:bodyPr/>
        <a:lstStyle/>
        <a:p>
          <a:endParaRPr lang="en-US"/>
        </a:p>
      </dgm:t>
    </dgm:pt>
    <dgm:pt modelId="{23062113-F518-4F5E-99CE-173AA262F645}">
      <dgm:prSet custT="1"/>
      <dgm:spPr/>
      <dgm:t>
        <a:bodyPr/>
        <a:lstStyle/>
        <a:p>
          <a:r>
            <a:rPr lang="en-US" sz="1600" dirty="0">
              <a:latin typeface="Arial Nova" panose="020B0504020202020204" pitchFamily="34" charset="0"/>
            </a:rPr>
            <a:t>int </a:t>
          </a:r>
          <a:r>
            <a:rPr lang="en-US" sz="1600" dirty="0" err="1">
              <a:latin typeface="Arial Nova" panose="020B0504020202020204" pitchFamily="34" charset="0"/>
            </a:rPr>
            <a:t>maxSize</a:t>
          </a:r>
          <a:r>
            <a:rPr lang="en-US" sz="1600" dirty="0">
              <a:latin typeface="Arial Nova" panose="020B0504020202020204" pitchFamily="34" charset="0"/>
            </a:rPr>
            <a:t>;</a:t>
          </a:r>
        </a:p>
      </dgm:t>
    </dgm:pt>
    <dgm:pt modelId="{6163AA7B-032B-4701-990C-C784F9309DE4}" type="parTrans" cxnId="{609B2F92-1095-4A3C-8A67-1DA47A0A6D8F}">
      <dgm:prSet/>
      <dgm:spPr/>
      <dgm:t>
        <a:bodyPr/>
        <a:lstStyle/>
        <a:p>
          <a:endParaRPr lang="en-US"/>
        </a:p>
      </dgm:t>
    </dgm:pt>
    <dgm:pt modelId="{5D3CEC8C-2B83-4C10-8D04-EF8968C46FA6}" type="sibTrans" cxnId="{609B2F92-1095-4A3C-8A67-1DA47A0A6D8F}">
      <dgm:prSet/>
      <dgm:spPr/>
      <dgm:t>
        <a:bodyPr/>
        <a:lstStyle/>
        <a:p>
          <a:endParaRPr lang="en-US"/>
        </a:p>
      </dgm:t>
    </dgm:pt>
    <dgm:pt modelId="{BF8D231B-295C-44E7-84A8-8F66734E06BB}">
      <dgm:prSet custT="1"/>
      <dgm:spPr/>
      <dgm:t>
        <a:bodyPr/>
        <a:lstStyle/>
        <a:p>
          <a:r>
            <a:rPr lang="en-US" sz="1600" dirty="0">
              <a:latin typeface="Arial Nova" panose="020B0504020202020204" pitchFamily="34" charset="0"/>
            </a:rPr>
            <a:t>int size;</a:t>
          </a:r>
        </a:p>
      </dgm:t>
    </dgm:pt>
    <dgm:pt modelId="{E23DAB7C-6000-4FB4-AB93-ED9AAAC3193A}" type="parTrans" cxnId="{CFB275F2-5575-41C3-BFAC-07FFB1D452FE}">
      <dgm:prSet/>
      <dgm:spPr/>
      <dgm:t>
        <a:bodyPr/>
        <a:lstStyle/>
        <a:p>
          <a:endParaRPr lang="en-US"/>
        </a:p>
      </dgm:t>
    </dgm:pt>
    <dgm:pt modelId="{16E73BF2-326B-447C-870F-8FF9D9956520}" type="sibTrans" cxnId="{CFB275F2-5575-41C3-BFAC-07FFB1D452FE}">
      <dgm:prSet/>
      <dgm:spPr/>
      <dgm:t>
        <a:bodyPr/>
        <a:lstStyle/>
        <a:p>
          <a:endParaRPr lang="en-US"/>
        </a:p>
      </dgm:t>
    </dgm:pt>
    <dgm:pt modelId="{2175B937-C498-47FA-99EB-500E2575337B}">
      <dgm:prSet custT="1"/>
      <dgm:spPr/>
      <dgm:t>
        <a:bodyPr/>
        <a:lstStyle/>
        <a:p>
          <a:r>
            <a:rPr lang="en-US" sz="1600" dirty="0">
              <a:latin typeface="Arial Nova" panose="020B0504020202020204" pitchFamily="34" charset="0"/>
            </a:rPr>
            <a:t>T * array;</a:t>
          </a:r>
        </a:p>
      </dgm:t>
    </dgm:pt>
    <dgm:pt modelId="{3A30EA43-0537-4775-993A-0DAC9FB69687}" type="parTrans" cxnId="{98BD7E51-679C-492E-886B-3B926769C9EA}">
      <dgm:prSet/>
      <dgm:spPr/>
      <dgm:t>
        <a:bodyPr/>
        <a:lstStyle/>
        <a:p>
          <a:endParaRPr lang="en-US"/>
        </a:p>
      </dgm:t>
    </dgm:pt>
    <dgm:pt modelId="{3426BBED-4F6D-4930-AD08-DCADC13D08DA}" type="sibTrans" cxnId="{98BD7E51-679C-492E-886B-3B926769C9EA}">
      <dgm:prSet/>
      <dgm:spPr/>
      <dgm:t>
        <a:bodyPr/>
        <a:lstStyle/>
        <a:p>
          <a:endParaRPr lang="en-US"/>
        </a:p>
      </dgm:t>
    </dgm:pt>
    <dgm:pt modelId="{9223BCB0-791F-4839-B2DD-FA7B1E0424C7}">
      <dgm:prSet custT="1"/>
      <dgm:spPr/>
      <dgm:t>
        <a:bodyPr/>
        <a:lstStyle/>
        <a:p>
          <a:r>
            <a:rPr lang="en-US" sz="1600"/>
            <a:t>};</a:t>
          </a:r>
        </a:p>
      </dgm:t>
    </dgm:pt>
    <dgm:pt modelId="{142E73F9-77F6-4C6C-AFCB-38E24FE80806}" type="parTrans" cxnId="{311D1FC0-A259-452E-BC00-DC4FFE406BF7}">
      <dgm:prSet/>
      <dgm:spPr/>
      <dgm:t>
        <a:bodyPr/>
        <a:lstStyle/>
        <a:p>
          <a:endParaRPr lang="en-US"/>
        </a:p>
      </dgm:t>
    </dgm:pt>
    <dgm:pt modelId="{A4D7F20A-6C75-48CC-9221-1047644932B1}" type="sibTrans" cxnId="{311D1FC0-A259-452E-BC00-DC4FFE406BF7}">
      <dgm:prSet/>
      <dgm:spPr/>
      <dgm:t>
        <a:bodyPr/>
        <a:lstStyle/>
        <a:p>
          <a:endParaRPr lang="en-US"/>
        </a:p>
      </dgm:t>
    </dgm:pt>
    <dgm:pt modelId="{F562BB3D-7DDA-476A-88CA-149095937199}">
      <dgm:prSet custT="1"/>
      <dgm:spPr/>
      <dgm:t>
        <a:bodyPr/>
        <a:lstStyle/>
        <a:p>
          <a:r>
            <a:rPr lang="en-US" sz="1600" dirty="0">
              <a:latin typeface="Arial Nova" panose="020B0504020202020204" pitchFamily="34" charset="0"/>
            </a:rPr>
            <a:t>bool </a:t>
          </a:r>
          <a:r>
            <a:rPr lang="en-US" sz="1600" dirty="0" err="1">
              <a:latin typeface="Arial Nova" panose="020B0504020202020204" pitchFamily="34" charset="0"/>
            </a:rPr>
            <a:t>isfull</a:t>
          </a:r>
          <a:r>
            <a:rPr lang="en-US" sz="1600" dirty="0">
              <a:latin typeface="Arial Nova" panose="020B0504020202020204" pitchFamily="34" charset="0"/>
            </a:rPr>
            <a:t>();</a:t>
          </a:r>
        </a:p>
      </dgm:t>
    </dgm:pt>
    <dgm:pt modelId="{53C4CAFF-F9D3-459B-9E4D-B2DD76813830}" type="parTrans" cxnId="{DDE4E278-989D-4244-8E6D-92348FD14A20}">
      <dgm:prSet/>
      <dgm:spPr/>
      <dgm:t>
        <a:bodyPr/>
        <a:lstStyle/>
        <a:p>
          <a:endParaRPr lang="en-US"/>
        </a:p>
      </dgm:t>
    </dgm:pt>
    <dgm:pt modelId="{0DE596D3-0648-4660-BB2F-7C8544ACD650}" type="sibTrans" cxnId="{DDE4E278-989D-4244-8E6D-92348FD14A20}">
      <dgm:prSet/>
      <dgm:spPr/>
      <dgm:t>
        <a:bodyPr/>
        <a:lstStyle/>
        <a:p>
          <a:endParaRPr lang="en-US"/>
        </a:p>
      </dgm:t>
    </dgm:pt>
    <dgm:pt modelId="{6B9A5201-7AF3-494A-99E3-DA4CF161DC85}" type="pres">
      <dgm:prSet presAssocID="{4D054EB4-B710-43EB-BAF4-478D3F88FB86}" presName="linear" presStyleCnt="0">
        <dgm:presLayoutVars>
          <dgm:animLvl val="lvl"/>
          <dgm:resizeHandles val="exact"/>
        </dgm:presLayoutVars>
      </dgm:prSet>
      <dgm:spPr/>
    </dgm:pt>
    <dgm:pt modelId="{711CC7EC-1913-47EB-A701-34EF8847FF29}" type="pres">
      <dgm:prSet presAssocID="{C95D7FA8-2CCD-4F2B-92CC-E4E66F56A13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ECACEED-2C58-4A01-ABD3-087AB718A7CC}" type="pres">
      <dgm:prSet presAssocID="{A41F442F-45B6-46B0-84ED-ABCF8BD33CD3}" presName="spacer" presStyleCnt="0"/>
      <dgm:spPr/>
    </dgm:pt>
    <dgm:pt modelId="{68DEE702-1BA4-47DE-A359-960338CDD07F}" type="pres">
      <dgm:prSet presAssocID="{32322669-EC70-4362-A703-4615EDFEE8B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6FC7195-054C-495E-B90B-FA867C20A117}" type="pres">
      <dgm:prSet presAssocID="{B9FD0320-805C-4B6F-9876-1E68659FC6C4}" presName="spacer" presStyleCnt="0"/>
      <dgm:spPr/>
    </dgm:pt>
    <dgm:pt modelId="{C25BB6BD-CCBC-491D-940C-974E3C700781}" type="pres">
      <dgm:prSet presAssocID="{2323D714-6079-4C3D-945E-A49074DA9B1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F8E70C4-0A8C-4E51-B2C5-1811292D9631}" type="pres">
      <dgm:prSet presAssocID="{2323D714-6079-4C3D-945E-A49074DA9B1B}" presName="childText" presStyleLbl="revTx" presStyleIdx="0" presStyleCnt="2">
        <dgm:presLayoutVars>
          <dgm:bulletEnabled val="1"/>
        </dgm:presLayoutVars>
      </dgm:prSet>
      <dgm:spPr/>
    </dgm:pt>
    <dgm:pt modelId="{BF402188-B6CF-4B7F-97FA-285E4C88B0C6}" type="pres">
      <dgm:prSet presAssocID="{CD503FAB-66D2-4C05-A175-FD6C6CB5DFE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B1FF50D-4A08-47F4-B291-F046AD5502FE}" type="pres">
      <dgm:prSet presAssocID="{64DAF402-D301-42B1-B923-4972C76879B2}" presName="spacer" presStyleCnt="0"/>
      <dgm:spPr/>
    </dgm:pt>
    <dgm:pt modelId="{BB54846E-C9B8-42EA-8817-153D298DA2F7}" type="pres">
      <dgm:prSet presAssocID="{83B9E7DD-C505-4B2E-B3EB-C2800BB2D44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D377FA4-1EAD-4DE9-9916-2A0B428EEEA8}" type="pres">
      <dgm:prSet presAssocID="{83B9E7DD-C505-4B2E-B3EB-C2800BB2D442}" presName="childText" presStyleLbl="revTx" presStyleIdx="1" presStyleCnt="2">
        <dgm:presLayoutVars>
          <dgm:bulletEnabled val="1"/>
        </dgm:presLayoutVars>
      </dgm:prSet>
      <dgm:spPr/>
    </dgm:pt>
    <dgm:pt modelId="{156E2F99-BBC9-4EFB-9A93-E930B7B65AED}" type="pres">
      <dgm:prSet presAssocID="{9223BCB0-791F-4839-B2DD-FA7B1E0424C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CC85408-01C2-4E13-A0C3-BD56BE4F3CBA}" srcId="{4D054EB4-B710-43EB-BAF4-478D3F88FB86}" destId="{CD503FAB-66D2-4C05-A175-FD6C6CB5DFE7}" srcOrd="3" destOrd="0" parTransId="{F5BC4435-8EF7-4459-9A00-D9E9AA2EDDA1}" sibTransId="{64DAF402-D301-42B1-B923-4972C76879B2}"/>
    <dgm:cxn modelId="{7A86FF08-03F6-4AAB-A318-8DD5D6D225E2}" type="presOf" srcId="{83B9E7DD-C505-4B2E-B3EB-C2800BB2D442}" destId="{BB54846E-C9B8-42EA-8817-153D298DA2F7}" srcOrd="0" destOrd="0" presId="urn:microsoft.com/office/officeart/2005/8/layout/vList2"/>
    <dgm:cxn modelId="{2DCDC70D-CB89-4DFF-A6D4-CB6A15401E6A}" type="presOf" srcId="{5A3A69F5-6DA3-4CD5-A217-27370894CEA0}" destId="{3F8E70C4-0A8C-4E51-B2C5-1811292D9631}" srcOrd="0" destOrd="1" presId="urn:microsoft.com/office/officeart/2005/8/layout/vList2"/>
    <dgm:cxn modelId="{4564550E-3FCC-4AE6-8428-6265C9E5D817}" type="presOf" srcId="{0D1F127C-506C-4FC9-8A6E-12972A47CDB5}" destId="{3F8E70C4-0A8C-4E51-B2C5-1811292D9631}" srcOrd="0" destOrd="3" presId="urn:microsoft.com/office/officeart/2005/8/layout/vList2"/>
    <dgm:cxn modelId="{E4B2B21E-DEFB-488A-B2F3-24B1FBB4DFE2}" type="presOf" srcId="{9223BCB0-791F-4839-B2DD-FA7B1E0424C7}" destId="{156E2F99-BBC9-4EFB-9A93-E930B7B65AED}" srcOrd="0" destOrd="0" presId="urn:microsoft.com/office/officeart/2005/8/layout/vList2"/>
    <dgm:cxn modelId="{3EBBBD20-62FC-4B00-84A9-01182C20A7FA}" srcId="{4D054EB4-B710-43EB-BAF4-478D3F88FB86}" destId="{32322669-EC70-4362-A703-4615EDFEE8BC}" srcOrd="1" destOrd="0" parTransId="{43903BA5-A82D-4A7C-8ED1-4EDC32560DB2}" sibTransId="{B9FD0320-805C-4B6F-9876-1E68659FC6C4}"/>
    <dgm:cxn modelId="{919CCA2A-6E17-43E1-87E0-E9668CFC9724}" type="presOf" srcId="{2323D714-6079-4C3D-945E-A49074DA9B1B}" destId="{C25BB6BD-CCBC-491D-940C-974E3C700781}" srcOrd="0" destOrd="0" presId="urn:microsoft.com/office/officeart/2005/8/layout/vList2"/>
    <dgm:cxn modelId="{59F67633-D8E7-4A38-923D-FA66F9393F54}" srcId="{2323D714-6079-4C3D-945E-A49074DA9B1B}" destId="{0D1F127C-506C-4FC9-8A6E-12972A47CDB5}" srcOrd="3" destOrd="0" parTransId="{EB2DE7AB-662A-47C1-B057-F12F27FE77DA}" sibTransId="{FC682F93-714A-4373-9A41-C634578C78F7}"/>
    <dgm:cxn modelId="{D2B55D3F-0A7C-4CE7-AC43-88B3FBDC2BB3}" type="presOf" srcId="{23062113-F518-4F5E-99CE-173AA262F645}" destId="{1D377FA4-1EAD-4DE9-9916-2A0B428EEEA8}" srcOrd="0" destOrd="0" presId="urn:microsoft.com/office/officeart/2005/8/layout/vList2"/>
    <dgm:cxn modelId="{0063BC5D-AB65-47CD-9B2F-409272C3C88D}" type="presOf" srcId="{BF8D231B-295C-44E7-84A8-8F66734E06BB}" destId="{1D377FA4-1EAD-4DE9-9916-2A0B428EEEA8}" srcOrd="0" destOrd="1" presId="urn:microsoft.com/office/officeart/2005/8/layout/vList2"/>
    <dgm:cxn modelId="{364C6360-516F-4DF4-808F-1A86EDCE7F2D}" type="presOf" srcId="{17700354-EB81-47A6-A50E-9D6A258C356C}" destId="{3F8E70C4-0A8C-4E51-B2C5-1811292D9631}" srcOrd="0" destOrd="2" presId="urn:microsoft.com/office/officeart/2005/8/layout/vList2"/>
    <dgm:cxn modelId="{DF0E9A61-A202-4070-BCFF-87B5F0C7E32A}" type="presOf" srcId="{90F2EE9A-FBD7-44E8-866B-964628AA62D3}" destId="{3F8E70C4-0A8C-4E51-B2C5-1811292D9631}" srcOrd="0" destOrd="0" presId="urn:microsoft.com/office/officeart/2005/8/layout/vList2"/>
    <dgm:cxn modelId="{94B86947-927F-4C38-A1FE-B7C375BB41E5}" srcId="{4D054EB4-B710-43EB-BAF4-478D3F88FB86}" destId="{C95D7FA8-2CCD-4F2B-92CC-E4E66F56A13C}" srcOrd="0" destOrd="0" parTransId="{A151592F-868A-46FE-98C5-1F3F00D04B37}" sibTransId="{A41F442F-45B6-46B0-84ED-ABCF8BD33CD3}"/>
    <dgm:cxn modelId="{0620D367-D43B-425F-B572-4A4104983905}" srcId="{4D054EB4-B710-43EB-BAF4-478D3F88FB86}" destId="{2323D714-6079-4C3D-945E-A49074DA9B1B}" srcOrd="2" destOrd="0" parTransId="{6CB8C2F8-59BE-4528-9326-86B1D53D5A6E}" sibTransId="{81A0C742-294D-4845-ABB2-3D6DB03FBA2B}"/>
    <dgm:cxn modelId="{57C06149-33F4-47E3-8766-381BA2BB5EAE}" type="presOf" srcId="{CD503FAB-66D2-4C05-A175-FD6C6CB5DFE7}" destId="{BF402188-B6CF-4B7F-97FA-285E4C88B0C6}" srcOrd="0" destOrd="0" presId="urn:microsoft.com/office/officeart/2005/8/layout/vList2"/>
    <dgm:cxn modelId="{05FEF06A-A119-4EAD-B8C6-3E2E97A82C69}" srcId="{2323D714-6079-4C3D-945E-A49074DA9B1B}" destId="{17700354-EB81-47A6-A50E-9D6A258C356C}" srcOrd="2" destOrd="0" parTransId="{8047DF74-3206-4920-A3D8-86311F1CBD32}" sibTransId="{72CEA971-99CB-46FD-AE5D-52997C767D87}"/>
    <dgm:cxn modelId="{98BD7E51-679C-492E-886B-3B926769C9EA}" srcId="{83B9E7DD-C505-4B2E-B3EB-C2800BB2D442}" destId="{2175B937-C498-47FA-99EB-500E2575337B}" srcOrd="2" destOrd="0" parTransId="{3A30EA43-0537-4775-993A-0DAC9FB69687}" sibTransId="{3426BBED-4F6D-4930-AD08-DCADC13D08DA}"/>
    <dgm:cxn modelId="{15E8C272-2CD1-4CE2-BB44-354D91A883A0}" type="presOf" srcId="{4D054EB4-B710-43EB-BAF4-478D3F88FB86}" destId="{6B9A5201-7AF3-494A-99E3-DA4CF161DC85}" srcOrd="0" destOrd="0" presId="urn:microsoft.com/office/officeart/2005/8/layout/vList2"/>
    <dgm:cxn modelId="{DDE4E278-989D-4244-8E6D-92348FD14A20}" srcId="{2323D714-6079-4C3D-945E-A49074DA9B1B}" destId="{F562BB3D-7DDA-476A-88CA-149095937199}" srcOrd="4" destOrd="0" parTransId="{53C4CAFF-F9D3-459B-9E4D-B2DD76813830}" sibTransId="{0DE596D3-0648-4660-BB2F-7C8544ACD650}"/>
    <dgm:cxn modelId="{7EBF9A7F-9B04-4600-A829-D47F731CF54B}" srcId="{2323D714-6079-4C3D-945E-A49074DA9B1B}" destId="{90F2EE9A-FBD7-44E8-866B-964628AA62D3}" srcOrd="0" destOrd="0" parTransId="{08E476BB-111F-4D84-96E7-51B0D90B7469}" sibTransId="{B56EC468-9E07-42F7-B609-5EFAB67B7B7B}"/>
    <dgm:cxn modelId="{609B2F92-1095-4A3C-8A67-1DA47A0A6D8F}" srcId="{83B9E7DD-C505-4B2E-B3EB-C2800BB2D442}" destId="{23062113-F518-4F5E-99CE-173AA262F645}" srcOrd="0" destOrd="0" parTransId="{6163AA7B-032B-4701-990C-C784F9309DE4}" sibTransId="{5D3CEC8C-2B83-4C10-8D04-EF8968C46FA6}"/>
    <dgm:cxn modelId="{15F0279C-77B7-439B-93AA-357C33A438CA}" type="presOf" srcId="{F562BB3D-7DDA-476A-88CA-149095937199}" destId="{3F8E70C4-0A8C-4E51-B2C5-1811292D9631}" srcOrd="0" destOrd="4" presId="urn:microsoft.com/office/officeart/2005/8/layout/vList2"/>
    <dgm:cxn modelId="{FAFA649F-919A-428A-BEF2-886E737AE138}" srcId="{2323D714-6079-4C3D-945E-A49074DA9B1B}" destId="{5A3A69F5-6DA3-4CD5-A217-27370894CEA0}" srcOrd="1" destOrd="0" parTransId="{3F3C316A-2037-4677-A543-41F0755AFCB4}" sibTransId="{A7F58DF4-248C-471F-B2BD-2E950E243C42}"/>
    <dgm:cxn modelId="{74A134A9-3C3C-445D-9DD6-55202CD07F50}" type="presOf" srcId="{C95D7FA8-2CCD-4F2B-92CC-E4E66F56A13C}" destId="{711CC7EC-1913-47EB-A701-34EF8847FF29}" srcOrd="0" destOrd="0" presId="urn:microsoft.com/office/officeart/2005/8/layout/vList2"/>
    <dgm:cxn modelId="{36C0C2A9-BEBE-4255-8261-2B565D611C3B}" type="presOf" srcId="{2175B937-C498-47FA-99EB-500E2575337B}" destId="{1D377FA4-1EAD-4DE9-9916-2A0B428EEEA8}" srcOrd="0" destOrd="2" presId="urn:microsoft.com/office/officeart/2005/8/layout/vList2"/>
    <dgm:cxn modelId="{311D1FC0-A259-452E-BC00-DC4FFE406BF7}" srcId="{4D054EB4-B710-43EB-BAF4-478D3F88FB86}" destId="{9223BCB0-791F-4839-B2DD-FA7B1E0424C7}" srcOrd="5" destOrd="0" parTransId="{142E73F9-77F6-4C6C-AFCB-38E24FE80806}" sibTransId="{A4D7F20A-6C75-48CC-9221-1047644932B1}"/>
    <dgm:cxn modelId="{5FAA54D0-9CAD-4BC3-BC2F-0BB3BFC6995E}" srcId="{4D054EB4-B710-43EB-BAF4-478D3F88FB86}" destId="{83B9E7DD-C505-4B2E-B3EB-C2800BB2D442}" srcOrd="4" destOrd="0" parTransId="{F138586F-060E-4F12-8F66-227FF3E1CB75}" sibTransId="{A69E273C-2164-4383-99CD-03B2ED66A38F}"/>
    <dgm:cxn modelId="{F3CCEDDC-FD61-45D1-AB8D-2066B3CDA0D5}" type="presOf" srcId="{32322669-EC70-4362-A703-4615EDFEE8BC}" destId="{68DEE702-1BA4-47DE-A359-960338CDD07F}" srcOrd="0" destOrd="0" presId="urn:microsoft.com/office/officeart/2005/8/layout/vList2"/>
    <dgm:cxn modelId="{CFB275F2-5575-41C3-BFAC-07FFB1D452FE}" srcId="{83B9E7DD-C505-4B2E-B3EB-C2800BB2D442}" destId="{BF8D231B-295C-44E7-84A8-8F66734E06BB}" srcOrd="1" destOrd="0" parTransId="{E23DAB7C-6000-4FB4-AB93-ED9AAAC3193A}" sibTransId="{16E73BF2-326B-447C-870F-8FF9D9956520}"/>
    <dgm:cxn modelId="{895D790F-8558-4D96-8D47-10CCE841B6DA}" type="presParOf" srcId="{6B9A5201-7AF3-494A-99E3-DA4CF161DC85}" destId="{711CC7EC-1913-47EB-A701-34EF8847FF29}" srcOrd="0" destOrd="0" presId="urn:microsoft.com/office/officeart/2005/8/layout/vList2"/>
    <dgm:cxn modelId="{277DCAC7-9CE5-4A81-916E-0EC9977CF112}" type="presParOf" srcId="{6B9A5201-7AF3-494A-99E3-DA4CF161DC85}" destId="{FECACEED-2C58-4A01-ABD3-087AB718A7CC}" srcOrd="1" destOrd="0" presId="urn:microsoft.com/office/officeart/2005/8/layout/vList2"/>
    <dgm:cxn modelId="{95A6EB07-36B5-4A56-8D97-20060C2041FB}" type="presParOf" srcId="{6B9A5201-7AF3-494A-99E3-DA4CF161DC85}" destId="{68DEE702-1BA4-47DE-A359-960338CDD07F}" srcOrd="2" destOrd="0" presId="urn:microsoft.com/office/officeart/2005/8/layout/vList2"/>
    <dgm:cxn modelId="{3C38C364-A5E7-4CD3-92C3-6D86B8D7CCD7}" type="presParOf" srcId="{6B9A5201-7AF3-494A-99E3-DA4CF161DC85}" destId="{D6FC7195-054C-495E-B90B-FA867C20A117}" srcOrd="3" destOrd="0" presId="urn:microsoft.com/office/officeart/2005/8/layout/vList2"/>
    <dgm:cxn modelId="{4DB219B2-650F-4969-8934-101917311DB5}" type="presParOf" srcId="{6B9A5201-7AF3-494A-99E3-DA4CF161DC85}" destId="{C25BB6BD-CCBC-491D-940C-974E3C700781}" srcOrd="4" destOrd="0" presId="urn:microsoft.com/office/officeart/2005/8/layout/vList2"/>
    <dgm:cxn modelId="{0A8AECED-2548-4CB8-AACB-9C3F3412D7BC}" type="presParOf" srcId="{6B9A5201-7AF3-494A-99E3-DA4CF161DC85}" destId="{3F8E70C4-0A8C-4E51-B2C5-1811292D9631}" srcOrd="5" destOrd="0" presId="urn:microsoft.com/office/officeart/2005/8/layout/vList2"/>
    <dgm:cxn modelId="{25D123D8-B510-46D2-B807-78A0401D22DC}" type="presParOf" srcId="{6B9A5201-7AF3-494A-99E3-DA4CF161DC85}" destId="{BF402188-B6CF-4B7F-97FA-285E4C88B0C6}" srcOrd="6" destOrd="0" presId="urn:microsoft.com/office/officeart/2005/8/layout/vList2"/>
    <dgm:cxn modelId="{A775E94B-7843-41A6-9BD0-EC76EF025A8E}" type="presParOf" srcId="{6B9A5201-7AF3-494A-99E3-DA4CF161DC85}" destId="{FB1FF50D-4A08-47F4-B291-F046AD5502FE}" srcOrd="7" destOrd="0" presId="urn:microsoft.com/office/officeart/2005/8/layout/vList2"/>
    <dgm:cxn modelId="{25D33F37-5057-4EBC-886A-F89B15FBD7C8}" type="presParOf" srcId="{6B9A5201-7AF3-494A-99E3-DA4CF161DC85}" destId="{BB54846E-C9B8-42EA-8817-153D298DA2F7}" srcOrd="8" destOrd="0" presId="urn:microsoft.com/office/officeart/2005/8/layout/vList2"/>
    <dgm:cxn modelId="{F09C80FB-FDB4-45ED-9E40-DAEA0E06E7B5}" type="presParOf" srcId="{6B9A5201-7AF3-494A-99E3-DA4CF161DC85}" destId="{1D377FA4-1EAD-4DE9-9916-2A0B428EEEA8}" srcOrd="9" destOrd="0" presId="urn:microsoft.com/office/officeart/2005/8/layout/vList2"/>
    <dgm:cxn modelId="{700C967C-57F2-4A0D-9CF6-2F495F9CF263}" type="presParOf" srcId="{6B9A5201-7AF3-494A-99E3-DA4CF161DC85}" destId="{156E2F99-BBC9-4EFB-9A93-E930B7B65AE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BF22AF-98B8-4B89-9E7F-573FE5489597}" type="doc">
      <dgm:prSet loTypeId="urn:microsoft.com/office/officeart/2005/8/layout/vList2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713BFA9C-614D-440E-A7C4-2E0FFDF82E73}">
      <dgm:prSet custT="1"/>
      <dgm:spPr/>
      <dgm:t>
        <a:bodyPr/>
        <a:lstStyle/>
        <a:p>
          <a:r>
            <a:rPr lang="en-US" sz="1800" b="1" dirty="0"/>
            <a:t>template &lt;class T&gt;</a:t>
          </a:r>
        </a:p>
        <a:p>
          <a:r>
            <a:rPr lang="en-US" sz="1800" b="1" dirty="0" err="1"/>
            <a:t>BasicVector</a:t>
          </a:r>
          <a:r>
            <a:rPr lang="en-US" sz="1800" b="1" dirty="0"/>
            <a:t>&lt;T&gt;::</a:t>
          </a:r>
          <a:r>
            <a:rPr lang="en-US" sz="1800" b="1" dirty="0" err="1"/>
            <a:t>BasicVector</a:t>
          </a:r>
          <a:r>
            <a:rPr lang="en-US" sz="1800" b="1" dirty="0"/>
            <a:t>(int s){</a:t>
          </a:r>
        </a:p>
      </dgm:t>
    </dgm:pt>
    <dgm:pt modelId="{3D0DB372-5984-4DB3-9F12-0C425877C30B}" type="parTrans" cxnId="{EE82CD73-926A-4733-9EBC-37868477EE91}">
      <dgm:prSet/>
      <dgm:spPr/>
      <dgm:t>
        <a:bodyPr/>
        <a:lstStyle/>
        <a:p>
          <a:endParaRPr lang="en-US"/>
        </a:p>
      </dgm:t>
    </dgm:pt>
    <dgm:pt modelId="{D504C616-5DAD-430E-B9CA-380636C3C02F}" type="sibTrans" cxnId="{EE82CD73-926A-4733-9EBC-37868477EE91}">
      <dgm:prSet/>
      <dgm:spPr/>
      <dgm:t>
        <a:bodyPr/>
        <a:lstStyle/>
        <a:p>
          <a:endParaRPr lang="en-US"/>
        </a:p>
      </dgm:t>
    </dgm:pt>
    <dgm:pt modelId="{0E4DDF93-CCC9-4FA1-A8D7-C5364E7AB646}">
      <dgm:prSet custT="1"/>
      <dgm:spPr/>
      <dgm:t>
        <a:bodyPr/>
        <a:lstStyle/>
        <a:p>
          <a:r>
            <a:rPr lang="en-US" sz="1800" dirty="0" err="1">
              <a:latin typeface="Arial Nova" panose="020B0504020202020204" pitchFamily="34" charset="0"/>
            </a:rPr>
            <a:t>maxSize</a:t>
          </a:r>
          <a:r>
            <a:rPr lang="en-US" sz="1800" dirty="0">
              <a:latin typeface="Arial Nova" panose="020B0504020202020204" pitchFamily="34" charset="0"/>
            </a:rPr>
            <a:t> = s;</a:t>
          </a:r>
        </a:p>
      </dgm:t>
    </dgm:pt>
    <dgm:pt modelId="{C9918B59-B2EA-4372-8789-9BB82B222C94}" type="parTrans" cxnId="{50387F2B-6556-4C15-AF40-75948F678C89}">
      <dgm:prSet/>
      <dgm:spPr/>
      <dgm:t>
        <a:bodyPr/>
        <a:lstStyle/>
        <a:p>
          <a:endParaRPr lang="en-US"/>
        </a:p>
      </dgm:t>
    </dgm:pt>
    <dgm:pt modelId="{EF402696-6A1D-43AA-877E-2B479C6D1335}" type="sibTrans" cxnId="{50387F2B-6556-4C15-AF40-75948F678C89}">
      <dgm:prSet/>
      <dgm:spPr/>
      <dgm:t>
        <a:bodyPr/>
        <a:lstStyle/>
        <a:p>
          <a:endParaRPr lang="en-US"/>
        </a:p>
      </dgm:t>
    </dgm:pt>
    <dgm:pt modelId="{C2D61E26-266B-44C2-8549-F63F7276C9A1}">
      <dgm:prSet/>
      <dgm:spPr/>
      <dgm:t>
        <a:bodyPr/>
        <a:lstStyle/>
        <a:p>
          <a:r>
            <a:rPr lang="en-US"/>
            <a:t>}</a:t>
          </a:r>
        </a:p>
      </dgm:t>
    </dgm:pt>
    <dgm:pt modelId="{933C2F88-5F8B-45F2-8540-492DD2E42E7C}" type="parTrans" cxnId="{7A2410F7-D2F9-4266-BB26-F7F03F86FC2F}">
      <dgm:prSet/>
      <dgm:spPr/>
      <dgm:t>
        <a:bodyPr/>
        <a:lstStyle/>
        <a:p>
          <a:endParaRPr lang="en-US"/>
        </a:p>
      </dgm:t>
    </dgm:pt>
    <dgm:pt modelId="{B35DF8CD-1C4E-4A21-A4E3-E98B77800DFC}" type="sibTrans" cxnId="{7A2410F7-D2F9-4266-BB26-F7F03F86FC2F}">
      <dgm:prSet/>
      <dgm:spPr/>
      <dgm:t>
        <a:bodyPr/>
        <a:lstStyle/>
        <a:p>
          <a:endParaRPr lang="en-US"/>
        </a:p>
      </dgm:t>
    </dgm:pt>
    <dgm:pt modelId="{ED9A95B3-A141-4DE3-AA26-478870616AA1}">
      <dgm:prSet custT="1"/>
      <dgm:spPr/>
      <dgm:t>
        <a:bodyPr/>
        <a:lstStyle/>
        <a:p>
          <a:r>
            <a:rPr lang="en-US" sz="1800" dirty="0">
              <a:latin typeface="Arial Nova" panose="020B0504020202020204" pitchFamily="34" charset="0"/>
            </a:rPr>
            <a:t>size = 0;</a:t>
          </a:r>
        </a:p>
      </dgm:t>
    </dgm:pt>
    <dgm:pt modelId="{C0D9DDCD-0F97-4C9A-8152-036EC9B4F60B}" type="sibTrans" cxnId="{D5E0BB97-FDE6-4C26-8611-7664DDDB6BF4}">
      <dgm:prSet/>
      <dgm:spPr/>
      <dgm:t>
        <a:bodyPr/>
        <a:lstStyle/>
        <a:p>
          <a:endParaRPr lang="en-US"/>
        </a:p>
      </dgm:t>
    </dgm:pt>
    <dgm:pt modelId="{7B29EF6B-9625-4707-A384-A519933D959F}" type="parTrans" cxnId="{D5E0BB97-FDE6-4C26-8611-7664DDDB6BF4}">
      <dgm:prSet/>
      <dgm:spPr/>
      <dgm:t>
        <a:bodyPr/>
        <a:lstStyle/>
        <a:p>
          <a:endParaRPr lang="en-US"/>
        </a:p>
      </dgm:t>
    </dgm:pt>
    <dgm:pt modelId="{5DC406F9-20C8-4D32-A5E4-A91BBBDE362C}">
      <dgm:prSet custT="1"/>
      <dgm:spPr/>
      <dgm:t>
        <a:bodyPr/>
        <a:lstStyle/>
        <a:p>
          <a:r>
            <a:rPr lang="en-US" sz="1800" dirty="0">
              <a:latin typeface="Arial Nova" panose="020B0504020202020204" pitchFamily="34" charset="0"/>
            </a:rPr>
            <a:t>array = new T[</a:t>
          </a:r>
          <a:r>
            <a:rPr lang="en-US" sz="1800" dirty="0" err="1">
              <a:latin typeface="Arial Nova" panose="020B0504020202020204" pitchFamily="34" charset="0"/>
            </a:rPr>
            <a:t>totalCapacity</a:t>
          </a:r>
          <a:r>
            <a:rPr lang="en-US" sz="1800" dirty="0">
              <a:latin typeface="Arial Nova" panose="020B0504020202020204" pitchFamily="34" charset="0"/>
            </a:rPr>
            <a:t>];</a:t>
          </a:r>
        </a:p>
      </dgm:t>
    </dgm:pt>
    <dgm:pt modelId="{85CF06CE-B4F2-4937-99B8-A8033ED0A959}" type="sibTrans" cxnId="{E0FEEB5A-26C3-4A7E-8671-684EBDBB17CD}">
      <dgm:prSet/>
      <dgm:spPr/>
      <dgm:t>
        <a:bodyPr/>
        <a:lstStyle/>
        <a:p>
          <a:endParaRPr lang="en-US"/>
        </a:p>
      </dgm:t>
    </dgm:pt>
    <dgm:pt modelId="{87F81F9A-6C74-4F93-8059-5E6F3FF6B1A5}" type="parTrans" cxnId="{E0FEEB5A-26C3-4A7E-8671-684EBDBB17CD}">
      <dgm:prSet/>
      <dgm:spPr/>
      <dgm:t>
        <a:bodyPr/>
        <a:lstStyle/>
        <a:p>
          <a:endParaRPr lang="en-US"/>
        </a:p>
      </dgm:t>
    </dgm:pt>
    <dgm:pt modelId="{F6262C22-D05E-4FF9-AFFC-CB3BEED804A0}" type="pres">
      <dgm:prSet presAssocID="{7CBF22AF-98B8-4B89-9E7F-573FE5489597}" presName="linear" presStyleCnt="0">
        <dgm:presLayoutVars>
          <dgm:animLvl val="lvl"/>
          <dgm:resizeHandles val="exact"/>
        </dgm:presLayoutVars>
      </dgm:prSet>
      <dgm:spPr/>
    </dgm:pt>
    <dgm:pt modelId="{9FB31595-3CB2-4CF8-A106-BD5FB2C641BE}" type="pres">
      <dgm:prSet presAssocID="{713BFA9C-614D-440E-A7C4-2E0FFDF82E7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D0D2B83-7499-437A-83C1-A1CBC335AD6F}" type="pres">
      <dgm:prSet presAssocID="{713BFA9C-614D-440E-A7C4-2E0FFDF82E73}" presName="childText" presStyleLbl="revTx" presStyleIdx="0" presStyleCnt="1">
        <dgm:presLayoutVars>
          <dgm:bulletEnabled val="1"/>
        </dgm:presLayoutVars>
      </dgm:prSet>
      <dgm:spPr/>
    </dgm:pt>
    <dgm:pt modelId="{8601E06E-AE23-4F18-A00B-935A6BA7A303}" type="pres">
      <dgm:prSet presAssocID="{C2D61E26-266B-44C2-8549-F63F7276C9A1}" presName="parentText" presStyleLbl="node1" presStyleIdx="1" presStyleCnt="2" custScaleY="28815">
        <dgm:presLayoutVars>
          <dgm:chMax val="0"/>
          <dgm:bulletEnabled val="1"/>
        </dgm:presLayoutVars>
      </dgm:prSet>
      <dgm:spPr/>
    </dgm:pt>
  </dgm:ptLst>
  <dgm:cxnLst>
    <dgm:cxn modelId="{1A17DE05-F553-43FE-BD13-D77BF017B04F}" type="presOf" srcId="{5DC406F9-20C8-4D32-A5E4-A91BBBDE362C}" destId="{4D0D2B83-7499-437A-83C1-A1CBC335AD6F}" srcOrd="0" destOrd="2" presId="urn:microsoft.com/office/officeart/2005/8/layout/vList2"/>
    <dgm:cxn modelId="{50387F2B-6556-4C15-AF40-75948F678C89}" srcId="{713BFA9C-614D-440E-A7C4-2E0FFDF82E73}" destId="{0E4DDF93-CCC9-4FA1-A8D7-C5364E7AB646}" srcOrd="0" destOrd="0" parTransId="{C9918B59-B2EA-4372-8789-9BB82B222C94}" sibTransId="{EF402696-6A1D-43AA-877E-2B479C6D1335}"/>
    <dgm:cxn modelId="{AF97C449-B5F1-4FBB-8BEA-A0366F24F905}" type="presOf" srcId="{7CBF22AF-98B8-4B89-9E7F-573FE5489597}" destId="{F6262C22-D05E-4FF9-AFFC-CB3BEED804A0}" srcOrd="0" destOrd="0" presId="urn:microsoft.com/office/officeart/2005/8/layout/vList2"/>
    <dgm:cxn modelId="{192CA44A-CC02-4864-B90E-BF6BCEE07E84}" type="presOf" srcId="{C2D61E26-266B-44C2-8549-F63F7276C9A1}" destId="{8601E06E-AE23-4F18-A00B-935A6BA7A303}" srcOrd="0" destOrd="0" presId="urn:microsoft.com/office/officeart/2005/8/layout/vList2"/>
    <dgm:cxn modelId="{7399604F-A033-423B-AB2C-A5258FC29A1C}" type="presOf" srcId="{ED9A95B3-A141-4DE3-AA26-478870616AA1}" destId="{4D0D2B83-7499-437A-83C1-A1CBC335AD6F}" srcOrd="0" destOrd="1" presId="urn:microsoft.com/office/officeart/2005/8/layout/vList2"/>
    <dgm:cxn modelId="{EE82CD73-926A-4733-9EBC-37868477EE91}" srcId="{7CBF22AF-98B8-4B89-9E7F-573FE5489597}" destId="{713BFA9C-614D-440E-A7C4-2E0FFDF82E73}" srcOrd="0" destOrd="0" parTransId="{3D0DB372-5984-4DB3-9F12-0C425877C30B}" sibTransId="{D504C616-5DAD-430E-B9CA-380636C3C02F}"/>
    <dgm:cxn modelId="{E0FEEB5A-26C3-4A7E-8671-684EBDBB17CD}" srcId="{713BFA9C-614D-440E-A7C4-2E0FFDF82E73}" destId="{5DC406F9-20C8-4D32-A5E4-A91BBBDE362C}" srcOrd="2" destOrd="0" parTransId="{87F81F9A-6C74-4F93-8059-5E6F3FF6B1A5}" sibTransId="{85CF06CE-B4F2-4937-99B8-A8033ED0A959}"/>
    <dgm:cxn modelId="{D5E0BB97-FDE6-4C26-8611-7664DDDB6BF4}" srcId="{713BFA9C-614D-440E-A7C4-2E0FFDF82E73}" destId="{ED9A95B3-A141-4DE3-AA26-478870616AA1}" srcOrd="1" destOrd="0" parTransId="{7B29EF6B-9625-4707-A384-A519933D959F}" sibTransId="{C0D9DDCD-0F97-4C9A-8152-036EC9B4F60B}"/>
    <dgm:cxn modelId="{0E4938D0-E7E6-4260-A62F-B99B7654723A}" type="presOf" srcId="{0E4DDF93-CCC9-4FA1-A8D7-C5364E7AB646}" destId="{4D0D2B83-7499-437A-83C1-A1CBC335AD6F}" srcOrd="0" destOrd="0" presId="urn:microsoft.com/office/officeart/2005/8/layout/vList2"/>
    <dgm:cxn modelId="{6CA69ADC-61B6-401D-A2E3-89CA841928A1}" type="presOf" srcId="{713BFA9C-614D-440E-A7C4-2E0FFDF82E73}" destId="{9FB31595-3CB2-4CF8-A106-BD5FB2C641BE}" srcOrd="0" destOrd="0" presId="urn:microsoft.com/office/officeart/2005/8/layout/vList2"/>
    <dgm:cxn modelId="{7A2410F7-D2F9-4266-BB26-F7F03F86FC2F}" srcId="{7CBF22AF-98B8-4B89-9E7F-573FE5489597}" destId="{C2D61E26-266B-44C2-8549-F63F7276C9A1}" srcOrd="1" destOrd="0" parTransId="{933C2F88-5F8B-45F2-8540-492DD2E42E7C}" sibTransId="{B35DF8CD-1C4E-4A21-A4E3-E98B77800DFC}"/>
    <dgm:cxn modelId="{1229BE46-5523-418A-A8A2-CDA83C6355C8}" type="presParOf" srcId="{F6262C22-D05E-4FF9-AFFC-CB3BEED804A0}" destId="{9FB31595-3CB2-4CF8-A106-BD5FB2C641BE}" srcOrd="0" destOrd="0" presId="urn:microsoft.com/office/officeart/2005/8/layout/vList2"/>
    <dgm:cxn modelId="{F75DE83E-2333-4AD0-AB8F-7763B7DA7E27}" type="presParOf" srcId="{F6262C22-D05E-4FF9-AFFC-CB3BEED804A0}" destId="{4D0D2B83-7499-437A-83C1-A1CBC335AD6F}" srcOrd="1" destOrd="0" presId="urn:microsoft.com/office/officeart/2005/8/layout/vList2"/>
    <dgm:cxn modelId="{8865F44E-1AB8-4275-9DE6-A51CDA199A9A}" type="presParOf" srcId="{F6262C22-D05E-4FF9-AFFC-CB3BEED804A0}" destId="{8601E06E-AE23-4F18-A00B-935A6BA7A30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35FD7C-D968-4E82-B475-A67E2566087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7657B63-95B1-475D-8C5C-29EFF591FF1D}">
      <dgm:prSet/>
      <dgm:spPr/>
      <dgm:t>
        <a:bodyPr/>
        <a:lstStyle/>
        <a:p>
          <a:pPr algn="ctr"/>
          <a:r>
            <a:rPr lang="en-US" b="1"/>
            <a:t>ROW MAJOR</a:t>
          </a:r>
          <a:endParaRPr lang="en-US"/>
        </a:p>
      </dgm:t>
    </dgm:pt>
    <dgm:pt modelId="{E2613255-928C-480C-9371-0496A2916446}" type="parTrans" cxnId="{FF4AC2BE-F1BB-428A-8447-2C6CAD9001CA}">
      <dgm:prSet/>
      <dgm:spPr/>
      <dgm:t>
        <a:bodyPr/>
        <a:lstStyle/>
        <a:p>
          <a:endParaRPr lang="en-US"/>
        </a:p>
      </dgm:t>
    </dgm:pt>
    <dgm:pt modelId="{6F179213-EBFB-4008-A6AC-7C6EBFCF3E5D}" type="sibTrans" cxnId="{FF4AC2BE-F1BB-428A-8447-2C6CAD9001CA}">
      <dgm:prSet/>
      <dgm:spPr/>
      <dgm:t>
        <a:bodyPr/>
        <a:lstStyle/>
        <a:p>
          <a:endParaRPr lang="en-US"/>
        </a:p>
      </dgm:t>
    </dgm:pt>
    <dgm:pt modelId="{3D0D5C65-5B34-435A-8DE3-C57CB0BB887D}" type="pres">
      <dgm:prSet presAssocID="{DD35FD7C-D968-4E82-B475-A67E2566087E}" presName="linear" presStyleCnt="0">
        <dgm:presLayoutVars>
          <dgm:animLvl val="lvl"/>
          <dgm:resizeHandles val="exact"/>
        </dgm:presLayoutVars>
      </dgm:prSet>
      <dgm:spPr/>
    </dgm:pt>
    <dgm:pt modelId="{AB725A11-D807-42BB-9262-9928A1E51662}" type="pres">
      <dgm:prSet presAssocID="{07657B63-95B1-475D-8C5C-29EFF591FF1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F4AC2BE-F1BB-428A-8447-2C6CAD9001CA}" srcId="{DD35FD7C-D968-4E82-B475-A67E2566087E}" destId="{07657B63-95B1-475D-8C5C-29EFF591FF1D}" srcOrd="0" destOrd="0" parTransId="{E2613255-928C-480C-9371-0496A2916446}" sibTransId="{6F179213-EBFB-4008-A6AC-7C6EBFCF3E5D}"/>
    <dgm:cxn modelId="{5BE5D1CF-8940-4720-B3FA-3756A0341744}" type="presOf" srcId="{07657B63-95B1-475D-8C5C-29EFF591FF1D}" destId="{AB725A11-D807-42BB-9262-9928A1E51662}" srcOrd="0" destOrd="0" presId="urn:microsoft.com/office/officeart/2005/8/layout/vList2"/>
    <dgm:cxn modelId="{307FC9FA-7C11-4975-8940-9EFEBEAC67F2}" type="presOf" srcId="{DD35FD7C-D968-4E82-B475-A67E2566087E}" destId="{3D0D5C65-5B34-435A-8DE3-C57CB0BB887D}" srcOrd="0" destOrd="0" presId="urn:microsoft.com/office/officeart/2005/8/layout/vList2"/>
    <dgm:cxn modelId="{DB84A866-1F73-45B9-AD8A-EE3EC3E2A305}" type="presParOf" srcId="{3D0D5C65-5B34-435A-8DE3-C57CB0BB887D}" destId="{AB725A11-D807-42BB-9262-9928A1E5166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1627AA-FCF6-4B44-B086-16DDE57B5F94}" type="doc">
      <dgm:prSet loTypeId="urn:microsoft.com/office/officeart/2005/8/layout/vList2" loCatId="list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en-US"/>
        </a:p>
      </dgm:t>
    </dgm:pt>
    <dgm:pt modelId="{CD73835E-527D-4A9C-B9DC-A488700E7574}">
      <dgm:prSet custT="1"/>
      <dgm:spPr/>
      <dgm:t>
        <a:bodyPr/>
        <a:lstStyle/>
        <a:p>
          <a:r>
            <a:rPr lang="en-US" sz="2000"/>
            <a:t>char arr[10];</a:t>
          </a:r>
        </a:p>
      </dgm:t>
    </dgm:pt>
    <dgm:pt modelId="{120A4939-EF1D-464D-9256-49C1BE553F7E}" type="parTrans" cxnId="{FA6C2F2A-A67C-4119-815B-7BE533BE1E54}">
      <dgm:prSet/>
      <dgm:spPr/>
      <dgm:t>
        <a:bodyPr/>
        <a:lstStyle/>
        <a:p>
          <a:endParaRPr lang="en-US"/>
        </a:p>
      </dgm:t>
    </dgm:pt>
    <dgm:pt modelId="{D8A463A0-548A-4AE6-8859-676B075E91E1}" type="sibTrans" cxnId="{FA6C2F2A-A67C-4119-815B-7BE533BE1E54}">
      <dgm:prSet/>
      <dgm:spPr/>
      <dgm:t>
        <a:bodyPr/>
        <a:lstStyle/>
        <a:p>
          <a:endParaRPr lang="en-US"/>
        </a:p>
      </dgm:t>
    </dgm:pt>
    <dgm:pt modelId="{86939B0E-BDCB-4FFF-AC92-599D2EB62713}">
      <dgm:prSet custT="1"/>
      <dgm:spPr/>
      <dgm:t>
        <a:bodyPr/>
        <a:lstStyle/>
        <a:p>
          <a:r>
            <a:rPr lang="en-US" sz="2000"/>
            <a:t>char *arrptr;</a:t>
          </a:r>
        </a:p>
      </dgm:t>
    </dgm:pt>
    <dgm:pt modelId="{EFAD1FCB-1666-4457-BA5E-BF92B0092CB5}" type="parTrans" cxnId="{9ACABB83-1CC1-493B-BEA3-226169555823}">
      <dgm:prSet/>
      <dgm:spPr/>
      <dgm:t>
        <a:bodyPr/>
        <a:lstStyle/>
        <a:p>
          <a:endParaRPr lang="en-US"/>
        </a:p>
      </dgm:t>
    </dgm:pt>
    <dgm:pt modelId="{3B94925B-D521-4CBE-A5FA-2CE040698023}" type="sibTrans" cxnId="{9ACABB83-1CC1-493B-BEA3-226169555823}">
      <dgm:prSet/>
      <dgm:spPr/>
      <dgm:t>
        <a:bodyPr/>
        <a:lstStyle/>
        <a:p>
          <a:endParaRPr lang="en-US"/>
        </a:p>
      </dgm:t>
    </dgm:pt>
    <dgm:pt modelId="{3C9AFBAC-6F4C-4AC9-A0BA-222BAB230F42}">
      <dgm:prSet custT="1"/>
      <dgm:spPr/>
      <dgm:t>
        <a:bodyPr/>
        <a:lstStyle/>
        <a:p>
          <a:r>
            <a:rPr lang="en-US" sz="2000"/>
            <a:t>char *ptr;</a:t>
          </a:r>
        </a:p>
      </dgm:t>
    </dgm:pt>
    <dgm:pt modelId="{C75069BD-6189-42AA-8CBE-FDC0731DF4AF}" type="parTrans" cxnId="{DE116921-9BF6-4C34-9D84-8E0156D2CFB2}">
      <dgm:prSet/>
      <dgm:spPr/>
      <dgm:t>
        <a:bodyPr/>
        <a:lstStyle/>
        <a:p>
          <a:endParaRPr lang="en-US"/>
        </a:p>
      </dgm:t>
    </dgm:pt>
    <dgm:pt modelId="{93A9DF85-1377-43AC-B2C8-28455CD44739}" type="sibTrans" cxnId="{DE116921-9BF6-4C34-9D84-8E0156D2CFB2}">
      <dgm:prSet/>
      <dgm:spPr/>
      <dgm:t>
        <a:bodyPr/>
        <a:lstStyle/>
        <a:p>
          <a:endParaRPr lang="en-US"/>
        </a:p>
      </dgm:t>
    </dgm:pt>
    <dgm:pt modelId="{FB522096-283A-4253-8F8E-C821D7F8AA92}">
      <dgm:prSet custT="1"/>
      <dgm:spPr/>
      <dgm:t>
        <a:bodyPr/>
        <a:lstStyle/>
        <a:p>
          <a:r>
            <a:rPr lang="en-US" sz="2000"/>
            <a:t>arrptr = arr;	</a:t>
          </a:r>
        </a:p>
      </dgm:t>
    </dgm:pt>
    <dgm:pt modelId="{46A03428-86B1-426C-B45C-96BC0A6FE086}" type="parTrans" cxnId="{7D2AA2C4-09D4-4955-BC01-D27ACE24CD3F}">
      <dgm:prSet/>
      <dgm:spPr/>
      <dgm:t>
        <a:bodyPr/>
        <a:lstStyle/>
        <a:p>
          <a:endParaRPr lang="en-US"/>
        </a:p>
      </dgm:t>
    </dgm:pt>
    <dgm:pt modelId="{46D41940-FD40-4891-990E-F76E2BDA3AB6}" type="sibTrans" cxnId="{7D2AA2C4-09D4-4955-BC01-D27ACE24CD3F}">
      <dgm:prSet/>
      <dgm:spPr/>
      <dgm:t>
        <a:bodyPr/>
        <a:lstStyle/>
        <a:p>
          <a:endParaRPr lang="en-US"/>
        </a:p>
      </dgm:t>
    </dgm:pt>
    <dgm:pt modelId="{FB7EEE50-0B77-41F2-91E3-7999C53DD881}">
      <dgm:prSet custT="1"/>
      <dgm:spPr/>
      <dgm:t>
        <a:bodyPr/>
        <a:lstStyle/>
        <a:p>
          <a:r>
            <a:rPr lang="en-US" sz="2000"/>
            <a:t>ptr = &amp;arr[0]; </a:t>
          </a:r>
        </a:p>
      </dgm:t>
    </dgm:pt>
    <dgm:pt modelId="{FF7F4D52-9454-4502-99C4-CA9F1DDF488E}" type="parTrans" cxnId="{CAFC1A03-0DDC-4091-A5BE-C67B3C6771CB}">
      <dgm:prSet/>
      <dgm:spPr/>
      <dgm:t>
        <a:bodyPr/>
        <a:lstStyle/>
        <a:p>
          <a:endParaRPr lang="en-US"/>
        </a:p>
      </dgm:t>
    </dgm:pt>
    <dgm:pt modelId="{A041377E-5EF6-4C82-9957-2B34A20F4A42}" type="sibTrans" cxnId="{CAFC1A03-0DDC-4091-A5BE-C67B3C6771CB}">
      <dgm:prSet/>
      <dgm:spPr/>
      <dgm:t>
        <a:bodyPr/>
        <a:lstStyle/>
        <a:p>
          <a:endParaRPr lang="en-US"/>
        </a:p>
      </dgm:t>
    </dgm:pt>
    <dgm:pt modelId="{6F31BE82-784F-42D1-8583-2C80FC1F1EE4}" type="pres">
      <dgm:prSet presAssocID="{A21627AA-FCF6-4B44-B086-16DDE57B5F94}" presName="linear" presStyleCnt="0">
        <dgm:presLayoutVars>
          <dgm:animLvl val="lvl"/>
          <dgm:resizeHandles val="exact"/>
        </dgm:presLayoutVars>
      </dgm:prSet>
      <dgm:spPr/>
    </dgm:pt>
    <dgm:pt modelId="{B551B79F-D617-4816-9A66-2DD3F24E3EB2}" type="pres">
      <dgm:prSet presAssocID="{CD73835E-527D-4A9C-B9DC-A488700E757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FCDCCD3-40F2-42E6-A3E2-D9B6D8804864}" type="pres">
      <dgm:prSet presAssocID="{D8A463A0-548A-4AE6-8859-676B075E91E1}" presName="spacer" presStyleCnt="0"/>
      <dgm:spPr/>
    </dgm:pt>
    <dgm:pt modelId="{306155C1-CC72-4144-AF44-3D3375F93AEF}" type="pres">
      <dgm:prSet presAssocID="{86939B0E-BDCB-4FFF-AC92-599D2EB6271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76B171F-B0DA-48D4-8C2A-8BC9985DCB65}" type="pres">
      <dgm:prSet presAssocID="{3B94925B-D521-4CBE-A5FA-2CE040698023}" presName="spacer" presStyleCnt="0"/>
      <dgm:spPr/>
    </dgm:pt>
    <dgm:pt modelId="{84534824-FD51-4DEA-9320-C61C1F33B4A4}" type="pres">
      <dgm:prSet presAssocID="{3C9AFBAC-6F4C-4AC9-A0BA-222BAB230F4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16C3066-6CD2-4EE6-886A-75061F99880A}" type="pres">
      <dgm:prSet presAssocID="{93A9DF85-1377-43AC-B2C8-28455CD44739}" presName="spacer" presStyleCnt="0"/>
      <dgm:spPr/>
    </dgm:pt>
    <dgm:pt modelId="{E3D4B9E0-3BAE-412F-9C55-1A4669970D90}" type="pres">
      <dgm:prSet presAssocID="{FB522096-283A-4253-8F8E-C821D7F8AA9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972E8DB-61B3-45EE-B40B-BC724D5CD0D2}" type="pres">
      <dgm:prSet presAssocID="{46D41940-FD40-4891-990E-F76E2BDA3AB6}" presName="spacer" presStyleCnt="0"/>
      <dgm:spPr/>
    </dgm:pt>
    <dgm:pt modelId="{6FDA1512-7C24-44A3-B579-B0033A4A7E46}" type="pres">
      <dgm:prSet presAssocID="{FB7EEE50-0B77-41F2-91E3-7999C53DD88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39B1D02-A78A-45E1-888A-1D294983CF8C}" type="presOf" srcId="{FB7EEE50-0B77-41F2-91E3-7999C53DD881}" destId="{6FDA1512-7C24-44A3-B579-B0033A4A7E46}" srcOrd="0" destOrd="0" presId="urn:microsoft.com/office/officeart/2005/8/layout/vList2"/>
    <dgm:cxn modelId="{CAFC1A03-0DDC-4091-A5BE-C67B3C6771CB}" srcId="{A21627AA-FCF6-4B44-B086-16DDE57B5F94}" destId="{FB7EEE50-0B77-41F2-91E3-7999C53DD881}" srcOrd="4" destOrd="0" parTransId="{FF7F4D52-9454-4502-99C4-CA9F1DDF488E}" sibTransId="{A041377E-5EF6-4C82-9957-2B34A20F4A42}"/>
    <dgm:cxn modelId="{DE116921-9BF6-4C34-9D84-8E0156D2CFB2}" srcId="{A21627AA-FCF6-4B44-B086-16DDE57B5F94}" destId="{3C9AFBAC-6F4C-4AC9-A0BA-222BAB230F42}" srcOrd="2" destOrd="0" parTransId="{C75069BD-6189-42AA-8CBE-FDC0731DF4AF}" sibTransId="{93A9DF85-1377-43AC-B2C8-28455CD44739}"/>
    <dgm:cxn modelId="{FA6C2F2A-A67C-4119-815B-7BE533BE1E54}" srcId="{A21627AA-FCF6-4B44-B086-16DDE57B5F94}" destId="{CD73835E-527D-4A9C-B9DC-A488700E7574}" srcOrd="0" destOrd="0" parTransId="{120A4939-EF1D-464D-9256-49C1BE553F7E}" sibTransId="{D8A463A0-548A-4AE6-8859-676B075E91E1}"/>
    <dgm:cxn modelId="{B888482E-8E61-44E3-A690-184200345EA9}" type="presOf" srcId="{CD73835E-527D-4A9C-B9DC-A488700E7574}" destId="{B551B79F-D617-4816-9A66-2DD3F24E3EB2}" srcOrd="0" destOrd="0" presId="urn:microsoft.com/office/officeart/2005/8/layout/vList2"/>
    <dgm:cxn modelId="{66AC6B64-68E0-4BB6-A5E6-7402FA1F5147}" type="presOf" srcId="{86939B0E-BDCB-4FFF-AC92-599D2EB62713}" destId="{306155C1-CC72-4144-AF44-3D3375F93AEF}" srcOrd="0" destOrd="0" presId="urn:microsoft.com/office/officeart/2005/8/layout/vList2"/>
    <dgm:cxn modelId="{9ACABB83-1CC1-493B-BEA3-226169555823}" srcId="{A21627AA-FCF6-4B44-B086-16DDE57B5F94}" destId="{86939B0E-BDCB-4FFF-AC92-599D2EB62713}" srcOrd="1" destOrd="0" parTransId="{EFAD1FCB-1666-4457-BA5E-BF92B0092CB5}" sibTransId="{3B94925B-D521-4CBE-A5FA-2CE040698023}"/>
    <dgm:cxn modelId="{569045BB-5A8F-48AF-82E1-E177ED61543D}" type="presOf" srcId="{3C9AFBAC-6F4C-4AC9-A0BA-222BAB230F42}" destId="{84534824-FD51-4DEA-9320-C61C1F33B4A4}" srcOrd="0" destOrd="0" presId="urn:microsoft.com/office/officeart/2005/8/layout/vList2"/>
    <dgm:cxn modelId="{7D2AA2C4-09D4-4955-BC01-D27ACE24CD3F}" srcId="{A21627AA-FCF6-4B44-B086-16DDE57B5F94}" destId="{FB522096-283A-4253-8F8E-C821D7F8AA92}" srcOrd="3" destOrd="0" parTransId="{46A03428-86B1-426C-B45C-96BC0A6FE086}" sibTransId="{46D41940-FD40-4891-990E-F76E2BDA3AB6}"/>
    <dgm:cxn modelId="{4099F2FD-8770-4B74-A2D3-803B668E84D3}" type="presOf" srcId="{A21627AA-FCF6-4B44-B086-16DDE57B5F94}" destId="{6F31BE82-784F-42D1-8583-2C80FC1F1EE4}" srcOrd="0" destOrd="0" presId="urn:microsoft.com/office/officeart/2005/8/layout/vList2"/>
    <dgm:cxn modelId="{CC97D1FF-8404-4AAF-B225-754247150826}" type="presOf" srcId="{FB522096-283A-4253-8F8E-C821D7F8AA92}" destId="{E3D4B9E0-3BAE-412F-9C55-1A4669970D90}" srcOrd="0" destOrd="0" presId="urn:microsoft.com/office/officeart/2005/8/layout/vList2"/>
    <dgm:cxn modelId="{8EB15AE7-5511-4D69-A859-FEFE7189BCD1}" type="presParOf" srcId="{6F31BE82-784F-42D1-8583-2C80FC1F1EE4}" destId="{B551B79F-D617-4816-9A66-2DD3F24E3EB2}" srcOrd="0" destOrd="0" presId="urn:microsoft.com/office/officeart/2005/8/layout/vList2"/>
    <dgm:cxn modelId="{A06D0F4B-4B0E-4797-BDB4-621C0DCFE720}" type="presParOf" srcId="{6F31BE82-784F-42D1-8583-2C80FC1F1EE4}" destId="{7FCDCCD3-40F2-42E6-A3E2-D9B6D8804864}" srcOrd="1" destOrd="0" presId="urn:microsoft.com/office/officeart/2005/8/layout/vList2"/>
    <dgm:cxn modelId="{5FA6C15F-ECDB-48D6-AA58-5EA0D1B4F71B}" type="presParOf" srcId="{6F31BE82-784F-42D1-8583-2C80FC1F1EE4}" destId="{306155C1-CC72-4144-AF44-3D3375F93AEF}" srcOrd="2" destOrd="0" presId="urn:microsoft.com/office/officeart/2005/8/layout/vList2"/>
    <dgm:cxn modelId="{F855DE2F-525D-4B3C-AD86-8A0994C0C4E4}" type="presParOf" srcId="{6F31BE82-784F-42D1-8583-2C80FC1F1EE4}" destId="{E76B171F-B0DA-48D4-8C2A-8BC9985DCB65}" srcOrd="3" destOrd="0" presId="urn:microsoft.com/office/officeart/2005/8/layout/vList2"/>
    <dgm:cxn modelId="{9E85A373-2DB7-4F99-A9F7-E6CFBE578F4A}" type="presParOf" srcId="{6F31BE82-784F-42D1-8583-2C80FC1F1EE4}" destId="{84534824-FD51-4DEA-9320-C61C1F33B4A4}" srcOrd="4" destOrd="0" presId="urn:microsoft.com/office/officeart/2005/8/layout/vList2"/>
    <dgm:cxn modelId="{F52CE967-25E7-428E-B490-83F5E1D88EF1}" type="presParOf" srcId="{6F31BE82-784F-42D1-8583-2C80FC1F1EE4}" destId="{D16C3066-6CD2-4EE6-886A-75061F99880A}" srcOrd="5" destOrd="0" presId="urn:microsoft.com/office/officeart/2005/8/layout/vList2"/>
    <dgm:cxn modelId="{B1E9E8B2-B7D2-4FB0-B4DF-8B235268BFFC}" type="presParOf" srcId="{6F31BE82-784F-42D1-8583-2C80FC1F1EE4}" destId="{E3D4B9E0-3BAE-412F-9C55-1A4669970D90}" srcOrd="6" destOrd="0" presId="urn:microsoft.com/office/officeart/2005/8/layout/vList2"/>
    <dgm:cxn modelId="{8F964E07-A437-4896-B923-A534D91D85E7}" type="presParOf" srcId="{6F31BE82-784F-42D1-8583-2C80FC1F1EE4}" destId="{3972E8DB-61B3-45EE-B40B-BC724D5CD0D2}" srcOrd="7" destOrd="0" presId="urn:microsoft.com/office/officeart/2005/8/layout/vList2"/>
    <dgm:cxn modelId="{4B0117F7-50D1-4951-A167-DA49C2A0DB70}" type="presParOf" srcId="{6F31BE82-784F-42D1-8583-2C80FC1F1EE4}" destId="{6FDA1512-7C24-44A3-B579-B0033A4A7E4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3A47C-9500-4533-8089-98B134101C55}">
      <dsp:nvSpPr>
        <dsp:cNvPr id="0" name=""/>
        <dsp:cNvSpPr/>
      </dsp:nvSpPr>
      <dsp:spPr>
        <a:xfrm>
          <a:off x="0" y="163589"/>
          <a:ext cx="3886200" cy="13415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 </a:t>
          </a:r>
          <a:r>
            <a:rPr lang="en-US" sz="1900" b="1" kern="1200" dirty="0"/>
            <a:t>function template </a:t>
          </a:r>
          <a:r>
            <a:rPr lang="en-US" sz="1900" kern="1200" dirty="0"/>
            <a:t>is not an actual function, but instead is a pattern for what could become a function</a:t>
          </a:r>
        </a:p>
      </dsp:txBody>
      <dsp:txXfrm>
        <a:off x="65489" y="229078"/>
        <a:ext cx="3755222" cy="12105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DA501-0988-496D-8CE0-74F666614E62}">
      <dsp:nvSpPr>
        <dsp:cNvPr id="0" name=""/>
        <dsp:cNvSpPr/>
      </dsp:nvSpPr>
      <dsp:spPr>
        <a:xfrm>
          <a:off x="0" y="0"/>
          <a:ext cx="2165978" cy="36928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Function overloading</a:t>
          </a:r>
        </a:p>
      </dsp:txBody>
      <dsp:txXfrm>
        <a:off x="18027" y="18027"/>
        <a:ext cx="2129924" cy="3332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CC7EC-1913-47EB-A701-34EF8847FF29}">
      <dsp:nvSpPr>
        <dsp:cNvPr id="0" name=""/>
        <dsp:cNvSpPr/>
      </dsp:nvSpPr>
      <dsp:spPr>
        <a:xfrm>
          <a:off x="0" y="2223"/>
          <a:ext cx="4734910" cy="561600"/>
        </a:xfrm>
        <a:prstGeom prst="roundRect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template &lt;class T&gt;</a:t>
          </a:r>
          <a:endParaRPr lang="en-US" sz="1600" kern="1200" dirty="0"/>
        </a:p>
      </dsp:txBody>
      <dsp:txXfrm>
        <a:off x="27415" y="29638"/>
        <a:ext cx="4680080" cy="506770"/>
      </dsp:txXfrm>
    </dsp:sp>
    <dsp:sp modelId="{68DEE702-1BA4-47DE-A359-960338CDD07F}">
      <dsp:nvSpPr>
        <dsp:cNvPr id="0" name=""/>
        <dsp:cNvSpPr/>
      </dsp:nvSpPr>
      <dsp:spPr>
        <a:xfrm>
          <a:off x="0" y="650223"/>
          <a:ext cx="4734910" cy="561600"/>
        </a:xfrm>
        <a:prstGeom prst="roundRect">
          <a:avLst/>
        </a:prstGeom>
        <a:solidFill>
          <a:schemeClr val="accent6">
            <a:shade val="50000"/>
            <a:hueOff val="0"/>
            <a:satOff val="-12475"/>
            <a:lumOff val="165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class BasicVector{</a:t>
          </a:r>
        </a:p>
      </dsp:txBody>
      <dsp:txXfrm>
        <a:off x="27415" y="677638"/>
        <a:ext cx="4680080" cy="506770"/>
      </dsp:txXfrm>
    </dsp:sp>
    <dsp:sp modelId="{C25BB6BD-CCBC-491D-940C-974E3C700781}">
      <dsp:nvSpPr>
        <dsp:cNvPr id="0" name=""/>
        <dsp:cNvSpPr/>
      </dsp:nvSpPr>
      <dsp:spPr>
        <a:xfrm>
          <a:off x="0" y="1298223"/>
          <a:ext cx="4734910" cy="561600"/>
        </a:xfrm>
        <a:prstGeom prst="roundRect">
          <a:avLst/>
        </a:prstGeom>
        <a:solidFill>
          <a:schemeClr val="accent6">
            <a:shade val="50000"/>
            <a:hueOff val="0"/>
            <a:satOff val="-24950"/>
            <a:lumOff val="331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public:</a:t>
          </a:r>
        </a:p>
      </dsp:txBody>
      <dsp:txXfrm>
        <a:off x="27415" y="1325638"/>
        <a:ext cx="4680080" cy="506770"/>
      </dsp:txXfrm>
    </dsp:sp>
    <dsp:sp modelId="{3F8E70C4-0A8C-4E51-B2C5-1811292D9631}">
      <dsp:nvSpPr>
        <dsp:cNvPr id="0" name=""/>
        <dsp:cNvSpPr/>
      </dsp:nvSpPr>
      <dsp:spPr>
        <a:xfrm>
          <a:off x="0" y="1859823"/>
          <a:ext cx="4734910" cy="13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333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 err="1">
              <a:latin typeface="Arial Nova" panose="020B0504020202020204" pitchFamily="34" charset="0"/>
            </a:rPr>
            <a:t>BasicVector</a:t>
          </a:r>
          <a:r>
            <a:rPr lang="en-US" sz="1600" kern="1200" dirty="0">
              <a:latin typeface="Arial Nova" panose="020B0504020202020204" pitchFamily="34" charset="0"/>
            </a:rPr>
            <a:t>(</a:t>
          </a:r>
          <a:r>
            <a:rPr lang="en-US" sz="1600" b="1" kern="1200" dirty="0">
              <a:latin typeface="Arial Nova" panose="020B0504020202020204" pitchFamily="34" charset="0"/>
            </a:rPr>
            <a:t>int size= 10</a:t>
          </a:r>
          <a:r>
            <a:rPr lang="en-US" sz="1600" kern="1200" dirty="0">
              <a:latin typeface="Arial Nova" panose="020B0504020202020204" pitchFamily="34" charset="0"/>
            </a:rPr>
            <a:t>);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latin typeface="Arial Nova" panose="020B0504020202020204" pitchFamily="34" charset="0"/>
            </a:rPr>
            <a:t>T&amp; operator[ ](int </a:t>
          </a:r>
          <a:r>
            <a:rPr lang="en-US" sz="1600" kern="1200" dirty="0" err="1">
              <a:latin typeface="Arial Nova" panose="020B0504020202020204" pitchFamily="34" charset="0"/>
            </a:rPr>
            <a:t>i</a:t>
          </a:r>
          <a:r>
            <a:rPr lang="en-US" sz="1600" kern="1200" dirty="0">
              <a:latin typeface="Arial Nova" panose="020B0504020202020204" pitchFamily="34" charset="0"/>
            </a:rPr>
            <a:t>){ return a[</a:t>
          </a:r>
          <a:r>
            <a:rPr lang="en-US" sz="1600" kern="1200" dirty="0" err="1">
              <a:latin typeface="Arial Nova" panose="020B0504020202020204" pitchFamily="34" charset="0"/>
            </a:rPr>
            <a:t>i</a:t>
          </a:r>
          <a:r>
            <a:rPr lang="en-US" sz="1600" kern="1200" dirty="0">
              <a:latin typeface="Arial Nova" panose="020B0504020202020204" pitchFamily="34" charset="0"/>
            </a:rPr>
            <a:t>]; }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latin typeface="Arial Nova" panose="020B0504020202020204" pitchFamily="34" charset="0"/>
            </a:rPr>
            <a:t>bool Add(T element);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latin typeface="Arial Nova" panose="020B0504020202020204" pitchFamily="34" charset="0"/>
            </a:rPr>
            <a:t>bool Del(T element);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latin typeface="Arial Nova" panose="020B0504020202020204" pitchFamily="34" charset="0"/>
            </a:rPr>
            <a:t>bool </a:t>
          </a:r>
          <a:r>
            <a:rPr lang="en-US" sz="1600" kern="1200" dirty="0" err="1">
              <a:latin typeface="Arial Nova" panose="020B0504020202020204" pitchFamily="34" charset="0"/>
            </a:rPr>
            <a:t>isfull</a:t>
          </a:r>
          <a:r>
            <a:rPr lang="en-US" sz="1600" kern="1200" dirty="0">
              <a:latin typeface="Arial Nova" panose="020B0504020202020204" pitchFamily="34" charset="0"/>
            </a:rPr>
            <a:t>();</a:t>
          </a:r>
        </a:p>
      </dsp:txBody>
      <dsp:txXfrm>
        <a:off x="0" y="1859823"/>
        <a:ext cx="4734910" cy="1366200"/>
      </dsp:txXfrm>
    </dsp:sp>
    <dsp:sp modelId="{BF402188-B6CF-4B7F-97FA-285E4C88B0C6}">
      <dsp:nvSpPr>
        <dsp:cNvPr id="0" name=""/>
        <dsp:cNvSpPr/>
      </dsp:nvSpPr>
      <dsp:spPr>
        <a:xfrm>
          <a:off x="0" y="3226023"/>
          <a:ext cx="4734910" cy="561600"/>
        </a:xfrm>
        <a:prstGeom prst="roundRect">
          <a:avLst/>
        </a:prstGeom>
        <a:solidFill>
          <a:schemeClr val="accent6">
            <a:shade val="50000"/>
            <a:hueOff val="0"/>
            <a:satOff val="-37425"/>
            <a:lumOff val="496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// . . . other public members omitted</a:t>
          </a:r>
          <a:endParaRPr lang="en-US" sz="1600" kern="1200"/>
        </a:p>
      </dsp:txBody>
      <dsp:txXfrm>
        <a:off x="27415" y="3253438"/>
        <a:ext cx="4680080" cy="506770"/>
      </dsp:txXfrm>
    </dsp:sp>
    <dsp:sp modelId="{BB54846E-C9B8-42EA-8817-153D298DA2F7}">
      <dsp:nvSpPr>
        <dsp:cNvPr id="0" name=""/>
        <dsp:cNvSpPr/>
      </dsp:nvSpPr>
      <dsp:spPr>
        <a:xfrm>
          <a:off x="0" y="3874023"/>
          <a:ext cx="4734910" cy="561600"/>
        </a:xfrm>
        <a:prstGeom prst="roundRect">
          <a:avLst/>
        </a:prstGeom>
        <a:solidFill>
          <a:schemeClr val="accent6">
            <a:shade val="50000"/>
            <a:hueOff val="0"/>
            <a:satOff val="-24950"/>
            <a:lumOff val="331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private:</a:t>
          </a:r>
        </a:p>
      </dsp:txBody>
      <dsp:txXfrm>
        <a:off x="27415" y="3901438"/>
        <a:ext cx="4680080" cy="506770"/>
      </dsp:txXfrm>
    </dsp:sp>
    <dsp:sp modelId="{1D377FA4-1EAD-4DE9-9916-2A0B428EEEA8}">
      <dsp:nvSpPr>
        <dsp:cNvPr id="0" name=""/>
        <dsp:cNvSpPr/>
      </dsp:nvSpPr>
      <dsp:spPr>
        <a:xfrm>
          <a:off x="0" y="4435623"/>
          <a:ext cx="4734910" cy="80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333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latin typeface="Arial Nova" panose="020B0504020202020204" pitchFamily="34" charset="0"/>
            </a:rPr>
            <a:t>int </a:t>
          </a:r>
          <a:r>
            <a:rPr lang="en-US" sz="1600" kern="1200" dirty="0" err="1">
              <a:latin typeface="Arial Nova" panose="020B0504020202020204" pitchFamily="34" charset="0"/>
            </a:rPr>
            <a:t>maxSize</a:t>
          </a:r>
          <a:r>
            <a:rPr lang="en-US" sz="1600" kern="1200" dirty="0">
              <a:latin typeface="Arial Nova" panose="020B0504020202020204" pitchFamily="34" charset="0"/>
            </a:rPr>
            <a:t>;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latin typeface="Arial Nova" panose="020B0504020202020204" pitchFamily="34" charset="0"/>
            </a:rPr>
            <a:t>int size;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latin typeface="Arial Nova" panose="020B0504020202020204" pitchFamily="34" charset="0"/>
            </a:rPr>
            <a:t>T * array;</a:t>
          </a:r>
        </a:p>
      </dsp:txBody>
      <dsp:txXfrm>
        <a:off x="0" y="4435623"/>
        <a:ext cx="4734910" cy="807300"/>
      </dsp:txXfrm>
    </dsp:sp>
    <dsp:sp modelId="{156E2F99-BBC9-4EFB-9A93-E930B7B65AED}">
      <dsp:nvSpPr>
        <dsp:cNvPr id="0" name=""/>
        <dsp:cNvSpPr/>
      </dsp:nvSpPr>
      <dsp:spPr>
        <a:xfrm>
          <a:off x="0" y="5242923"/>
          <a:ext cx="4734910" cy="561600"/>
        </a:xfrm>
        <a:prstGeom prst="roundRect">
          <a:avLst/>
        </a:prstGeom>
        <a:solidFill>
          <a:schemeClr val="accent6">
            <a:shade val="50000"/>
            <a:hueOff val="0"/>
            <a:satOff val="-12475"/>
            <a:lumOff val="165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};</a:t>
          </a:r>
        </a:p>
      </dsp:txBody>
      <dsp:txXfrm>
        <a:off x="27415" y="5270338"/>
        <a:ext cx="4680080" cy="5067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31595-3CB2-4CF8-A106-BD5FB2C641BE}">
      <dsp:nvSpPr>
        <dsp:cNvPr id="0" name=""/>
        <dsp:cNvSpPr/>
      </dsp:nvSpPr>
      <dsp:spPr>
        <a:xfrm>
          <a:off x="0" y="943913"/>
          <a:ext cx="4038600" cy="149760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template &lt;class T&gt;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BasicVector</a:t>
          </a:r>
          <a:r>
            <a:rPr lang="en-US" sz="1800" b="1" kern="1200" dirty="0"/>
            <a:t>&lt;T&gt;::</a:t>
          </a:r>
          <a:r>
            <a:rPr lang="en-US" sz="1800" b="1" kern="1200" dirty="0" err="1"/>
            <a:t>BasicVector</a:t>
          </a:r>
          <a:r>
            <a:rPr lang="en-US" sz="1800" b="1" kern="1200" dirty="0"/>
            <a:t>(int s){</a:t>
          </a:r>
        </a:p>
      </dsp:txBody>
      <dsp:txXfrm>
        <a:off x="73107" y="1017020"/>
        <a:ext cx="3892386" cy="1351386"/>
      </dsp:txXfrm>
    </dsp:sp>
    <dsp:sp modelId="{4D0D2B83-7499-437A-83C1-A1CBC335AD6F}">
      <dsp:nvSpPr>
        <dsp:cNvPr id="0" name=""/>
        <dsp:cNvSpPr/>
      </dsp:nvSpPr>
      <dsp:spPr>
        <a:xfrm>
          <a:off x="0" y="2441513"/>
          <a:ext cx="4038600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26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err="1">
              <a:latin typeface="Arial Nova" panose="020B0504020202020204" pitchFamily="34" charset="0"/>
            </a:rPr>
            <a:t>maxSize</a:t>
          </a:r>
          <a:r>
            <a:rPr lang="en-US" sz="1800" kern="1200" dirty="0">
              <a:latin typeface="Arial Nova" panose="020B0504020202020204" pitchFamily="34" charset="0"/>
            </a:rPr>
            <a:t> = s;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latin typeface="Arial Nova" panose="020B0504020202020204" pitchFamily="34" charset="0"/>
            </a:rPr>
            <a:t>size = 0;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latin typeface="Arial Nova" panose="020B0504020202020204" pitchFamily="34" charset="0"/>
            </a:rPr>
            <a:t>array = new T[</a:t>
          </a:r>
          <a:r>
            <a:rPr lang="en-US" sz="1800" kern="1200" dirty="0" err="1">
              <a:latin typeface="Arial Nova" panose="020B0504020202020204" pitchFamily="34" charset="0"/>
            </a:rPr>
            <a:t>totalCapacity</a:t>
          </a:r>
          <a:r>
            <a:rPr lang="en-US" sz="1800" kern="1200" dirty="0">
              <a:latin typeface="Arial Nova" panose="020B0504020202020204" pitchFamily="34" charset="0"/>
            </a:rPr>
            <a:t>];</a:t>
          </a:r>
        </a:p>
      </dsp:txBody>
      <dsp:txXfrm>
        <a:off x="0" y="2441513"/>
        <a:ext cx="4038600" cy="1059840"/>
      </dsp:txXfrm>
    </dsp:sp>
    <dsp:sp modelId="{8601E06E-AE23-4F18-A00B-935A6BA7A303}">
      <dsp:nvSpPr>
        <dsp:cNvPr id="0" name=""/>
        <dsp:cNvSpPr/>
      </dsp:nvSpPr>
      <dsp:spPr>
        <a:xfrm>
          <a:off x="0" y="3501353"/>
          <a:ext cx="4038600" cy="431533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}</a:t>
          </a:r>
        </a:p>
      </dsp:txBody>
      <dsp:txXfrm>
        <a:off x="21066" y="3522419"/>
        <a:ext cx="3996468" cy="3894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25A11-D807-42BB-9262-9928A1E51662}">
      <dsp:nvSpPr>
        <dsp:cNvPr id="0" name=""/>
        <dsp:cNvSpPr/>
      </dsp:nvSpPr>
      <dsp:spPr>
        <a:xfrm>
          <a:off x="0" y="11587"/>
          <a:ext cx="3048000" cy="561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ROW MAJOR</a:t>
          </a:r>
          <a:endParaRPr lang="en-US" sz="2400" kern="1200"/>
        </a:p>
      </dsp:txBody>
      <dsp:txXfrm>
        <a:off x="27415" y="39002"/>
        <a:ext cx="2993170" cy="5067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1B79F-D617-4816-9A66-2DD3F24E3EB2}">
      <dsp:nvSpPr>
        <dsp:cNvPr id="0" name=""/>
        <dsp:cNvSpPr/>
      </dsp:nvSpPr>
      <dsp:spPr>
        <a:xfrm>
          <a:off x="0" y="798"/>
          <a:ext cx="3810000" cy="318093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char arr[10];</a:t>
          </a:r>
        </a:p>
      </dsp:txBody>
      <dsp:txXfrm>
        <a:off x="15528" y="16326"/>
        <a:ext cx="3778944" cy="287037"/>
      </dsp:txXfrm>
    </dsp:sp>
    <dsp:sp modelId="{306155C1-CC72-4144-AF44-3D3375F93AEF}">
      <dsp:nvSpPr>
        <dsp:cNvPr id="0" name=""/>
        <dsp:cNvSpPr/>
      </dsp:nvSpPr>
      <dsp:spPr>
        <a:xfrm>
          <a:off x="0" y="328679"/>
          <a:ext cx="3810000" cy="318093"/>
        </a:xfrm>
        <a:prstGeom prst="roundRect">
          <a:avLst/>
        </a:prstGeom>
        <a:solidFill>
          <a:schemeClr val="accent2">
            <a:shade val="80000"/>
            <a:hueOff val="0"/>
            <a:satOff val="-7005"/>
            <a:lumOff val="79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char *arrptr;</a:t>
          </a:r>
        </a:p>
      </dsp:txBody>
      <dsp:txXfrm>
        <a:off x="15528" y="344207"/>
        <a:ext cx="3778944" cy="287037"/>
      </dsp:txXfrm>
    </dsp:sp>
    <dsp:sp modelId="{84534824-FD51-4DEA-9320-C61C1F33B4A4}">
      <dsp:nvSpPr>
        <dsp:cNvPr id="0" name=""/>
        <dsp:cNvSpPr/>
      </dsp:nvSpPr>
      <dsp:spPr>
        <a:xfrm>
          <a:off x="0" y="656561"/>
          <a:ext cx="3810000" cy="318093"/>
        </a:xfrm>
        <a:prstGeom prst="roundRect">
          <a:avLst/>
        </a:prstGeom>
        <a:solidFill>
          <a:schemeClr val="accent2">
            <a:shade val="80000"/>
            <a:hueOff val="0"/>
            <a:satOff val="-14010"/>
            <a:lumOff val="15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char *ptr;</a:t>
          </a:r>
        </a:p>
      </dsp:txBody>
      <dsp:txXfrm>
        <a:off x="15528" y="672089"/>
        <a:ext cx="3778944" cy="287037"/>
      </dsp:txXfrm>
    </dsp:sp>
    <dsp:sp modelId="{E3D4B9E0-3BAE-412F-9C55-1A4669970D90}">
      <dsp:nvSpPr>
        <dsp:cNvPr id="0" name=""/>
        <dsp:cNvSpPr/>
      </dsp:nvSpPr>
      <dsp:spPr>
        <a:xfrm>
          <a:off x="0" y="984442"/>
          <a:ext cx="3810000" cy="318093"/>
        </a:xfrm>
        <a:prstGeom prst="roundRect">
          <a:avLst/>
        </a:prstGeom>
        <a:solidFill>
          <a:schemeClr val="accent2">
            <a:shade val="80000"/>
            <a:hueOff val="0"/>
            <a:satOff val="-21014"/>
            <a:lumOff val="238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arrptr = arr;	</a:t>
          </a:r>
        </a:p>
      </dsp:txBody>
      <dsp:txXfrm>
        <a:off x="15528" y="999970"/>
        <a:ext cx="3778944" cy="287037"/>
      </dsp:txXfrm>
    </dsp:sp>
    <dsp:sp modelId="{6FDA1512-7C24-44A3-B579-B0033A4A7E46}">
      <dsp:nvSpPr>
        <dsp:cNvPr id="0" name=""/>
        <dsp:cNvSpPr/>
      </dsp:nvSpPr>
      <dsp:spPr>
        <a:xfrm>
          <a:off x="0" y="1312323"/>
          <a:ext cx="3810000" cy="318093"/>
        </a:xfrm>
        <a:prstGeom prst="roundRect">
          <a:avLst/>
        </a:prstGeom>
        <a:solidFill>
          <a:schemeClr val="accent2">
            <a:shade val="80000"/>
            <a:hueOff val="0"/>
            <a:satOff val="-28019"/>
            <a:lumOff val="31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ptr = &amp;arr[0]; </a:t>
          </a:r>
        </a:p>
      </dsp:txBody>
      <dsp:txXfrm>
        <a:off x="15528" y="1327851"/>
        <a:ext cx="3778944" cy="287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fld id="{D00D5931-13C6-4DE1-B77F-C0EE5847E4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2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3863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fld id="{7228F4CD-6097-41F3-84AD-2F5B234783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081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Overloading and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28F4CD-6097-41F3-84AD-2F5B2347832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17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7B5A2778-281E-48BF-BC1A-FCE4696171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829884-E52E-483D-9F7C-C7E760E4C102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613378" name="Rectangle 2">
            <a:extLst>
              <a:ext uri="{FF2B5EF4-FFF2-40B4-BE49-F238E27FC236}">
                <a16:creationId xmlns:a16="http://schemas.microsoft.com/office/drawing/2014/main" id="{BB556CA3-748F-4666-B260-21334D708A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3379" name="Rectangle 3">
            <a:extLst>
              <a:ext uri="{FF2B5EF4-FFF2-40B4-BE49-F238E27FC236}">
                <a16:creationId xmlns:a16="http://schemas.microsoft.com/office/drawing/2014/main" id="{F9EF79F8-DAE0-4F61-B906-1CB818A314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 memory allocation is done on heap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28F4CD-6097-41F3-84AD-2F5B2347832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94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8A542A16-D8CB-4371-A5B1-89BD7FCA2C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7705ED-9414-4BB0-8646-1FD06F8A872A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628738" name="Rectangle 2">
            <a:extLst>
              <a:ext uri="{FF2B5EF4-FFF2-40B4-BE49-F238E27FC236}">
                <a16:creationId xmlns:a16="http://schemas.microsoft.com/office/drawing/2014/main" id="{26267ECA-D093-4A77-AF4F-6697272564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>
            <a:extLst>
              <a:ext uri="{FF2B5EF4-FFF2-40B4-BE49-F238E27FC236}">
                <a16:creationId xmlns:a16="http://schemas.microsoft.com/office/drawing/2014/main" id="{FD9CE35F-5EC4-4036-9A36-68DB04A8B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7C991026-8581-4232-963C-808DC14AD3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7F974B-07CD-4886-BD5D-735C1A86D75B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629762" name="Rectangle 2">
            <a:extLst>
              <a:ext uri="{FF2B5EF4-FFF2-40B4-BE49-F238E27FC236}">
                <a16:creationId xmlns:a16="http://schemas.microsoft.com/office/drawing/2014/main" id="{1E3CA431-7BE8-41DA-A59C-74C7B30ED2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>
            <a:extLst>
              <a:ext uri="{FF2B5EF4-FFF2-40B4-BE49-F238E27FC236}">
                <a16:creationId xmlns:a16="http://schemas.microsoft.com/office/drawing/2014/main" id="{94E30D5B-B44D-4942-90FF-BA95087D6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Dangling pointers are pointers that do not point to valid objects in memory like this 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28F4CD-6097-41F3-84AD-2F5B2347832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71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/>
              <a:t>/* prints 101 3 times */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28F4CD-6097-41F3-84AD-2F5B2347832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55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/>
              <a:t>void </a:t>
            </a:r>
            <a:r>
              <a:rPr lang="en-US" sz="1200" dirty="0" err="1"/>
              <a:t>Alloc</a:t>
            </a:r>
            <a:r>
              <a:rPr lang="en-US" sz="1200" dirty="0"/>
              <a:t>(int * *</a:t>
            </a:r>
            <a:r>
              <a:rPr lang="en-US" sz="1200" dirty="0" err="1"/>
              <a:t>arr</a:t>
            </a:r>
            <a:r>
              <a:rPr lang="en-US" sz="1200" dirty="0"/>
              <a:t>, int Size)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/>
              <a:t>	*</a:t>
            </a:r>
            <a:r>
              <a:rPr lang="en-US" sz="1200" dirty="0" err="1"/>
              <a:t>arr</a:t>
            </a:r>
            <a:r>
              <a:rPr lang="en-US" sz="1200" dirty="0"/>
              <a:t> = new int[Size];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28F4CD-6097-41F3-84AD-2F5B2347832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77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/>
              <a:t>void </a:t>
            </a:r>
            <a:r>
              <a:rPr lang="en-US" sz="1200" dirty="0" err="1"/>
              <a:t>Alloc</a:t>
            </a:r>
            <a:r>
              <a:rPr lang="en-US" sz="1200" dirty="0"/>
              <a:t>(int * *</a:t>
            </a:r>
            <a:r>
              <a:rPr lang="en-US" sz="1200" dirty="0" err="1"/>
              <a:t>arr</a:t>
            </a:r>
            <a:r>
              <a:rPr lang="en-US" sz="1200" dirty="0"/>
              <a:t>, int Size)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/>
              <a:t>	*</a:t>
            </a:r>
            <a:r>
              <a:rPr lang="en-US" sz="1200" dirty="0" err="1"/>
              <a:t>arr</a:t>
            </a:r>
            <a:r>
              <a:rPr lang="en-US" sz="1200" dirty="0"/>
              <a:t> = new int[Size];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28F4CD-6097-41F3-84AD-2F5B2347832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09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Based on the parameter T, a class is generated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28F4CD-6097-41F3-84AD-2F5B2347832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58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Based on the parameter T, a class is generated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28F4CD-6097-41F3-84AD-2F5B2347832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39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Based on the parameter T, a class is generated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28F4CD-6097-41F3-84AD-2F5B2347832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53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have any number of parameters we like in the two angular brackets&lt; 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28F4CD-6097-41F3-84AD-2F5B2347832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38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3FABEC-8D6C-411F-B033-F597D8DC0A65}" type="slidenum">
              <a:rPr lang="en-US"/>
              <a:pPr/>
              <a:t>9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have any number of parameters we like in the two angular brackets&lt; 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28F4CD-6097-41F3-84AD-2F5B2347832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71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 Nova" panose="020B0504020202020204" pitchFamily="34" charset="0"/>
              </a:rPr>
              <a:t>enough bytes to represent all possible memory addresses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3 statements of NULL </a:t>
            </a:r>
            <a:r>
              <a:rPr lang="en-US" dirty="0" err="1"/>
              <a:t>ptr</a:t>
            </a:r>
            <a:r>
              <a:rPr lang="en-US" dirty="0"/>
              <a:t> </a:t>
            </a:r>
            <a:r>
              <a:rPr lang="en-US" altLang="en-US" dirty="0">
                <a:latin typeface="Arial Nova" panose="020B0504020202020204" pitchFamily="34" charset="0"/>
              </a:rPr>
              <a:t>enough bytes to represent all possible memory </a:t>
            </a:r>
            <a:r>
              <a:rPr lang="en-US" altLang="en-US" dirty="0" err="1">
                <a:latin typeface="Arial Nova" panose="020B0504020202020204" pitchFamily="34" charset="0"/>
              </a:rPr>
              <a:t>addresses</a:t>
            </a:r>
            <a:r>
              <a:rPr lang="en-US" dirty="0" err="1"/>
              <a:t>are</a:t>
            </a:r>
            <a:r>
              <a:rPr lang="en-US" dirty="0"/>
              <a:t> equivalent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28F4CD-6097-41F3-84AD-2F5B2347832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72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 Nova" panose="020B0504020202020204" pitchFamily="34" charset="0"/>
              </a:rPr>
              <a:t>enough bytes to represent all possible memory addresses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3 statements of NULL </a:t>
            </a:r>
            <a:r>
              <a:rPr lang="en-US" dirty="0" err="1"/>
              <a:t>ptr</a:t>
            </a:r>
            <a:r>
              <a:rPr lang="en-US" dirty="0"/>
              <a:t> </a:t>
            </a:r>
            <a:r>
              <a:rPr lang="en-US" altLang="en-US" dirty="0">
                <a:latin typeface="Arial Nova" panose="020B0504020202020204" pitchFamily="34" charset="0"/>
              </a:rPr>
              <a:t>enough bytes to represent all possible memory </a:t>
            </a:r>
            <a:r>
              <a:rPr lang="en-US" altLang="en-US" dirty="0" err="1">
                <a:latin typeface="Arial Nova" panose="020B0504020202020204" pitchFamily="34" charset="0"/>
              </a:rPr>
              <a:t>addresses</a:t>
            </a:r>
            <a:r>
              <a:rPr lang="en-US" dirty="0" err="1"/>
              <a:t>are</a:t>
            </a:r>
            <a:r>
              <a:rPr lang="en-US" dirty="0"/>
              <a:t> equivalent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28F4CD-6097-41F3-84AD-2F5B2347832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86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6834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253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0835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0333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53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4663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>
            <a:lvl1pPr>
              <a:defRPr>
                <a:latin typeface="Arial Nova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135563"/>
          </a:xfrm>
        </p:spPr>
        <p:txBody>
          <a:bodyPr/>
          <a:lstStyle>
            <a:lvl1pPr>
              <a:defRPr>
                <a:latin typeface="Arial Nova" panose="020B0504020202020204" pitchFamily="34" charset="0"/>
              </a:defRPr>
            </a:lvl1pPr>
            <a:lvl2pPr>
              <a:defRPr>
                <a:latin typeface="Arial Nova" panose="020B0504020202020204" pitchFamily="34" charset="0"/>
              </a:defRPr>
            </a:lvl2pPr>
            <a:lvl3pPr>
              <a:defRPr>
                <a:latin typeface="Arial Nova" panose="020B0504020202020204" pitchFamily="34" charset="0"/>
              </a:defRPr>
            </a:lvl3pPr>
            <a:lvl4pPr>
              <a:defRPr>
                <a:latin typeface="Arial Nova" panose="020B0504020202020204" pitchFamily="34" charset="0"/>
              </a:defRPr>
            </a:lvl4pPr>
            <a:lvl5pPr>
              <a:defRPr>
                <a:latin typeface="Arial Nova" panose="020B05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444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 Nova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389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828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84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Nova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008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79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386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083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" y="990600"/>
            <a:ext cx="8763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95F8E3-5243-4F02-AC53-F05721B35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5280F9F-2129-4B35-86B4-8A4267DFA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79E950F-26FD-49A5-8CFB-664703BE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957C5C2-2E01-464B-97B4-1981AF052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3B7BE02-9D75-4EBB-879B-D7B75937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D9536D6-02B7-4110-BF2B-17B08DDFE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DA6B83F-32F5-4D8C-AA2F-53A4FA12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AE2FF24D-C357-4073-8093-410279D42F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A7D5D9E-853D-4831-B45D-ED773133B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5D185781-4FC4-4AF1-B231-942FDE963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C270413-B0D3-4A07-BD1B-E9254A989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C47358D-4669-406F-AC20-6D169951B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328C9057-3C8A-45CB-A084-4AD4535CD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204A0F9-30D5-4D9E-9019-95DEDCFFE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F9CC2C27-C82D-467C-836F-F166E7059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F680CD9A-5DEE-446A-A951-936A1B2D1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0F745C0-6118-47A3-85AB-A412FE581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3CEC5B1E-7348-4ACE-B1DD-E53926E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F96B7951-47C0-4555-9A22-86491610F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5C04A-A4EA-432A-A9B5-F84F41D74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B33C957B-D207-438D-9823-4FF59328F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F79D782-A9ED-4AEE-B67D-DDD6F1CB5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6C9F140-6D17-42C4-96E2-F124090D4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E0A3AEC-72D0-4759-A596-564927A0C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A027B02-EC1B-499B-B4F5-7221EC8D8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71996B-280F-422B-9329-6F2A737E3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736" y="2075688"/>
            <a:ext cx="6508242" cy="1746504"/>
          </a:xfrm>
        </p:spPr>
        <p:txBody>
          <a:bodyPr>
            <a:normAutofit/>
          </a:bodyPr>
          <a:lstStyle/>
          <a:p>
            <a:r>
              <a:rPr lang="en-US" sz="4700" dirty="0">
                <a:solidFill>
                  <a:srgbClr val="FFFFFF"/>
                </a:solidFill>
                <a:latin typeface="Arial Nova" panose="020B0604020202020204" pitchFamily="34" charset="0"/>
              </a:rPr>
              <a:t>C++ Basics</a:t>
            </a:r>
            <a:br>
              <a:rPr lang="en-US" sz="4700" dirty="0">
                <a:solidFill>
                  <a:srgbClr val="FFFFFF"/>
                </a:solidFill>
                <a:latin typeface="Arial Nova" panose="020B0604020202020204" pitchFamily="34" charset="0"/>
              </a:rPr>
            </a:br>
            <a:r>
              <a:rPr lang="en-US" sz="4700" dirty="0">
                <a:solidFill>
                  <a:srgbClr val="FFFFFF"/>
                </a:solidFill>
                <a:latin typeface="Arial Nova" panose="020B0604020202020204" pitchFamily="34" charset="0"/>
              </a:rPr>
              <a:t>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D8355-6A22-43D5-B07F-4AC1524CE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6736" y="3881568"/>
            <a:ext cx="6508242" cy="1231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latin typeface="Arial Nova" panose="020B0604020202020204" pitchFamily="34" charset="0"/>
              </a:rPr>
              <a:t>Templates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Arial Nova" panose="020B0604020202020204" pitchFamily="34" charset="0"/>
              </a:rPr>
              <a:t>Multidimensional Array Index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Arial Nova" panose="020B0604020202020204" pitchFamily="34" charset="0"/>
              </a:rPr>
              <a:t>Pointers</a:t>
            </a:r>
          </a:p>
          <a:p>
            <a:pPr>
              <a:lnSpc>
                <a:spcPct val="90000"/>
              </a:lnSpc>
            </a:pPr>
            <a:endParaRPr lang="en-US" sz="2200" dirty="0">
              <a:solidFill>
                <a:srgbClr val="FFFFFF"/>
              </a:solidFill>
              <a:latin typeface="Arial Nova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sz="2200" dirty="0">
              <a:solidFill>
                <a:srgbClr val="FFFFFF"/>
              </a:solidFill>
              <a:latin typeface="Arial Nov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870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6096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endParaRPr lang="en-US" sz="36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1576" name="Text Box 72"/>
          <p:cNvSpPr txBox="1">
            <a:spLocks noChangeArrowheads="1"/>
          </p:cNvSpPr>
          <p:nvPr/>
        </p:nvSpPr>
        <p:spPr bwMode="auto">
          <a:xfrm>
            <a:off x="2085975" y="5104469"/>
            <a:ext cx="5410200" cy="70167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chemeClr val="bg1"/>
                </a:solidFill>
                <a:latin typeface="Tahoma" pitchFamily="34" charset="0"/>
              </a:rPr>
              <a:t>Offset of A[</a:t>
            </a:r>
            <a:r>
              <a:rPr lang="en-US" sz="4000" dirty="0" err="1">
                <a:solidFill>
                  <a:schemeClr val="bg1"/>
                </a:solidFill>
                <a:latin typeface="Tahoma" pitchFamily="34" charset="0"/>
              </a:rPr>
              <a:t>i</a:t>
            </a:r>
            <a:r>
              <a:rPr lang="en-US" sz="4000" dirty="0">
                <a:solidFill>
                  <a:schemeClr val="bg1"/>
                </a:solidFill>
                <a:latin typeface="Tahoma" pitchFamily="34" charset="0"/>
              </a:rPr>
              <a:t>][j]?</a:t>
            </a:r>
          </a:p>
        </p:txBody>
      </p:sp>
      <p:sp>
        <p:nvSpPr>
          <p:cNvPr id="69" name="Rectangle 4">
            <a:extLst>
              <a:ext uri="{FF2B5EF4-FFF2-40B4-BE49-F238E27FC236}">
                <a16:creationId xmlns:a16="http://schemas.microsoft.com/office/drawing/2014/main" id="{3ED1E9ED-39D1-4C52-8BFE-1B9B8D3431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12700"/>
            <a:ext cx="9144000" cy="838200"/>
          </a:xfrm>
        </p:spPr>
        <p:txBody>
          <a:bodyPr>
            <a:noAutofit/>
          </a:bodyPr>
          <a:lstStyle/>
          <a:p>
            <a:r>
              <a:rPr lang="en-US" dirty="0"/>
              <a:t>2D Array A[D</a:t>
            </a:r>
            <a:r>
              <a:rPr lang="en-US" baseline="-25000" dirty="0"/>
              <a:t>0</a:t>
            </a:r>
            <a:r>
              <a:rPr lang="en-US" dirty="0"/>
              <a:t>][D</a:t>
            </a:r>
            <a:r>
              <a:rPr lang="en-US" baseline="-25000" dirty="0"/>
              <a:t>1</a:t>
            </a:r>
            <a:r>
              <a:rPr lang="en-US" dirty="0"/>
              <a:t>]</a:t>
            </a:r>
          </a:p>
        </p:txBody>
      </p:sp>
      <p:sp>
        <p:nvSpPr>
          <p:cNvPr id="72" name="Text Box 67">
            <a:extLst>
              <a:ext uri="{FF2B5EF4-FFF2-40B4-BE49-F238E27FC236}">
                <a16:creationId xmlns:a16="http://schemas.microsoft.com/office/drawing/2014/main" id="{A8C39464-917F-45A3-B96F-F3CEB0BCF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7186" y="1132544"/>
            <a:ext cx="2590800" cy="369888"/>
          </a:xfrm>
          <a:prstGeom prst="rect">
            <a:avLst/>
          </a:prstGeom>
          <a:solidFill>
            <a:srgbClr val="99CC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/>
              <a:t>User’s view (abstraction)</a:t>
            </a:r>
          </a:p>
        </p:txBody>
      </p:sp>
      <p:sp>
        <p:nvSpPr>
          <p:cNvPr id="73" name="Text Box 68">
            <a:extLst>
              <a:ext uri="{FF2B5EF4-FFF2-40B4-BE49-F238E27FC236}">
                <a16:creationId xmlns:a16="http://schemas.microsoft.com/office/drawing/2014/main" id="{9C1879DE-CCCF-4F37-AB54-3F8C0832A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504939"/>
            <a:ext cx="3181350" cy="3698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/>
              <a:t>System’s view (implementation)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F1900E-9B59-41A0-BFC2-387F3E91E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20"/>
          <a:stretch/>
        </p:blipFill>
        <p:spPr>
          <a:xfrm>
            <a:off x="533400" y="1714610"/>
            <a:ext cx="8355049" cy="26979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4D573C1-400B-444F-AE52-3056A68ECF51}"/>
              </a:ext>
            </a:extLst>
          </p:cNvPr>
          <p:cNvSpPr/>
          <p:nvPr/>
        </p:nvSpPr>
        <p:spPr>
          <a:xfrm>
            <a:off x="2844" y="6495393"/>
            <a:ext cx="86731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https://eli.thegreenplace.net/2015/memory-layout-of-multi-dimensional-arrays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FA8336A-60B3-4221-845D-5E2D69306A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0161044"/>
              </p:ext>
            </p:extLst>
          </p:nvPr>
        </p:nvGraphicFramePr>
        <p:xfrm>
          <a:off x="5715000" y="1847167"/>
          <a:ext cx="3048000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7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32" name="Text Box 68"/>
          <p:cNvSpPr txBox="1">
            <a:spLocks noChangeArrowheads="1"/>
          </p:cNvSpPr>
          <p:nvPr/>
        </p:nvSpPr>
        <p:spPr bwMode="auto">
          <a:xfrm>
            <a:off x="190500" y="3352562"/>
            <a:ext cx="8763000" cy="2785378"/>
          </a:xfrm>
          <a:prstGeom prst="rect">
            <a:avLst/>
          </a:prstGeom>
          <a:solidFill>
            <a:srgbClr val="D1D1E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dirty="0">
                <a:latin typeface="Tahoma" pitchFamily="34" charset="0"/>
              </a:rPr>
              <a:t>Offset of A[</a:t>
            </a:r>
            <a:r>
              <a:rPr lang="en-US" sz="4000" b="1" dirty="0" err="1">
                <a:latin typeface="Tahoma" pitchFamily="34" charset="0"/>
              </a:rPr>
              <a:t>i</a:t>
            </a:r>
            <a:r>
              <a:rPr lang="en-US" sz="4000" b="1" dirty="0">
                <a:latin typeface="Tahoma" pitchFamily="34" charset="0"/>
              </a:rPr>
              <a:t>][j]?</a:t>
            </a:r>
          </a:p>
          <a:p>
            <a:pPr algn="l">
              <a:spcBef>
                <a:spcPct val="50000"/>
              </a:spcBef>
            </a:pPr>
            <a:r>
              <a:rPr lang="en-US" sz="1800" b="1" dirty="0">
                <a:latin typeface="Tahoma" pitchFamily="34" charset="0"/>
              </a:rPr>
              <a:t>Number of elements in each row?</a:t>
            </a:r>
          </a:p>
          <a:p>
            <a:pPr algn="l">
              <a:spcBef>
                <a:spcPct val="50000"/>
              </a:spcBef>
            </a:pPr>
            <a:r>
              <a:rPr lang="en-US" sz="1800" b="1" dirty="0" err="1">
                <a:latin typeface="Tahoma" pitchFamily="34" charset="0"/>
              </a:rPr>
              <a:t>i</a:t>
            </a:r>
            <a:r>
              <a:rPr lang="en-US" sz="1800" b="1" baseline="30000" dirty="0" err="1">
                <a:latin typeface="Tahoma" pitchFamily="34" charset="0"/>
              </a:rPr>
              <a:t>th</a:t>
            </a:r>
            <a:r>
              <a:rPr lang="en-US" sz="1800" b="1" dirty="0">
                <a:latin typeface="Tahoma" pitchFamily="34" charset="0"/>
              </a:rPr>
              <a:t> row </a:t>
            </a:r>
          </a:p>
          <a:p>
            <a:pPr algn="l">
              <a:spcBef>
                <a:spcPct val="50000"/>
              </a:spcBef>
            </a:pPr>
            <a:r>
              <a:rPr lang="en-US" sz="1800" b="1" dirty="0">
                <a:latin typeface="Tahoma" pitchFamily="34" charset="0"/>
              </a:rPr>
              <a:t>total elements in the previous rows?</a:t>
            </a:r>
          </a:p>
          <a:p>
            <a:pPr algn="l">
              <a:spcBef>
                <a:spcPct val="50000"/>
              </a:spcBef>
            </a:pPr>
            <a:r>
              <a:rPr lang="en-US" sz="1800" b="1" dirty="0" err="1">
                <a:latin typeface="Tahoma" pitchFamily="34" charset="0"/>
              </a:rPr>
              <a:t>j</a:t>
            </a:r>
            <a:r>
              <a:rPr lang="en-US" sz="1800" b="1" baseline="30000" dirty="0" err="1">
                <a:latin typeface="Tahoma" pitchFamily="34" charset="0"/>
              </a:rPr>
              <a:t>th</a:t>
            </a:r>
            <a:r>
              <a:rPr lang="en-US" sz="1800" b="1" dirty="0">
                <a:latin typeface="Tahoma" pitchFamily="34" charset="0"/>
              </a:rPr>
              <a:t> element in </a:t>
            </a:r>
            <a:r>
              <a:rPr lang="en-US" sz="1800" b="1" dirty="0" err="1">
                <a:latin typeface="Tahoma" pitchFamily="34" charset="0"/>
              </a:rPr>
              <a:t>i</a:t>
            </a:r>
            <a:r>
              <a:rPr lang="en-US" sz="1800" b="1" baseline="30000" dirty="0" err="1">
                <a:latin typeface="Tahoma" pitchFamily="34" charset="0"/>
              </a:rPr>
              <a:t>th</a:t>
            </a:r>
            <a:r>
              <a:rPr lang="en-US" sz="1800" b="1" dirty="0">
                <a:latin typeface="Tahoma" pitchFamily="34" charset="0"/>
              </a:rPr>
              <a:t> row</a:t>
            </a:r>
          </a:p>
          <a:p>
            <a:pPr algn="l">
              <a:spcBef>
                <a:spcPct val="50000"/>
              </a:spcBef>
            </a:pPr>
            <a:endParaRPr lang="en-US" sz="1800" b="1" dirty="0">
              <a:latin typeface="Tahoma" pitchFamily="34" charset="0"/>
            </a:endParaRPr>
          </a:p>
        </p:txBody>
      </p:sp>
      <p:sp>
        <p:nvSpPr>
          <p:cNvPr id="62534" name="Rectangle 70"/>
          <p:cNvSpPr>
            <a:spLocks noChangeArrowheads="1"/>
          </p:cNvSpPr>
          <p:nvPr/>
        </p:nvSpPr>
        <p:spPr bwMode="auto">
          <a:xfrm>
            <a:off x="5981700" y="4191000"/>
            <a:ext cx="533400" cy="381000"/>
          </a:xfrm>
          <a:prstGeom prst="rect">
            <a:avLst/>
          </a:prstGeom>
          <a:solidFill>
            <a:srgbClr val="0000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bg1"/>
                </a:solidFill>
                <a:latin typeface="Tahoma" pitchFamily="34" charset="0"/>
              </a:rPr>
              <a:t>D</a:t>
            </a:r>
            <a:r>
              <a:rPr lang="en-US" sz="1800" b="1" baseline="-25000" dirty="0">
                <a:solidFill>
                  <a:schemeClr val="bg1"/>
                </a:solidFill>
                <a:latin typeface="Tahoma" pitchFamily="34" charset="0"/>
              </a:rPr>
              <a:t>1</a:t>
            </a:r>
            <a:endParaRPr lang="en-US" sz="1800" baseline="-25000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62535" name="Rectangle 71"/>
          <p:cNvSpPr>
            <a:spLocks noChangeArrowheads="1"/>
          </p:cNvSpPr>
          <p:nvPr/>
        </p:nvSpPr>
        <p:spPr bwMode="auto">
          <a:xfrm>
            <a:off x="5791200" y="4953000"/>
            <a:ext cx="914400" cy="381000"/>
          </a:xfrm>
          <a:prstGeom prst="rect">
            <a:avLst/>
          </a:prstGeom>
          <a:solidFill>
            <a:srgbClr val="0000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sz="1800" b="1" dirty="0" err="1">
                <a:solidFill>
                  <a:schemeClr val="bg1"/>
                </a:solidFill>
                <a:latin typeface="Tahoma" pitchFamily="34" charset="0"/>
              </a:rPr>
              <a:t>i</a:t>
            </a:r>
            <a:r>
              <a:rPr lang="en-US" sz="1800" b="1" dirty="0">
                <a:solidFill>
                  <a:schemeClr val="bg1"/>
                </a:solidFill>
                <a:latin typeface="Tahoma" pitchFamily="34" charset="0"/>
              </a:rPr>
              <a:t> * </a:t>
            </a:r>
            <a:r>
              <a:rPr lang="en-US" b="1" dirty="0">
                <a:solidFill>
                  <a:schemeClr val="bg1"/>
                </a:solidFill>
                <a:latin typeface="Tahoma" pitchFamily="34" charset="0"/>
              </a:rPr>
              <a:t>D</a:t>
            </a:r>
            <a:r>
              <a:rPr lang="en-US" b="1" baseline="-25000" dirty="0">
                <a:solidFill>
                  <a:schemeClr val="bg1"/>
                </a:solidFill>
                <a:latin typeface="Tahoma" pitchFamily="34" charset="0"/>
              </a:rPr>
              <a:t>1</a:t>
            </a:r>
            <a:endParaRPr lang="en-US" baseline="-25000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62536" name="Rectangle 72"/>
          <p:cNvSpPr>
            <a:spLocks noChangeArrowheads="1"/>
          </p:cNvSpPr>
          <p:nvPr/>
        </p:nvSpPr>
        <p:spPr bwMode="auto">
          <a:xfrm>
            <a:off x="5486400" y="5393684"/>
            <a:ext cx="1524000" cy="381000"/>
          </a:xfrm>
          <a:prstGeom prst="rect">
            <a:avLst/>
          </a:prstGeom>
          <a:solidFill>
            <a:srgbClr val="0000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sz="1800" b="1" dirty="0" err="1">
                <a:solidFill>
                  <a:schemeClr val="bg1"/>
                </a:solidFill>
                <a:latin typeface="Tahoma" pitchFamily="34" charset="0"/>
              </a:rPr>
              <a:t>i</a:t>
            </a:r>
            <a:r>
              <a:rPr lang="en-US" sz="1800" b="1" dirty="0">
                <a:solidFill>
                  <a:schemeClr val="bg1"/>
                </a:solidFill>
                <a:latin typeface="Tahoma" pitchFamily="34" charset="0"/>
              </a:rPr>
              <a:t> * </a:t>
            </a:r>
            <a:r>
              <a:rPr lang="en-US" b="1" dirty="0">
                <a:solidFill>
                  <a:schemeClr val="bg1"/>
                </a:solidFill>
                <a:latin typeface="Tahoma" pitchFamily="34" charset="0"/>
              </a:rPr>
              <a:t>D</a:t>
            </a:r>
            <a:r>
              <a:rPr lang="en-US" b="1" baseline="-25000" dirty="0">
                <a:solidFill>
                  <a:schemeClr val="bg1"/>
                </a:solidFill>
                <a:latin typeface="Tahoma" pitchFamily="34" charset="0"/>
              </a:rPr>
              <a:t>1</a:t>
            </a:r>
            <a:r>
              <a:rPr lang="en-US" sz="1800" b="1" dirty="0">
                <a:solidFill>
                  <a:schemeClr val="bg1"/>
                </a:solidFill>
                <a:latin typeface="Tahoma" pitchFamily="34" charset="0"/>
              </a:rPr>
              <a:t>+ j</a:t>
            </a:r>
            <a:endParaRPr lang="en-US" sz="1800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7AC1AEE9-40C8-49CF-A40A-5F374D210C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12700"/>
            <a:ext cx="9144000" cy="838200"/>
          </a:xfrm>
        </p:spPr>
        <p:txBody>
          <a:bodyPr>
            <a:noAutofit/>
          </a:bodyPr>
          <a:lstStyle/>
          <a:p>
            <a:r>
              <a:rPr lang="en-US" sz="4200" dirty="0"/>
              <a:t>2D Array A[D</a:t>
            </a:r>
            <a:r>
              <a:rPr lang="en-US" sz="4200" baseline="-25000" dirty="0"/>
              <a:t>0</a:t>
            </a:r>
            <a:r>
              <a:rPr lang="en-US" sz="4200" dirty="0"/>
              <a:t>][D</a:t>
            </a:r>
            <a:r>
              <a:rPr lang="en-US" sz="4200" baseline="-25000" dirty="0"/>
              <a:t>1</a:t>
            </a:r>
            <a:r>
              <a:rPr lang="en-US" sz="4200" dirty="0"/>
              <a:t>]</a:t>
            </a:r>
          </a:p>
        </p:txBody>
      </p:sp>
      <p:sp>
        <p:nvSpPr>
          <p:cNvPr id="39" name="Rectangle 72">
            <a:extLst>
              <a:ext uri="{FF2B5EF4-FFF2-40B4-BE49-F238E27FC236}">
                <a16:creationId xmlns:a16="http://schemas.microsoft.com/office/drawing/2014/main" id="{746849C6-8D86-4E5E-AE56-80FB17A09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061914"/>
            <a:ext cx="7848600" cy="551207"/>
          </a:xfrm>
          <a:prstGeom prst="rect">
            <a:avLst/>
          </a:prstGeom>
          <a:solidFill>
            <a:srgbClr val="0000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  <a:latin typeface="Tahoma" pitchFamily="34" charset="0"/>
              </a:rPr>
              <a:t>Offset of A[</a:t>
            </a:r>
            <a:r>
              <a:rPr lang="en-US" dirty="0" err="1">
                <a:solidFill>
                  <a:schemeClr val="bg1"/>
                </a:solidFill>
                <a:latin typeface="Tahoma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Tahoma" pitchFamily="34" charset="0"/>
              </a:rPr>
              <a:t>][j] = </a:t>
            </a:r>
            <a:r>
              <a:rPr lang="en-US" sz="1800" b="1" dirty="0" err="1">
                <a:solidFill>
                  <a:schemeClr val="bg1"/>
                </a:solidFill>
                <a:latin typeface="Tahoma" pitchFamily="34" charset="0"/>
              </a:rPr>
              <a:t>base_address</a:t>
            </a:r>
            <a:r>
              <a:rPr lang="en-US" sz="1800" b="1" dirty="0">
                <a:solidFill>
                  <a:schemeClr val="bg1"/>
                </a:solidFill>
                <a:latin typeface="Tahoma" pitchFamily="34" charset="0"/>
              </a:rPr>
              <a:t>+ (</a:t>
            </a:r>
            <a:r>
              <a:rPr lang="en-US" sz="1800" b="1" dirty="0" err="1">
                <a:solidFill>
                  <a:schemeClr val="bg1"/>
                </a:solidFill>
                <a:latin typeface="Tahoma" pitchFamily="34" charset="0"/>
              </a:rPr>
              <a:t>i</a:t>
            </a:r>
            <a:r>
              <a:rPr lang="en-US" sz="1800" b="1" dirty="0">
                <a:solidFill>
                  <a:schemeClr val="bg1"/>
                </a:solidFill>
                <a:latin typeface="Tahoma" pitchFamily="34" charset="0"/>
              </a:rPr>
              <a:t> * </a:t>
            </a:r>
            <a:r>
              <a:rPr lang="en-US" b="1" dirty="0">
                <a:solidFill>
                  <a:schemeClr val="bg1"/>
                </a:solidFill>
                <a:latin typeface="Tahoma" pitchFamily="34" charset="0"/>
              </a:rPr>
              <a:t>D</a:t>
            </a:r>
            <a:r>
              <a:rPr lang="en-US" b="1" baseline="-25000" dirty="0">
                <a:solidFill>
                  <a:schemeClr val="bg1"/>
                </a:solidFill>
                <a:latin typeface="Tahoma" pitchFamily="34" charset="0"/>
              </a:rPr>
              <a:t>1</a:t>
            </a:r>
            <a:r>
              <a:rPr lang="en-US" sz="1800" b="1" dirty="0">
                <a:solidFill>
                  <a:schemeClr val="bg1"/>
                </a:solidFill>
                <a:latin typeface="Tahoma" pitchFamily="34" charset="0"/>
              </a:rPr>
              <a:t>+ j)*</a:t>
            </a:r>
            <a:r>
              <a:rPr lang="en-US" sz="1800" b="1" dirty="0" err="1">
                <a:solidFill>
                  <a:schemeClr val="bg1"/>
                </a:solidFill>
                <a:latin typeface="Tahoma" pitchFamily="34" charset="0"/>
              </a:rPr>
              <a:t>size_of_element</a:t>
            </a:r>
            <a:endParaRPr lang="en-US" sz="1800" dirty="0">
              <a:solidFill>
                <a:schemeClr val="bg1"/>
              </a:solidFill>
              <a:latin typeface="Tahom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A0B6F3-FD9F-4212-9A21-54FEDBEBBB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04"/>
          <a:stretch/>
        </p:blipFill>
        <p:spPr>
          <a:xfrm>
            <a:off x="1066800" y="939761"/>
            <a:ext cx="6889733" cy="23022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89E77A9-494E-4AC1-8F6F-F167844A3310}"/>
              </a:ext>
            </a:extLst>
          </p:cNvPr>
          <p:cNvSpPr/>
          <p:nvPr/>
        </p:nvSpPr>
        <p:spPr>
          <a:xfrm>
            <a:off x="0" y="6587009"/>
            <a:ext cx="86731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https://eli.thegreenplace.net/2015/memory-layout-of-multi-dimensional-arrays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32" grpId="0" build="p" animBg="1"/>
      <p:bldP spid="62534" grpId="0" animBg="1"/>
      <p:bldP spid="62535" grpId="0" animBg="1"/>
      <p:bldP spid="62536" grpId="0" animBg="1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381000" y="5257800"/>
            <a:ext cx="8458200" cy="762000"/>
          </a:xfrm>
          <a:prstGeom prst="rect">
            <a:avLst/>
          </a:prstGeom>
          <a:solidFill>
            <a:srgbClr val="0000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  <a:latin typeface="Tahoma" pitchFamily="34" charset="0"/>
              </a:rPr>
              <a:t>Offset of A[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Tahoma" pitchFamily="34" charset="0"/>
              </a:rPr>
              <a:t>][j][k] = </a:t>
            </a:r>
            <a:r>
              <a:rPr lang="en-US" sz="2400" b="1" dirty="0" err="1">
                <a:solidFill>
                  <a:schemeClr val="accent3"/>
                </a:solidFill>
                <a:latin typeface="Tahoma" pitchFamily="34" charset="0"/>
              </a:rPr>
              <a:t>i</a:t>
            </a:r>
            <a:r>
              <a:rPr lang="en-US" sz="2400" b="1" dirty="0">
                <a:solidFill>
                  <a:schemeClr val="accent3"/>
                </a:solidFill>
                <a:latin typeface="Tahoma" pitchFamily="34" charset="0"/>
              </a:rPr>
              <a:t>*D</a:t>
            </a:r>
            <a:r>
              <a:rPr lang="en-US" sz="2400" b="1" baseline="-25000" dirty="0">
                <a:solidFill>
                  <a:schemeClr val="accent3"/>
                </a:solidFill>
                <a:latin typeface="Tahoma" pitchFamily="34" charset="0"/>
              </a:rPr>
              <a:t>1</a:t>
            </a:r>
            <a:r>
              <a:rPr lang="en-US" sz="2400" b="1" dirty="0">
                <a:solidFill>
                  <a:schemeClr val="accent3"/>
                </a:solidFill>
                <a:latin typeface="Tahoma" pitchFamily="34" charset="0"/>
              </a:rPr>
              <a:t>*D</a:t>
            </a:r>
            <a:r>
              <a:rPr lang="en-US" sz="2400" b="1" baseline="-25000" dirty="0">
                <a:solidFill>
                  <a:schemeClr val="accent3"/>
                </a:solidFill>
                <a:latin typeface="Tahoma" pitchFamily="34" charset="0"/>
              </a:rPr>
              <a:t>2</a:t>
            </a:r>
            <a:r>
              <a:rPr lang="en-US" sz="2400" b="1" dirty="0">
                <a:solidFill>
                  <a:schemeClr val="accent3"/>
                </a:solidFill>
                <a:latin typeface="Tahoma" pitchFamily="34" charset="0"/>
              </a:rPr>
              <a:t> + j*D</a:t>
            </a:r>
            <a:r>
              <a:rPr lang="en-US" sz="2400" b="1" baseline="-25000" dirty="0">
                <a:solidFill>
                  <a:schemeClr val="accent3"/>
                </a:solidFill>
                <a:latin typeface="Tahoma" pitchFamily="34" charset="0"/>
              </a:rPr>
              <a:t>2</a:t>
            </a:r>
            <a:r>
              <a:rPr lang="en-US" sz="2400" b="1" dirty="0">
                <a:solidFill>
                  <a:schemeClr val="accent3"/>
                </a:solidFill>
                <a:latin typeface="Tahoma" pitchFamily="34" charset="0"/>
              </a:rPr>
              <a:t> + k</a:t>
            </a:r>
            <a:endParaRPr lang="en-US" sz="2400" dirty="0">
              <a:solidFill>
                <a:schemeClr val="accent3"/>
              </a:solidFill>
              <a:latin typeface="Tahoma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12DAD4-1B82-406F-BBB9-6D1C480E2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Autofit/>
          </a:bodyPr>
          <a:lstStyle/>
          <a:p>
            <a:r>
              <a:rPr lang="en-US" dirty="0"/>
              <a:t>3D Array A[D</a:t>
            </a:r>
            <a:r>
              <a:rPr lang="en-US" baseline="-25000" dirty="0"/>
              <a:t>0</a:t>
            </a:r>
            <a:r>
              <a:rPr lang="en-US" dirty="0"/>
              <a:t>][D</a:t>
            </a:r>
            <a:r>
              <a:rPr lang="en-US" baseline="-25000" dirty="0"/>
              <a:t>1</a:t>
            </a:r>
            <a:r>
              <a:rPr lang="en-US" dirty="0"/>
              <a:t>][D</a:t>
            </a:r>
            <a:r>
              <a:rPr lang="en-US" baseline="-25000" dirty="0"/>
              <a:t>2</a:t>
            </a:r>
            <a:r>
              <a:rPr lang="en-US" dirty="0"/>
              <a:t>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D7C4F9-F87E-450D-A4E5-C8D99218C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022212"/>
            <a:ext cx="9144000" cy="41093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72A5C4-CFB3-4EB0-A1CA-403727C5F251}"/>
              </a:ext>
            </a:extLst>
          </p:cNvPr>
          <p:cNvSpPr/>
          <p:nvPr/>
        </p:nvSpPr>
        <p:spPr>
          <a:xfrm>
            <a:off x="2844" y="6495393"/>
            <a:ext cx="86731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https://eli.thegreenplace.net/2015/memory-layout-of-multi-dimensional-arrays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28600" y="1219200"/>
            <a:ext cx="8763000" cy="35814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800" dirty="0">
                <a:solidFill>
                  <a:schemeClr val="bg1"/>
                </a:solidFill>
                <a:latin typeface="Arial Nova" panose="020B0504020202020204" pitchFamily="34" charset="0"/>
              </a:rPr>
              <a:t>Offset of </a:t>
            </a:r>
            <a:r>
              <a:rPr lang="en-US" sz="2800" b="1" dirty="0">
                <a:solidFill>
                  <a:schemeClr val="bg1"/>
                </a:solidFill>
                <a:latin typeface="Arial Nova" panose="020B0504020202020204" pitchFamily="34" charset="0"/>
              </a:rPr>
              <a:t>A[d</a:t>
            </a:r>
            <a:r>
              <a:rPr lang="en-US" sz="2800" b="1" baseline="-25000" dirty="0">
                <a:solidFill>
                  <a:schemeClr val="bg1"/>
                </a:solidFill>
                <a:latin typeface="Arial Nova" panose="020B0504020202020204" pitchFamily="34" charset="0"/>
              </a:rPr>
              <a:t>0</a:t>
            </a:r>
            <a:r>
              <a:rPr lang="en-US" sz="2800" b="1" dirty="0">
                <a:solidFill>
                  <a:schemeClr val="bg1"/>
                </a:solidFill>
                <a:latin typeface="Arial Nova" panose="020B0504020202020204" pitchFamily="34" charset="0"/>
              </a:rPr>
              <a:t>][d</a:t>
            </a:r>
            <a:r>
              <a:rPr lang="en-US" sz="2800" b="1" baseline="-25000" dirty="0">
                <a:solidFill>
                  <a:schemeClr val="bg1"/>
                </a:solidFill>
                <a:latin typeface="Arial Nova" panose="020B0504020202020204" pitchFamily="34" charset="0"/>
              </a:rPr>
              <a:t>1</a:t>
            </a:r>
            <a:r>
              <a:rPr lang="en-US" sz="2800" b="1" dirty="0">
                <a:solidFill>
                  <a:schemeClr val="bg1"/>
                </a:solidFill>
                <a:latin typeface="Arial Nova" panose="020B0504020202020204" pitchFamily="34" charset="0"/>
              </a:rPr>
              <a:t>][d</a:t>
            </a:r>
            <a:r>
              <a:rPr lang="en-US" sz="2800" b="1" baseline="-25000" dirty="0">
                <a:solidFill>
                  <a:schemeClr val="bg1"/>
                </a:solidFill>
                <a:latin typeface="Arial Nova" panose="020B0504020202020204" pitchFamily="34" charset="0"/>
              </a:rPr>
              <a:t>2</a:t>
            </a:r>
            <a:r>
              <a:rPr lang="en-US" sz="2800" b="1" dirty="0">
                <a:solidFill>
                  <a:schemeClr val="bg1"/>
                </a:solidFill>
                <a:latin typeface="Arial Nova" panose="020B0504020202020204" pitchFamily="34" charset="0"/>
              </a:rPr>
              <a:t>] </a:t>
            </a:r>
            <a:r>
              <a:rPr lang="en-US" sz="2800" dirty="0">
                <a:solidFill>
                  <a:schemeClr val="bg1"/>
                </a:solidFill>
                <a:latin typeface="Arial Nova" panose="020B0504020202020204" pitchFamily="34" charset="0"/>
              </a:rPr>
              <a:t>= </a:t>
            </a:r>
            <a:r>
              <a:rPr lang="en-US" sz="2800" b="1" dirty="0">
                <a:solidFill>
                  <a:srgbClr val="FFFF00"/>
                </a:solidFill>
                <a:latin typeface="Arial Nova" panose="020B0504020202020204" pitchFamily="34" charset="0"/>
              </a:rPr>
              <a:t>d</a:t>
            </a:r>
            <a:r>
              <a:rPr lang="en-US" sz="2800" b="1" baseline="-25000" dirty="0">
                <a:solidFill>
                  <a:srgbClr val="FFFF00"/>
                </a:solidFill>
                <a:latin typeface="Arial Nova" panose="020B0504020202020204" pitchFamily="34" charset="0"/>
              </a:rPr>
              <a:t>0 </a:t>
            </a:r>
            <a:r>
              <a:rPr lang="en-US" sz="2800" b="1" dirty="0">
                <a:solidFill>
                  <a:srgbClr val="FFFF00"/>
                </a:solidFill>
                <a:latin typeface="Arial Nova" panose="020B0504020202020204" pitchFamily="34" charset="0"/>
              </a:rPr>
              <a:t>*D</a:t>
            </a:r>
            <a:r>
              <a:rPr lang="en-US" sz="2800" b="1" baseline="-25000" dirty="0">
                <a:solidFill>
                  <a:srgbClr val="FFFF00"/>
                </a:solidFill>
                <a:latin typeface="Arial Nova" panose="020B0504020202020204" pitchFamily="34" charset="0"/>
              </a:rPr>
              <a:t>1</a:t>
            </a:r>
            <a:r>
              <a:rPr lang="en-US" sz="2800" b="1" dirty="0">
                <a:solidFill>
                  <a:srgbClr val="FFFF00"/>
                </a:solidFill>
                <a:latin typeface="Arial Nova" panose="020B0504020202020204" pitchFamily="34" charset="0"/>
              </a:rPr>
              <a:t>*D</a:t>
            </a:r>
            <a:r>
              <a:rPr lang="en-US" sz="2800" b="1" baseline="-25000" dirty="0">
                <a:solidFill>
                  <a:srgbClr val="FFFF00"/>
                </a:solidFill>
                <a:latin typeface="Arial Nova" panose="020B0504020202020204" pitchFamily="34" charset="0"/>
              </a:rPr>
              <a:t>2</a:t>
            </a:r>
            <a:r>
              <a:rPr lang="en-US" sz="2800" b="1" dirty="0">
                <a:solidFill>
                  <a:srgbClr val="FFFF00"/>
                </a:solidFill>
                <a:latin typeface="Arial Nova" panose="020B0504020202020204" pitchFamily="34" charset="0"/>
              </a:rPr>
              <a:t> *…*D</a:t>
            </a:r>
            <a:r>
              <a:rPr lang="en-US" sz="2800" b="1" baseline="-25000" dirty="0">
                <a:solidFill>
                  <a:srgbClr val="FFFF00"/>
                </a:solidFill>
                <a:latin typeface="Arial Nova" panose="020B0504020202020204" pitchFamily="34" charset="0"/>
              </a:rPr>
              <a:t>n-1</a:t>
            </a:r>
            <a:r>
              <a:rPr lang="en-US" sz="2800" b="1" dirty="0">
                <a:solidFill>
                  <a:srgbClr val="FFFF00"/>
                </a:solidFill>
                <a:latin typeface="Arial Nova" panose="020B0504020202020204" pitchFamily="34" charset="0"/>
              </a:rPr>
              <a:t> + </a:t>
            </a:r>
          </a:p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FFFF00"/>
                </a:solidFill>
                <a:latin typeface="Arial Nova" panose="020B0504020202020204" pitchFamily="34" charset="0"/>
              </a:rPr>
              <a:t>                                   d</a:t>
            </a:r>
            <a:r>
              <a:rPr lang="en-US" sz="2800" b="1" baseline="-25000" dirty="0">
                <a:solidFill>
                  <a:srgbClr val="FFFF00"/>
                </a:solidFill>
                <a:latin typeface="Arial Nova" panose="020B0504020202020204" pitchFamily="34" charset="0"/>
              </a:rPr>
              <a:t>1 </a:t>
            </a:r>
            <a:r>
              <a:rPr lang="en-US" sz="2800" b="1" dirty="0">
                <a:solidFill>
                  <a:srgbClr val="FFFF00"/>
                </a:solidFill>
                <a:latin typeface="Arial Nova" panose="020B0504020202020204" pitchFamily="34" charset="0"/>
              </a:rPr>
              <a:t>*D</a:t>
            </a:r>
            <a:r>
              <a:rPr lang="en-US" sz="2800" b="1" baseline="-25000" dirty="0">
                <a:solidFill>
                  <a:srgbClr val="FFFF00"/>
                </a:solidFill>
                <a:latin typeface="Arial Nova" panose="020B0504020202020204" pitchFamily="34" charset="0"/>
              </a:rPr>
              <a:t>2</a:t>
            </a:r>
            <a:r>
              <a:rPr lang="en-US" sz="2800" b="1" dirty="0">
                <a:solidFill>
                  <a:srgbClr val="FFFF00"/>
                </a:solidFill>
                <a:latin typeface="Arial Nova" panose="020B0504020202020204" pitchFamily="34" charset="0"/>
              </a:rPr>
              <a:t> *…*D</a:t>
            </a:r>
            <a:r>
              <a:rPr lang="en-US" sz="2800" b="1" baseline="-25000" dirty="0">
                <a:solidFill>
                  <a:srgbClr val="FFFF00"/>
                </a:solidFill>
                <a:latin typeface="Arial Nova" panose="020B0504020202020204" pitchFamily="34" charset="0"/>
              </a:rPr>
              <a:t>n-1</a:t>
            </a:r>
            <a:r>
              <a:rPr lang="en-US" sz="2800" b="1" dirty="0">
                <a:solidFill>
                  <a:srgbClr val="FFFF00"/>
                </a:solidFill>
                <a:latin typeface="Arial Nova" panose="020B0504020202020204" pitchFamily="34" charset="0"/>
              </a:rPr>
              <a:t> +</a:t>
            </a:r>
          </a:p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FFFF00"/>
                </a:solidFill>
                <a:latin typeface="Arial Nova" panose="020B0504020202020204" pitchFamily="34" charset="0"/>
              </a:rPr>
              <a:t>               … +</a:t>
            </a:r>
            <a:r>
              <a:rPr lang="en-US" sz="2800" b="1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</a:p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FFFF00"/>
                </a:solidFill>
                <a:latin typeface="Arial Nova" panose="020B0504020202020204" pitchFamily="34" charset="0"/>
              </a:rPr>
              <a:t>		   d</a:t>
            </a:r>
            <a:r>
              <a:rPr lang="en-US" sz="2800" b="1" baseline="-25000" dirty="0">
                <a:solidFill>
                  <a:srgbClr val="FFFF00"/>
                </a:solidFill>
                <a:latin typeface="Arial Nova" panose="020B0504020202020204" pitchFamily="34" charset="0"/>
              </a:rPr>
              <a:t>n-2</a:t>
            </a:r>
            <a:r>
              <a:rPr lang="en-US" sz="2800" b="1" dirty="0">
                <a:solidFill>
                  <a:srgbClr val="FFFF00"/>
                </a:solidFill>
                <a:latin typeface="Arial Nova" panose="020B0504020202020204" pitchFamily="34" charset="0"/>
              </a:rPr>
              <a:t>*D</a:t>
            </a:r>
            <a:r>
              <a:rPr lang="en-US" sz="2800" b="1" baseline="-25000" dirty="0">
                <a:solidFill>
                  <a:srgbClr val="FFFF00"/>
                </a:solidFill>
                <a:latin typeface="Arial Nova" panose="020B0504020202020204" pitchFamily="34" charset="0"/>
              </a:rPr>
              <a:t>n-1</a:t>
            </a:r>
            <a:r>
              <a:rPr lang="en-US" sz="2800" b="1" dirty="0">
                <a:solidFill>
                  <a:srgbClr val="FFFF00"/>
                </a:solidFill>
                <a:latin typeface="Arial Nova" panose="020B0504020202020204" pitchFamily="34" charset="0"/>
              </a:rPr>
              <a:t> +</a:t>
            </a:r>
            <a:r>
              <a:rPr lang="en-US" sz="2800" b="1" baseline="-25000" dirty="0">
                <a:solidFill>
                  <a:srgbClr val="FFFF00"/>
                </a:solidFill>
                <a:latin typeface="Arial Nova" panose="020B0504020202020204" pitchFamily="34" charset="0"/>
              </a:rPr>
              <a:t> </a:t>
            </a:r>
          </a:p>
          <a:p>
            <a:pPr algn="ctr">
              <a:spcBef>
                <a:spcPct val="50000"/>
              </a:spcBef>
            </a:pPr>
            <a:r>
              <a:rPr lang="en-US" sz="2800" b="1" baseline="-25000" dirty="0">
                <a:solidFill>
                  <a:srgbClr val="FFFF00"/>
                </a:solidFill>
                <a:latin typeface="Arial Nova" panose="020B0504020202020204" pitchFamily="34" charset="0"/>
              </a:rPr>
              <a:t>                    </a:t>
            </a:r>
            <a:r>
              <a:rPr lang="en-US" sz="2800" b="1" dirty="0">
                <a:solidFill>
                  <a:srgbClr val="FFFF00"/>
                </a:solidFill>
                <a:latin typeface="Arial Nova" panose="020B0504020202020204" pitchFamily="34" charset="0"/>
              </a:rPr>
              <a:t>d</a:t>
            </a:r>
            <a:r>
              <a:rPr lang="en-US" sz="2800" b="1" baseline="-25000" dirty="0">
                <a:solidFill>
                  <a:srgbClr val="FFFF00"/>
                </a:solidFill>
                <a:latin typeface="Arial Nova" panose="020B0504020202020204" pitchFamily="34" charset="0"/>
              </a:rPr>
              <a:t>n-1</a:t>
            </a:r>
            <a:endParaRPr lang="en-US" sz="2800" dirty="0">
              <a:solidFill>
                <a:srgbClr val="FFFF00"/>
              </a:solidFill>
              <a:latin typeface="Arial Nova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12DAD4-1B82-406F-BBB9-6D1C480E2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Autofit/>
          </a:bodyPr>
          <a:lstStyle/>
          <a:p>
            <a:r>
              <a:rPr lang="en-US" dirty="0"/>
              <a:t>ND Array A[D</a:t>
            </a:r>
            <a:r>
              <a:rPr lang="en-US" baseline="-25000" dirty="0"/>
              <a:t>0</a:t>
            </a:r>
            <a:r>
              <a:rPr lang="en-US" dirty="0"/>
              <a:t>][D</a:t>
            </a:r>
            <a:r>
              <a:rPr lang="en-US" baseline="-25000" dirty="0"/>
              <a:t>1</a:t>
            </a:r>
            <a:r>
              <a:rPr lang="en-US" dirty="0"/>
              <a:t>]…[D</a:t>
            </a:r>
            <a:r>
              <a:rPr lang="en-US" baseline="-25000" dirty="0"/>
              <a:t>n-1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0143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 No. </a:t>
            </a:r>
            <a:fld id="{8DE20E7C-A436-4C4B-916A-69FF07C94F73}" type="slidenum">
              <a:rPr lang="en-US"/>
              <a:pPr/>
              <a:t>14</a:t>
            </a:fld>
            <a:r>
              <a:rPr lang="en-US"/>
              <a:t> 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9144000" cy="650875"/>
          </a:xfrm>
          <a:ln/>
        </p:spPr>
        <p:txBody>
          <a:bodyPr/>
          <a:lstStyle/>
          <a:p>
            <a:r>
              <a:rPr lang="en-US" sz="2800" dirty="0"/>
              <a:t>Exercise: Find Formula for Column Major Form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304800" y="838200"/>
            <a:ext cx="8458200" cy="5078313"/>
          </a:xfrm>
          <a:prstGeom prst="rect">
            <a:avLst/>
          </a:prstGeom>
          <a:solidFill>
            <a:srgbClr val="CCECFF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2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95F8E3-5243-4F02-AC53-F05721B35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280F9F-2129-4B35-86B4-8A4267DFA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79E950F-26FD-49A5-8CFB-664703BE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A957C5C2-2E01-464B-97B4-1981AF052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3B7BE02-9D75-4EBB-879B-D7B75937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0D9536D6-02B7-4110-BF2B-17B08DDFE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ADA6B83F-32F5-4D8C-AA2F-53A4FA12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AE2FF24D-C357-4073-8093-410279D42F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A7D5D9E-853D-4831-B45D-ED773133B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5D185781-4FC4-4AF1-B231-942FDE963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CC270413-B0D3-4A07-BD1B-E9254A989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2C47358D-4669-406F-AC20-6D169951B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28C9057-3C8A-45CB-A084-4AD4535CD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D204A0F9-30D5-4D9E-9019-95DEDCFFE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F9CC2C27-C82D-467C-836F-F166E7059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F680CD9A-5DEE-446A-A951-936A1B2D1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90F745C0-6118-47A3-85AB-A412FE581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3CEC5B1E-7348-4ACE-B1DD-E53926E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F96B7951-47C0-4555-9A22-86491610F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ACD5C04A-A4EA-432A-A9B5-F84F41D74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B33C957B-D207-438D-9823-4FF59328F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79D782-A9ED-4AEE-B67D-DDD6F1CB5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6C9F140-6D17-42C4-96E2-F124090D4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EE0A3AEC-72D0-4759-A596-564927A0C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027B02-EC1B-499B-B4F5-7221EC8D8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D4A67F1-BDB7-491B-ADBB-1B2FE35E3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736" y="2075688"/>
            <a:ext cx="6508242" cy="1746504"/>
          </a:xfrm>
        </p:spPr>
        <p:txBody>
          <a:bodyPr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Pointers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CE5A829-02CF-42BF-8795-00DE65533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6736" y="3881568"/>
            <a:ext cx="6508242" cy="1231533"/>
          </a:xfrm>
        </p:spPr>
        <p:txBody>
          <a:bodyPr>
            <a:norm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2000" dirty="0"/>
              <a:t>From:</a:t>
            </a:r>
          </a:p>
          <a:p>
            <a:pPr eaLnBrk="1" hangingPunct="1">
              <a:spcBef>
                <a:spcPct val="0"/>
              </a:spcBef>
            </a:pPr>
            <a:r>
              <a:rPr lang="en-US" sz="2000" dirty="0"/>
              <a:t> “Data structures and algorithms” by Adam Drozdek,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573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30F09-138C-4D49-BA12-1878758F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D424A-3C81-45ED-AA3A-130D5C310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Points to a memory location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The content of a pointer is a memory address of a variable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Allow us to access value of other variables indirectly</a:t>
            </a:r>
          </a:p>
          <a:p>
            <a:endParaRPr lang="en-US" dirty="0"/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60C53B19-F271-454F-824A-B54DA0A62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505670"/>
            <a:ext cx="124264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/>
              <a:t>int </a:t>
            </a:r>
            <a:r>
              <a:rPr lang="en-US" sz="1800" b="1" dirty="0"/>
              <a:t>A</a:t>
            </a:r>
            <a:r>
              <a:rPr lang="en-US" sz="1800" dirty="0"/>
              <a:t>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/>
              <a:t>int * P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/>
              <a:t>P = &amp;</a:t>
            </a:r>
            <a:r>
              <a:rPr lang="en-US" sz="1800" b="1" dirty="0"/>
              <a:t>A</a:t>
            </a:r>
            <a:r>
              <a:rPr lang="en-US" sz="1800" dirty="0"/>
              <a:t>;</a:t>
            </a: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1E029E88-E533-47E9-9DB5-740B03DD1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9211" y="2630214"/>
            <a:ext cx="1447800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 dirty="0">
                <a:latin typeface="Arial" panose="020B0604020202020204" pitchFamily="34" charset="0"/>
              </a:rPr>
              <a:t>    </a:t>
            </a:r>
          </a:p>
        </p:txBody>
      </p:sp>
      <p:sp>
        <p:nvSpPr>
          <p:cNvPr id="9" name="Text Box 13">
            <a:extLst>
              <a:ext uri="{FF2B5EF4-FFF2-40B4-BE49-F238E27FC236}">
                <a16:creationId xmlns:a16="http://schemas.microsoft.com/office/drawing/2014/main" id="{FEF762E8-3ADD-407F-BFB2-49AE1A74F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2011" y="2630214"/>
            <a:ext cx="32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P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3FA78F51-2160-4011-A4D0-044B5E6AF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811" y="2554014"/>
            <a:ext cx="1447800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1CC4E0C7-0DD9-4F44-B9FA-D44BFD07D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1201" y="2201842"/>
            <a:ext cx="24830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 dirty="0"/>
              <a:t>A </a:t>
            </a:r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CC805287-439B-482A-94A7-BA59576C1D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9083" y="2706414"/>
            <a:ext cx="1183727" cy="972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4580916B-26DA-4C51-8169-33C03A3FE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3510" y="2882401"/>
            <a:ext cx="24830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/>
              <a:t>0x1548</a:t>
            </a:r>
            <a:r>
              <a:rPr lang="en-US" sz="1800" b="1" dirty="0"/>
              <a:t> </a:t>
            </a:r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C91F6C48-0D4E-4EF6-9055-743C1B393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7680" y="2674148"/>
            <a:ext cx="9814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/>
              <a:t>0x1548</a:t>
            </a:r>
            <a:r>
              <a:rPr lang="en-US" sz="1800" b="1" dirty="0"/>
              <a:t> 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053C4EC3-AB16-43D2-8804-7FADE870F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9721" y="3067067"/>
            <a:ext cx="24830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/>
              <a:t>0x3478</a:t>
            </a:r>
            <a:r>
              <a:rPr lang="en-US" sz="1800" b="1" dirty="0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DC77AD-4340-4F84-9D0B-2399C424CBC5}"/>
              </a:ext>
            </a:extLst>
          </p:cNvPr>
          <p:cNvSpPr/>
          <p:nvPr/>
        </p:nvSpPr>
        <p:spPr>
          <a:xfrm>
            <a:off x="403296" y="3903730"/>
            <a:ext cx="5321327" cy="22529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 Nova" panose="020B0504020202020204" pitchFamily="34" charset="0"/>
              </a:rPr>
              <a:t>P = &amp;A;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>
                <a:latin typeface="Arial Nova" panose="020B0504020202020204" pitchFamily="34" charset="0"/>
              </a:rPr>
              <a:t>&amp;</a:t>
            </a:r>
            <a:r>
              <a:rPr lang="en-US" sz="2400" dirty="0">
                <a:latin typeface="Arial Nova" panose="020B0504020202020204" pitchFamily="34" charset="0"/>
              </a:rPr>
              <a:t> is address operator and stores </a:t>
            </a:r>
            <a:r>
              <a:rPr lang="en-US" sz="2400" b="1" dirty="0">
                <a:latin typeface="Arial Nova" panose="020B0504020202020204" pitchFamily="34" charset="0"/>
              </a:rPr>
              <a:t>reference</a:t>
            </a:r>
            <a:r>
              <a:rPr lang="en-US" sz="2400" dirty="0">
                <a:latin typeface="Arial Nova" panose="020B0504020202020204" pitchFamily="34" charset="0"/>
              </a:rPr>
              <a:t> to x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Arial Nova" panose="020B05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err="1">
                <a:latin typeface="Arial Nova" panose="020B0504020202020204" pitchFamily="34" charset="0"/>
              </a:rPr>
              <a:t>cout</a:t>
            </a:r>
            <a:r>
              <a:rPr lang="en-US" sz="2400" dirty="0">
                <a:latin typeface="Arial Nova" panose="020B0504020202020204" pitchFamily="34" charset="0"/>
              </a:rPr>
              <a:t> &lt;&lt; *P ; 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b="1" dirty="0">
                <a:latin typeface="Arial Nova" panose="020B0504020202020204" pitchFamily="34" charset="0"/>
              </a:rPr>
              <a:t>*</a:t>
            </a:r>
            <a:r>
              <a:rPr lang="en-US" sz="2400" dirty="0">
                <a:latin typeface="Arial Nova" panose="020B0504020202020204" pitchFamily="34" charset="0"/>
              </a:rPr>
              <a:t> is the de-reference operator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10FC0F-F60C-4546-A412-02A60F3A6976}"/>
              </a:ext>
            </a:extLst>
          </p:cNvPr>
          <p:cNvSpPr/>
          <p:nvPr/>
        </p:nvSpPr>
        <p:spPr>
          <a:xfrm>
            <a:off x="6019800" y="3436399"/>
            <a:ext cx="2977943" cy="2616101"/>
          </a:xfrm>
          <a:prstGeom prst="rect">
            <a:avLst/>
          </a:prstGeom>
          <a:solidFill>
            <a:srgbClr val="FFFFCC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 Nova" panose="020B0504020202020204" pitchFamily="34" charset="0"/>
              </a:rPr>
              <a:t>TO DO </a:t>
            </a:r>
          </a:p>
          <a:p>
            <a:r>
              <a:rPr lang="en-US" dirty="0">
                <a:latin typeface="Arial Nova" panose="020B0504020202020204" pitchFamily="34" charset="0"/>
              </a:rPr>
              <a:t>Always initialize a pointer to NULL</a:t>
            </a:r>
          </a:p>
          <a:p>
            <a:endParaRPr lang="en-US" dirty="0">
              <a:latin typeface="Arial Nova" panose="020B0504020202020204" pitchFamily="34" charset="0"/>
            </a:endParaRPr>
          </a:p>
          <a:p>
            <a:r>
              <a:rPr lang="en-US" dirty="0">
                <a:latin typeface="Arial Nova" panose="020B0504020202020204" pitchFamily="34" charset="0"/>
              </a:rPr>
              <a:t>int *x;</a:t>
            </a:r>
          </a:p>
          <a:p>
            <a:r>
              <a:rPr lang="en-US" dirty="0">
                <a:latin typeface="Arial Nova" panose="020B0504020202020204" pitchFamily="34" charset="0"/>
              </a:rPr>
              <a:t>x = 0;</a:t>
            </a:r>
          </a:p>
          <a:p>
            <a:r>
              <a:rPr lang="en-US" dirty="0">
                <a:latin typeface="Arial Nova" panose="020B0504020202020204" pitchFamily="34" charset="0"/>
              </a:rPr>
              <a:t>x = NULL;</a:t>
            </a:r>
          </a:p>
          <a:p>
            <a:r>
              <a:rPr lang="en-US" dirty="0">
                <a:latin typeface="Arial Nova" panose="020B0504020202020204" pitchFamily="34" charset="0"/>
              </a:rPr>
              <a:t>x = </a:t>
            </a:r>
            <a:r>
              <a:rPr lang="en-US" dirty="0" err="1">
                <a:latin typeface="Arial Nova" panose="020B0504020202020204" pitchFamily="34" charset="0"/>
              </a:rPr>
              <a:t>nullptr</a:t>
            </a:r>
            <a:r>
              <a:rPr lang="en-US" dirty="0">
                <a:latin typeface="Arial Nova" panose="020B0504020202020204" pitchFamily="34" charset="0"/>
              </a:rPr>
              <a:t>;</a:t>
            </a:r>
          </a:p>
          <a:p>
            <a:r>
              <a:rPr lang="en-US" dirty="0">
                <a:latin typeface="Arial Nova" panose="020B0504020202020204" pitchFamily="34" charset="0"/>
              </a:rPr>
              <a:t>What’s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2910165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30F09-138C-4D49-BA12-1878758F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sz="4000" dirty="0"/>
              <a:t>Some Facts about Pointers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5C6027-D5E1-46D1-954C-3F998E66A11F}"/>
              </a:ext>
            </a:extLst>
          </p:cNvPr>
          <p:cNvSpPr/>
          <p:nvPr/>
        </p:nvSpPr>
        <p:spPr>
          <a:xfrm>
            <a:off x="632565" y="1968181"/>
            <a:ext cx="4055449" cy="193899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dirty="0">
                <a:latin typeface="Arial Nova" panose="020B0504020202020204" pitchFamily="34" charset="0"/>
              </a:rPr>
              <a:t>Pointers are of the same size. WHY ?</a:t>
            </a:r>
          </a:p>
          <a:p>
            <a:pPr>
              <a:buFontTx/>
              <a:buNone/>
            </a:pPr>
            <a:endParaRPr lang="en-US" altLang="en-US" sz="2000" dirty="0">
              <a:latin typeface="Arial Nova" panose="020B0504020202020204" pitchFamily="34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latin typeface="Arial Nova" panose="020B0504020202020204" pitchFamily="34" charset="0"/>
              </a:rPr>
              <a:t>But it is inappropriate to assign an address of one type of variable to a different type of pointer</a:t>
            </a:r>
          </a:p>
        </p:txBody>
      </p:sp>
      <p:sp>
        <p:nvSpPr>
          <p:cNvPr id="21" name="Text Box 6">
            <a:extLst>
              <a:ext uri="{FF2B5EF4-FFF2-40B4-BE49-F238E27FC236}">
                <a16:creationId xmlns:a16="http://schemas.microsoft.com/office/drawing/2014/main" id="{A4828DA2-4820-4330-8010-481FF44E7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96" y="3994387"/>
            <a:ext cx="15632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dirty="0" err="1">
                <a:latin typeface="Courier New" pitchFamily="49" charset="0"/>
              </a:rPr>
              <a:t>integerPtr</a:t>
            </a:r>
            <a:endParaRPr lang="en-US" sz="1800" dirty="0"/>
          </a:p>
        </p:txBody>
      </p:sp>
      <p:sp>
        <p:nvSpPr>
          <p:cNvPr id="22" name="Text Box 7">
            <a:extLst>
              <a:ext uri="{FF2B5EF4-FFF2-40B4-BE49-F238E27FC236}">
                <a16:creationId xmlns:a16="http://schemas.microsoft.com/office/drawing/2014/main" id="{4F9A8E6A-F8A9-43C0-97A5-7EBD86503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75" y="3999150"/>
            <a:ext cx="1149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ourier New" pitchFamily="49" charset="0"/>
              </a:rPr>
              <a:t>integer</a:t>
            </a:r>
            <a:endParaRPr lang="en-US" sz="1800" dirty="0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C7C687B2-E0B9-46CB-B634-455967A41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71" y="4394437"/>
            <a:ext cx="1524000" cy="3810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dirty="0"/>
          </a:p>
        </p:txBody>
      </p:sp>
      <p:sp>
        <p:nvSpPr>
          <p:cNvPr id="24" name="Text Box 10">
            <a:extLst>
              <a:ext uri="{FF2B5EF4-FFF2-40B4-BE49-F238E27FC236}">
                <a16:creationId xmlns:a16="http://schemas.microsoft.com/office/drawing/2014/main" id="{29446E69-1828-4253-B13B-C3C183D48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950" y="4399200"/>
            <a:ext cx="1524000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 b="1">
                <a:latin typeface="Courier New" pitchFamily="49" charset="0"/>
              </a:rPr>
              <a:t>7</a:t>
            </a:r>
            <a:endParaRPr lang="en-US" sz="1800"/>
          </a:p>
        </p:txBody>
      </p:sp>
      <p:sp>
        <p:nvSpPr>
          <p:cNvPr id="25" name="Line 11">
            <a:extLst>
              <a:ext uri="{FF2B5EF4-FFF2-40B4-BE49-F238E27FC236}">
                <a16:creationId xmlns:a16="http://schemas.microsoft.com/office/drawing/2014/main" id="{E2E9FF3A-80BF-423B-BF97-063D774813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90721" y="4560603"/>
            <a:ext cx="1365765" cy="1163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26" name="Text Box 12">
            <a:extLst>
              <a:ext uri="{FF2B5EF4-FFF2-40B4-BE49-F238E27FC236}">
                <a16:creationId xmlns:a16="http://schemas.microsoft.com/office/drawing/2014/main" id="{E7D42D26-41A0-42C5-9F80-F172AC8A0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018" y="5463387"/>
            <a:ext cx="1149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ourier New" pitchFamily="49" charset="0"/>
              </a:rPr>
              <a:t>realPtr</a:t>
            </a:r>
            <a:endParaRPr lang="en-US" sz="1800"/>
          </a:p>
        </p:txBody>
      </p:sp>
      <p:sp>
        <p:nvSpPr>
          <p:cNvPr id="27" name="Text Box 13">
            <a:extLst>
              <a:ext uri="{FF2B5EF4-FFF2-40B4-BE49-F238E27FC236}">
                <a16:creationId xmlns:a16="http://schemas.microsoft.com/office/drawing/2014/main" id="{1487AD49-C487-4C03-80C5-4A31BBB30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0374" y="5479018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ourier New" pitchFamily="49" charset="0"/>
              </a:rPr>
              <a:t>real</a:t>
            </a:r>
            <a:endParaRPr lang="en-US" sz="1800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78CC581F-A7F4-455E-8AEC-178A49492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093" y="5863437"/>
            <a:ext cx="1524000" cy="3810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29" name="Text Box 15">
            <a:extLst>
              <a:ext uri="{FF2B5EF4-FFF2-40B4-BE49-F238E27FC236}">
                <a16:creationId xmlns:a16="http://schemas.microsoft.com/office/drawing/2014/main" id="{36F45ECE-9598-4FDC-8E78-08CD12EBD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2449" y="5879068"/>
            <a:ext cx="1524000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 b="1">
                <a:latin typeface="Courier New" pitchFamily="49" charset="0"/>
              </a:rPr>
              <a:t>10.0</a:t>
            </a:r>
            <a:endParaRPr lang="en-US" sz="1800"/>
          </a:p>
        </p:txBody>
      </p:sp>
      <p:sp>
        <p:nvSpPr>
          <p:cNvPr id="30" name="Line 16">
            <a:extLst>
              <a:ext uri="{FF2B5EF4-FFF2-40B4-BE49-F238E27FC236}">
                <a16:creationId xmlns:a16="http://schemas.microsoft.com/office/drawing/2014/main" id="{4A5AC30B-0AEC-4086-9E56-51AD96CCB7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4743" y="6037865"/>
            <a:ext cx="1494056" cy="337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BD19763-8D71-40AD-A8AB-C993F223A4F4}"/>
              </a:ext>
            </a:extLst>
          </p:cNvPr>
          <p:cNvSpPr/>
          <p:nvPr/>
        </p:nvSpPr>
        <p:spPr>
          <a:xfrm>
            <a:off x="663902" y="1063444"/>
            <a:ext cx="3298497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 Nova" panose="020B0504020202020204" pitchFamily="34" charset="0"/>
              </a:rPr>
              <a:t>Pointers Types</a:t>
            </a:r>
          </a:p>
        </p:txBody>
      </p:sp>
    </p:spTree>
    <p:extLst>
      <p:ext uri="{BB962C8B-B14F-4D97-AF65-F5344CB8AC3E}">
        <p14:creationId xmlns:p14="http://schemas.microsoft.com/office/powerpoint/2010/main" val="1964064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1" name="Rectangle 1027">
            <a:extLst>
              <a:ext uri="{FF2B5EF4-FFF2-40B4-BE49-F238E27FC236}">
                <a16:creationId xmlns:a16="http://schemas.microsoft.com/office/drawing/2014/main" id="{97809A85-6AC5-4953-8EB4-46CF242E2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2400"/>
            <a:ext cx="78771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endParaRPr lang="en-US" altLang="zh-TW" sz="4400" b="0" dirty="0">
              <a:solidFill>
                <a:srgbClr val="D49FFF"/>
              </a:solidFill>
              <a:ea typeface="新細明體" panose="02020500000000000000" pitchFamily="18" charset="-120"/>
            </a:endParaRPr>
          </a:p>
        </p:txBody>
      </p:sp>
      <p:sp>
        <p:nvSpPr>
          <p:cNvPr id="432132" name="Text Box 1028">
            <a:extLst>
              <a:ext uri="{FF2B5EF4-FFF2-40B4-BE49-F238E27FC236}">
                <a16:creationId xmlns:a16="http://schemas.microsoft.com/office/drawing/2014/main" id="{35642F42-8FDF-48CA-BD2F-AE36FA27B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4638675"/>
            <a:ext cx="25574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 b="0">
                <a:latin typeface="Courier New" panose="02070309020205020404" pitchFamily="49" charset="0"/>
                <a:ea typeface="新細明體" panose="02020500000000000000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 b="0">
                <a:latin typeface="Courier New" panose="02070309020205020404" pitchFamily="49" charset="0"/>
                <a:ea typeface="新細明體" panose="02020500000000000000" pitchFamily="18" charset="-120"/>
              </a:rPr>
              <a:t>  </a:t>
            </a:r>
            <a:r>
              <a:rPr lang="en-US" altLang="zh-TW" sz="2400" b="0">
                <a:latin typeface="Courier New" panose="02070309020205020404" pitchFamily="49" charset="0"/>
                <a:ea typeface="新細明體" panose="02020500000000000000" pitchFamily="18" charset="-120"/>
              </a:rPr>
              <a:t>int a[200];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0">
                <a:latin typeface="Courier New" panose="02070309020205020404" pitchFamily="49" charset="0"/>
                <a:ea typeface="新細明體" panose="02020500000000000000" pitchFamily="18" charset="-120"/>
              </a:rPr>
              <a:t>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0">
                <a:latin typeface="Courier New" panose="02070309020205020404" pitchFamily="49" charset="0"/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432133" name="Text Box 1029">
            <a:extLst>
              <a:ext uri="{FF2B5EF4-FFF2-40B4-BE49-F238E27FC236}">
                <a16:creationId xmlns:a16="http://schemas.microsoft.com/office/drawing/2014/main" id="{DE91F630-C4B8-49ED-B540-4BFC62514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4714875"/>
            <a:ext cx="36528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0">
                <a:latin typeface="Courier New" panose="02070309020205020404" pitchFamily="49" charset="0"/>
                <a:ea typeface="新細明體" panose="02020500000000000000" pitchFamily="18" charset="-120"/>
              </a:rPr>
              <a:t>int* ptr;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0">
                <a:latin typeface="Courier New" panose="02070309020205020404" pitchFamily="49" charset="0"/>
                <a:ea typeface="新細明體" panose="02020500000000000000" pitchFamily="18" charset="-120"/>
              </a:rPr>
              <a:t>ptr = new int[200];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0">
                <a:latin typeface="Courier New" panose="02070309020205020404" pitchFamily="49" charset="0"/>
                <a:ea typeface="新細明體" panose="02020500000000000000" pitchFamily="18" charset="-120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0">
                <a:latin typeface="Courier New" panose="02070309020205020404" pitchFamily="49" charset="0"/>
                <a:ea typeface="新細明體" panose="02020500000000000000" pitchFamily="18" charset="-120"/>
              </a:rPr>
              <a:t>delete [] ptr;</a:t>
            </a:r>
          </a:p>
        </p:txBody>
      </p:sp>
      <p:sp>
        <p:nvSpPr>
          <p:cNvPr id="432134" name="Text Box 1030">
            <a:extLst>
              <a:ext uri="{FF2B5EF4-FFF2-40B4-BE49-F238E27FC236}">
                <a16:creationId xmlns:a16="http://schemas.microsoft.com/office/drawing/2014/main" id="{07F3FEC7-FB1F-4491-A903-3B4D81975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474023"/>
            <a:ext cx="75195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dirty="0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https://craftofcoding.wordpress.com/2015/12/07/memory-in-c-the-stack-the-heap-and-static</a:t>
            </a:r>
            <a:endParaRPr lang="en-US" altLang="zh-TW" sz="1400" b="0" dirty="0">
              <a:solidFill>
                <a:schemeClr val="tx2"/>
              </a:solidFill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B8BA32-AE4F-459E-B7F1-8BC10FDF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14"/>
            <a:ext cx="9144000" cy="7620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Memory Allocation</a:t>
            </a:r>
            <a:endParaRPr lang="en-US" dirty="0"/>
          </a:p>
        </p:txBody>
      </p:sp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F100DED-6350-41FA-AFF8-F2403ABAF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6" y="914400"/>
            <a:ext cx="3812409" cy="385739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000"/>
              <a:t>Slid No. </a:t>
            </a:r>
            <a:fld id="{ADEA390F-7C54-4B07-8C6C-9E577E2254F7}" type="slidenum">
              <a:rPr lang="en-US" sz="1000" smtClean="0"/>
              <a:pPr>
                <a:spcBef>
                  <a:spcPct val="0"/>
                </a:spcBef>
                <a:buFontTx/>
                <a:buNone/>
              </a:pPr>
              <a:t>19</a:t>
            </a:fld>
            <a:r>
              <a:rPr lang="en-US" sz="1000"/>
              <a:t> 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dirty="0"/>
              <a:t>Why Pointers?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Pointers allow programmers to refer and use the same chunk of memory again and again. </a:t>
            </a:r>
          </a:p>
          <a:p>
            <a:pPr lvl="1" eaLnBrk="1" hangingPunct="1"/>
            <a:r>
              <a:rPr lang="en-US" sz="2400" dirty="0"/>
              <a:t>Eliminate the need of creating copies of data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Used in dynamic memory allocation (especially of arrays)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Essential for building advance data structures like linked lists and binary trees,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95F8E3-5243-4F02-AC53-F05721B35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280F9F-2129-4B35-86B4-8A4267DFA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79E950F-26FD-49A5-8CFB-664703BE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A957C5C2-2E01-464B-97B4-1981AF052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53B7BE02-9D75-4EBB-879B-D7B75937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D9536D6-02B7-4110-BF2B-17B08DDFE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DA6B83F-32F5-4D8C-AA2F-53A4FA12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AE2FF24D-C357-4073-8093-410279D42F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A7D5D9E-853D-4831-B45D-ED773133B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5D185781-4FC4-4AF1-B231-942FDE963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CC270413-B0D3-4A07-BD1B-E9254A989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C47358D-4669-406F-AC20-6D169951B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328C9057-3C8A-45CB-A084-4AD4535CD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D204A0F9-30D5-4D9E-9019-95DEDCFFE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F9CC2C27-C82D-467C-836F-F166E7059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F680CD9A-5DEE-446A-A951-936A1B2D1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90F745C0-6118-47A3-85AB-A412FE581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3CEC5B1E-7348-4ACE-B1DD-E53926E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F96B7951-47C0-4555-9A22-86491610F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ACD5C04A-A4EA-432A-A9B5-F84F41D74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B33C957B-D207-438D-9823-4FF59328F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F79D782-A9ED-4AEE-B67D-DDD6F1CB5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6C9F140-6D17-42C4-96E2-F124090D4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EE0A3AEC-72D0-4759-A596-564927A0C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A027B02-EC1B-499B-B4F5-7221EC8D8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38DCE5-6059-47A9-8D54-EDFEEF073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736" y="2075688"/>
            <a:ext cx="6508242" cy="1746504"/>
          </a:xfrm>
        </p:spPr>
        <p:txBody>
          <a:bodyPr>
            <a:normAutofit/>
          </a:bodyPr>
          <a:lstStyle/>
          <a:p>
            <a:r>
              <a:rPr lang="en-US" sz="4700" kern="0">
                <a:solidFill>
                  <a:srgbClr val="FFFFFF"/>
                </a:solidFill>
                <a:latin typeface="Arial Nova" panose="020B0504020202020204" pitchFamily="34" charset="0"/>
              </a:rPr>
              <a:t>TEMPLATES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7205A-9FD4-4097-B244-AEF8858FC159}"/>
              </a:ext>
            </a:extLst>
          </p:cNvPr>
          <p:cNvSpPr txBox="1"/>
          <p:nvPr/>
        </p:nvSpPr>
        <p:spPr>
          <a:xfrm>
            <a:off x="3124200" y="4572000"/>
            <a:ext cx="3896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From DS and Algorithm by Goodrich</a:t>
            </a:r>
          </a:p>
        </p:txBody>
      </p:sp>
    </p:spTree>
    <p:extLst>
      <p:ext uri="{BB962C8B-B14F-4D97-AF65-F5344CB8AC3E}">
        <p14:creationId xmlns:p14="http://schemas.microsoft.com/office/powerpoint/2010/main" val="2668804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2AC5F6-9B7A-4C6E-B76F-D8F5ADAF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9971" y="1783959"/>
            <a:ext cx="3483937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4700" kern="1200">
                <a:latin typeface="+mj-lt"/>
                <a:ea typeface="+mj-ea"/>
                <a:cs typeface="+mj-cs"/>
              </a:rPr>
              <a:t>Major issues with Pointers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5739A2-0E30-470D-AF54-341F6FC8C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9970" y="4750893"/>
            <a:ext cx="3483937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endParaRPr lang="en-US" sz="17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8115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Irritant">
            <a:extLst>
              <a:ext uri="{FF2B5EF4-FFF2-40B4-BE49-F238E27FC236}">
                <a16:creationId xmlns:a16="http://schemas.microsoft.com/office/drawing/2014/main" id="{638CCF87-9BB6-4F1C-AF04-16AAAF59D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536" y="1226973"/>
            <a:ext cx="3035882" cy="303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82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>
            <a:extLst>
              <a:ext uri="{FF2B5EF4-FFF2-40B4-BE49-F238E27FC236}">
                <a16:creationId xmlns:a16="http://schemas.microsoft.com/office/drawing/2014/main" id="{77291318-6379-49FE-8D6A-8D1E6A91C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43000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None/>
            </a:pPr>
            <a:r>
              <a:rPr lang="en-US" altLang="zh-TW" sz="2000" b="0" dirty="0">
                <a:latin typeface="Courier New" panose="02070309020205020404" pitchFamily="49" charset="0"/>
                <a:ea typeface="新細明體" panose="02020500000000000000" pitchFamily="18" charset="-120"/>
              </a:rPr>
              <a:t>int *A = new int[5];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None/>
            </a:pPr>
            <a:r>
              <a:rPr lang="en-US" altLang="zh-TW" sz="2000" b="0" dirty="0">
                <a:latin typeface="Courier New" panose="02070309020205020404" pitchFamily="49" charset="0"/>
                <a:ea typeface="新細明體" panose="02020500000000000000" pitchFamily="18" charset="-120"/>
              </a:rPr>
              <a:t>for(int </a:t>
            </a:r>
            <a:r>
              <a:rPr lang="en-US" altLang="zh-TW" sz="2000" b="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sz="2000" b="0" dirty="0">
                <a:latin typeface="Courier New" panose="02070309020205020404" pitchFamily="49" charset="0"/>
                <a:ea typeface="新細明體" panose="02020500000000000000" pitchFamily="18" charset="-120"/>
              </a:rPr>
              <a:t>=0; </a:t>
            </a:r>
            <a:r>
              <a:rPr lang="en-US" altLang="zh-TW" sz="2000" b="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sz="2000" b="0" dirty="0">
                <a:latin typeface="Courier New" panose="02070309020205020404" pitchFamily="49" charset="0"/>
                <a:ea typeface="新細明體" panose="02020500000000000000" pitchFamily="18" charset="-120"/>
              </a:rPr>
              <a:t>&lt;5; </a:t>
            </a:r>
            <a:r>
              <a:rPr lang="en-US" altLang="zh-TW" sz="2000" b="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sz="2000" b="0" dirty="0">
                <a:latin typeface="Courier New" panose="02070309020205020404" pitchFamily="49" charset="0"/>
                <a:ea typeface="新細明體" panose="02020500000000000000" pitchFamily="18" charset="-120"/>
              </a:rPr>
              <a:t>++) 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None/>
            </a:pPr>
            <a:r>
              <a:rPr lang="en-US" altLang="zh-TW" sz="2000" b="0" dirty="0">
                <a:latin typeface="Courier New" panose="02070309020205020404" pitchFamily="49" charset="0"/>
                <a:ea typeface="新細明體" panose="02020500000000000000" pitchFamily="18" charset="-120"/>
              </a:rPr>
              <a:t>		A[</a:t>
            </a:r>
            <a:r>
              <a:rPr lang="en-US" altLang="zh-TW" sz="2000" b="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sz="2000" b="0" dirty="0">
                <a:latin typeface="Courier New" panose="02070309020205020404" pitchFamily="49" charset="0"/>
                <a:ea typeface="新細明體" panose="02020500000000000000" pitchFamily="18" charset="-120"/>
              </a:rPr>
              <a:t>] = </a:t>
            </a:r>
            <a:r>
              <a:rPr lang="en-US" altLang="zh-TW" sz="2000" b="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sz="2000" b="0" dirty="0">
                <a:latin typeface="Courier New" panose="02070309020205020404" pitchFamily="49" charset="0"/>
                <a:ea typeface="新細明體" panose="02020500000000000000" pitchFamily="18" charset="-120"/>
              </a:rPr>
              <a:t>;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None/>
            </a:pPr>
            <a:r>
              <a:rPr lang="en-US" altLang="zh-TW" sz="2000" b="0" dirty="0">
                <a:latin typeface="Courier New" panose="02070309020205020404" pitchFamily="49" charset="0"/>
                <a:ea typeface="新細明體" panose="02020500000000000000" pitchFamily="18" charset="-120"/>
              </a:rPr>
              <a:t>int *B = A;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None/>
            </a:pPr>
            <a:endParaRPr lang="en-US" altLang="zh-TW" sz="2000" b="0" dirty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None/>
            </a:pPr>
            <a:endParaRPr lang="en-US" altLang="zh-TW" sz="2000" b="0" dirty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None/>
            </a:pPr>
            <a:endParaRPr lang="en-US" altLang="zh-TW" sz="2000" b="0" dirty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None/>
            </a:pPr>
            <a:endParaRPr lang="en-US" altLang="zh-TW" sz="1000" b="0" dirty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None/>
            </a:pPr>
            <a:r>
              <a:rPr lang="en-US" altLang="zh-TW" sz="2000" b="0" dirty="0">
                <a:latin typeface="Courier New" panose="02070309020205020404" pitchFamily="49" charset="0"/>
                <a:ea typeface="新細明體" panose="02020500000000000000" pitchFamily="18" charset="-120"/>
              </a:rPr>
              <a:t>delete [] A;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None/>
            </a:pPr>
            <a:r>
              <a:rPr lang="en-US" altLang="zh-TW" sz="2000" b="0" dirty="0">
                <a:latin typeface="Courier New" panose="02070309020205020404" pitchFamily="49" charset="0"/>
                <a:ea typeface="新細明體" panose="02020500000000000000" pitchFamily="18" charset="-120"/>
              </a:rPr>
              <a:t>B[0] = 1; // illegal!</a:t>
            </a:r>
          </a:p>
        </p:txBody>
      </p:sp>
      <p:graphicFrame>
        <p:nvGraphicFramePr>
          <p:cNvPr id="444420" name="Object 4">
            <a:extLst>
              <a:ext uri="{FF2B5EF4-FFF2-40B4-BE49-F238E27FC236}">
                <a16:creationId xmlns:a16="http://schemas.microsoft.com/office/drawing/2014/main" id="{F48E8852-D516-4B32-A0FB-A18C372157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3096618"/>
              </p:ext>
            </p:extLst>
          </p:nvPr>
        </p:nvGraphicFramePr>
        <p:xfrm>
          <a:off x="1797843" y="2706687"/>
          <a:ext cx="554831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VISIO" r:id="rId4" imgW="5563800" imgH="1004040" progId="Visio.Drawing.4">
                  <p:embed/>
                </p:oleObj>
              </mc:Choice>
              <mc:Fallback>
                <p:oleObj name="VISIO" r:id="rId4" imgW="5563800" imgH="1004040" progId="Visio.Drawing.4">
                  <p:embed/>
                  <p:pic>
                    <p:nvPicPr>
                      <p:cNvPr id="444420" name="Object 4">
                        <a:extLst>
                          <a:ext uri="{FF2B5EF4-FFF2-40B4-BE49-F238E27FC236}">
                            <a16:creationId xmlns:a16="http://schemas.microsoft.com/office/drawing/2014/main" id="{F48E8852-D516-4B32-A0FB-A18C3721579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Gray">
                      <a:xfrm>
                        <a:off x="1797843" y="2706687"/>
                        <a:ext cx="5548313" cy="9874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1" name="Object 5">
            <a:extLst>
              <a:ext uri="{FF2B5EF4-FFF2-40B4-BE49-F238E27FC236}">
                <a16:creationId xmlns:a16="http://schemas.microsoft.com/office/drawing/2014/main" id="{E8D7ECB6-A920-4ABA-9076-28337DCFC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0237236"/>
              </p:ext>
            </p:extLst>
          </p:nvPr>
        </p:nvGraphicFramePr>
        <p:xfrm>
          <a:off x="1800471" y="4894262"/>
          <a:ext cx="5972175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VISIO" r:id="rId6" imgW="5987880" imgH="1657080" progId="Visio.Drawing.4">
                  <p:embed/>
                </p:oleObj>
              </mc:Choice>
              <mc:Fallback>
                <p:oleObj name="VISIO" r:id="rId6" imgW="5987880" imgH="1657080" progId="Visio.Drawing.4">
                  <p:embed/>
                  <p:pic>
                    <p:nvPicPr>
                      <p:cNvPr id="444421" name="Object 5">
                        <a:extLst>
                          <a:ext uri="{FF2B5EF4-FFF2-40B4-BE49-F238E27FC236}">
                            <a16:creationId xmlns:a16="http://schemas.microsoft.com/office/drawing/2014/main" id="{E8D7ECB6-A920-4ABA-9076-28337DCFC72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Gray">
                      <a:xfrm>
                        <a:off x="1800471" y="4894262"/>
                        <a:ext cx="5972175" cy="1641475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6C3F18D-070B-43EF-92F4-4AEAB6F3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037"/>
            <a:ext cx="9144000" cy="7620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Dangling Pointer Problem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>
            <a:extLst>
              <a:ext uri="{FF2B5EF4-FFF2-40B4-BE49-F238E27FC236}">
                <a16:creationId xmlns:a16="http://schemas.microsoft.com/office/drawing/2014/main" id="{3968A69F-A07D-43AC-A64F-DB28BD831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8600"/>
            <a:ext cx="6248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endParaRPr lang="en-US" altLang="zh-TW" sz="4400" b="0" dirty="0">
              <a:solidFill>
                <a:srgbClr val="D49FFF"/>
              </a:solidFill>
              <a:ea typeface="新細明體" panose="02020500000000000000" pitchFamily="18" charset="-120"/>
            </a:endParaRPr>
          </a:p>
        </p:txBody>
      </p:sp>
      <p:sp>
        <p:nvSpPr>
          <p:cNvPr id="445443" name="Rectangle 3">
            <a:extLst>
              <a:ext uri="{FF2B5EF4-FFF2-40B4-BE49-F238E27FC236}">
                <a16:creationId xmlns:a16="http://schemas.microsoft.com/office/drawing/2014/main" id="{0226F63B-F3F7-4B80-B75E-982D17A41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0500" y="1073150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None/>
            </a:pPr>
            <a:r>
              <a:rPr lang="en-US" altLang="zh-TW" sz="2000" b="0" dirty="0">
                <a:latin typeface="Courier New" panose="02070309020205020404" pitchFamily="49" charset="0"/>
                <a:ea typeface="新細明體" panose="02020500000000000000" pitchFamily="18" charset="-120"/>
              </a:rPr>
              <a:t>int *A = new int [5];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None/>
            </a:pPr>
            <a:r>
              <a:rPr lang="en-US" altLang="zh-TW" sz="2000" b="0" dirty="0">
                <a:latin typeface="Courier New" panose="02070309020205020404" pitchFamily="49" charset="0"/>
                <a:ea typeface="新細明體" panose="02020500000000000000" pitchFamily="18" charset="-120"/>
              </a:rPr>
              <a:t>for(int </a:t>
            </a:r>
            <a:r>
              <a:rPr lang="en-US" altLang="zh-TW" sz="2000" b="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sz="2000" b="0" dirty="0">
                <a:latin typeface="Courier New" panose="02070309020205020404" pitchFamily="49" charset="0"/>
                <a:ea typeface="新細明體" panose="02020500000000000000" pitchFamily="18" charset="-120"/>
              </a:rPr>
              <a:t>=0; </a:t>
            </a:r>
            <a:r>
              <a:rPr lang="en-US" altLang="zh-TW" sz="2000" b="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sz="2000" b="0" dirty="0">
                <a:latin typeface="Courier New" panose="02070309020205020404" pitchFamily="49" charset="0"/>
                <a:ea typeface="新細明體" panose="02020500000000000000" pitchFamily="18" charset="-120"/>
              </a:rPr>
              <a:t>&lt;5; </a:t>
            </a:r>
            <a:r>
              <a:rPr lang="en-US" altLang="zh-TW" sz="2000" b="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sz="2000" b="0" dirty="0">
                <a:latin typeface="Courier New" panose="02070309020205020404" pitchFamily="49" charset="0"/>
                <a:ea typeface="新細明體" panose="02020500000000000000" pitchFamily="18" charset="-120"/>
              </a:rPr>
              <a:t>++) 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None/>
            </a:pPr>
            <a:r>
              <a:rPr lang="en-US" altLang="zh-TW" sz="2000" b="0" dirty="0">
                <a:latin typeface="Courier New" panose="02070309020205020404" pitchFamily="49" charset="0"/>
                <a:ea typeface="新細明體" panose="02020500000000000000" pitchFamily="18" charset="-120"/>
              </a:rPr>
              <a:t>		A[</a:t>
            </a:r>
            <a:r>
              <a:rPr lang="en-US" altLang="zh-TW" sz="2000" b="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sz="2000" b="0" dirty="0">
                <a:latin typeface="Courier New" panose="02070309020205020404" pitchFamily="49" charset="0"/>
                <a:ea typeface="新細明體" panose="02020500000000000000" pitchFamily="18" charset="-120"/>
              </a:rPr>
              <a:t>] = </a:t>
            </a:r>
            <a:r>
              <a:rPr lang="en-US" altLang="zh-TW" sz="2000" b="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sz="2000" b="0" dirty="0">
                <a:latin typeface="Courier New" panose="02070309020205020404" pitchFamily="49" charset="0"/>
                <a:ea typeface="新細明體" panose="02020500000000000000" pitchFamily="18" charset="-120"/>
              </a:rPr>
              <a:t>;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None/>
            </a:pPr>
            <a:endParaRPr lang="en-US" altLang="zh-TW" sz="2000" b="0" dirty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None/>
            </a:pPr>
            <a:endParaRPr lang="en-US" altLang="zh-TW" sz="2000" b="0" dirty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None/>
            </a:pPr>
            <a:endParaRPr lang="en-US" altLang="zh-TW" sz="2000" b="0" dirty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None/>
            </a:pPr>
            <a:endParaRPr lang="en-US" altLang="zh-TW" sz="2000" b="0" dirty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None/>
            </a:pPr>
            <a:r>
              <a:rPr lang="en-US" altLang="zh-TW" sz="2000" b="0" dirty="0">
                <a:latin typeface="Courier New" panose="02070309020205020404" pitchFamily="49" charset="0"/>
                <a:ea typeface="新細明體" panose="02020500000000000000" pitchFamily="18" charset="-120"/>
              </a:rPr>
              <a:t>A = new int [5];</a:t>
            </a:r>
          </a:p>
        </p:txBody>
      </p:sp>
      <p:graphicFrame>
        <p:nvGraphicFramePr>
          <p:cNvPr id="445444" name="Object 4">
            <a:extLst>
              <a:ext uri="{FF2B5EF4-FFF2-40B4-BE49-F238E27FC236}">
                <a16:creationId xmlns:a16="http://schemas.microsoft.com/office/drawing/2014/main" id="{2A3E286A-BE85-4B11-AAA6-DE8EF1029D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1610794"/>
              </p:ext>
            </p:extLst>
          </p:nvPr>
        </p:nvGraphicFramePr>
        <p:xfrm>
          <a:off x="2133600" y="4214812"/>
          <a:ext cx="5594350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VISIO" r:id="rId4" imgW="5609880" imgH="2184120" progId="Visio.Drawing.4">
                  <p:embed/>
                </p:oleObj>
              </mc:Choice>
              <mc:Fallback>
                <p:oleObj name="VISIO" r:id="rId4" imgW="5609880" imgH="2184120" progId="Visio.Drawing.4">
                  <p:embed/>
                  <p:pic>
                    <p:nvPicPr>
                      <p:cNvPr id="445444" name="Object 4">
                        <a:extLst>
                          <a:ext uri="{FF2B5EF4-FFF2-40B4-BE49-F238E27FC236}">
                            <a16:creationId xmlns:a16="http://schemas.microsoft.com/office/drawing/2014/main" id="{2A3E286A-BE85-4B11-AAA6-DE8EF1029D5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Gray">
                      <a:xfrm>
                        <a:off x="2133600" y="4214812"/>
                        <a:ext cx="5594350" cy="2168525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DD43394-E08F-484E-A3E1-50BBCA08A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Memory Leak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EAE826-8EEF-4910-AE99-CA940092DB12}"/>
              </a:ext>
            </a:extLst>
          </p:cNvPr>
          <p:cNvGrpSpPr/>
          <p:nvPr/>
        </p:nvGrpSpPr>
        <p:grpSpPr>
          <a:xfrm>
            <a:off x="1768475" y="2232819"/>
            <a:ext cx="6324600" cy="1243012"/>
            <a:chOff x="5562600" y="1167661"/>
            <a:chExt cx="6324600" cy="12430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B85C46-ED4D-4B09-89E0-EE68891C87BE}"/>
                </a:ext>
              </a:extLst>
            </p:cNvPr>
            <p:cNvSpPr/>
            <p:nvPr/>
          </p:nvSpPr>
          <p:spPr>
            <a:xfrm>
              <a:off x="5562600" y="1167661"/>
              <a:ext cx="6324600" cy="124301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87FDD341-7BCF-42C4-AE38-3E4A9AA32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4862" y="1684554"/>
              <a:ext cx="144463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1900" b="0" dirty="0">
                  <a:solidFill>
                    <a:srgbClr val="00FFFF"/>
                  </a:solidFill>
                  <a:latin typeface="Courier" pitchFamily="49" charset="0"/>
                  <a:ea typeface="新細明體" panose="02020500000000000000" pitchFamily="18" charset="-120"/>
                </a:rPr>
                <a:t>A</a:t>
              </a:r>
              <a:endPara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3A978585-655E-4AC1-B546-99CFB571A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9975" y="1652804"/>
              <a:ext cx="682625" cy="327025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7">
              <a:extLst>
                <a:ext uri="{FF2B5EF4-FFF2-40B4-BE49-F238E27FC236}">
                  <a16:creationId xmlns:a16="http://schemas.microsoft.com/office/drawing/2014/main" id="{2561DF8E-F23C-431C-993C-D039D4890F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92875" y="1816316"/>
              <a:ext cx="838200" cy="1588"/>
            </a:xfrm>
            <a:prstGeom prst="line">
              <a:avLst/>
            </a:prstGeom>
            <a:noFill/>
            <a:ln w="2698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73F4E8C8-7F65-4D0D-8D54-867CDA5D7C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35725" y="1740116"/>
              <a:ext cx="1014412" cy="149225"/>
            </a:xfrm>
            <a:custGeom>
              <a:avLst/>
              <a:gdLst>
                <a:gd name="T0" fmla="*/ 72 w 639"/>
                <a:gd name="T1" fmla="*/ 48 h 94"/>
                <a:gd name="T2" fmla="*/ 72 w 639"/>
                <a:gd name="T3" fmla="*/ 42 h 94"/>
                <a:gd name="T4" fmla="*/ 70 w 639"/>
                <a:gd name="T5" fmla="*/ 37 h 94"/>
                <a:gd name="T6" fmla="*/ 68 w 639"/>
                <a:gd name="T7" fmla="*/ 31 h 94"/>
                <a:gd name="T8" fmla="*/ 65 w 639"/>
                <a:gd name="T9" fmla="*/ 28 h 94"/>
                <a:gd name="T10" fmla="*/ 61 w 639"/>
                <a:gd name="T11" fmla="*/ 22 h 94"/>
                <a:gd name="T12" fmla="*/ 57 w 639"/>
                <a:gd name="T13" fmla="*/ 18 h 94"/>
                <a:gd name="T14" fmla="*/ 51 w 639"/>
                <a:gd name="T15" fmla="*/ 17 h 94"/>
                <a:gd name="T16" fmla="*/ 47 w 639"/>
                <a:gd name="T17" fmla="*/ 15 h 94"/>
                <a:gd name="T18" fmla="*/ 42 w 639"/>
                <a:gd name="T19" fmla="*/ 13 h 94"/>
                <a:gd name="T20" fmla="*/ 36 w 639"/>
                <a:gd name="T21" fmla="*/ 13 h 94"/>
                <a:gd name="T22" fmla="*/ 30 w 639"/>
                <a:gd name="T23" fmla="*/ 13 h 94"/>
                <a:gd name="T24" fmla="*/ 24 w 639"/>
                <a:gd name="T25" fmla="*/ 15 h 94"/>
                <a:gd name="T26" fmla="*/ 19 w 639"/>
                <a:gd name="T27" fmla="*/ 17 h 94"/>
                <a:gd name="T28" fmla="*/ 13 w 639"/>
                <a:gd name="T29" fmla="*/ 18 h 94"/>
                <a:gd name="T30" fmla="*/ 9 w 639"/>
                <a:gd name="T31" fmla="*/ 22 h 94"/>
                <a:gd name="T32" fmla="*/ 5 w 639"/>
                <a:gd name="T33" fmla="*/ 28 h 94"/>
                <a:gd name="T34" fmla="*/ 3 w 639"/>
                <a:gd name="T35" fmla="*/ 31 h 94"/>
                <a:gd name="T36" fmla="*/ 0 w 639"/>
                <a:gd name="T37" fmla="*/ 37 h 94"/>
                <a:gd name="T38" fmla="*/ 0 w 639"/>
                <a:gd name="T39" fmla="*/ 42 h 94"/>
                <a:gd name="T40" fmla="*/ 0 w 639"/>
                <a:gd name="T41" fmla="*/ 48 h 94"/>
                <a:gd name="T42" fmla="*/ 0 w 639"/>
                <a:gd name="T43" fmla="*/ 54 h 94"/>
                <a:gd name="T44" fmla="*/ 0 w 639"/>
                <a:gd name="T45" fmla="*/ 59 h 94"/>
                <a:gd name="T46" fmla="*/ 3 w 639"/>
                <a:gd name="T47" fmla="*/ 65 h 94"/>
                <a:gd name="T48" fmla="*/ 5 w 639"/>
                <a:gd name="T49" fmla="*/ 68 h 94"/>
                <a:gd name="T50" fmla="*/ 9 w 639"/>
                <a:gd name="T51" fmla="*/ 72 h 94"/>
                <a:gd name="T52" fmla="*/ 13 w 639"/>
                <a:gd name="T53" fmla="*/ 76 h 94"/>
                <a:gd name="T54" fmla="*/ 19 w 639"/>
                <a:gd name="T55" fmla="*/ 79 h 94"/>
                <a:gd name="T56" fmla="*/ 24 w 639"/>
                <a:gd name="T57" fmla="*/ 81 h 94"/>
                <a:gd name="T58" fmla="*/ 30 w 639"/>
                <a:gd name="T59" fmla="*/ 83 h 94"/>
                <a:gd name="T60" fmla="*/ 36 w 639"/>
                <a:gd name="T61" fmla="*/ 83 h 94"/>
                <a:gd name="T62" fmla="*/ 42 w 639"/>
                <a:gd name="T63" fmla="*/ 83 h 94"/>
                <a:gd name="T64" fmla="*/ 47 w 639"/>
                <a:gd name="T65" fmla="*/ 81 h 94"/>
                <a:gd name="T66" fmla="*/ 51 w 639"/>
                <a:gd name="T67" fmla="*/ 79 h 94"/>
                <a:gd name="T68" fmla="*/ 57 w 639"/>
                <a:gd name="T69" fmla="*/ 76 h 94"/>
                <a:gd name="T70" fmla="*/ 61 w 639"/>
                <a:gd name="T71" fmla="*/ 72 h 94"/>
                <a:gd name="T72" fmla="*/ 65 w 639"/>
                <a:gd name="T73" fmla="*/ 68 h 94"/>
                <a:gd name="T74" fmla="*/ 68 w 639"/>
                <a:gd name="T75" fmla="*/ 65 h 94"/>
                <a:gd name="T76" fmla="*/ 70 w 639"/>
                <a:gd name="T77" fmla="*/ 59 h 94"/>
                <a:gd name="T78" fmla="*/ 72 w 639"/>
                <a:gd name="T79" fmla="*/ 54 h 94"/>
                <a:gd name="T80" fmla="*/ 72 w 639"/>
                <a:gd name="T81" fmla="*/ 48 h 94"/>
                <a:gd name="T82" fmla="*/ 639 w 639"/>
                <a:gd name="T83" fmla="*/ 48 h 94"/>
                <a:gd name="T84" fmla="*/ 541 w 639"/>
                <a:gd name="T85" fmla="*/ 94 h 94"/>
                <a:gd name="T86" fmla="*/ 545 w 639"/>
                <a:gd name="T87" fmla="*/ 89 h 94"/>
                <a:gd name="T88" fmla="*/ 547 w 639"/>
                <a:gd name="T89" fmla="*/ 81 h 94"/>
                <a:gd name="T90" fmla="*/ 549 w 639"/>
                <a:gd name="T91" fmla="*/ 74 h 94"/>
                <a:gd name="T92" fmla="*/ 551 w 639"/>
                <a:gd name="T93" fmla="*/ 66 h 94"/>
                <a:gd name="T94" fmla="*/ 553 w 639"/>
                <a:gd name="T95" fmla="*/ 59 h 94"/>
                <a:gd name="T96" fmla="*/ 553 w 639"/>
                <a:gd name="T97" fmla="*/ 52 h 94"/>
                <a:gd name="T98" fmla="*/ 553 w 639"/>
                <a:gd name="T99" fmla="*/ 44 h 94"/>
                <a:gd name="T100" fmla="*/ 553 w 639"/>
                <a:gd name="T101" fmla="*/ 37 h 94"/>
                <a:gd name="T102" fmla="*/ 551 w 639"/>
                <a:gd name="T103" fmla="*/ 30 h 94"/>
                <a:gd name="T104" fmla="*/ 549 w 639"/>
                <a:gd name="T105" fmla="*/ 22 h 94"/>
                <a:gd name="T106" fmla="*/ 547 w 639"/>
                <a:gd name="T107" fmla="*/ 15 h 94"/>
                <a:gd name="T108" fmla="*/ 545 w 639"/>
                <a:gd name="T109" fmla="*/ 7 h 94"/>
                <a:gd name="T110" fmla="*/ 541 w 639"/>
                <a:gd name="T111" fmla="*/ 0 h 94"/>
                <a:gd name="T112" fmla="*/ 639 w 639"/>
                <a:gd name="T113" fmla="*/ 4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39" h="94">
                  <a:moveTo>
                    <a:pt x="72" y="48"/>
                  </a:moveTo>
                  <a:lnTo>
                    <a:pt x="72" y="42"/>
                  </a:lnTo>
                  <a:lnTo>
                    <a:pt x="70" y="37"/>
                  </a:lnTo>
                  <a:lnTo>
                    <a:pt x="68" y="31"/>
                  </a:lnTo>
                  <a:lnTo>
                    <a:pt x="65" y="28"/>
                  </a:lnTo>
                  <a:lnTo>
                    <a:pt x="61" y="22"/>
                  </a:lnTo>
                  <a:lnTo>
                    <a:pt x="57" y="18"/>
                  </a:lnTo>
                  <a:lnTo>
                    <a:pt x="51" y="17"/>
                  </a:lnTo>
                  <a:lnTo>
                    <a:pt x="47" y="15"/>
                  </a:lnTo>
                  <a:lnTo>
                    <a:pt x="42" y="13"/>
                  </a:lnTo>
                  <a:lnTo>
                    <a:pt x="36" y="13"/>
                  </a:lnTo>
                  <a:lnTo>
                    <a:pt x="30" y="13"/>
                  </a:lnTo>
                  <a:lnTo>
                    <a:pt x="24" y="15"/>
                  </a:lnTo>
                  <a:lnTo>
                    <a:pt x="19" y="17"/>
                  </a:lnTo>
                  <a:lnTo>
                    <a:pt x="13" y="18"/>
                  </a:lnTo>
                  <a:lnTo>
                    <a:pt x="9" y="22"/>
                  </a:lnTo>
                  <a:lnTo>
                    <a:pt x="5" y="28"/>
                  </a:lnTo>
                  <a:lnTo>
                    <a:pt x="3" y="31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0" y="54"/>
                  </a:lnTo>
                  <a:lnTo>
                    <a:pt x="0" y="59"/>
                  </a:lnTo>
                  <a:lnTo>
                    <a:pt x="3" y="65"/>
                  </a:lnTo>
                  <a:lnTo>
                    <a:pt x="5" y="68"/>
                  </a:lnTo>
                  <a:lnTo>
                    <a:pt x="9" y="72"/>
                  </a:lnTo>
                  <a:lnTo>
                    <a:pt x="13" y="76"/>
                  </a:lnTo>
                  <a:lnTo>
                    <a:pt x="19" y="79"/>
                  </a:lnTo>
                  <a:lnTo>
                    <a:pt x="24" y="81"/>
                  </a:lnTo>
                  <a:lnTo>
                    <a:pt x="30" y="83"/>
                  </a:lnTo>
                  <a:lnTo>
                    <a:pt x="36" y="83"/>
                  </a:lnTo>
                  <a:lnTo>
                    <a:pt x="42" y="83"/>
                  </a:lnTo>
                  <a:lnTo>
                    <a:pt x="47" y="81"/>
                  </a:lnTo>
                  <a:lnTo>
                    <a:pt x="51" y="79"/>
                  </a:lnTo>
                  <a:lnTo>
                    <a:pt x="57" y="76"/>
                  </a:lnTo>
                  <a:lnTo>
                    <a:pt x="61" y="72"/>
                  </a:lnTo>
                  <a:lnTo>
                    <a:pt x="65" y="68"/>
                  </a:lnTo>
                  <a:lnTo>
                    <a:pt x="68" y="65"/>
                  </a:lnTo>
                  <a:lnTo>
                    <a:pt x="70" y="59"/>
                  </a:lnTo>
                  <a:lnTo>
                    <a:pt x="72" y="54"/>
                  </a:lnTo>
                  <a:lnTo>
                    <a:pt x="72" y="48"/>
                  </a:lnTo>
                  <a:close/>
                  <a:moveTo>
                    <a:pt x="639" y="48"/>
                  </a:moveTo>
                  <a:lnTo>
                    <a:pt x="541" y="94"/>
                  </a:lnTo>
                  <a:lnTo>
                    <a:pt x="545" y="89"/>
                  </a:lnTo>
                  <a:lnTo>
                    <a:pt x="547" y="81"/>
                  </a:lnTo>
                  <a:lnTo>
                    <a:pt x="549" y="74"/>
                  </a:lnTo>
                  <a:lnTo>
                    <a:pt x="551" y="66"/>
                  </a:lnTo>
                  <a:lnTo>
                    <a:pt x="553" y="59"/>
                  </a:lnTo>
                  <a:lnTo>
                    <a:pt x="553" y="52"/>
                  </a:lnTo>
                  <a:lnTo>
                    <a:pt x="553" y="44"/>
                  </a:lnTo>
                  <a:lnTo>
                    <a:pt x="553" y="37"/>
                  </a:lnTo>
                  <a:lnTo>
                    <a:pt x="551" y="30"/>
                  </a:lnTo>
                  <a:lnTo>
                    <a:pt x="549" y="22"/>
                  </a:lnTo>
                  <a:lnTo>
                    <a:pt x="547" y="15"/>
                  </a:lnTo>
                  <a:lnTo>
                    <a:pt x="545" y="7"/>
                  </a:lnTo>
                  <a:lnTo>
                    <a:pt x="541" y="0"/>
                  </a:lnTo>
                  <a:lnTo>
                    <a:pt x="639" y="48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9">
              <a:extLst>
                <a:ext uri="{FF2B5EF4-FFF2-40B4-BE49-F238E27FC236}">
                  <a16:creationId xmlns:a16="http://schemas.microsoft.com/office/drawing/2014/main" id="{B4602C30-4E03-47ED-A5F9-4690497F5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0137" y="1652804"/>
              <a:ext cx="684213" cy="327025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10">
              <a:extLst>
                <a:ext uri="{FF2B5EF4-FFF2-40B4-BE49-F238E27FC236}">
                  <a16:creationId xmlns:a16="http://schemas.microsoft.com/office/drawing/2014/main" id="{3C88B67C-56FA-4C10-BA2B-D6180569A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6837" y="1702016"/>
              <a:ext cx="144463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zh-TW" altLang="en-US" sz="1900" b="0">
                  <a:solidFill>
                    <a:srgbClr val="000000"/>
                  </a:solidFill>
                  <a:latin typeface="Courier" pitchFamily="49" charset="0"/>
                  <a:ea typeface="新細明體" panose="02020500000000000000" pitchFamily="18" charset="-120"/>
                </a:rPr>
                <a:t>0</a:t>
              </a:r>
              <a:endParaRPr lang="zh-TW" altLang="en-US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1" name="Rectangle 11">
              <a:extLst>
                <a:ext uri="{FF2B5EF4-FFF2-40B4-BE49-F238E27FC236}">
                  <a16:creationId xmlns:a16="http://schemas.microsoft.com/office/drawing/2014/main" id="{797BDE42-6F26-494B-AE6B-0F5C05AF1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4350" y="1655979"/>
              <a:ext cx="682625" cy="327025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12">
              <a:extLst>
                <a:ext uri="{FF2B5EF4-FFF2-40B4-BE49-F238E27FC236}">
                  <a16:creationId xmlns:a16="http://schemas.microsoft.com/office/drawing/2014/main" id="{7B9EA832-5C0A-4523-8CE3-959DF4140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1687" y="1679791"/>
              <a:ext cx="144463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zh-TW" altLang="en-US" sz="1900" b="0">
                  <a:solidFill>
                    <a:srgbClr val="000000"/>
                  </a:solidFill>
                  <a:latin typeface="Courier" pitchFamily="49" charset="0"/>
                  <a:ea typeface="新細明體" panose="02020500000000000000" pitchFamily="18" charset="-120"/>
                </a:rPr>
                <a:t>1</a:t>
              </a:r>
              <a:endParaRPr lang="zh-TW" altLang="en-US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3" name="Rectangle 13">
              <a:extLst>
                <a:ext uri="{FF2B5EF4-FFF2-40B4-BE49-F238E27FC236}">
                  <a16:creationId xmlns:a16="http://schemas.microsoft.com/office/drawing/2014/main" id="{43C9EFA4-546B-4BC0-9F74-6F9F95F6D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8887" y="1679791"/>
              <a:ext cx="487363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TW" altLang="en-US" sz="1900" b="0">
                  <a:solidFill>
                    <a:srgbClr val="000000"/>
                  </a:solidFill>
                  <a:latin typeface="Courier" pitchFamily="49" charset="0"/>
                  <a:ea typeface="新細明體" panose="02020500000000000000" pitchFamily="18" charset="-120"/>
                </a:rPr>
                <a:t>2</a:t>
              </a:r>
              <a:endParaRPr lang="zh-TW" altLang="en-US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grpSp>
          <p:nvGrpSpPr>
            <p:cNvPr id="34" name="Group 14">
              <a:extLst>
                <a:ext uri="{FF2B5EF4-FFF2-40B4-BE49-F238E27FC236}">
                  <a16:creationId xmlns:a16="http://schemas.microsoft.com/office/drawing/2014/main" id="{54F3924C-77C0-4D52-89A8-C22F16ED1A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8487" y="1652804"/>
              <a:ext cx="684213" cy="327025"/>
              <a:chOff x="3744" y="1776"/>
              <a:chExt cx="431" cy="206"/>
            </a:xfrm>
          </p:grpSpPr>
          <p:sp>
            <p:nvSpPr>
              <p:cNvPr id="35" name="Rectangle 15">
                <a:extLst>
                  <a:ext uri="{FF2B5EF4-FFF2-40B4-BE49-F238E27FC236}">
                    <a16:creationId xmlns:a16="http://schemas.microsoft.com/office/drawing/2014/main" id="{69EC4F27-BD07-4650-B2F5-5E3612CE2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776"/>
                <a:ext cx="431" cy="206"/>
              </a:xfrm>
              <a:prstGeom prst="rect">
                <a:avLst/>
              </a:prstGeom>
              <a:solidFill>
                <a:srgbClr val="00FFFF"/>
              </a:solidFill>
              <a:ln w="15875">
                <a:solidFill>
                  <a:srgbClr val="800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16">
                <a:extLst>
                  <a:ext uri="{FF2B5EF4-FFF2-40B4-BE49-F238E27FC236}">
                    <a16:creationId xmlns:a16="http://schemas.microsoft.com/office/drawing/2014/main" id="{14B5FAB9-435B-4936-ADA5-A3E355A51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0" y="1790"/>
                <a:ext cx="91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20000"/>
                  </a:spcBef>
                  <a:buFont typeface="Monotype Sorts" pitchFamily="2" charset="2"/>
                  <a:buNone/>
                </a:pPr>
                <a:r>
                  <a:rPr lang="zh-TW" altLang="en-US" sz="1900" b="0">
                    <a:solidFill>
                      <a:srgbClr val="000000"/>
                    </a:solidFill>
                    <a:latin typeface="Courier" pitchFamily="49" charset="0"/>
                    <a:ea typeface="新細明體" panose="02020500000000000000" pitchFamily="18" charset="-120"/>
                  </a:rPr>
                  <a:t>3</a:t>
                </a:r>
                <a:endParaRPr lang="zh-TW" altLang="en-US" sz="2000"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37" name="Rectangle 17">
              <a:extLst>
                <a:ext uri="{FF2B5EF4-FFF2-40B4-BE49-F238E27FC236}">
                  <a16:creationId xmlns:a16="http://schemas.microsoft.com/office/drawing/2014/main" id="{874241BF-2F6B-42B2-B355-35C7723D5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5400" y="1652804"/>
              <a:ext cx="682625" cy="327025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18">
              <a:extLst>
                <a:ext uri="{FF2B5EF4-FFF2-40B4-BE49-F238E27FC236}">
                  <a16:creationId xmlns:a16="http://schemas.microsoft.com/office/drawing/2014/main" id="{33D82B4D-B5E7-4406-834F-360647699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2100" y="1702016"/>
              <a:ext cx="144462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zh-TW" altLang="en-US" sz="1900" b="0">
                  <a:solidFill>
                    <a:srgbClr val="000000"/>
                  </a:solidFill>
                  <a:latin typeface="Courier" pitchFamily="49" charset="0"/>
                  <a:ea typeface="新細明體" panose="02020500000000000000" pitchFamily="18" charset="-120"/>
                </a:rPr>
                <a:t>4</a:t>
              </a:r>
              <a:endParaRPr lang="zh-TW" altLang="en-US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grpSp>
          <p:nvGrpSpPr>
            <p:cNvPr id="39" name="Group 20">
              <a:extLst>
                <a:ext uri="{FF2B5EF4-FFF2-40B4-BE49-F238E27FC236}">
                  <a16:creationId xmlns:a16="http://schemas.microsoft.com/office/drawing/2014/main" id="{88427B3C-3071-4520-84A1-BA9D95184D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02687" y="1652804"/>
              <a:ext cx="682625" cy="327025"/>
              <a:chOff x="3312" y="1761"/>
              <a:chExt cx="430" cy="206"/>
            </a:xfrm>
          </p:grpSpPr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087D5853-197B-4A9F-845C-A130273C2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761"/>
                <a:ext cx="430" cy="206"/>
              </a:xfrm>
              <a:prstGeom prst="rect">
                <a:avLst/>
              </a:prstGeom>
              <a:solidFill>
                <a:srgbClr val="00FFFF"/>
              </a:solidFill>
              <a:ln w="15875">
                <a:solidFill>
                  <a:srgbClr val="800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22">
                <a:extLst>
                  <a:ext uri="{FF2B5EF4-FFF2-40B4-BE49-F238E27FC236}">
                    <a16:creationId xmlns:a16="http://schemas.microsoft.com/office/drawing/2014/main" id="{B519D46E-CDF8-4FC1-94F8-4A256D395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776"/>
                <a:ext cx="91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20000"/>
                  </a:spcBef>
                  <a:buFont typeface="Monotype Sorts" pitchFamily="2" charset="2"/>
                  <a:buNone/>
                </a:pPr>
                <a:r>
                  <a:rPr lang="zh-TW" altLang="en-US" sz="1900" b="0">
                    <a:solidFill>
                      <a:srgbClr val="000000"/>
                    </a:solidFill>
                    <a:latin typeface="Courier" pitchFamily="49" charset="0"/>
                    <a:ea typeface="新細明體" panose="02020500000000000000" pitchFamily="18" charset="-120"/>
                  </a:rPr>
                  <a:t>2</a:t>
                </a:r>
                <a:endParaRPr lang="zh-TW" altLang="en-US" sz="2000"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000"/>
              <a:t>Slid No. </a:t>
            </a:r>
            <a:fld id="{99B86A10-D8C3-42D0-8371-A6140D841FE2}" type="slidenum">
              <a:rPr lang="en-US" sz="1000" smtClean="0"/>
              <a:pPr>
                <a:spcBef>
                  <a:spcPct val="0"/>
                </a:spcBef>
                <a:buFontTx/>
                <a:buNone/>
              </a:pPr>
              <a:t>23</a:t>
            </a:fld>
            <a:r>
              <a:rPr lang="en-US" sz="1000"/>
              <a:t> 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sz="4000" dirty="0"/>
              <a:t>Yet </a:t>
            </a:r>
            <a:r>
              <a:rPr lang="en-US" sz="4000" dirty="0" err="1"/>
              <a:t>Anothor</a:t>
            </a:r>
            <a:r>
              <a:rPr lang="en-US" sz="4000" dirty="0"/>
              <a:t> MEMORY LEAK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28600" y="1066800"/>
            <a:ext cx="4648200" cy="314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000" dirty="0">
                <a:latin typeface="Arial" panose="020B0604020202020204" pitchFamily="34" charset="0"/>
              </a:rPr>
              <a:t>int *x = NULL,*y = NULL;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000" dirty="0">
                <a:latin typeface="Arial" panose="020B0604020202020204" pitchFamily="34" charset="0"/>
              </a:rPr>
              <a:t>x = new int;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000" dirty="0">
                <a:latin typeface="Arial" panose="020B0604020202020204" pitchFamily="34" charset="0"/>
              </a:rPr>
              <a:t>y = new int;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000" dirty="0">
                <a:latin typeface="Arial" panose="020B0604020202020204" pitchFamily="34" charset="0"/>
              </a:rPr>
              <a:t>*x = 10;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000" dirty="0">
                <a:latin typeface="Arial" panose="020B0604020202020204" pitchFamily="34" charset="0"/>
              </a:rPr>
              <a:t>*y = 15;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000" dirty="0">
                <a:latin typeface="Arial" panose="020B0604020202020204" pitchFamily="34" charset="0"/>
              </a:rPr>
              <a:t>y  = x;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562600" y="11938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7391400" y="11938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5562600" y="1803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6477000" y="1803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7391400" y="1803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8229600" y="1803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6096000" y="2032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7924800" y="2032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5562600" y="2565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6477000" y="2565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0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7391400" y="2565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8229600" y="2565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000" dirty="0"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>
            <a:off x="6096000" y="279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>
            <a:off x="7924800" y="2794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5410200" y="36322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6324600" y="36322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0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7239000" y="36322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8077200" y="36322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>
            <a:off x="5943600" y="3860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Line 24"/>
          <p:cNvSpPr>
            <a:spLocks noChangeShapeType="1"/>
          </p:cNvSpPr>
          <p:nvPr/>
        </p:nvSpPr>
        <p:spPr bwMode="auto">
          <a:xfrm flipH="1">
            <a:off x="6858000" y="3860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4577255" y="5003800"/>
            <a:ext cx="4339650" cy="646331"/>
          </a:xfrm>
          <a:prstGeom prst="rect">
            <a:avLst/>
          </a:prstGeom>
          <a:solidFill>
            <a:srgbClr val="D2CCC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 i="1" dirty="0">
                <a:latin typeface="Arial" panose="020B0604020202020204" pitchFamily="34" charset="0"/>
              </a:rPr>
              <a:t>Memory leak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i="1" dirty="0">
                <a:latin typeface="Arial" panose="020B0604020202020204" pitchFamily="34" charset="0"/>
              </a:rPr>
              <a:t>This memory can no longer be accessed</a:t>
            </a: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5699125" y="874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7543800" y="838200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5715000" y="15240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7543800" y="1524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5715000" y="2209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7543800" y="2209800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6178" name="Text Box 34"/>
          <p:cNvSpPr txBox="1">
            <a:spLocks noChangeArrowheads="1"/>
          </p:cNvSpPr>
          <p:nvPr/>
        </p:nvSpPr>
        <p:spPr bwMode="auto">
          <a:xfrm>
            <a:off x="5562600" y="3200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7391400" y="3200400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latin typeface="Arial" panose="020B0604020202020204" pitchFamily="34" charset="0"/>
              </a:rPr>
              <a:t>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D7D1CE-888C-4DD4-B4EE-C20BEA2DA9BC}"/>
              </a:ext>
            </a:extLst>
          </p:cNvPr>
          <p:cNvCxnSpPr/>
          <p:nvPr/>
        </p:nvCxnSpPr>
        <p:spPr>
          <a:xfrm flipH="1">
            <a:off x="7924800" y="4052778"/>
            <a:ext cx="304800" cy="1001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nimBg="1"/>
      <p:bldP spid="6150" grpId="0" animBg="1"/>
      <p:bldP spid="6151" grpId="0" animBg="1"/>
      <p:bldP spid="6152" grpId="0" animBg="1"/>
      <p:bldP spid="6153" grpId="0" animBg="1"/>
      <p:bldP spid="6154" grpId="0" animBg="1"/>
      <p:bldP spid="6155" grpId="0" animBg="1"/>
      <p:bldP spid="6156" grpId="0" animBg="1"/>
      <p:bldP spid="6157" grpId="0" animBg="1"/>
      <p:bldP spid="6158" grpId="0" animBg="1"/>
      <p:bldP spid="6159" grpId="0" animBg="1"/>
      <p:bldP spid="6160" grpId="0" animBg="1"/>
      <p:bldP spid="6161" grpId="0" animBg="1"/>
      <p:bldP spid="6162" grpId="0" animBg="1"/>
      <p:bldP spid="6163" grpId="0" animBg="1"/>
      <p:bldP spid="6164" grpId="0" animBg="1"/>
      <p:bldP spid="6165" grpId="0" animBg="1"/>
      <p:bldP spid="6166" grpId="0" animBg="1"/>
      <p:bldP spid="6167" grpId="0" animBg="1"/>
      <p:bldP spid="6168" grpId="0" animBg="1"/>
      <p:bldP spid="6171" grpId="0" animBg="1"/>
      <p:bldP spid="6172" grpId="0"/>
      <p:bldP spid="6173" grpId="0"/>
      <p:bldP spid="6174" grpId="0"/>
      <p:bldP spid="6175" grpId="0"/>
      <p:bldP spid="6176" grpId="0"/>
      <p:bldP spid="6177" grpId="0"/>
      <p:bldP spid="6178" grpId="0"/>
      <p:bldP spid="617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000"/>
              <a:t>Slid No. </a:t>
            </a:r>
            <a:fld id="{A61ED607-46D5-45FF-AB3A-EB0717A07D02}" type="slidenum">
              <a:rPr lang="en-US" sz="1000" smtClean="0"/>
              <a:pPr>
                <a:spcBef>
                  <a:spcPct val="0"/>
                </a:spcBef>
                <a:buFontTx/>
                <a:buNone/>
              </a:pPr>
              <a:t>24</a:t>
            </a:fld>
            <a:r>
              <a:rPr lang="en-US" sz="1000"/>
              <a:t> 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777"/>
            <a:ext cx="9144000" cy="762000"/>
          </a:xfrm>
        </p:spPr>
        <p:txBody>
          <a:bodyPr/>
          <a:lstStyle/>
          <a:p>
            <a:pPr eaLnBrk="1" hangingPunct="1"/>
            <a:r>
              <a:rPr lang="en-US" dirty="0"/>
              <a:t>Memory Leak &amp; Dandling Pointer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12725" y="990600"/>
            <a:ext cx="4648200" cy="547842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000" dirty="0">
                <a:latin typeface="Arial" panose="020B0604020202020204" pitchFamily="34" charset="0"/>
              </a:rPr>
              <a:t>int *x = NULL,*p = NULL;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000" dirty="0">
                <a:latin typeface="Arial" panose="020B0604020202020204" pitchFamily="34" charset="0"/>
              </a:rPr>
              <a:t>x = new int;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000" dirty="0">
                <a:latin typeface="Arial" panose="020B0604020202020204" pitchFamily="34" charset="0"/>
              </a:rPr>
              <a:t>p = new int;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000" dirty="0">
                <a:latin typeface="Arial" panose="020B0604020202020204" pitchFamily="34" charset="0"/>
              </a:rPr>
              <a:t>*x = 10;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000" dirty="0">
                <a:latin typeface="Arial" panose="020B0604020202020204" pitchFamily="34" charset="0"/>
              </a:rPr>
              <a:t>*p = 12;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sz="20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000" dirty="0">
                <a:latin typeface="Arial" panose="020B0604020202020204" pitchFamily="34" charset="0"/>
              </a:rPr>
              <a:t>p  = x;</a:t>
            </a:r>
          </a:p>
          <a:p>
            <a:pPr>
              <a:spcBef>
                <a:spcPct val="50000"/>
              </a:spcBef>
              <a:buNone/>
            </a:pPr>
            <a:endParaRPr lang="en-US" sz="200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None/>
            </a:pPr>
            <a:r>
              <a:rPr lang="en-US" sz="2000" dirty="0">
                <a:latin typeface="Arial" panose="020B0604020202020204" pitchFamily="34" charset="0"/>
              </a:rPr>
              <a:t>delete p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000" dirty="0">
                <a:latin typeface="Arial" panose="020B0604020202020204" pitchFamily="34" charset="0"/>
              </a:rPr>
              <a:t>*x = 15 (this will cause system to crash)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000" dirty="0">
                <a:latin typeface="Arial" panose="020B0604020202020204" pitchFamily="34" charset="0"/>
              </a:rPr>
              <a:t>Why??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000" dirty="0">
                <a:latin typeface="Arial" panose="020B0604020202020204" pitchFamily="34" charset="0"/>
              </a:rPr>
              <a:t>Identify Memory Leak.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62600" y="11938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391400" y="11938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5562600" y="1803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6477000" y="1803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7391400" y="1803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8229600" y="1803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6096000" y="2032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7924800" y="2032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5562600" y="2565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6477000" y="2565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0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7391400" y="2565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8229600" y="2565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000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>
            <a:off x="6096000" y="279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>
            <a:off x="7924800" y="2794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5410200" y="36322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6324600" y="36322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0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7239000" y="36322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8077200" y="36322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3095" name="Line 23"/>
          <p:cNvSpPr>
            <a:spLocks noChangeShapeType="1"/>
          </p:cNvSpPr>
          <p:nvPr/>
        </p:nvSpPr>
        <p:spPr bwMode="auto">
          <a:xfrm>
            <a:off x="5943600" y="3860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6" name="Line 24"/>
          <p:cNvSpPr>
            <a:spLocks noChangeShapeType="1"/>
          </p:cNvSpPr>
          <p:nvPr/>
        </p:nvSpPr>
        <p:spPr bwMode="auto">
          <a:xfrm flipH="1">
            <a:off x="6858000" y="3860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5699125" y="874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7543800" y="838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5715000" y="15240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7543800" y="1524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5715000" y="2209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3104" name="Text Box 32"/>
          <p:cNvSpPr txBox="1">
            <a:spLocks noChangeArrowheads="1"/>
          </p:cNvSpPr>
          <p:nvPr/>
        </p:nvSpPr>
        <p:spPr bwMode="auto">
          <a:xfrm>
            <a:off x="7543800" y="2209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5562600" y="3200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3106" name="Text Box 34"/>
          <p:cNvSpPr txBox="1">
            <a:spLocks noChangeArrowheads="1"/>
          </p:cNvSpPr>
          <p:nvPr/>
        </p:nvSpPr>
        <p:spPr bwMode="auto">
          <a:xfrm>
            <a:off x="7391400" y="3200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3108" name="Text Box 36"/>
          <p:cNvSpPr txBox="1">
            <a:spLocks noChangeArrowheads="1"/>
          </p:cNvSpPr>
          <p:nvPr/>
        </p:nvSpPr>
        <p:spPr bwMode="auto">
          <a:xfrm>
            <a:off x="5410200" y="46228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3109" name="Text Box 37"/>
          <p:cNvSpPr txBox="1">
            <a:spLocks noChangeArrowheads="1"/>
          </p:cNvSpPr>
          <p:nvPr/>
        </p:nvSpPr>
        <p:spPr bwMode="auto">
          <a:xfrm>
            <a:off x="7239000" y="46228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3110" name="Text Box 38"/>
          <p:cNvSpPr txBox="1">
            <a:spLocks noChangeArrowheads="1"/>
          </p:cNvSpPr>
          <p:nvPr/>
        </p:nvSpPr>
        <p:spPr bwMode="auto">
          <a:xfrm>
            <a:off x="8077200" y="46228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2000">
              <a:latin typeface="Arial" panose="020B0604020202020204" pitchFamily="34" charset="0"/>
            </a:endParaRPr>
          </a:p>
        </p:txBody>
      </p:sp>
      <p:sp>
        <p:nvSpPr>
          <p:cNvPr id="3111" name="Line 39"/>
          <p:cNvSpPr>
            <a:spLocks noChangeShapeType="1"/>
          </p:cNvSpPr>
          <p:nvPr/>
        </p:nvSpPr>
        <p:spPr bwMode="auto">
          <a:xfrm>
            <a:off x="5943600" y="4851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2" name="Line 40"/>
          <p:cNvSpPr>
            <a:spLocks noChangeShapeType="1"/>
          </p:cNvSpPr>
          <p:nvPr/>
        </p:nvSpPr>
        <p:spPr bwMode="auto">
          <a:xfrm flipH="1">
            <a:off x="6858000" y="4851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" name="Text Box 41"/>
          <p:cNvSpPr txBox="1">
            <a:spLocks noChangeArrowheads="1"/>
          </p:cNvSpPr>
          <p:nvPr/>
        </p:nvSpPr>
        <p:spPr bwMode="auto">
          <a:xfrm>
            <a:off x="5562600" y="41910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3114" name="Text Box 42"/>
          <p:cNvSpPr txBox="1">
            <a:spLocks noChangeArrowheads="1"/>
          </p:cNvSpPr>
          <p:nvPr/>
        </p:nvSpPr>
        <p:spPr bwMode="auto">
          <a:xfrm>
            <a:off x="7391400" y="4191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15405" name="Text Box 45"/>
          <p:cNvSpPr txBox="1">
            <a:spLocks noChangeArrowheads="1"/>
          </p:cNvSpPr>
          <p:nvPr/>
        </p:nvSpPr>
        <p:spPr bwMode="auto">
          <a:xfrm>
            <a:off x="6308725" y="4594225"/>
            <a:ext cx="422275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10</a:t>
            </a:r>
          </a:p>
        </p:txBody>
      </p:sp>
      <p:sp>
        <p:nvSpPr>
          <p:cNvPr id="15406" name="Line 46"/>
          <p:cNvSpPr>
            <a:spLocks noChangeShapeType="1"/>
          </p:cNvSpPr>
          <p:nvPr/>
        </p:nvSpPr>
        <p:spPr bwMode="auto">
          <a:xfrm>
            <a:off x="6248400" y="4546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7" name="Line 47"/>
          <p:cNvSpPr>
            <a:spLocks noChangeShapeType="1"/>
          </p:cNvSpPr>
          <p:nvPr/>
        </p:nvSpPr>
        <p:spPr bwMode="auto">
          <a:xfrm flipH="1">
            <a:off x="6324600" y="4622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3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0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0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3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3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3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3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3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3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3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3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nimBg="1"/>
      <p:bldP spid="3078" grpId="0" animBg="1"/>
      <p:bldP spid="3079" grpId="0" animBg="1"/>
      <p:bldP spid="3080" grpId="0" animBg="1"/>
      <p:bldP spid="3081" grpId="0" animBg="1"/>
      <p:bldP spid="3082" grpId="0" animBg="1"/>
      <p:bldP spid="3083" grpId="0" animBg="1"/>
      <p:bldP spid="3084" grpId="0" animBg="1"/>
      <p:bldP spid="3085" grpId="0" animBg="1"/>
      <p:bldP spid="3086" grpId="0" animBg="1"/>
      <p:bldP spid="3087" grpId="0" animBg="1"/>
      <p:bldP spid="3088" grpId="0" animBg="1"/>
      <p:bldP spid="3089" grpId="0" animBg="1"/>
      <p:bldP spid="3090" grpId="0" animBg="1"/>
      <p:bldP spid="3091" grpId="0" animBg="1"/>
      <p:bldP spid="3092" grpId="0" animBg="1"/>
      <p:bldP spid="3093" grpId="0" animBg="1"/>
      <p:bldP spid="3094" grpId="0" animBg="1"/>
      <p:bldP spid="3095" grpId="0" animBg="1"/>
      <p:bldP spid="3096" grpId="0" animBg="1"/>
      <p:bldP spid="3099" grpId="0"/>
      <p:bldP spid="3100" grpId="0"/>
      <p:bldP spid="3101" grpId="0"/>
      <p:bldP spid="3102" grpId="0"/>
      <p:bldP spid="3103" grpId="0"/>
      <p:bldP spid="3104" grpId="0"/>
      <p:bldP spid="3105" grpId="0"/>
      <p:bldP spid="3106" grpId="0"/>
      <p:bldP spid="3108" grpId="0" animBg="1"/>
      <p:bldP spid="3109" grpId="0" animBg="1"/>
      <p:bldP spid="3110" grpId="0" animBg="1"/>
      <p:bldP spid="3111" grpId="0" animBg="1"/>
      <p:bldP spid="3112" grpId="0" animBg="1"/>
      <p:bldP spid="3113" grpId="0"/>
      <p:bldP spid="31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9C1B-3498-42AE-AB68-9EA2EB6D6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Pointers &amp; Functions</a:t>
            </a: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B6A4CDB-78A2-43E9-930F-CAB73287A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0"/>
            <a:ext cx="3352800" cy="2554545"/>
          </a:xfrm>
          <a:prstGeom prst="rect">
            <a:avLst/>
          </a:prstGeom>
          <a:solidFill>
            <a:srgbClr val="FFFFCC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/>
              <a:t>void </a:t>
            </a:r>
            <a:r>
              <a:rPr lang="en-US" sz="2000" dirty="0" err="1"/>
              <a:t>inc</a:t>
            </a:r>
            <a:r>
              <a:rPr lang="en-US" sz="2000" dirty="0"/>
              <a:t>(int *p){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/>
              <a:t>	*p = *p +1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/>
              <a:t>void main(){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/>
              <a:t>	int x=20;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/>
              <a:t>	Inc(&amp;x);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/>
              <a:t>}</a:t>
            </a:r>
          </a:p>
        </p:txBody>
      </p:sp>
      <p:grpSp>
        <p:nvGrpSpPr>
          <p:cNvPr id="6" name="Group 16">
            <a:extLst>
              <a:ext uri="{FF2B5EF4-FFF2-40B4-BE49-F238E27FC236}">
                <a16:creationId xmlns:a16="http://schemas.microsoft.com/office/drawing/2014/main" id="{7E933354-6B1A-4F63-A144-7076EFD8EE13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524000"/>
            <a:ext cx="2715557" cy="1616074"/>
            <a:chOff x="1022" y="2964"/>
            <a:chExt cx="2381" cy="1018"/>
          </a:xfrm>
        </p:grpSpPr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59201B72-0F46-459F-B416-0D5B9724A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2" y="3485"/>
              <a:ext cx="2381" cy="49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A5002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sz="1800" dirty="0"/>
                <a:t>main                      x 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1800" dirty="0"/>
            </a:p>
          </p:txBody>
        </p:sp>
        <p:sp>
          <p:nvSpPr>
            <p:cNvPr id="8" name="Text Box 12">
              <a:extLst>
                <a:ext uri="{FF2B5EF4-FFF2-40B4-BE49-F238E27FC236}">
                  <a16:creationId xmlns:a16="http://schemas.microsoft.com/office/drawing/2014/main" id="{1BFBE5C1-5140-427F-A965-48D325C6F3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2" y="2964"/>
              <a:ext cx="2381" cy="49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A5002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sz="1800" dirty="0"/>
                <a:t>Inc                         p 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sz="1800" dirty="0"/>
            </a:p>
          </p:txBody>
        </p:sp>
        <p:cxnSp>
          <p:nvCxnSpPr>
            <p:cNvPr id="9" name="AutoShape 14">
              <a:extLst>
                <a:ext uri="{FF2B5EF4-FFF2-40B4-BE49-F238E27FC236}">
                  <a16:creationId xmlns:a16="http://schemas.microsoft.com/office/drawing/2014/main" id="{3C9321DD-4BB2-4C81-9869-E43CB07F620D}"/>
                </a:ext>
              </a:extLst>
            </p:cNvPr>
            <p:cNvCxnSpPr>
              <a:cxnSpLocks noChangeShapeType="1"/>
              <a:stCxn id="10" idx="1"/>
              <a:endCxn id="11" idx="1"/>
            </p:cNvCxnSpPr>
            <p:nvPr/>
          </p:nvCxnSpPr>
          <p:spPr bwMode="auto">
            <a:xfrm rot="10800000" flipH="1" flipV="1">
              <a:off x="2598" y="3323"/>
              <a:ext cx="8" cy="502"/>
            </a:xfrm>
            <a:prstGeom prst="bentConnector3">
              <a:avLst>
                <a:gd name="adj1" fmla="val -250548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D80685BB-897C-406B-81FB-D5A58BC87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3203"/>
              <a:ext cx="25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84F8B0CC-1AAE-4ABB-A945-19608A632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6" y="3705"/>
              <a:ext cx="35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 dirty="0"/>
                <a:t>20</a:t>
              </a:r>
            </a:p>
          </p:txBody>
        </p:sp>
      </p:grpSp>
      <p:sp>
        <p:nvSpPr>
          <p:cNvPr id="13" name="Text Box 4">
            <a:extLst>
              <a:ext uri="{FF2B5EF4-FFF2-40B4-BE49-F238E27FC236}">
                <a16:creationId xmlns:a16="http://schemas.microsoft.com/office/drawing/2014/main" id="{50076196-A7E7-4793-81DA-F3BB640E7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283" y="3886200"/>
            <a:ext cx="3352800" cy="2862322"/>
          </a:xfrm>
          <a:prstGeom prst="rect">
            <a:avLst/>
          </a:prstGeom>
          <a:solidFill>
            <a:srgbClr val="FFFFCC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/>
              <a:t>Using reference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/>
              <a:t>void </a:t>
            </a:r>
            <a:r>
              <a:rPr lang="en-US" sz="2000" dirty="0" err="1"/>
              <a:t>inc</a:t>
            </a:r>
            <a:r>
              <a:rPr lang="en-US" sz="2000" dirty="0"/>
              <a:t>(int &amp;r){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/>
              <a:t>	r=r+1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/>
              <a:t>void main(){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/>
              <a:t>	int x=20;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/>
              <a:t>	</a:t>
            </a:r>
            <a:r>
              <a:rPr lang="en-US" sz="2000" dirty="0" err="1"/>
              <a:t>inc</a:t>
            </a:r>
            <a:r>
              <a:rPr lang="en-US" sz="2000" dirty="0"/>
              <a:t>(&amp;x);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596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5C652-5963-4FD0-A62C-E9529944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6F72-E64A-465F-BAA5-57D51A5E0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issues in the code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E97F11F-6AE4-4CBB-B790-CF20E5B7F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28800"/>
            <a:ext cx="3328988" cy="4154984"/>
          </a:xfrm>
          <a:prstGeom prst="rect">
            <a:avLst/>
          </a:prstGeom>
          <a:solidFill>
            <a:srgbClr val="CCECFF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/>
              <a:t>void Dummy(int *p)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/>
              <a:t>	p = new int;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/>
              <a:t>	*p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/>
              <a:t>void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/>
              <a:t>	int *x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/>
              <a:t>	Dummy(x);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/>
              <a:t>	*x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907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D626-C125-46CD-A90B-093923B4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E01FA-DF4B-4811-8D93-02A51A5F6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this work?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8A5CF42-6DBE-4179-8B5E-FD811EBDB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18" y="1600200"/>
            <a:ext cx="3328988" cy="3046988"/>
          </a:xfrm>
          <a:prstGeom prst="rect">
            <a:avLst/>
          </a:prstGeom>
          <a:solidFill>
            <a:srgbClr val="CCECFF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/>
              <a:t>void Dummy(int **p){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/>
              <a:t>	*p = new int;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/>
              <a:t>	**p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/>
              <a:t>void main(){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/>
              <a:t>	int *x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/>
              <a:t>	Dummy(&amp;x);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/>
              <a:t>	}</a:t>
            </a:r>
          </a:p>
        </p:txBody>
      </p:sp>
      <p:grpSp>
        <p:nvGrpSpPr>
          <p:cNvPr id="6" name="Group 16">
            <a:extLst>
              <a:ext uri="{FF2B5EF4-FFF2-40B4-BE49-F238E27FC236}">
                <a16:creationId xmlns:a16="http://schemas.microsoft.com/office/drawing/2014/main" id="{A8588DCC-FD8E-4985-9C0A-E251CA903ABD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4729437"/>
            <a:ext cx="4448175" cy="1585912"/>
            <a:chOff x="414" y="2983"/>
            <a:chExt cx="2802" cy="99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285CE3B-EFB9-40D1-9A4B-7E86CAFBE1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" y="2983"/>
              <a:ext cx="2389" cy="999"/>
              <a:chOff x="1014" y="2983"/>
              <a:chExt cx="2389" cy="999"/>
            </a:xfrm>
          </p:grpSpPr>
          <p:sp>
            <p:nvSpPr>
              <p:cNvPr id="10" name="Text Box 7">
                <a:extLst>
                  <a:ext uri="{FF2B5EF4-FFF2-40B4-BE49-F238E27FC236}">
                    <a16:creationId xmlns:a16="http://schemas.microsoft.com/office/drawing/2014/main" id="{3EF3D3E1-FA6F-42F6-B01A-DFB7F6827D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2" y="3485"/>
                <a:ext cx="2381" cy="49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dirty="0"/>
                  <a:t>main                                    x 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1800" dirty="0"/>
              </a:p>
            </p:txBody>
          </p:sp>
          <p:sp>
            <p:nvSpPr>
              <p:cNvPr id="11" name="Text Box 8">
                <a:extLst>
                  <a:ext uri="{FF2B5EF4-FFF2-40B4-BE49-F238E27FC236}">
                    <a16:creationId xmlns:a16="http://schemas.microsoft.com/office/drawing/2014/main" id="{9314EEAE-76BE-458C-93E9-1DE91267E6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4" y="2983"/>
                <a:ext cx="2381" cy="497"/>
              </a:xfrm>
              <a:prstGeom prst="rect">
                <a:avLst/>
              </a:prstGeom>
              <a:solidFill>
                <a:srgbClr val="D1D1EF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dirty="0"/>
                  <a:t>Dummy                              p 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1800" dirty="0"/>
              </a:p>
            </p:txBody>
          </p:sp>
          <p:cxnSp>
            <p:nvCxnSpPr>
              <p:cNvPr id="12" name="AutoShape 9">
                <a:extLst>
                  <a:ext uri="{FF2B5EF4-FFF2-40B4-BE49-F238E27FC236}">
                    <a16:creationId xmlns:a16="http://schemas.microsoft.com/office/drawing/2014/main" id="{7B90C87D-C62E-4B52-9521-47D7AF0A2165}"/>
                  </a:ext>
                </a:extLst>
              </p:cNvPr>
              <p:cNvCxnSpPr>
                <a:cxnSpLocks noChangeShapeType="1"/>
                <a:stCxn id="13" idx="1"/>
              </p:cNvCxnSpPr>
              <p:nvPr/>
            </p:nvCxnSpPr>
            <p:spPr bwMode="auto">
              <a:xfrm rot="10800000" flipH="1" flipV="1">
                <a:off x="2598" y="3323"/>
                <a:ext cx="8" cy="502"/>
              </a:xfrm>
              <a:prstGeom prst="bentConnector3">
                <a:avLst>
                  <a:gd name="adj1" fmla="val -180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E537A561-3E3E-4955-97BF-7CEE68EB2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3203"/>
                <a:ext cx="25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/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747B1471-6138-4990-A60E-3FCD783E6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6" y="3705"/>
                <a:ext cx="25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 dirty="0"/>
              </a:p>
            </p:txBody>
          </p:sp>
        </p:grpSp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E903BF22-CF85-42A4-9A01-4FFE98B57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3" y="3703"/>
              <a:ext cx="263" cy="2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1800"/>
                <a:t>10</a:t>
              </a:r>
            </a:p>
          </p:txBody>
        </p:sp>
        <p:cxnSp>
          <p:nvCxnSpPr>
            <p:cNvPr id="9" name="AutoShape 13">
              <a:extLst>
                <a:ext uri="{FF2B5EF4-FFF2-40B4-BE49-F238E27FC236}">
                  <a16:creationId xmlns:a16="http://schemas.microsoft.com/office/drawing/2014/main" id="{36422F13-D7B1-4255-AFD2-FEC040FDCAC8}"/>
                </a:ext>
              </a:extLst>
            </p:cNvPr>
            <p:cNvCxnSpPr>
              <a:cxnSpLocks noChangeShapeType="1"/>
              <a:endCxn id="8" idx="1"/>
            </p:cNvCxnSpPr>
            <p:nvPr/>
          </p:nvCxnSpPr>
          <p:spPr bwMode="auto">
            <a:xfrm flipV="1">
              <a:off x="2256" y="3824"/>
              <a:ext cx="697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5747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000"/>
              <a:t>Slid No. </a:t>
            </a:r>
            <a:fld id="{635434D2-089E-4A71-84E5-03B79A59AA2D}" type="slidenum">
              <a:rPr lang="en-US" sz="1000" smtClean="0"/>
              <a:pPr>
                <a:spcBef>
                  <a:spcPct val="0"/>
                </a:spcBef>
                <a:buFontTx/>
                <a:buNone/>
              </a:pPr>
              <a:t>28</a:t>
            </a:fld>
            <a:r>
              <a:rPr lang="en-US" sz="1000"/>
              <a:t> 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sz="2800" dirty="0" err="1"/>
              <a:t>Whats</a:t>
            </a:r>
            <a:r>
              <a:rPr lang="en-US" sz="2800" dirty="0"/>
              <a:t> Wrong ?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1"/>
            <a:ext cx="4419600" cy="4495800"/>
          </a:xfrm>
          <a:solidFill>
            <a:srgbClr val="CCECFF"/>
          </a:solidFill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/>
              <a:t>int * input(){</a:t>
            </a:r>
          </a:p>
          <a:p>
            <a:pPr eaLnBrk="1" hangingPunct="1">
              <a:buFontTx/>
              <a:buNone/>
            </a:pPr>
            <a:r>
              <a:rPr lang="en-US" sz="2800" dirty="0"/>
              <a:t>	int a=0;</a:t>
            </a:r>
          </a:p>
          <a:p>
            <a:pPr eaLnBrk="1" hangingPunct="1">
              <a:buFontTx/>
              <a:buNone/>
            </a:pPr>
            <a:r>
              <a:rPr lang="en-US" sz="2800" dirty="0"/>
              <a:t>    </a:t>
            </a:r>
            <a:r>
              <a:rPr lang="en-US" sz="2800" dirty="0" err="1"/>
              <a:t>cin</a:t>
            </a:r>
            <a:r>
              <a:rPr lang="en-US" sz="2800" dirty="0"/>
              <a:t>&gt;&gt;a;</a:t>
            </a:r>
          </a:p>
          <a:p>
            <a:pPr eaLnBrk="1" hangingPunct="1">
              <a:buFontTx/>
              <a:buNone/>
            </a:pPr>
            <a:r>
              <a:rPr lang="en-US" sz="2800" dirty="0"/>
              <a:t>	return &amp;a; </a:t>
            </a:r>
          </a:p>
          <a:p>
            <a:pPr eaLnBrk="1" hangingPunct="1">
              <a:buFontTx/>
              <a:buNone/>
            </a:pPr>
            <a:r>
              <a:rPr lang="en-US" sz="2800" dirty="0"/>
              <a:t>}</a:t>
            </a:r>
          </a:p>
          <a:p>
            <a:pPr eaLnBrk="1" hangingPunct="1">
              <a:buFontTx/>
              <a:buNone/>
            </a:pPr>
            <a:r>
              <a:rPr lang="en-US" sz="2800" dirty="0"/>
              <a:t>void main(){</a:t>
            </a:r>
          </a:p>
          <a:p>
            <a:pPr eaLnBrk="1" hangingPunct="1">
              <a:buFontTx/>
              <a:buNone/>
            </a:pPr>
            <a:r>
              <a:rPr lang="en-US" sz="2800" dirty="0"/>
              <a:t>	int * </a:t>
            </a:r>
            <a:r>
              <a:rPr lang="en-US" sz="2800" dirty="0" err="1"/>
              <a:t>val</a:t>
            </a:r>
            <a:r>
              <a:rPr lang="en-US" sz="2800" dirty="0"/>
              <a:t> = input();</a:t>
            </a:r>
          </a:p>
          <a:p>
            <a:pPr eaLnBrk="1" hangingPunct="1">
              <a:buFontTx/>
              <a:buNone/>
            </a:pPr>
            <a:r>
              <a:rPr lang="en-US" sz="2800" dirty="0"/>
              <a:t>	</a:t>
            </a:r>
            <a:r>
              <a:rPr lang="en-US" sz="2800" dirty="0" err="1"/>
              <a:t>cout</a:t>
            </a:r>
            <a:r>
              <a:rPr lang="en-US" sz="2800" dirty="0"/>
              <a:t>&lt;&lt;</a:t>
            </a:r>
            <a:r>
              <a:rPr lang="en-US" sz="2800" dirty="0" err="1"/>
              <a:t>val</a:t>
            </a:r>
            <a:r>
              <a:rPr lang="en-US" sz="2800" dirty="0"/>
              <a:t> ?</a:t>
            </a:r>
          </a:p>
          <a:p>
            <a:pPr eaLnBrk="1" hangingPunct="1">
              <a:buFontTx/>
              <a:buNone/>
            </a:pPr>
            <a:r>
              <a:rPr lang="en-US" sz="2800" dirty="0"/>
              <a:t>}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5181600" y="1676400"/>
            <a:ext cx="3873062" cy="30469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400" dirty="0"/>
              <a:t>What will be the output ?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400" dirty="0"/>
              <a:t>Will program crash?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400" dirty="0"/>
              <a:t>Why?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24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400" dirty="0"/>
              <a:t>Is </a:t>
            </a:r>
            <a:r>
              <a:rPr lang="en-US" sz="2400" dirty="0" err="1"/>
              <a:t>val</a:t>
            </a:r>
            <a:r>
              <a:rPr lang="en-US" sz="2400" dirty="0"/>
              <a:t> a dangling pointer?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BD6E-7085-4D2A-A546-EC729F84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477CB-54B4-4A23-982A-F78747CBB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0" y="2285999"/>
            <a:ext cx="3200400" cy="914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Will this Work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DB4186-573A-4725-A9E7-8A01689E5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66800"/>
            <a:ext cx="4419600" cy="44958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 Nova" panose="020B05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Nova" panose="020B05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 Nova" panose="020B05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ova" panose="020B05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sz="2800" kern="0" dirty="0"/>
              <a:t>void input(int * &amp;</a:t>
            </a:r>
            <a:r>
              <a:rPr lang="en-US" sz="2800" kern="0" dirty="0" err="1"/>
              <a:t>ptr</a:t>
            </a:r>
            <a:r>
              <a:rPr lang="en-US" sz="2800" kern="0" dirty="0"/>
              <a:t>){</a:t>
            </a:r>
          </a:p>
          <a:p>
            <a:pPr eaLnBrk="1" hangingPunct="1">
              <a:buFontTx/>
              <a:buNone/>
            </a:pPr>
            <a:r>
              <a:rPr lang="en-US" sz="2800" kern="0" dirty="0"/>
              <a:t>	</a:t>
            </a:r>
            <a:r>
              <a:rPr lang="en-US" sz="2800" kern="0" dirty="0" err="1"/>
              <a:t>ptr</a:t>
            </a:r>
            <a:r>
              <a:rPr lang="en-US" sz="2800" kern="0" dirty="0"/>
              <a:t> =new int;</a:t>
            </a:r>
          </a:p>
          <a:p>
            <a:pPr eaLnBrk="1" hangingPunct="1">
              <a:buFontTx/>
              <a:buNone/>
            </a:pPr>
            <a:r>
              <a:rPr lang="en-US" sz="2800" kern="0" dirty="0"/>
              <a:t>    </a:t>
            </a:r>
            <a:r>
              <a:rPr lang="en-US" sz="2800" kern="0" dirty="0" err="1"/>
              <a:t>cin</a:t>
            </a:r>
            <a:r>
              <a:rPr lang="en-US" sz="2800" kern="0" dirty="0"/>
              <a:t>&gt;&gt;*</a:t>
            </a:r>
            <a:r>
              <a:rPr lang="en-US" sz="2800" kern="0" dirty="0" err="1"/>
              <a:t>ptr</a:t>
            </a:r>
            <a:r>
              <a:rPr lang="en-US" sz="2800" kern="0" dirty="0"/>
              <a:t>;</a:t>
            </a:r>
          </a:p>
          <a:p>
            <a:pPr eaLnBrk="1" hangingPunct="1">
              <a:buFontTx/>
              <a:buNone/>
            </a:pPr>
            <a:r>
              <a:rPr lang="en-US" sz="2800" kern="0" dirty="0"/>
              <a:t>}</a:t>
            </a:r>
          </a:p>
          <a:p>
            <a:pPr eaLnBrk="1" hangingPunct="1">
              <a:buFontTx/>
              <a:buNone/>
            </a:pPr>
            <a:r>
              <a:rPr lang="en-US" sz="2800" kern="0" dirty="0"/>
              <a:t>void main(){</a:t>
            </a:r>
          </a:p>
          <a:p>
            <a:pPr eaLnBrk="1" hangingPunct="1">
              <a:buFontTx/>
              <a:buNone/>
            </a:pPr>
            <a:r>
              <a:rPr lang="en-US" sz="2800" kern="0" dirty="0"/>
              <a:t>	int * </a:t>
            </a:r>
            <a:r>
              <a:rPr lang="en-US" sz="2800" kern="0" dirty="0" err="1"/>
              <a:t>val</a:t>
            </a:r>
            <a:r>
              <a:rPr lang="en-US" sz="2800" kern="0" dirty="0"/>
              <a:t> = </a:t>
            </a:r>
            <a:r>
              <a:rPr lang="en-US" sz="2800" kern="0" dirty="0" err="1"/>
              <a:t>nullptr</a:t>
            </a:r>
            <a:r>
              <a:rPr lang="en-US" sz="2800" kern="0" dirty="0"/>
              <a:t>;</a:t>
            </a:r>
          </a:p>
          <a:p>
            <a:pPr eaLnBrk="1" hangingPunct="1">
              <a:buFontTx/>
              <a:buNone/>
            </a:pPr>
            <a:r>
              <a:rPr lang="en-US" sz="2800" kern="0" dirty="0"/>
              <a:t>   input(</a:t>
            </a:r>
            <a:r>
              <a:rPr lang="en-US" sz="2800" kern="0" dirty="0" err="1"/>
              <a:t>val</a:t>
            </a:r>
            <a:r>
              <a:rPr lang="en-US" sz="2800" kern="0" dirty="0"/>
              <a:t>);</a:t>
            </a:r>
          </a:p>
          <a:p>
            <a:pPr eaLnBrk="1" hangingPunct="1">
              <a:buFontTx/>
              <a:buNone/>
            </a:pPr>
            <a:r>
              <a:rPr lang="en-US" sz="2800" kern="0" dirty="0"/>
              <a:t>	</a:t>
            </a:r>
            <a:r>
              <a:rPr lang="en-US" sz="2800" kern="0" dirty="0" err="1"/>
              <a:t>cout</a:t>
            </a:r>
            <a:r>
              <a:rPr lang="en-US" sz="2800" kern="0" dirty="0"/>
              <a:t>&lt;&lt;</a:t>
            </a:r>
            <a:r>
              <a:rPr lang="en-US" sz="2800" kern="0" dirty="0" err="1"/>
              <a:t>val</a:t>
            </a:r>
            <a:r>
              <a:rPr lang="en-US" sz="2800" kern="0" dirty="0"/>
              <a:t> </a:t>
            </a:r>
          </a:p>
          <a:p>
            <a:pPr eaLnBrk="1" hangingPunct="1">
              <a:buFontTx/>
              <a:buNone/>
            </a:pPr>
            <a:r>
              <a:rPr lang="en-US" sz="2800" kern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650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ln/>
        </p:spPr>
        <p:txBody>
          <a:bodyPr/>
          <a:lstStyle/>
          <a:p>
            <a:r>
              <a:rPr lang="en-US" sz="2800" dirty="0">
                <a:latin typeface="Arial Nova" panose="020B0504020202020204" pitchFamily="34" charset="0"/>
              </a:rPr>
              <a:t>FUNCTION TEMPLATES…GENERIC PROGRAMMING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400050" y="1269999"/>
            <a:ext cx="4003675" cy="258532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template &lt;</a:t>
            </a:r>
            <a:r>
              <a:rPr lang="en-US" b="1" dirty="0" err="1">
                <a:latin typeface="Arial Nova" panose="020B0504020202020204" pitchFamily="34" charset="0"/>
              </a:rPr>
              <a:t>typename</a:t>
            </a:r>
            <a:r>
              <a:rPr lang="en-US" dirty="0">
                <a:latin typeface="Arial Nova" panose="020B0504020202020204" pitchFamily="34" charset="0"/>
              </a:rPr>
              <a:t> T&gt;</a:t>
            </a:r>
          </a:p>
          <a:p>
            <a:r>
              <a:rPr lang="en-US" dirty="0">
                <a:latin typeface="Arial Nova" panose="020B0504020202020204" pitchFamily="34" charset="0"/>
              </a:rPr>
              <a:t>T Maximum(T a, T b)</a:t>
            </a:r>
          </a:p>
          <a:p>
            <a:r>
              <a:rPr lang="en-US" dirty="0">
                <a:latin typeface="Arial Nova" panose="020B0504020202020204" pitchFamily="34" charset="0"/>
              </a:rPr>
              <a:t>{</a:t>
            </a:r>
          </a:p>
          <a:p>
            <a:r>
              <a:rPr lang="en-US" dirty="0">
                <a:latin typeface="Arial Nova" panose="020B0504020202020204" pitchFamily="34" charset="0"/>
              </a:rPr>
              <a:t>	T max = a;</a:t>
            </a:r>
          </a:p>
          <a:p>
            <a:r>
              <a:rPr lang="en-US" dirty="0">
                <a:latin typeface="Arial Nova" panose="020B0504020202020204" pitchFamily="34" charset="0"/>
              </a:rPr>
              <a:t>	if (a&lt;b)</a:t>
            </a:r>
          </a:p>
          <a:p>
            <a:r>
              <a:rPr lang="en-US" dirty="0">
                <a:latin typeface="Arial Nova" panose="020B0504020202020204" pitchFamily="34" charset="0"/>
              </a:rPr>
              <a:t>	       max = b;</a:t>
            </a:r>
          </a:p>
          <a:p>
            <a:r>
              <a:rPr lang="en-US" dirty="0">
                <a:latin typeface="Arial Nova" panose="020B0504020202020204" pitchFamily="34" charset="0"/>
              </a:rPr>
              <a:t>	return max;</a:t>
            </a:r>
          </a:p>
          <a:p>
            <a:r>
              <a:rPr lang="en-US" dirty="0">
                <a:latin typeface="Arial Nova" panose="020B0504020202020204" pitchFamily="34" charset="0"/>
              </a:rPr>
              <a:t>	</a:t>
            </a:r>
          </a:p>
          <a:p>
            <a:r>
              <a:rPr lang="en-US" dirty="0">
                <a:latin typeface="Arial Nova" panose="020B0504020202020204" pitchFamily="34" charset="0"/>
              </a:rPr>
              <a:t>}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4403725" y="1277327"/>
            <a:ext cx="4340225" cy="258532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template &lt;</a:t>
            </a:r>
            <a:r>
              <a:rPr lang="en-US" b="1" dirty="0">
                <a:latin typeface="Arial Nova" panose="020B0504020202020204" pitchFamily="34" charset="0"/>
              </a:rPr>
              <a:t>class</a:t>
            </a:r>
            <a:r>
              <a:rPr lang="en-US" dirty="0">
                <a:latin typeface="Arial Nova" panose="020B0504020202020204" pitchFamily="34" charset="0"/>
              </a:rPr>
              <a:t> T&gt;</a:t>
            </a:r>
          </a:p>
          <a:p>
            <a:r>
              <a:rPr lang="en-US" dirty="0">
                <a:latin typeface="Arial Nova" panose="020B0504020202020204" pitchFamily="34" charset="0"/>
              </a:rPr>
              <a:t>T Maximum(T *a, int size)</a:t>
            </a:r>
          </a:p>
          <a:p>
            <a:r>
              <a:rPr lang="en-US" dirty="0">
                <a:latin typeface="Arial Nova" panose="020B0504020202020204" pitchFamily="34" charset="0"/>
              </a:rPr>
              <a:t>{	T max = a[0];</a:t>
            </a:r>
          </a:p>
          <a:p>
            <a:r>
              <a:rPr lang="en-US" dirty="0">
                <a:latin typeface="Arial Nova" panose="020B0504020202020204" pitchFamily="34" charset="0"/>
              </a:rPr>
              <a:t>	for (int </a:t>
            </a:r>
            <a:r>
              <a:rPr lang="en-US" dirty="0" err="1">
                <a:latin typeface="Arial Nova" panose="020B0504020202020204" pitchFamily="34" charset="0"/>
              </a:rPr>
              <a:t>i</a:t>
            </a:r>
            <a:r>
              <a:rPr lang="en-US" dirty="0">
                <a:latin typeface="Arial Nova" panose="020B0504020202020204" pitchFamily="34" charset="0"/>
              </a:rPr>
              <a:t>=0;i&lt;size;++</a:t>
            </a:r>
            <a:r>
              <a:rPr lang="en-US" dirty="0" err="1">
                <a:latin typeface="Arial Nova" panose="020B0504020202020204" pitchFamily="34" charset="0"/>
              </a:rPr>
              <a:t>i</a:t>
            </a:r>
            <a:r>
              <a:rPr lang="en-US" dirty="0">
                <a:latin typeface="Arial Nova" panose="020B0504020202020204" pitchFamily="34" charset="0"/>
              </a:rPr>
              <a:t>){</a:t>
            </a:r>
          </a:p>
          <a:p>
            <a:r>
              <a:rPr lang="en-US" dirty="0">
                <a:latin typeface="Arial Nova" panose="020B0504020202020204" pitchFamily="34" charset="0"/>
              </a:rPr>
              <a:t>	      if (a[</a:t>
            </a:r>
            <a:r>
              <a:rPr lang="en-US" dirty="0" err="1">
                <a:latin typeface="Arial Nova" panose="020B0504020202020204" pitchFamily="34" charset="0"/>
              </a:rPr>
              <a:t>i</a:t>
            </a:r>
            <a:r>
              <a:rPr lang="en-US" dirty="0">
                <a:latin typeface="Arial Nova" panose="020B0504020202020204" pitchFamily="34" charset="0"/>
              </a:rPr>
              <a:t>] &gt; max)</a:t>
            </a:r>
          </a:p>
          <a:p>
            <a:r>
              <a:rPr lang="en-US" dirty="0">
                <a:latin typeface="Arial Nova" panose="020B0504020202020204" pitchFamily="34" charset="0"/>
              </a:rPr>
              <a:t>		max = a[</a:t>
            </a:r>
            <a:r>
              <a:rPr lang="en-US" dirty="0" err="1">
                <a:latin typeface="Arial Nova" panose="020B0504020202020204" pitchFamily="34" charset="0"/>
              </a:rPr>
              <a:t>i</a:t>
            </a:r>
            <a:r>
              <a:rPr lang="en-US" dirty="0">
                <a:latin typeface="Arial Nova" panose="020B0504020202020204" pitchFamily="34" charset="0"/>
              </a:rPr>
              <a:t>];</a:t>
            </a:r>
          </a:p>
          <a:p>
            <a:r>
              <a:rPr lang="en-US" dirty="0">
                <a:latin typeface="Arial Nova" panose="020B0504020202020204" pitchFamily="34" charset="0"/>
              </a:rPr>
              <a:t>	}</a:t>
            </a:r>
          </a:p>
          <a:p>
            <a:r>
              <a:rPr lang="en-US" dirty="0">
                <a:latin typeface="Arial Nova" panose="020B0504020202020204" pitchFamily="34" charset="0"/>
              </a:rPr>
              <a:t>	return max;</a:t>
            </a:r>
          </a:p>
          <a:p>
            <a:r>
              <a:rPr lang="en-US" dirty="0">
                <a:latin typeface="Arial Nova" panose="020B0504020202020204" pitchFamily="34" charset="0"/>
              </a:rPr>
              <a:t>}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677863" y="903288"/>
            <a:ext cx="56582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Arial Nova" panose="020B0504020202020204" pitchFamily="34" charset="0"/>
              </a:rPr>
              <a:t>No need to write the code for so many functions…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677863" y="4092020"/>
            <a:ext cx="6532563" cy="2308324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/>
        </p:spPr>
        <p:txBody>
          <a:bodyPr>
            <a:spAutoFit/>
          </a:bodyPr>
          <a:lstStyle/>
          <a:p>
            <a:r>
              <a:rPr lang="fr-FR" dirty="0" err="1">
                <a:latin typeface="Arial Nova" panose="020B0504020202020204" pitchFamily="34" charset="0"/>
              </a:rPr>
              <a:t>void</a:t>
            </a:r>
            <a:r>
              <a:rPr lang="fr-FR" dirty="0">
                <a:latin typeface="Arial Nova" panose="020B0504020202020204" pitchFamily="34" charset="0"/>
              </a:rPr>
              <a:t> main(){</a:t>
            </a:r>
          </a:p>
          <a:p>
            <a:r>
              <a:rPr lang="fr-FR" dirty="0">
                <a:latin typeface="Arial Nova" panose="020B0504020202020204" pitchFamily="34" charset="0"/>
              </a:rPr>
              <a:t>	</a:t>
            </a:r>
            <a:r>
              <a:rPr lang="fr-FR" dirty="0" err="1">
                <a:latin typeface="Arial Nova" panose="020B0504020202020204" pitchFamily="34" charset="0"/>
              </a:rPr>
              <a:t>int</a:t>
            </a:r>
            <a:r>
              <a:rPr lang="fr-FR" dirty="0">
                <a:latin typeface="Arial Nova" panose="020B0504020202020204" pitchFamily="34" charset="0"/>
              </a:rPr>
              <a:t> m = Maximum(4, 5);</a:t>
            </a:r>
          </a:p>
          <a:p>
            <a:r>
              <a:rPr lang="fr-FR" dirty="0">
                <a:latin typeface="Arial Nova" panose="020B0504020202020204" pitchFamily="34" charset="0"/>
              </a:rPr>
              <a:t>	double m1 = Maximum(4.5,7.6);</a:t>
            </a:r>
          </a:p>
          <a:p>
            <a:r>
              <a:rPr lang="fr-FR" dirty="0">
                <a:latin typeface="Arial Nova" panose="020B0504020202020204" pitchFamily="34" charset="0"/>
              </a:rPr>
              <a:t>	double </a:t>
            </a:r>
            <a:r>
              <a:rPr lang="fr-FR" dirty="0" err="1">
                <a:latin typeface="Arial Nova" panose="020B0504020202020204" pitchFamily="34" charset="0"/>
              </a:rPr>
              <a:t>darr</a:t>
            </a:r>
            <a:r>
              <a:rPr lang="fr-FR" dirty="0">
                <a:latin typeface="Arial Nova" panose="020B0504020202020204" pitchFamily="34" charset="0"/>
              </a:rPr>
              <a:t>[] = {52.9, 19.8,10.5};</a:t>
            </a:r>
          </a:p>
          <a:p>
            <a:r>
              <a:rPr lang="fr-FR" dirty="0">
                <a:latin typeface="Arial Nova" panose="020B0504020202020204" pitchFamily="34" charset="0"/>
              </a:rPr>
              <a:t>               </a:t>
            </a:r>
            <a:r>
              <a:rPr lang="fr-FR" dirty="0" err="1">
                <a:latin typeface="Arial Nova" panose="020B0504020202020204" pitchFamily="34" charset="0"/>
              </a:rPr>
              <a:t>int</a:t>
            </a:r>
            <a:r>
              <a:rPr lang="fr-FR" dirty="0">
                <a:latin typeface="Arial Nova" panose="020B0504020202020204" pitchFamily="34" charset="0"/>
              </a:rPr>
              <a:t> </a:t>
            </a:r>
            <a:r>
              <a:rPr lang="fr-FR" dirty="0" err="1">
                <a:latin typeface="Arial Nova" panose="020B0504020202020204" pitchFamily="34" charset="0"/>
              </a:rPr>
              <a:t>iarr</a:t>
            </a:r>
            <a:r>
              <a:rPr lang="fr-FR" dirty="0">
                <a:latin typeface="Arial Nova" panose="020B0504020202020204" pitchFamily="34" charset="0"/>
              </a:rPr>
              <a:t>[] = {5,7,9,10,3,2,6} </a:t>
            </a:r>
          </a:p>
          <a:p>
            <a:r>
              <a:rPr lang="fr-FR" dirty="0">
                <a:latin typeface="Arial Nova" panose="020B0504020202020204" pitchFamily="34" charset="0"/>
              </a:rPr>
              <a:t>	 m1 = Maximum(darr,3);</a:t>
            </a:r>
          </a:p>
          <a:p>
            <a:r>
              <a:rPr lang="fr-FR" dirty="0">
                <a:latin typeface="Arial Nova" panose="020B0504020202020204" pitchFamily="34" charset="0"/>
              </a:rPr>
              <a:t>               </a:t>
            </a:r>
            <a:r>
              <a:rPr lang="fr-FR" dirty="0" err="1">
                <a:latin typeface="Arial Nova" panose="020B0504020202020204" pitchFamily="34" charset="0"/>
              </a:rPr>
              <a:t>int</a:t>
            </a:r>
            <a:r>
              <a:rPr lang="fr-FR" dirty="0">
                <a:latin typeface="Arial Nova" panose="020B0504020202020204" pitchFamily="34" charset="0"/>
              </a:rPr>
              <a:t> m2=Maximum(iarr,7)</a:t>
            </a:r>
          </a:p>
          <a:p>
            <a:r>
              <a:rPr lang="fr-FR" dirty="0">
                <a:latin typeface="Arial Nova" panose="020B0504020202020204" pitchFamily="34" charset="0"/>
              </a:rPr>
              <a:t>}</a:t>
            </a:r>
            <a:endParaRPr lang="en-US" dirty="0">
              <a:latin typeface="Arial Nova" panose="020B050402020202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A3CD53B-0259-48EB-A444-FAE42EAD56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9689826"/>
              </p:ext>
            </p:extLst>
          </p:nvPr>
        </p:nvGraphicFramePr>
        <p:xfrm>
          <a:off x="5220849" y="4377977"/>
          <a:ext cx="3886200" cy="1505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3B8800-E7F0-4442-A191-AD67A6E7E1E6}"/>
              </a:ext>
            </a:extLst>
          </p:cNvPr>
          <p:cNvSpPr/>
          <p:nvPr/>
        </p:nvSpPr>
        <p:spPr>
          <a:xfrm>
            <a:off x="3294061" y="2226508"/>
            <a:ext cx="1387477" cy="76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Both works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DAB14A-6869-4FF1-9CF6-600EA1030F8C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590801" y="1639332"/>
            <a:ext cx="703260" cy="96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70B058-971E-455B-B369-000EDE3498AD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987800" y="1558577"/>
            <a:ext cx="1525589" cy="66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4BC2F7-8551-48F3-9C39-9D9CC6342E2B}"/>
              </a:ext>
            </a:extLst>
          </p:cNvPr>
          <p:cNvCxnSpPr/>
          <p:nvPr/>
        </p:nvCxnSpPr>
        <p:spPr>
          <a:xfrm>
            <a:off x="-819150" y="28194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BF24606-18A1-4C76-9FBF-337EF97D0E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6669110"/>
              </p:ext>
            </p:extLst>
          </p:nvPr>
        </p:nvGraphicFramePr>
        <p:xfrm>
          <a:off x="6781800" y="1092661"/>
          <a:ext cx="2165978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nimBg="1"/>
      <p:bldP spid="54277" grpId="0" animBg="1"/>
      <p:bldP spid="54278" grpId="0"/>
      <p:bldP spid="54279" grpId="0" animBg="1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BE65B61-3841-4A98-AD57-0114088B3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Pointers to Pointers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4B8ABD0-F100-41F9-AD06-FEF449F27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800" dirty="0"/>
              <a:t>   </a:t>
            </a:r>
            <a:r>
              <a:rPr lang="en-US" altLang="en-US" sz="2400" dirty="0"/>
              <a:t>A pointer can also be made to point to a pointer variable (but the pointer must be of a type that allows it to point to a pointer)</a:t>
            </a:r>
          </a:p>
          <a:p>
            <a:pPr lvl="1">
              <a:buFontTx/>
              <a:buNone/>
            </a:pPr>
            <a:endParaRPr lang="en-US" altLang="en-US" sz="2000" dirty="0"/>
          </a:p>
          <a:p>
            <a:pPr lvl="1">
              <a:buFontTx/>
              <a:buNone/>
            </a:pPr>
            <a:endParaRPr lang="en-US" altLang="en-US" sz="2000" dirty="0"/>
          </a:p>
          <a:p>
            <a:pPr lvl="1">
              <a:buFontTx/>
              <a:buNone/>
            </a:pPr>
            <a:r>
              <a:rPr lang="en-US" altLang="en-US" sz="2000" dirty="0"/>
              <a:t>int x = 101;</a:t>
            </a:r>
          </a:p>
          <a:p>
            <a:pPr lvl="1">
              <a:buFontTx/>
              <a:buNone/>
            </a:pPr>
            <a:r>
              <a:rPr lang="en-US" altLang="en-US" sz="2000" dirty="0"/>
              <a:t>int *p = &amp;x;	</a:t>
            </a:r>
          </a:p>
          <a:p>
            <a:pPr lvl="1">
              <a:buFontTx/>
              <a:buNone/>
            </a:pPr>
            <a:r>
              <a:rPr lang="en-US" altLang="en-US" sz="2000" dirty="0"/>
              <a:t>int **q = &amp;p;	</a:t>
            </a:r>
          </a:p>
          <a:p>
            <a:pPr lvl="1">
              <a:buFontTx/>
              <a:buNone/>
            </a:pPr>
            <a:endParaRPr lang="en-US" altLang="en-US" sz="2000" dirty="0"/>
          </a:p>
          <a:p>
            <a:pPr lvl="1">
              <a:buFontTx/>
              <a:buNone/>
            </a:pPr>
            <a:r>
              <a:rPr lang="en-US" altLang="en-US" sz="2000" dirty="0" err="1"/>
              <a:t>cout</a:t>
            </a:r>
            <a:r>
              <a:rPr lang="en-US" altLang="en-US" sz="2000" dirty="0"/>
              <a:t>&lt;&lt;x&lt;&lt;“ “&lt;&lt;*p&lt;&lt;“ “&lt;&lt;**q; </a:t>
            </a:r>
          </a:p>
          <a:p>
            <a:pPr lvl="1">
              <a:buFontTx/>
              <a:buNone/>
            </a:pPr>
            <a:endParaRPr lang="en-US" altLang="en-US" sz="2000" dirty="0"/>
          </a:p>
          <a:p>
            <a:pPr lvl="1">
              <a:buFontTx/>
              <a:buNone/>
            </a:pPr>
            <a:r>
              <a:rPr lang="en-US" altLang="en-US" sz="2000" b="1" dirty="0"/>
              <a:t>Output?</a:t>
            </a:r>
            <a:endParaRPr lang="en-US" altLang="en-US" sz="24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000"/>
              <a:t>Slid No. </a:t>
            </a:r>
            <a:fld id="{6DF11BFC-286C-44FB-9E6A-8EBB902BACD4}" type="slidenum">
              <a:rPr lang="en-US" sz="1000" smtClean="0"/>
              <a:pPr>
                <a:spcBef>
                  <a:spcPct val="0"/>
                </a:spcBef>
                <a:buFontTx/>
                <a:buNone/>
              </a:pPr>
              <a:t>31</a:t>
            </a:fld>
            <a:r>
              <a:rPr lang="en-US" sz="1000"/>
              <a:t> 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dirty="0"/>
              <a:t>Pointers &amp; Arrays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066800"/>
            <a:ext cx="8001000" cy="914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/>
              <a:t>Name of the array is a pointer.  It points to the first item of the array.   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371600" y="4572000"/>
            <a:ext cx="533400" cy="376238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870200" y="4572000"/>
            <a:ext cx="533400" cy="376238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3370263" y="4572000"/>
            <a:ext cx="533400" cy="376238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3870325" y="4572000"/>
            <a:ext cx="533400" cy="376238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4368800" y="4572000"/>
            <a:ext cx="533400" cy="376238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4868863" y="4572000"/>
            <a:ext cx="533400" cy="376238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5368925" y="4572000"/>
            <a:ext cx="533400" cy="376238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5867400" y="4572000"/>
            <a:ext cx="533400" cy="376238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1871663" y="4572000"/>
            <a:ext cx="533400" cy="376238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2371725" y="4572000"/>
            <a:ext cx="533400" cy="376238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1371600" y="4267200"/>
            <a:ext cx="510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  0    1       2      3      4      5     6      7      8      9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762000" y="5867400"/>
            <a:ext cx="609600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685800" y="5562600"/>
            <a:ext cx="4667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 err="1">
                <a:latin typeface="Arial" panose="020B0604020202020204" pitchFamily="34" charset="0"/>
              </a:rPr>
              <a:t>arr</a:t>
            </a: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2286000" y="5867400"/>
            <a:ext cx="609600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2057400" y="5562600"/>
            <a:ext cx="7360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 err="1">
                <a:latin typeface="Arial" panose="020B0604020202020204" pitchFamily="34" charset="0"/>
              </a:rPr>
              <a:t>arrptr</a:t>
            </a: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3657600" y="5867400"/>
            <a:ext cx="609600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3721264" y="5554717"/>
            <a:ext cx="4539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 err="1">
                <a:latin typeface="Arial" panose="020B0604020202020204" pitchFamily="34" charset="0"/>
              </a:rPr>
              <a:t>ptr</a:t>
            </a: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 flipV="1">
            <a:off x="1371600" y="4953000"/>
            <a:ext cx="228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 flipH="1" flipV="1">
            <a:off x="1676400" y="50292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 flipH="1" flipV="1">
            <a:off x="1752600" y="4953000"/>
            <a:ext cx="1905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BDE7DBF-BCB3-4D99-8AE2-0C04A4D0B5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6477394"/>
              </p:ext>
            </p:extLst>
          </p:nvPr>
        </p:nvGraphicFramePr>
        <p:xfrm>
          <a:off x="2286000" y="1905000"/>
          <a:ext cx="3810000" cy="1631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379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79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" fill="hold"/>
                                        <p:tgtEl>
                                          <p:spTgt spid="379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" dur="1" fill="hold"/>
                                        <p:tgtEl>
                                          <p:spTgt spid="379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1" fill="hold"/>
                                        <p:tgtEl>
                                          <p:spTgt spid="3790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4" dur="1" fill="hold"/>
                                        <p:tgtEl>
                                          <p:spTgt spid="379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1" fill="hold"/>
                                        <p:tgtEl>
                                          <p:spTgt spid="3790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0" dur="1" fill="hold"/>
                                        <p:tgtEl>
                                          <p:spTgt spid="3790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1" fill="hold"/>
                                        <p:tgtEl>
                                          <p:spTgt spid="3790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6" dur="1" fill="hold"/>
                                        <p:tgtEl>
                                          <p:spTgt spid="379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9" dur="1" fill="hold"/>
                                        <p:tgtEl>
                                          <p:spTgt spid="379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  <p:bldP spid="37892" grpId="0" animBg="1"/>
      <p:bldP spid="37893" grpId="0" animBg="1"/>
      <p:bldP spid="37894" grpId="0" animBg="1"/>
      <p:bldP spid="37895" grpId="0" animBg="1"/>
      <p:bldP spid="37896" grpId="0" animBg="1"/>
      <p:bldP spid="37897" grpId="0" animBg="1"/>
      <p:bldP spid="37898" grpId="0" animBg="1"/>
      <p:bldP spid="37899" grpId="0" animBg="1"/>
      <p:bldP spid="37900" grpId="0" animBg="1"/>
      <p:bldP spid="37901" grpId="0" animBg="1"/>
      <p:bldP spid="37902" grpId="0"/>
      <p:bldP spid="37903" grpId="0" animBg="1"/>
      <p:bldP spid="37904" grpId="0"/>
      <p:bldP spid="37905" grpId="0" animBg="1"/>
      <p:bldP spid="37906" grpId="0"/>
      <p:bldP spid="37907" grpId="0" animBg="1"/>
      <p:bldP spid="37908" grpId="0"/>
      <p:bldP spid="37909" grpId="0" animBg="1"/>
      <p:bldP spid="37910" grpId="0" animBg="1"/>
      <p:bldP spid="379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000"/>
              <a:t>Slid No. </a:t>
            </a:r>
            <a:fld id="{2403F546-02C2-4388-9876-699A9BCBDD99}" type="slidenum">
              <a:rPr lang="en-US" sz="1000" smtClean="0"/>
              <a:pPr>
                <a:spcBef>
                  <a:spcPct val="0"/>
                </a:spcBef>
                <a:buFontTx/>
                <a:buNone/>
              </a:pPr>
              <a:t>32</a:t>
            </a:fld>
            <a:r>
              <a:rPr lang="en-US" sz="1000"/>
              <a:t> 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15963"/>
          </a:xfrm>
        </p:spPr>
        <p:txBody>
          <a:bodyPr/>
          <a:lstStyle/>
          <a:p>
            <a:pPr eaLnBrk="1" hangingPunct="1"/>
            <a:r>
              <a:rPr lang="en-US" dirty="0"/>
              <a:t>1D ARRAY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4827368" y="5548013"/>
            <a:ext cx="3779838" cy="788988"/>
          </a:xfrm>
          <a:prstGeom prst="rect">
            <a:avLst/>
          </a:prstGeom>
          <a:solidFill>
            <a:srgbClr val="CCECFF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 dirty="0"/>
              <a:t>main                          array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 dirty="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4814668" y="4751088"/>
            <a:ext cx="3779838" cy="788988"/>
          </a:xfrm>
          <a:prstGeom prst="rect">
            <a:avLst/>
          </a:prstGeom>
          <a:solidFill>
            <a:srgbClr val="CCECFF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 dirty="0" err="1"/>
              <a:t>Alloc</a:t>
            </a:r>
            <a:r>
              <a:rPr lang="en-US" sz="1800" dirty="0"/>
              <a:t>		           </a:t>
            </a:r>
            <a:r>
              <a:rPr lang="en-US" sz="1800" dirty="0" err="1"/>
              <a:t>arr</a:t>
            </a:r>
            <a:r>
              <a:rPr lang="en-US" sz="1800" dirty="0"/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 dirty="0"/>
          </a:p>
        </p:txBody>
      </p:sp>
      <p:cxnSp>
        <p:nvCxnSpPr>
          <p:cNvPr id="18440" name="AutoShape 8"/>
          <p:cNvCxnSpPr>
            <a:cxnSpLocks noChangeShapeType="1"/>
            <a:stCxn id="18441" idx="2"/>
          </p:cNvCxnSpPr>
          <p:nvPr/>
        </p:nvCxnSpPr>
        <p:spPr bwMode="auto">
          <a:xfrm rot="16200000" flipH="1">
            <a:off x="7387211" y="5621832"/>
            <a:ext cx="411956" cy="13096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7329268" y="5100338"/>
            <a:ext cx="396875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7341968" y="5897263"/>
            <a:ext cx="396875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graphicFrame>
        <p:nvGraphicFramePr>
          <p:cNvPr id="18487" name="Group 5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163938"/>
              </p:ext>
            </p:extLst>
          </p:nvPr>
        </p:nvGraphicFramePr>
        <p:xfrm>
          <a:off x="6408298" y="3038218"/>
          <a:ext cx="2397125" cy="365392"/>
        </p:xfrm>
        <a:graphic>
          <a:graphicData uri="http://schemas.openxmlformats.org/drawingml/2006/table">
            <a:tbl>
              <a:tblPr/>
              <a:tblGrid>
                <a:gridCol w="23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9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7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97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9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97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0</a:t>
                      </a:r>
                    </a:p>
                  </a:txBody>
                  <a:tcPr marT="45536" marB="45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</a:t>
                      </a: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</a:t>
                      </a: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</a:t>
                      </a: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4</a:t>
                      </a: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5</a:t>
                      </a: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6</a:t>
                      </a: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7</a:t>
                      </a: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8</a:t>
                      </a: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9</a:t>
                      </a: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485" name="AutoShape 53"/>
          <p:cNvCxnSpPr>
            <a:cxnSpLocks noChangeShapeType="1"/>
            <a:endCxn id="18487" idx="1"/>
          </p:cNvCxnSpPr>
          <p:nvPr/>
        </p:nvCxnSpPr>
        <p:spPr bwMode="auto">
          <a:xfrm rot="16200000" flipV="1">
            <a:off x="5435359" y="4193853"/>
            <a:ext cx="2866850" cy="920971"/>
          </a:xfrm>
          <a:prstGeom prst="bentConnector4">
            <a:avLst>
              <a:gd name="adj1" fmla="val 254"/>
              <a:gd name="adj2" fmla="val 31540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99" name="Text Box 67"/>
          <p:cNvSpPr txBox="1">
            <a:spLocks noChangeArrowheads="1"/>
          </p:cNvSpPr>
          <p:nvPr/>
        </p:nvSpPr>
        <p:spPr bwMode="auto">
          <a:xfrm>
            <a:off x="4825178" y="3871285"/>
            <a:ext cx="3779838" cy="788988"/>
          </a:xfrm>
          <a:prstGeom prst="rect">
            <a:avLst/>
          </a:prstGeom>
          <a:solidFill>
            <a:srgbClr val="CCECFF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 dirty="0"/>
              <a:t>Input                               a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 dirty="0"/>
          </a:p>
        </p:txBody>
      </p:sp>
      <p:cxnSp>
        <p:nvCxnSpPr>
          <p:cNvPr id="18500" name="AutoShape 68"/>
          <p:cNvCxnSpPr>
            <a:cxnSpLocks noChangeShapeType="1"/>
            <a:stCxn id="18501" idx="1"/>
          </p:cNvCxnSpPr>
          <p:nvPr/>
        </p:nvCxnSpPr>
        <p:spPr bwMode="auto">
          <a:xfrm rot="10800000">
            <a:off x="6537427" y="3524603"/>
            <a:ext cx="624169" cy="86738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01" name="Rectangle 69"/>
          <p:cNvSpPr>
            <a:spLocks noChangeArrowheads="1"/>
          </p:cNvSpPr>
          <p:nvPr/>
        </p:nvSpPr>
        <p:spPr bwMode="auto">
          <a:xfrm>
            <a:off x="7161595" y="4201485"/>
            <a:ext cx="396875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18504" name="Text Box 72"/>
          <p:cNvSpPr txBox="1">
            <a:spLocks noChangeArrowheads="1"/>
          </p:cNvSpPr>
          <p:nvPr/>
        </p:nvSpPr>
        <p:spPr bwMode="auto">
          <a:xfrm>
            <a:off x="3869886" y="958850"/>
            <a:ext cx="4935537" cy="646331"/>
          </a:xfrm>
          <a:prstGeom prst="rect">
            <a:avLst/>
          </a:prstGeom>
          <a:solidFill>
            <a:srgbClr val="CCFFFF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/>
              <a:t>To change the elements of the array simply pass pointer array</a:t>
            </a:r>
          </a:p>
        </p:txBody>
      </p:sp>
      <p:sp>
        <p:nvSpPr>
          <p:cNvPr id="34" name="Text Box 72">
            <a:extLst>
              <a:ext uri="{FF2B5EF4-FFF2-40B4-BE49-F238E27FC236}">
                <a16:creationId xmlns:a16="http://schemas.microsoft.com/office/drawing/2014/main" id="{075DB25B-7C0D-4C29-9A44-D9AE28037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2007" y="2096869"/>
            <a:ext cx="4935537" cy="646331"/>
          </a:xfrm>
          <a:prstGeom prst="rect">
            <a:avLst/>
          </a:prstGeom>
          <a:solidFill>
            <a:srgbClr val="CCFFFF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/>
              <a:t>To change the value of pointer pass the address of the pointer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7E2318-3799-4128-9AF7-3079501DC6CB}"/>
              </a:ext>
            </a:extLst>
          </p:cNvPr>
          <p:cNvSpPr/>
          <p:nvPr/>
        </p:nvSpPr>
        <p:spPr>
          <a:xfrm>
            <a:off x="264480" y="849459"/>
            <a:ext cx="3435848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 Nova" panose="020B050402020202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 input(</a:t>
            </a:r>
            <a:r>
              <a:rPr lang="en-US" dirty="0">
                <a:solidFill>
                  <a:srgbClr val="0000FF"/>
                </a:solidFill>
                <a:latin typeface="Arial Nova" panose="020B050402020202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 *</a:t>
            </a:r>
            <a:r>
              <a:rPr lang="en-US" dirty="0">
                <a:solidFill>
                  <a:srgbClr val="808080"/>
                </a:solidFill>
                <a:latin typeface="Arial Nova" panose="020B0504020202020204" pitchFamily="34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Arial Nova" panose="020B050402020202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Arial Nova" panose="020B0504020202020204" pitchFamily="34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) {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Arial Nova" panose="020B0504020202020204" pitchFamily="34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Arial Nova" panose="020B0504020202020204" pitchFamily="34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Arial Nova" panose="020B0504020202020204" pitchFamily="34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Arial Nova" panose="020B0504020202020204" pitchFamily="34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Arial Nova" panose="020B0504020202020204" pitchFamily="34" charset="0"/>
              </a:rPr>
              <a:t>Size</a:t>
            </a:r>
            <a:r>
              <a:rPr lang="nn-NO" dirty="0">
                <a:solidFill>
                  <a:srgbClr val="000000"/>
                </a:solidFill>
                <a:latin typeface="Arial Nova" panose="020B0504020202020204" pitchFamily="34" charset="0"/>
              </a:rPr>
              <a:t>; i++)</a:t>
            </a:r>
          </a:p>
          <a:p>
            <a:pPr lvl="1"/>
            <a:r>
              <a:rPr lang="en-US" dirty="0">
                <a:solidFill>
                  <a:srgbClr val="808080"/>
                </a:solidFill>
                <a:latin typeface="Arial Nova" panose="020B0504020202020204" pitchFamily="34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Arial Nova" panose="020B05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] = </a:t>
            </a:r>
            <a:r>
              <a:rPr lang="en-US" dirty="0" err="1">
                <a:solidFill>
                  <a:srgbClr val="000000"/>
                </a:solidFill>
                <a:latin typeface="Arial Nova" panose="020B05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Arial Nova" panose="020B0504020202020204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Arial Nova" panose="020B050402020202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Nova" panose="020B0504020202020204" pitchFamily="34" charset="0"/>
              </a:rPr>
              <a:t>alloc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Arial Nova" panose="020B050402020202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* &amp;</a:t>
            </a:r>
            <a:r>
              <a:rPr lang="en-US" dirty="0">
                <a:solidFill>
                  <a:srgbClr val="808080"/>
                </a:solidFill>
                <a:latin typeface="Arial Nova" panose="020B0504020202020204" pitchFamily="34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Arial Nova" panose="020B050402020202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Arial Nova" panose="020B0504020202020204" pitchFamily="34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) {</a:t>
            </a:r>
          </a:p>
          <a:p>
            <a:r>
              <a:rPr lang="en-US" dirty="0">
                <a:solidFill>
                  <a:srgbClr val="808080"/>
                </a:solidFill>
                <a:latin typeface="Arial Nova" panose="020B0504020202020204" pitchFamily="34" charset="0"/>
              </a:rPr>
              <a:t>       p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Arial Nova" panose="020B050402020202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 Nova" panose="020B050402020202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[10];</a:t>
            </a:r>
          </a:p>
          <a:p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Arial Nova" panose="020B0504020202020204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Arial Nova" panose="020B050402020202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Nova" panose="020B0504020202020204" pitchFamily="34" charset="0"/>
              </a:rPr>
              <a:t>dealloc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Arial Nova" panose="020B050402020202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*&amp;</a:t>
            </a:r>
            <a:r>
              <a:rPr lang="en-US" dirty="0">
                <a:solidFill>
                  <a:srgbClr val="808080"/>
                </a:solidFill>
                <a:latin typeface="Arial Nova" panose="020B0504020202020204" pitchFamily="34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latin typeface="Arial Nova" panose="020B0504020202020204" pitchFamily="34" charset="0"/>
              </a:rPr>
              <a:t>      delete[]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Arial Nova" panose="020B0504020202020204" pitchFamily="34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}</a:t>
            </a:r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2F4F39-51EF-4944-8397-E626D4854566}"/>
              </a:ext>
            </a:extLst>
          </p:cNvPr>
          <p:cNvSpPr/>
          <p:nvPr/>
        </p:nvSpPr>
        <p:spPr>
          <a:xfrm>
            <a:off x="204378" y="4524413"/>
            <a:ext cx="3661757" cy="1754326"/>
          </a:xfrm>
          <a:prstGeom prst="rect">
            <a:avLst/>
          </a:prstGeom>
          <a:solidFill>
            <a:srgbClr val="D1D1E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5);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input(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5);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848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84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84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85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185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185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4" dur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animBg="1"/>
      <p:bldP spid="18439" grpId="0" animBg="1"/>
      <p:bldP spid="18441" grpId="0" animBg="1"/>
      <p:bldP spid="18442" grpId="0" animBg="1"/>
      <p:bldP spid="18499" grpId="0" animBg="1"/>
      <p:bldP spid="18501" grpId="0" animBg="1"/>
      <p:bldP spid="18504" grpId="0" animBg="1"/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000"/>
              <a:t>Slid No. </a:t>
            </a:r>
            <a:fld id="{2403F546-02C2-4388-9876-699A9BCBDD99}" type="slidenum">
              <a:rPr lang="en-US" sz="1000" smtClean="0"/>
              <a:pPr>
                <a:spcBef>
                  <a:spcPct val="0"/>
                </a:spcBef>
                <a:buFontTx/>
                <a:buNone/>
              </a:pPr>
              <a:t>33</a:t>
            </a:fld>
            <a:r>
              <a:rPr lang="en-US" sz="1000"/>
              <a:t> 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15963"/>
          </a:xfrm>
        </p:spPr>
        <p:txBody>
          <a:bodyPr/>
          <a:lstStyle/>
          <a:p>
            <a:pPr eaLnBrk="1" hangingPunct="1"/>
            <a:r>
              <a:rPr lang="en-US" dirty="0"/>
              <a:t>2D ARRAY</a:t>
            </a:r>
          </a:p>
        </p:txBody>
      </p:sp>
      <p:grpSp>
        <p:nvGrpSpPr>
          <p:cNvPr id="19" name="Group 122">
            <a:extLst>
              <a:ext uri="{FF2B5EF4-FFF2-40B4-BE49-F238E27FC236}">
                <a16:creationId xmlns:a16="http://schemas.microsoft.com/office/drawing/2014/main" id="{DCDA719B-9E5D-420D-B354-95A9992952D5}"/>
              </a:ext>
            </a:extLst>
          </p:cNvPr>
          <p:cNvGrpSpPr>
            <a:grpSpLocks/>
          </p:cNvGrpSpPr>
          <p:nvPr/>
        </p:nvGrpSpPr>
        <p:grpSpPr bwMode="auto">
          <a:xfrm>
            <a:off x="4044570" y="3935576"/>
            <a:ext cx="2641600" cy="1581150"/>
            <a:chOff x="1195" y="2506"/>
            <a:chExt cx="1664" cy="996"/>
          </a:xfrm>
          <a:solidFill>
            <a:srgbClr val="CCECFF"/>
          </a:solidFill>
        </p:grpSpPr>
        <p:grpSp>
          <p:nvGrpSpPr>
            <p:cNvPr id="20" name="Group 120">
              <a:extLst>
                <a:ext uri="{FF2B5EF4-FFF2-40B4-BE49-F238E27FC236}">
                  <a16:creationId xmlns:a16="http://schemas.microsoft.com/office/drawing/2014/main" id="{18DC3B7F-6B1F-4DA9-89A9-FD72F285B3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5" y="2506"/>
              <a:ext cx="1024" cy="996"/>
              <a:chOff x="1195" y="2506"/>
              <a:chExt cx="1024" cy="996"/>
            </a:xfrm>
            <a:grpFill/>
          </p:grpSpPr>
          <p:sp>
            <p:nvSpPr>
              <p:cNvPr id="22" name="Text Box 5">
                <a:extLst>
                  <a:ext uri="{FF2B5EF4-FFF2-40B4-BE49-F238E27FC236}">
                    <a16:creationId xmlns:a16="http://schemas.microsoft.com/office/drawing/2014/main" id="{7E7C03C9-676E-4550-8474-DB9180600D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5" y="3008"/>
                <a:ext cx="1024" cy="494"/>
              </a:xfrm>
              <a:prstGeom prst="rect">
                <a:avLst/>
              </a:prstGeom>
              <a:grpFill/>
              <a:ln w="9525">
                <a:solidFill>
                  <a:srgbClr val="A5002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dirty="0"/>
                  <a:t>Alloc2d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1800" dirty="0"/>
              </a:p>
            </p:txBody>
          </p:sp>
          <p:sp>
            <p:nvSpPr>
              <p:cNvPr id="23" name="Text Box 6">
                <a:extLst>
                  <a:ext uri="{FF2B5EF4-FFF2-40B4-BE49-F238E27FC236}">
                    <a16:creationId xmlns:a16="http://schemas.microsoft.com/office/drawing/2014/main" id="{6DE0F405-F48D-4D2D-92ED-A3DB4A7D6B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5" y="2506"/>
                <a:ext cx="1024" cy="494"/>
              </a:xfrm>
              <a:prstGeom prst="rect">
                <a:avLst/>
              </a:prstGeom>
              <a:grpFill/>
              <a:ln w="9525">
                <a:solidFill>
                  <a:srgbClr val="A5002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800" dirty="0"/>
                  <a:t>input2d  </a:t>
                </a:r>
                <a:r>
                  <a:rPr lang="en-US" sz="1800" dirty="0" err="1"/>
                  <a:t>darr</a:t>
                </a:r>
                <a:r>
                  <a:rPr lang="en-US" sz="1800" dirty="0"/>
                  <a:t> 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sz="1800" dirty="0"/>
              </a:p>
            </p:txBody>
          </p:sp>
          <p:cxnSp>
            <p:nvCxnSpPr>
              <p:cNvPr id="24" name="AutoShape 7">
                <a:extLst>
                  <a:ext uri="{FF2B5EF4-FFF2-40B4-BE49-F238E27FC236}">
                    <a16:creationId xmlns:a16="http://schemas.microsoft.com/office/drawing/2014/main" id="{A79D5EA8-2BC2-403D-B04F-AC18356D510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H="1">
                <a:off x="1688" y="3093"/>
                <a:ext cx="262" cy="8"/>
              </a:xfrm>
              <a:prstGeom prst="bentConnector3">
                <a:avLst>
                  <a:gd name="adj1" fmla="val 50000"/>
                </a:avLst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/>
            </p:spPr>
          </p:cxnSp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id="{EC4FF586-4A63-4BBE-B5D3-695FD43E4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1" y="2726"/>
                <a:ext cx="250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/>
              </a:p>
            </p:txBody>
          </p:sp>
          <p:sp>
            <p:nvSpPr>
              <p:cNvPr id="26" name="Rectangle 9">
                <a:extLst>
                  <a:ext uri="{FF2B5EF4-FFF2-40B4-BE49-F238E27FC236}">
                    <a16:creationId xmlns:a16="http://schemas.microsoft.com/office/drawing/2014/main" id="{36777E50-E5A2-4A46-A76A-A2878A26C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9" y="3228"/>
                <a:ext cx="250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1800"/>
              </a:p>
            </p:txBody>
          </p:sp>
        </p:grpSp>
        <p:cxnSp>
          <p:nvCxnSpPr>
            <p:cNvPr id="21" name="AutoShape 34">
              <a:extLst>
                <a:ext uri="{FF2B5EF4-FFF2-40B4-BE49-F238E27FC236}">
                  <a16:creationId xmlns:a16="http://schemas.microsoft.com/office/drawing/2014/main" id="{10024D72-2734-4E85-92A4-E1568F6E32D2}"/>
                </a:ext>
              </a:extLst>
            </p:cNvPr>
            <p:cNvCxnSpPr>
              <a:cxnSpLocks noChangeShapeType="1"/>
              <a:stCxn id="26" idx="3"/>
              <a:endCxn id="27" idx="1"/>
            </p:cNvCxnSpPr>
            <p:nvPr/>
          </p:nvCxnSpPr>
          <p:spPr bwMode="auto">
            <a:xfrm flipV="1">
              <a:off x="1949" y="2757"/>
              <a:ext cx="910" cy="591"/>
            </a:xfrm>
            <a:prstGeom prst="bentConnector3">
              <a:avLst>
                <a:gd name="adj1" fmla="val 50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/>
          </p:spPr>
        </p:cxnSp>
      </p:grpSp>
      <p:graphicFrame>
        <p:nvGraphicFramePr>
          <p:cNvPr id="27" name="Group 123">
            <a:extLst>
              <a:ext uri="{FF2B5EF4-FFF2-40B4-BE49-F238E27FC236}">
                <a16:creationId xmlns:a16="http://schemas.microsoft.com/office/drawing/2014/main" id="{E3D311B8-36E0-4F6E-9B4A-4B09FF728D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3884842"/>
              </p:ext>
            </p:extLst>
          </p:nvPr>
        </p:nvGraphicFramePr>
        <p:xfrm>
          <a:off x="6686279" y="4074595"/>
          <a:ext cx="1436688" cy="517525"/>
        </p:xfrm>
        <a:graphic>
          <a:graphicData uri="http://schemas.openxmlformats.org/drawingml/2006/table">
            <a:tbl>
              <a:tblPr/>
              <a:tblGrid>
                <a:gridCol w="4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dirty="0"/>
                        <a:t>int*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T="45580" marB="45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dirty="0"/>
                        <a:t>int*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dirty="0"/>
                        <a:t>int*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121">
            <a:extLst>
              <a:ext uri="{FF2B5EF4-FFF2-40B4-BE49-F238E27FC236}">
                <a16:creationId xmlns:a16="http://schemas.microsoft.com/office/drawing/2014/main" id="{9C73C8A1-1C20-4BBC-A064-292EB0604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550676"/>
              </p:ext>
            </p:extLst>
          </p:nvPr>
        </p:nvGraphicFramePr>
        <p:xfrm>
          <a:off x="5399743" y="6140701"/>
          <a:ext cx="925512" cy="555625"/>
        </p:xfrm>
        <a:graphic>
          <a:graphicData uri="http://schemas.openxmlformats.org/drawingml/2006/table">
            <a:tbl>
              <a:tblPr/>
              <a:tblGrid>
                <a:gridCol w="218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roup 88">
            <a:extLst>
              <a:ext uri="{FF2B5EF4-FFF2-40B4-BE49-F238E27FC236}">
                <a16:creationId xmlns:a16="http://schemas.microsoft.com/office/drawing/2014/main" id="{B219EA83-A207-4796-87DE-072B8D4A7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704102"/>
              </p:ext>
            </p:extLst>
          </p:nvPr>
        </p:nvGraphicFramePr>
        <p:xfrm>
          <a:off x="6611005" y="6164513"/>
          <a:ext cx="927100" cy="555625"/>
        </p:xfrm>
        <a:graphic>
          <a:graphicData uri="http://schemas.openxmlformats.org/drawingml/2006/table">
            <a:tbl>
              <a:tblPr/>
              <a:tblGrid>
                <a:gridCol w="23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100">
            <a:extLst>
              <a:ext uri="{FF2B5EF4-FFF2-40B4-BE49-F238E27FC236}">
                <a16:creationId xmlns:a16="http://schemas.microsoft.com/office/drawing/2014/main" id="{3C9E43FB-6003-43E2-984F-CAB84B6D4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620135"/>
              </p:ext>
            </p:extLst>
          </p:nvPr>
        </p:nvGraphicFramePr>
        <p:xfrm>
          <a:off x="7873068" y="6166101"/>
          <a:ext cx="927100" cy="555625"/>
        </p:xfrm>
        <a:graphic>
          <a:graphicData uri="http://schemas.openxmlformats.org/drawingml/2006/table">
            <a:tbl>
              <a:tblPr/>
              <a:tblGrid>
                <a:gridCol w="23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AutoShape 113">
            <a:extLst>
              <a:ext uri="{FF2B5EF4-FFF2-40B4-BE49-F238E27FC236}">
                <a16:creationId xmlns:a16="http://schemas.microsoft.com/office/drawing/2014/main" id="{B26514B5-683C-40F6-996A-A5E4502BF63B}"/>
              </a:ext>
            </a:extLst>
          </p:cNvPr>
          <p:cNvCxnSpPr>
            <a:cxnSpLocks noChangeShapeType="1"/>
            <a:endCxn id="28" idx="0"/>
          </p:cNvCxnSpPr>
          <p:nvPr/>
        </p:nvCxnSpPr>
        <p:spPr bwMode="auto">
          <a:xfrm flipH="1">
            <a:off x="5862499" y="4592120"/>
            <a:ext cx="1063494" cy="1548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114">
            <a:extLst>
              <a:ext uri="{FF2B5EF4-FFF2-40B4-BE49-F238E27FC236}">
                <a16:creationId xmlns:a16="http://schemas.microsoft.com/office/drawing/2014/main" id="{38F582B2-A63A-45CC-BC39-C54F9AB17EAA}"/>
              </a:ext>
            </a:extLst>
          </p:cNvPr>
          <p:cNvCxnSpPr>
            <a:cxnSpLocks noChangeShapeType="1"/>
            <a:endCxn id="30" idx="0"/>
          </p:cNvCxnSpPr>
          <p:nvPr/>
        </p:nvCxnSpPr>
        <p:spPr bwMode="auto">
          <a:xfrm>
            <a:off x="7883254" y="4592120"/>
            <a:ext cx="453364" cy="15739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115">
            <a:extLst>
              <a:ext uri="{FF2B5EF4-FFF2-40B4-BE49-F238E27FC236}">
                <a16:creationId xmlns:a16="http://schemas.microsoft.com/office/drawing/2014/main" id="{0A6A6229-1285-401E-89B2-8F732B60FF9A}"/>
              </a:ext>
            </a:extLst>
          </p:cNvPr>
          <p:cNvCxnSpPr>
            <a:cxnSpLocks noChangeShapeType="1"/>
            <a:endCxn id="29" idx="0"/>
          </p:cNvCxnSpPr>
          <p:nvPr/>
        </p:nvCxnSpPr>
        <p:spPr bwMode="auto">
          <a:xfrm flipH="1">
            <a:off x="7074555" y="4592120"/>
            <a:ext cx="330864" cy="15723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C60F07F-0601-40D3-9ECA-F9490909C52A}"/>
              </a:ext>
            </a:extLst>
          </p:cNvPr>
          <p:cNvSpPr/>
          <p:nvPr/>
        </p:nvSpPr>
        <p:spPr>
          <a:xfrm>
            <a:off x="259970" y="878009"/>
            <a:ext cx="3631927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 Nova" panose="020B050402020202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 input2d(</a:t>
            </a:r>
            <a:r>
              <a:rPr lang="en-US" dirty="0">
                <a:solidFill>
                  <a:srgbClr val="0000FF"/>
                </a:solidFill>
                <a:latin typeface="Arial Nova" panose="020B050402020202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 **</a:t>
            </a:r>
            <a:r>
              <a:rPr lang="en-US" dirty="0">
                <a:solidFill>
                  <a:srgbClr val="808080"/>
                </a:solidFill>
                <a:latin typeface="Arial Nova" panose="020B0504020202020204" pitchFamily="34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Arial Nova" panose="020B050402020202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Arial Nova" panose="020B0504020202020204" pitchFamily="34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Arial Nova" panose="020B050402020202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Arial Nova" panose="020B0504020202020204" pitchFamily="34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) {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Arial Nova" panose="020B0504020202020204" pitchFamily="34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Arial Nova" panose="020B0504020202020204" pitchFamily="34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Arial Nova" panose="020B0504020202020204" pitchFamily="34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Arial Nova" panose="020B0504020202020204" pitchFamily="34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Arial Nova" panose="020B0504020202020204" pitchFamily="34" charset="0"/>
              </a:rPr>
              <a:t>r</a:t>
            </a:r>
            <a:r>
              <a:rPr lang="nn-NO" dirty="0">
                <a:solidFill>
                  <a:srgbClr val="000000"/>
                </a:solidFill>
                <a:latin typeface="Arial Nova" panose="020B0504020202020204" pitchFamily="34" charset="0"/>
              </a:rPr>
              <a:t>; i++)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Arial Nova" panose="020B05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Arial Nova" panose="020B050402020202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 j = 0; j &lt; </a:t>
            </a:r>
            <a:r>
              <a:rPr lang="en-US" dirty="0">
                <a:solidFill>
                  <a:srgbClr val="808080"/>
                </a:solidFill>
                <a:latin typeface="Arial Nova" panose="020B0504020202020204" pitchFamily="34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Arial Nova" panose="020B0504020202020204" pitchFamily="34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)</a:t>
            </a:r>
          </a:p>
          <a:p>
            <a:pPr lvl="2"/>
            <a:r>
              <a:rPr lang="en-US" dirty="0">
                <a:solidFill>
                  <a:srgbClr val="808080"/>
                </a:solidFill>
                <a:latin typeface="Arial Nova" panose="020B0504020202020204" pitchFamily="34" charset="0"/>
              </a:rPr>
              <a:t>	p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Arial Nova" panose="020B05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][j] = </a:t>
            </a:r>
            <a:r>
              <a:rPr lang="en-US" dirty="0" err="1">
                <a:solidFill>
                  <a:srgbClr val="000000"/>
                </a:solidFill>
                <a:latin typeface="Arial Nova" panose="020B05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}</a:t>
            </a:r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7BD6E5-D33F-4B9D-9110-495EABB7BBD7}"/>
              </a:ext>
            </a:extLst>
          </p:cNvPr>
          <p:cNvSpPr/>
          <p:nvPr/>
        </p:nvSpPr>
        <p:spPr>
          <a:xfrm>
            <a:off x="4313074" y="885856"/>
            <a:ext cx="3631926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 Nova" panose="020B050402020202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 alloc2d(</a:t>
            </a:r>
            <a:r>
              <a:rPr lang="en-US" dirty="0">
                <a:solidFill>
                  <a:srgbClr val="0000FF"/>
                </a:solidFill>
                <a:latin typeface="Arial Nova" panose="020B050402020202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** &amp;</a:t>
            </a:r>
            <a:r>
              <a:rPr lang="en-US" dirty="0">
                <a:solidFill>
                  <a:srgbClr val="808080"/>
                </a:solidFill>
                <a:latin typeface="Arial Nova" panose="020B0504020202020204" pitchFamily="34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Arial Nova" panose="020B050402020202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Arial Nova" panose="020B0504020202020204" pitchFamily="34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Arial Nova" panose="020B050402020202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Arial Nova" panose="020B0504020202020204" pitchFamily="34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) {</a:t>
            </a:r>
          </a:p>
          <a:p>
            <a:pPr lvl="1"/>
            <a:r>
              <a:rPr lang="en-US" dirty="0">
                <a:solidFill>
                  <a:srgbClr val="808080"/>
                </a:solidFill>
                <a:latin typeface="Arial Nova" panose="020B0504020202020204" pitchFamily="34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Arial Nova" panose="020B050402020202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 Nova" panose="020B050402020202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*[</a:t>
            </a:r>
            <a:r>
              <a:rPr lang="en-US" dirty="0">
                <a:solidFill>
                  <a:srgbClr val="808080"/>
                </a:solidFill>
                <a:latin typeface="Arial Nova" panose="020B0504020202020204" pitchFamily="34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];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Arial Nova" panose="020B0504020202020204" pitchFamily="34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Arial Nova" panose="020B0504020202020204" pitchFamily="34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Arial Nova" panose="020B0504020202020204" pitchFamily="34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Arial Nova" panose="020B0504020202020204" pitchFamily="34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Arial Nova" panose="020B0504020202020204" pitchFamily="34" charset="0"/>
              </a:rPr>
              <a:t>r</a:t>
            </a:r>
            <a:r>
              <a:rPr lang="nn-NO" dirty="0">
                <a:solidFill>
                  <a:srgbClr val="000000"/>
                </a:solidFill>
                <a:latin typeface="Arial Nova" panose="020B0504020202020204" pitchFamily="34" charset="0"/>
              </a:rPr>
              <a:t>; i++)</a:t>
            </a:r>
          </a:p>
          <a:p>
            <a:pPr lvl="1"/>
            <a:r>
              <a:rPr lang="en-US" dirty="0">
                <a:solidFill>
                  <a:srgbClr val="808080"/>
                </a:solidFill>
                <a:latin typeface="Arial Nova" panose="020B0504020202020204" pitchFamily="34" charset="0"/>
              </a:rPr>
              <a:t>	p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Arial Nova" panose="020B05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Arial Nova" panose="020B050402020202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 Nova" panose="020B050402020202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Arial Nova" panose="020B0504020202020204" pitchFamily="34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}</a:t>
            </a:r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BCE792-3743-474F-9AD4-D6918EE84AD9}"/>
              </a:ext>
            </a:extLst>
          </p:cNvPr>
          <p:cNvSpPr/>
          <p:nvPr/>
        </p:nvSpPr>
        <p:spPr>
          <a:xfrm>
            <a:off x="259970" y="2597267"/>
            <a:ext cx="3570949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 Nova" panose="020B050402020202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 dealloc2d(</a:t>
            </a:r>
            <a:r>
              <a:rPr lang="en-US" dirty="0">
                <a:solidFill>
                  <a:srgbClr val="0000FF"/>
                </a:solidFill>
                <a:latin typeface="Arial Nova" panose="020B050402020202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** &amp;</a:t>
            </a:r>
            <a:r>
              <a:rPr lang="en-US" dirty="0" err="1">
                <a:solidFill>
                  <a:srgbClr val="808080"/>
                </a:solidFill>
                <a:latin typeface="Arial Nova" panose="020B0504020202020204" pitchFamily="34" charset="0"/>
              </a:rPr>
              <a:t>p</a:t>
            </a:r>
            <a:r>
              <a:rPr lang="en-US" dirty="0" err="1">
                <a:solidFill>
                  <a:srgbClr val="000000"/>
                </a:solidFill>
                <a:latin typeface="Arial Nova" panose="020B0504020202020204" pitchFamily="34" charset="0"/>
              </a:rPr>
              <a:t>,</a:t>
            </a:r>
            <a:r>
              <a:rPr lang="en-US" dirty="0" err="1">
                <a:solidFill>
                  <a:srgbClr val="0000FF"/>
                </a:solidFill>
                <a:latin typeface="Arial Nova" panose="020B050402020202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Arial Nova" panose="020B0504020202020204" pitchFamily="34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) {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Arial Nova" panose="020B0504020202020204" pitchFamily="34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Arial Nova" panose="020B0504020202020204" pitchFamily="34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Arial Nova" panose="020B0504020202020204" pitchFamily="34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Arial Nova" panose="020B0504020202020204" pitchFamily="34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Arial Nova" panose="020B0504020202020204" pitchFamily="34" charset="0"/>
              </a:rPr>
              <a:t>r</a:t>
            </a:r>
            <a:r>
              <a:rPr lang="nn-NO" dirty="0">
                <a:solidFill>
                  <a:srgbClr val="000000"/>
                </a:solidFill>
                <a:latin typeface="Arial Nova" panose="020B0504020202020204" pitchFamily="34" charset="0"/>
              </a:rPr>
              <a:t>; i++)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Arial Nova" panose="020B0504020202020204" pitchFamily="34" charset="0"/>
              </a:rPr>
              <a:t>	delete []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Arial Nova" panose="020B0504020202020204" pitchFamily="34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Arial Nova" panose="020B05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];</a:t>
            </a:r>
          </a:p>
          <a:p>
            <a:r>
              <a:rPr lang="en-US" dirty="0">
                <a:solidFill>
                  <a:srgbClr val="0000FF"/>
                </a:solidFill>
                <a:latin typeface="Arial Nova" panose="020B0504020202020204" pitchFamily="34" charset="0"/>
              </a:rPr>
              <a:t>    delete[]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Arial Nova" panose="020B0504020202020204" pitchFamily="34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}</a:t>
            </a:r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E3BA5E-5448-46E9-B71B-467E14F596E4}"/>
              </a:ext>
            </a:extLst>
          </p:cNvPr>
          <p:cNvSpPr/>
          <p:nvPr/>
        </p:nvSpPr>
        <p:spPr>
          <a:xfrm>
            <a:off x="254801" y="4426931"/>
            <a:ext cx="3544777" cy="2031325"/>
          </a:xfrm>
          <a:prstGeom prst="rect">
            <a:avLst/>
          </a:prstGeom>
          <a:solidFill>
            <a:srgbClr val="CCECFF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void main() {</a:t>
            </a:r>
            <a:endParaRPr lang="en-US" dirty="0">
              <a:solidFill>
                <a:srgbClr val="0000FF"/>
              </a:solidFill>
              <a:latin typeface="Arial Nova" panose="020B0504020202020204" pitchFamily="34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Arial Nova" panose="020B050402020202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 ** </a:t>
            </a:r>
            <a:r>
              <a:rPr lang="en-US" dirty="0" err="1">
                <a:solidFill>
                  <a:srgbClr val="000000"/>
                </a:solidFill>
                <a:latin typeface="Arial Nova" panose="020B0504020202020204" pitchFamily="34" charset="0"/>
              </a:rPr>
              <a:t>darr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Arial Nova" panose="020B0504020202020204" pitchFamily="34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;</a:t>
            </a:r>
          </a:p>
          <a:p>
            <a:pPr lvl="1"/>
            <a:r>
              <a:rPr lang="pt-BR" dirty="0">
                <a:solidFill>
                  <a:srgbClr val="0000FF"/>
                </a:solidFill>
                <a:latin typeface="Arial Nova" panose="020B0504020202020204" pitchFamily="34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Arial Nova" panose="020B0504020202020204" pitchFamily="34" charset="0"/>
              </a:rPr>
              <a:t> r = 5, c = 2;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alloc2d(</a:t>
            </a:r>
            <a:r>
              <a:rPr lang="en-US" dirty="0" err="1">
                <a:solidFill>
                  <a:srgbClr val="000000"/>
                </a:solidFill>
                <a:latin typeface="Arial Nova" panose="020B0504020202020204" pitchFamily="34" charset="0"/>
              </a:rPr>
              <a:t>darr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, r, c);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input2d(</a:t>
            </a:r>
            <a:r>
              <a:rPr lang="en-US" dirty="0" err="1">
                <a:solidFill>
                  <a:srgbClr val="000000"/>
                </a:solidFill>
                <a:latin typeface="Arial Nova" panose="020B0504020202020204" pitchFamily="34" charset="0"/>
              </a:rPr>
              <a:t>darr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, r, c);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dealloc2d(</a:t>
            </a:r>
            <a:r>
              <a:rPr lang="en-US" dirty="0" err="1">
                <a:solidFill>
                  <a:srgbClr val="000000"/>
                </a:solidFill>
                <a:latin typeface="Arial Nova" panose="020B0504020202020204" pitchFamily="34" charset="0"/>
              </a:rPr>
              <a:t>darr,r</a:t>
            </a:r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Arial Nova" panose="020B0504020202020204" pitchFamily="34" charset="0"/>
              </a:rPr>
              <a:t>}</a:t>
            </a:r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990016-A106-4252-9D52-BDC96606F0E4}"/>
              </a:ext>
            </a:extLst>
          </p:cNvPr>
          <p:cNvSpPr txBox="1"/>
          <p:nvPr/>
        </p:nvSpPr>
        <p:spPr>
          <a:xfrm>
            <a:off x="6292780" y="370526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darr</a:t>
            </a:r>
            <a:r>
              <a:rPr lang="en-US" dirty="0"/>
              <a:t>[0] </a:t>
            </a:r>
            <a:r>
              <a:rPr lang="en-US" dirty="0" err="1"/>
              <a:t>darr</a:t>
            </a:r>
            <a:r>
              <a:rPr lang="en-US" dirty="0"/>
              <a:t>[1] </a:t>
            </a:r>
            <a:r>
              <a:rPr lang="en-US" dirty="0" err="1"/>
              <a:t>darr</a:t>
            </a:r>
            <a:r>
              <a:rPr lang="en-US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80759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000"/>
              <a:t>Slid No. </a:t>
            </a:r>
            <a:fld id="{CA189733-F2CD-474C-8A67-FB0074AB2F0E}" type="slidenum">
              <a:rPr lang="en-US" sz="1000" smtClean="0"/>
              <a:pPr>
                <a:spcBef>
                  <a:spcPct val="0"/>
                </a:spcBef>
                <a:buFontTx/>
                <a:buNone/>
              </a:pPr>
              <a:t>34</a:t>
            </a:fld>
            <a:r>
              <a:rPr lang="en-US" sz="1000"/>
              <a:t> </a:t>
            </a:r>
          </a:p>
        </p:txBody>
      </p:sp>
      <p:sp>
        <p:nvSpPr>
          <p:cNvPr id="30723" name="Oval 12"/>
          <p:cNvSpPr>
            <a:spLocks noChangeArrowheads="1"/>
          </p:cNvSpPr>
          <p:nvPr/>
        </p:nvSpPr>
        <p:spPr bwMode="auto">
          <a:xfrm>
            <a:off x="4543425" y="623888"/>
            <a:ext cx="4194175" cy="35274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POINTERS TO OBJECTS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50" y="874713"/>
            <a:ext cx="3933825" cy="3030537"/>
          </a:xfrm>
          <a:solidFill>
            <a:srgbClr val="FFFFCC"/>
          </a:solidFill>
          <a:ln>
            <a:solidFill>
              <a:srgbClr val="A5002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/>
              <a:t>class Employee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/>
              <a:t>	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/>
              <a:t>		Employee();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/>
              <a:t>		~Employee();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/>
              <a:t>		void Enroll();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/>
              <a:t>		float </a:t>
            </a:r>
            <a:r>
              <a:rPr lang="en-US" sz="1600" dirty="0" err="1"/>
              <a:t>GetGPA</a:t>
            </a:r>
            <a:r>
              <a:rPr lang="en-US" sz="16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/>
              <a:t>		void </a:t>
            </a:r>
            <a:r>
              <a:rPr lang="en-US" sz="1600" dirty="0" err="1"/>
              <a:t>ComputeGPA</a:t>
            </a:r>
            <a:r>
              <a:rPr lang="en-US" sz="16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/>
              <a:t>	private: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/>
              <a:t>		float GPA;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/>
              <a:t>		char *Name;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/>
              <a:t>};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409575" y="4346575"/>
            <a:ext cx="3236913" cy="1782763"/>
          </a:xfrm>
          <a:prstGeom prst="rect">
            <a:avLst/>
          </a:prstGeom>
          <a:solidFill>
            <a:srgbClr val="FFCCFF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void </a:t>
            </a:r>
            <a:r>
              <a:rPr lang="en-US" sz="1800" dirty="0" err="1"/>
              <a:t>functionA</a:t>
            </a:r>
            <a:r>
              <a:rPr lang="en-US" sz="1800" dirty="0"/>
              <a:t>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Employee 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</a:t>
            </a:r>
            <a:r>
              <a:rPr lang="en-US" sz="1800" dirty="0" err="1"/>
              <a:t>S.Enroll</a:t>
            </a:r>
            <a:r>
              <a:rPr lang="en-US" sz="18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</a:t>
            </a:r>
            <a:r>
              <a:rPr lang="en-US" sz="1800" dirty="0" err="1"/>
              <a:t>cout</a:t>
            </a:r>
            <a:r>
              <a:rPr lang="en-US" sz="1800" dirty="0"/>
              <a:t> &lt;&lt; </a:t>
            </a:r>
            <a:r>
              <a:rPr lang="en-US" sz="1800" dirty="0" err="1"/>
              <a:t>S.GetGPA</a:t>
            </a:r>
            <a:r>
              <a:rPr lang="en-US" sz="18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4638675" y="4208463"/>
            <a:ext cx="3962400" cy="1754187"/>
          </a:xfrm>
          <a:prstGeom prst="rect">
            <a:avLst/>
          </a:prstGeom>
          <a:solidFill>
            <a:srgbClr val="CCFFCC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void </a:t>
            </a:r>
            <a:r>
              <a:rPr lang="en-US" sz="1800" dirty="0" err="1"/>
              <a:t>functionA</a:t>
            </a:r>
            <a:r>
              <a:rPr lang="en-US" sz="1800" dirty="0"/>
              <a:t>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Employee *</a:t>
            </a:r>
            <a:r>
              <a:rPr lang="en-US" sz="1800" dirty="0" err="1"/>
              <a:t>Sptr</a:t>
            </a:r>
            <a:r>
              <a:rPr lang="en-US" sz="1800" dirty="0"/>
              <a:t> = new Employee;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</a:t>
            </a:r>
            <a:r>
              <a:rPr lang="en-US" sz="1800" dirty="0" err="1"/>
              <a:t>Sptr</a:t>
            </a:r>
            <a:r>
              <a:rPr lang="en-US" sz="1800" dirty="0"/>
              <a:t>-&gt;Enroll();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</a:t>
            </a:r>
            <a:r>
              <a:rPr lang="en-US" sz="1800" dirty="0" err="1"/>
              <a:t>cout</a:t>
            </a:r>
            <a:r>
              <a:rPr lang="en-US" sz="1800" dirty="0"/>
              <a:t> &lt;&lt; S-&gt;</a:t>
            </a:r>
            <a:r>
              <a:rPr lang="en-US" sz="1800" dirty="0" err="1"/>
              <a:t>GetGPA</a:t>
            </a:r>
            <a:r>
              <a:rPr lang="en-US" sz="18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</p:txBody>
      </p:sp>
      <p:sp>
        <p:nvSpPr>
          <p:cNvPr id="30728" name="Text Box 6"/>
          <p:cNvSpPr txBox="1">
            <a:spLocks noChangeArrowheads="1"/>
          </p:cNvSpPr>
          <p:nvPr/>
        </p:nvSpPr>
        <p:spPr bwMode="auto">
          <a:xfrm>
            <a:off x="1384300" y="6230938"/>
            <a:ext cx="7100888" cy="376237"/>
          </a:xfrm>
          <a:prstGeom prst="rect">
            <a:avLst/>
          </a:prstGeom>
          <a:solidFill>
            <a:srgbClr val="FFCCCC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Make a note of where we use dot notation and where we use arrows</a:t>
            </a:r>
          </a:p>
        </p:txBody>
      </p:sp>
      <p:sp>
        <p:nvSpPr>
          <p:cNvPr id="44039" name="AutoShape 7"/>
          <p:cNvSpPr>
            <a:spLocks noChangeArrowheads="1"/>
          </p:cNvSpPr>
          <p:nvPr/>
        </p:nvSpPr>
        <p:spPr bwMode="auto">
          <a:xfrm>
            <a:off x="6169025" y="3265488"/>
            <a:ext cx="565150" cy="942975"/>
          </a:xfrm>
          <a:prstGeom prst="upArrow">
            <a:avLst>
              <a:gd name="adj1" fmla="val 50000"/>
              <a:gd name="adj2" fmla="val 41713"/>
            </a:avLst>
          </a:prstGeom>
          <a:solidFill>
            <a:srgbClr val="33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5699125" y="2717800"/>
            <a:ext cx="1982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Whats missing???</a:t>
            </a:r>
          </a:p>
        </p:txBody>
      </p:sp>
      <p:pic>
        <p:nvPicPr>
          <p:cNvPr id="4404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613" y="1136650"/>
            <a:ext cx="15049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388" y="1152525"/>
            <a:ext cx="1474787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4035">
                                            <p:bg/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" dur="1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3" dur="1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8" dur="1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1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4" dur="1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1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nimBg="1"/>
      <p:bldP spid="44036" grpId="0" animBg="1"/>
      <p:bldP spid="44037" grpId="0" animBg="1"/>
      <p:bldP spid="44039" grpId="0" animBg="1"/>
      <p:bldP spid="4404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000"/>
              <a:t>Slid No. </a:t>
            </a:r>
            <a:fld id="{C4232A08-A9AB-4A42-9A59-BD5A10819F1A}" type="slidenum">
              <a:rPr lang="en-US" sz="1000" smtClean="0"/>
              <a:pPr>
                <a:spcBef>
                  <a:spcPct val="0"/>
                </a:spcBef>
                <a:buFontTx/>
                <a:buNone/>
              </a:pPr>
              <a:t>35</a:t>
            </a:fld>
            <a:r>
              <a:rPr lang="en-US" sz="1000"/>
              <a:t> 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DEEP Vs. SHALLOW COPY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747838"/>
            <a:ext cx="2582863" cy="2276475"/>
          </a:xfrm>
          <a:solidFill>
            <a:srgbClr val="CCFFCC"/>
          </a:solidFill>
          <a:ln>
            <a:solidFill>
              <a:srgbClr val="A5002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/>
              <a:t>int *p, *q;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/>
              <a:t>p = new int;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/>
              <a:t>*p = 5;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/>
              <a:t>q = p;  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5356225" y="1725613"/>
            <a:ext cx="2582863" cy="2740025"/>
          </a:xfrm>
          <a:prstGeom prst="rect">
            <a:avLst/>
          </a:prstGeom>
          <a:solidFill>
            <a:srgbClr val="FFFFCC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/>
              <a:t>int *p, *q;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/>
              <a:t>p = new int;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/>
              <a:t>q = new int;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/>
              <a:t>*p = 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/>
              <a:t>*q = *p;  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3695700" y="2533650"/>
            <a:ext cx="503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Vs.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928813" y="4867275"/>
            <a:ext cx="4695825" cy="376238"/>
          </a:xfrm>
          <a:prstGeom prst="rect">
            <a:avLst/>
          </a:prstGeom>
          <a:solidFill>
            <a:srgbClr val="FFCCCC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DRAW THE PICTURES TO UNDERSTAND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5059">
                                            <p:bg/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nimBg="1"/>
      <p:bldP spid="45061" grpId="0" animBg="1"/>
      <p:bldP spid="45062" grpId="0"/>
      <p:bldP spid="4506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000"/>
              <a:t>Slid No. </a:t>
            </a:r>
            <a:fld id="{C56B4E25-8474-484C-9A7B-2A0DCC7B056E}" type="slidenum">
              <a:rPr lang="en-US" sz="1000" smtClean="0"/>
              <a:pPr>
                <a:spcBef>
                  <a:spcPct val="0"/>
                </a:spcBef>
                <a:buFontTx/>
                <a:buNone/>
              </a:pPr>
              <a:t>36</a:t>
            </a:fld>
            <a:r>
              <a:rPr lang="en-US" sz="1000"/>
              <a:t> 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sz="3600" dirty="0"/>
              <a:t>DEEP COPY Vs SHALLOW COPY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4994320" y="2448506"/>
            <a:ext cx="3902030" cy="369332"/>
          </a:xfrm>
          <a:prstGeom prst="rect">
            <a:avLst/>
          </a:prstGeom>
          <a:solidFill>
            <a:srgbClr val="FF99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/>
              <a:t>Which </a:t>
            </a:r>
            <a:r>
              <a:rPr lang="en-US" sz="1800" dirty="0" err="1"/>
              <a:t>CopyEmp</a:t>
            </a:r>
            <a:r>
              <a:rPr lang="en-US" sz="1800" dirty="0"/>
              <a:t> function is better ?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816B40F8-32D1-48E7-A521-91D6DD536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0536" y="6181239"/>
            <a:ext cx="3336170" cy="369332"/>
          </a:xfrm>
          <a:prstGeom prst="rect">
            <a:avLst/>
          </a:prstGeom>
          <a:solidFill>
            <a:srgbClr val="FF99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 err="1"/>
              <a:t>Whats</a:t>
            </a:r>
            <a:r>
              <a:rPr lang="en-US" sz="1800" dirty="0"/>
              <a:t> wrong with </a:t>
            </a:r>
            <a:r>
              <a:rPr lang="en-US" sz="1800" dirty="0" err="1"/>
              <a:t>SetName</a:t>
            </a:r>
            <a:r>
              <a:rPr lang="en-US" sz="1800" dirty="0"/>
              <a:t> 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5FD47D-F0AB-4B08-AF22-6EB37C03E560}"/>
              </a:ext>
            </a:extLst>
          </p:cNvPr>
          <p:cNvSpPr/>
          <p:nvPr/>
        </p:nvSpPr>
        <p:spPr>
          <a:xfrm>
            <a:off x="157162" y="4242679"/>
            <a:ext cx="4572000" cy="1569660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Employee A, S;</a:t>
            </a:r>
          </a:p>
          <a:p>
            <a:pPr lvl="1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A.SetName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(“Amna”);</a:t>
            </a:r>
          </a:p>
          <a:p>
            <a:pPr lvl="1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A.CopyEmp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029142-EADA-40B7-B89C-2C927DD24E83}"/>
              </a:ext>
            </a:extLst>
          </p:cNvPr>
          <p:cNvSpPr/>
          <p:nvPr/>
        </p:nvSpPr>
        <p:spPr>
          <a:xfrm>
            <a:off x="157162" y="1045661"/>
            <a:ext cx="4572000" cy="28931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Employee(){ID=-1; Name=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~Employee();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CopyEmp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GPA;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*Name;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90AE08-5B0B-4DA4-93B2-133DF2EDDAEC}"/>
              </a:ext>
            </a:extLst>
          </p:cNvPr>
          <p:cNvSpPr/>
          <p:nvPr/>
        </p:nvSpPr>
        <p:spPr>
          <a:xfrm>
            <a:off x="4937234" y="2990046"/>
            <a:ext cx="4146441" cy="1708160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Employee::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CopyEmp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(Employee &amp;S1)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S1.GPA = GPA;</a:t>
            </a:r>
          </a:p>
          <a:p>
            <a:pPr lvl="1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S1.Name =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(Name)+1);</a:t>
            </a:r>
          </a:p>
          <a:p>
            <a:pPr lvl="1"/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(S1.Name, Name);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BE8296-A78C-42AA-80BA-0B4DF4173F7D}"/>
              </a:ext>
            </a:extLst>
          </p:cNvPr>
          <p:cNvSpPr/>
          <p:nvPr/>
        </p:nvSpPr>
        <p:spPr>
          <a:xfrm>
            <a:off x="4957533" y="978952"/>
            <a:ext cx="4126141" cy="124649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Employee::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CopyEmp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(Employee &amp;S1)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S1.GPA = GPA;</a:t>
            </a:r>
          </a:p>
          <a:p>
            <a:pPr lvl="1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S1.Name = Name;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D37C4E-3F55-4D8D-8BA1-B31552942358}"/>
              </a:ext>
            </a:extLst>
          </p:cNvPr>
          <p:cNvSpPr/>
          <p:nvPr/>
        </p:nvSpPr>
        <p:spPr>
          <a:xfrm>
            <a:off x="4937234" y="4980910"/>
            <a:ext cx="4049604" cy="1077218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Employee::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S1.Name 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 No. </a:t>
            </a:r>
            <a:fld id="{5F69E830-3A97-4EFA-BDE5-3E95DE01DD37}" type="slidenum">
              <a:rPr lang="en-US"/>
              <a:pPr/>
              <a:t>4</a:t>
            </a:fld>
            <a:r>
              <a:rPr lang="en-US"/>
              <a:t> 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1350"/>
          </a:xfrm>
          <a:ln/>
        </p:spPr>
        <p:txBody>
          <a:bodyPr/>
          <a:lstStyle/>
          <a:p>
            <a:r>
              <a:rPr lang="en-US" sz="2800" dirty="0"/>
              <a:t>CLASS TEMPLATES (Parameterized Ts)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CBEAC61-4518-4E3E-89E3-587C0778F6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9307621"/>
              </p:ext>
            </p:extLst>
          </p:nvPr>
        </p:nvGraphicFramePr>
        <p:xfrm>
          <a:off x="65690" y="670253"/>
          <a:ext cx="4734910" cy="5806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1FA92533-B2F6-49BF-87AE-1839154259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4156750"/>
              </p:ext>
            </p:extLst>
          </p:nvPr>
        </p:nvGraphicFramePr>
        <p:xfrm>
          <a:off x="5029200" y="670253"/>
          <a:ext cx="4038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7A561BA-F4F4-4435-8AA9-61CC86B0E428}"/>
              </a:ext>
            </a:extLst>
          </p:cNvPr>
          <p:cNvSpPr txBox="1"/>
          <p:nvPr/>
        </p:nvSpPr>
        <p:spPr>
          <a:xfrm>
            <a:off x="2750462" y="2362200"/>
            <a:ext cx="1442959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Default argument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BD18978-EA53-4F64-84A5-25912C867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6806" y="4907340"/>
            <a:ext cx="3623387" cy="1569660"/>
          </a:xfrm>
          <a:prstGeom prst="rect">
            <a:avLst/>
          </a:prstGeom>
          <a:solidFill>
            <a:srgbClr val="F6F6FC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void main(){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	</a:t>
            </a:r>
            <a:r>
              <a:rPr lang="en-US" sz="1600" dirty="0" err="1">
                <a:latin typeface="Arial Nova" panose="020B0504020202020204" pitchFamily="34" charset="0"/>
              </a:rPr>
              <a:t>BasicVector</a:t>
            </a:r>
            <a:r>
              <a:rPr lang="en-US" sz="1600" dirty="0">
                <a:latin typeface="Arial Nova" panose="020B0504020202020204" pitchFamily="34" charset="0"/>
              </a:rPr>
              <a:t>&lt;int&gt; A1;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	</a:t>
            </a:r>
            <a:r>
              <a:rPr lang="en-US" sz="1600" dirty="0" err="1">
                <a:latin typeface="Arial Nova" panose="020B0504020202020204" pitchFamily="34" charset="0"/>
              </a:rPr>
              <a:t>BasicVector</a:t>
            </a:r>
            <a:r>
              <a:rPr lang="en-US" sz="1600" dirty="0">
                <a:latin typeface="Arial Nova" panose="020B0504020202020204" pitchFamily="34" charset="0"/>
              </a:rPr>
              <a:t>&lt;float&gt; A2(100);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	A1.Add(5);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	A2.Add(10.5);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FB4DE6-D736-4DD1-B194-14FE907B7B09}"/>
              </a:ext>
            </a:extLst>
          </p:cNvPr>
          <p:cNvSpPr txBox="1"/>
          <p:nvPr/>
        </p:nvSpPr>
        <p:spPr>
          <a:xfrm>
            <a:off x="2750462" y="3108653"/>
            <a:ext cx="1765227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Operator Overloading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 No. </a:t>
            </a:r>
            <a:fld id="{5F69E830-3A97-4EFA-BDE5-3E95DE01DD37}" type="slidenum">
              <a:rPr lang="en-US"/>
              <a:pPr/>
              <a:t>5</a:t>
            </a:fld>
            <a:r>
              <a:rPr lang="en-US"/>
              <a:t> 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1350"/>
          </a:xfrm>
          <a:ln/>
        </p:spPr>
        <p:txBody>
          <a:bodyPr/>
          <a:lstStyle/>
          <a:p>
            <a:r>
              <a:rPr lang="en-US" sz="2800" dirty="0"/>
              <a:t>CLASS TEMPLATES (Parameterized Ts)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BFF183F-4DB1-488F-8423-CB71E124C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7620000" cy="54864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None/>
            </a:pPr>
            <a:endParaRPr lang="en-US" sz="2400" b="1" dirty="0">
              <a:latin typeface="Arial Nova" panose="020B0504020202020204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Arial Nova" panose="020B0504020202020204" pitchFamily="34" charset="0"/>
              </a:rPr>
              <a:t>template &lt;class T&gt;</a:t>
            </a:r>
          </a:p>
          <a:p>
            <a:pPr marL="0" lvl="0" indent="0">
              <a:buNone/>
            </a:pPr>
            <a:r>
              <a:rPr lang="en-US" sz="2400" b="1" dirty="0">
                <a:latin typeface="Arial Nova" panose="020B0504020202020204" pitchFamily="34" charset="0"/>
              </a:rPr>
              <a:t>bool </a:t>
            </a:r>
            <a:r>
              <a:rPr lang="en-US" sz="2400" b="1" dirty="0" err="1">
                <a:latin typeface="Arial Nova" panose="020B0504020202020204" pitchFamily="34" charset="0"/>
              </a:rPr>
              <a:t>BasicVector</a:t>
            </a:r>
            <a:r>
              <a:rPr lang="en-US" sz="2400" b="1" dirty="0">
                <a:latin typeface="Arial Nova" panose="020B0504020202020204" pitchFamily="34" charset="0"/>
              </a:rPr>
              <a:t>&lt;T&gt;::Add(T element){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kern="0" dirty="0">
                <a:latin typeface="Arial Nova" panose="020B0504020202020204" pitchFamily="34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kern="0" dirty="0">
                <a:latin typeface="Arial Nova" panose="020B0504020202020204" pitchFamily="34" charset="0"/>
              </a:rPr>
              <a:t>	if (! </a:t>
            </a:r>
            <a:r>
              <a:rPr lang="en-US" sz="2400" kern="0" dirty="0" err="1">
                <a:latin typeface="Arial Nova" panose="020B0504020202020204" pitchFamily="34" charset="0"/>
              </a:rPr>
              <a:t>isFull</a:t>
            </a:r>
            <a:r>
              <a:rPr lang="en-US" sz="2400" kern="0" dirty="0">
                <a:latin typeface="Arial Nova" panose="020B0504020202020204" pitchFamily="34" charset="0"/>
              </a:rPr>
              <a:t>() )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kern="0" dirty="0">
                <a:latin typeface="Arial Nova" panose="020B0504020202020204" pitchFamily="34" charset="0"/>
              </a:rPr>
              <a:t>          bool b=true;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kern="0" dirty="0">
                <a:latin typeface="Arial Nova" panose="020B0504020202020204" pitchFamily="34" charset="0"/>
              </a:rPr>
              <a:t>	        for (int </a:t>
            </a:r>
            <a:r>
              <a:rPr lang="en-US" sz="2400" kern="0" dirty="0" err="1">
                <a:latin typeface="Arial Nova" panose="020B0504020202020204" pitchFamily="34" charset="0"/>
              </a:rPr>
              <a:t>i</a:t>
            </a:r>
            <a:r>
              <a:rPr lang="en-US" sz="2400" kern="0" dirty="0">
                <a:latin typeface="Arial Nova" panose="020B0504020202020204" pitchFamily="34" charset="0"/>
              </a:rPr>
              <a:t> = size; </a:t>
            </a:r>
            <a:r>
              <a:rPr lang="en-US" sz="2400" kern="0" dirty="0" err="1">
                <a:latin typeface="Arial Nova" panose="020B0504020202020204" pitchFamily="34" charset="0"/>
              </a:rPr>
              <a:t>i</a:t>
            </a:r>
            <a:r>
              <a:rPr lang="en-US" sz="2400" kern="0" dirty="0">
                <a:latin typeface="Arial Nova" panose="020B0504020202020204" pitchFamily="34" charset="0"/>
              </a:rPr>
              <a:t> &gt;= 1 &amp;&amp; b; </a:t>
            </a:r>
            <a:r>
              <a:rPr lang="en-US" sz="2400" kern="0" dirty="0" err="1">
                <a:latin typeface="Arial Nova" panose="020B0504020202020204" pitchFamily="34" charset="0"/>
              </a:rPr>
              <a:t>i</a:t>
            </a:r>
            <a:r>
              <a:rPr lang="en-US" sz="2400" kern="0" dirty="0">
                <a:latin typeface="Arial Nova" panose="020B0504020202020204" pitchFamily="34" charset="0"/>
              </a:rPr>
              <a:t>--)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kern="0" dirty="0">
                <a:latin typeface="Arial Nova" panose="020B0504020202020204" pitchFamily="34" charset="0"/>
              </a:rPr>
              <a:t>			if (array[i-1] &gt; value)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kern="0" dirty="0">
                <a:latin typeface="Arial Nova" panose="020B0504020202020204" pitchFamily="34" charset="0"/>
              </a:rPr>
              <a:t>				array[</a:t>
            </a:r>
            <a:r>
              <a:rPr lang="en-US" sz="2400" kern="0" dirty="0" err="1">
                <a:latin typeface="Arial Nova" panose="020B0504020202020204" pitchFamily="34" charset="0"/>
              </a:rPr>
              <a:t>i</a:t>
            </a:r>
            <a:r>
              <a:rPr lang="en-US" sz="2400" kern="0" dirty="0">
                <a:latin typeface="Arial Nova" panose="020B0504020202020204" pitchFamily="34" charset="0"/>
              </a:rPr>
              <a:t>] = array[</a:t>
            </a:r>
            <a:r>
              <a:rPr lang="en-US" sz="2400" kern="0" dirty="0" err="1">
                <a:latin typeface="Arial Nova" panose="020B0504020202020204" pitchFamily="34" charset="0"/>
              </a:rPr>
              <a:t>i</a:t>
            </a:r>
            <a:r>
              <a:rPr lang="en-US" sz="2400" kern="0" dirty="0">
                <a:latin typeface="Arial Nova" panose="020B0504020202020204" pitchFamily="34" charset="0"/>
              </a:rPr>
              <a:t> -1];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kern="0" dirty="0">
                <a:latin typeface="Arial Nova" panose="020B0504020202020204" pitchFamily="34" charset="0"/>
              </a:rPr>
              <a:t>			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kern="0" dirty="0">
                <a:latin typeface="Arial Nova" panose="020B0504020202020204" pitchFamily="34" charset="0"/>
              </a:rPr>
              <a:t>				b=false;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kern="0" dirty="0">
                <a:latin typeface="Arial Nova" panose="020B0504020202020204" pitchFamily="34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kern="0" dirty="0">
                <a:latin typeface="Arial Nova" panose="020B0504020202020204" pitchFamily="34" charset="0"/>
              </a:rPr>
              <a:t>		array[</a:t>
            </a:r>
            <a:r>
              <a:rPr lang="en-US" sz="2400" kern="0" dirty="0" err="1">
                <a:latin typeface="Arial Nova" panose="020B0504020202020204" pitchFamily="34" charset="0"/>
              </a:rPr>
              <a:t>i</a:t>
            </a:r>
            <a:r>
              <a:rPr lang="en-US" sz="2400" kern="0" dirty="0">
                <a:latin typeface="Arial Nova" panose="020B0504020202020204" pitchFamily="34" charset="0"/>
              </a:rPr>
              <a:t>] = value;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kern="0" dirty="0">
                <a:latin typeface="Arial Nova" panose="020B0504020202020204" pitchFamily="34" charset="0"/>
              </a:rPr>
              <a:t>		size++;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kern="0" dirty="0">
                <a:latin typeface="Arial Nova" panose="020B0504020202020204" pitchFamily="34" charset="0"/>
              </a:rPr>
              <a:t>		return true;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kern="0" dirty="0">
                <a:latin typeface="Arial Nova" panose="020B0504020202020204" pitchFamily="34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kern="0" dirty="0">
                <a:latin typeface="Arial Nova" panose="020B0504020202020204" pitchFamily="34" charset="0"/>
              </a:rPr>
              <a:t>	else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kern="0" dirty="0">
                <a:latin typeface="Arial Nova" panose="020B0504020202020204" pitchFamily="34" charset="0"/>
              </a:rPr>
              <a:t>		return false;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kern="0" dirty="0">
                <a:latin typeface="Arial Nova" panose="020B05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5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 No. </a:t>
            </a:r>
            <a:fld id="{5F69E830-3A97-4EFA-BDE5-3E95DE01DD37}" type="slidenum">
              <a:rPr lang="en-US"/>
              <a:pPr/>
              <a:t>6</a:t>
            </a:fld>
            <a:r>
              <a:rPr lang="en-US"/>
              <a:t> 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1350"/>
          </a:xfrm>
          <a:ln/>
        </p:spPr>
        <p:txBody>
          <a:bodyPr/>
          <a:lstStyle/>
          <a:p>
            <a:r>
              <a:rPr lang="en-US" sz="2800" dirty="0"/>
              <a:t>CLASS TEMPLATES (Parameterized Ts)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BFF183F-4DB1-488F-8423-CB71E124C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7696200" cy="5486400"/>
          </a:xfrm>
          <a:prstGeom prst="rect">
            <a:avLst/>
          </a:prstGeom>
          <a:solidFill>
            <a:srgbClr val="CCECFF"/>
          </a:solidFill>
          <a:ln>
            <a:solidFill>
              <a:schemeClr val="tx2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Arial Nova" panose="020B0504020202020204" pitchFamily="34" charset="0"/>
              </a:rPr>
              <a:t>template &lt;class T&gt;</a:t>
            </a:r>
          </a:p>
          <a:p>
            <a:pPr marL="0" lvl="0" indent="0">
              <a:buNone/>
            </a:pPr>
            <a:r>
              <a:rPr lang="en-US" sz="2400" b="1" dirty="0">
                <a:latin typeface="Arial Nova" panose="020B0504020202020204" pitchFamily="34" charset="0"/>
              </a:rPr>
              <a:t>bool </a:t>
            </a:r>
            <a:r>
              <a:rPr lang="en-US" sz="2400" b="1" dirty="0" err="1">
                <a:latin typeface="Arial Nova" panose="020B0504020202020204" pitchFamily="34" charset="0"/>
              </a:rPr>
              <a:t>BasicVector</a:t>
            </a:r>
            <a:r>
              <a:rPr lang="en-US" sz="2400" b="1" dirty="0">
                <a:latin typeface="Arial Nova" panose="020B0504020202020204" pitchFamily="34" charset="0"/>
              </a:rPr>
              <a:t>&lt;T&gt;::Del(T element){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kern="0" dirty="0">
                <a:latin typeface="Arial Nova" panose="020B0504020202020204" pitchFamily="34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kern="0" dirty="0">
                <a:latin typeface="Arial Nova" panose="020B0504020202020204" pitchFamily="34" charset="0"/>
              </a:rPr>
              <a:t>    bool found=false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kern="0" dirty="0">
                <a:latin typeface="Arial Nova" panose="020B0504020202020204" pitchFamily="34" charset="0"/>
              </a:rPr>
              <a:t>	</a:t>
            </a:r>
            <a:r>
              <a:rPr lang="en-US" sz="2400" dirty="0">
                <a:latin typeface="Arial Nova" panose="020B0504020202020204" pitchFamily="34" charset="0"/>
              </a:rPr>
              <a:t>if (index &lt; size  &amp;&amp; index &gt;= 0)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Arial Nova" panose="020B0504020202020204" pitchFamily="34" charset="0"/>
              </a:rPr>
              <a:t>		for (int </a:t>
            </a:r>
            <a:r>
              <a:rPr lang="en-US" sz="2400" dirty="0" err="1">
                <a:latin typeface="Arial Nova" panose="020B0504020202020204" pitchFamily="34" charset="0"/>
              </a:rPr>
              <a:t>i</a:t>
            </a:r>
            <a:r>
              <a:rPr lang="en-US" sz="2400" dirty="0">
                <a:latin typeface="Arial Nova" panose="020B0504020202020204" pitchFamily="34" charset="0"/>
              </a:rPr>
              <a:t> = index; </a:t>
            </a:r>
            <a:r>
              <a:rPr lang="en-US" sz="2400" dirty="0" err="1">
                <a:latin typeface="Arial Nova" panose="020B0504020202020204" pitchFamily="34" charset="0"/>
              </a:rPr>
              <a:t>i</a:t>
            </a:r>
            <a:r>
              <a:rPr lang="en-US" sz="2400" dirty="0">
                <a:latin typeface="Arial Nova" panose="020B0504020202020204" pitchFamily="34" charset="0"/>
              </a:rPr>
              <a:t> &lt; size - 1; </a:t>
            </a:r>
            <a:r>
              <a:rPr lang="en-US" sz="2400" dirty="0" err="1">
                <a:latin typeface="Arial Nova" panose="020B0504020202020204" pitchFamily="34" charset="0"/>
              </a:rPr>
              <a:t>i</a:t>
            </a:r>
            <a:r>
              <a:rPr lang="en-US" sz="2400" dirty="0">
                <a:latin typeface="Arial Nova" panose="020B0504020202020204" pitchFamily="34" charset="0"/>
              </a:rPr>
              <a:t>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Arial Nova" panose="020B0504020202020204" pitchFamily="34" charset="0"/>
              </a:rPr>
              <a:t>			array[</a:t>
            </a:r>
            <a:r>
              <a:rPr lang="en-US" sz="2400" dirty="0" err="1">
                <a:latin typeface="Arial Nova" panose="020B0504020202020204" pitchFamily="34" charset="0"/>
              </a:rPr>
              <a:t>i</a:t>
            </a:r>
            <a:r>
              <a:rPr lang="en-US" sz="2400" dirty="0">
                <a:latin typeface="Arial Nova" panose="020B0504020202020204" pitchFamily="34" charset="0"/>
              </a:rPr>
              <a:t>] = array[</a:t>
            </a:r>
            <a:r>
              <a:rPr lang="en-US" sz="2400" dirty="0" err="1">
                <a:latin typeface="Arial Nova" panose="020B0504020202020204" pitchFamily="34" charset="0"/>
              </a:rPr>
              <a:t>i</a:t>
            </a:r>
            <a:r>
              <a:rPr lang="en-US" sz="2400" dirty="0">
                <a:latin typeface="Arial Nova" panose="020B0504020202020204" pitchFamily="34" charset="0"/>
              </a:rPr>
              <a:t> +1];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Arial Nova" panose="020B0504020202020204" pitchFamily="34" charset="0"/>
              </a:rPr>
              <a:t>		size--;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Arial Nova" panose="020B0504020202020204" pitchFamily="34" charset="0"/>
              </a:rPr>
              <a:t>		found=true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Arial Nova" panose="020B0504020202020204" pitchFamily="34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Arial Nova" panose="020B0504020202020204" pitchFamily="34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Arial Nova" panose="020B0504020202020204" pitchFamily="34" charset="0"/>
              </a:rPr>
              <a:t>	return found;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kern="0" dirty="0">
                <a:latin typeface="Arial Nova" panose="020B05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985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 No. </a:t>
            </a:r>
            <a:fld id="{8DE20E7C-A436-4C4B-916A-69FF07C94F73}" type="slidenum">
              <a:rPr lang="en-US"/>
              <a:pPr/>
              <a:t>7</a:t>
            </a:fld>
            <a:r>
              <a:rPr lang="en-US"/>
              <a:t> 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9144000" cy="650875"/>
          </a:xfrm>
          <a:ln/>
        </p:spPr>
        <p:txBody>
          <a:bodyPr/>
          <a:lstStyle/>
          <a:p>
            <a:r>
              <a:rPr lang="en-US" sz="2800" dirty="0"/>
              <a:t>Exercise: MATRIX WITH TEMPLATES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304800" y="838200"/>
            <a:ext cx="7467600" cy="5355312"/>
          </a:xfrm>
          <a:prstGeom prst="rect">
            <a:avLst/>
          </a:prstGeom>
          <a:solidFill>
            <a:srgbClr val="CCECFF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dirty="0"/>
              <a:t>Implement Matrix class with template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495F8E3-5243-4F02-AC53-F05721B35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5280F9F-2129-4B35-86B4-8A4267DFA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079E950F-26FD-49A5-8CFB-664703BE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957C5C2-2E01-464B-97B4-1981AF052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53B7BE02-9D75-4EBB-879B-D7B75937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0D9536D6-02B7-4110-BF2B-17B08DDFE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ADA6B83F-32F5-4D8C-AA2F-53A4FA12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AE2FF24D-C357-4073-8093-410279D42F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A7D5D9E-853D-4831-B45D-ED773133B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5D185781-4FC4-4AF1-B231-942FDE963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CC270413-B0D3-4A07-BD1B-E9254A989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C47358D-4669-406F-AC20-6D169951B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28C9057-3C8A-45CB-A084-4AD4535CD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D204A0F9-30D5-4D9E-9019-95DEDCFFE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F9CC2C27-C82D-467C-836F-F166E7059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F680CD9A-5DEE-446A-A951-936A1B2D1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0F745C0-6118-47A3-85AB-A412FE581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3CEC5B1E-7348-4ACE-B1DD-E53926E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F96B7951-47C0-4555-9A22-86491610F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ACD5C04A-A4EA-432A-A9B5-F84F41D74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B33C957B-D207-438D-9823-4FF59328F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F79D782-A9ED-4AEE-B67D-DDD6F1CB5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6C9F140-6D17-42C4-96E2-F124090D4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E0A3AEC-72D0-4759-A596-564927A0C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A027B02-EC1B-499B-B4F5-7221EC8D8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38DCE5-6059-47A9-8D54-EDFEEF073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736" y="2075688"/>
            <a:ext cx="6508242" cy="1746504"/>
          </a:xfrm>
        </p:spPr>
        <p:txBody>
          <a:bodyPr>
            <a:normAutofit/>
          </a:bodyPr>
          <a:lstStyle/>
          <a:p>
            <a:r>
              <a:rPr lang="en-US" sz="4700" kern="0" dirty="0" err="1">
                <a:solidFill>
                  <a:srgbClr val="FFFFFF"/>
                </a:solidFill>
              </a:rPr>
              <a:t>Multimentional</a:t>
            </a:r>
            <a:r>
              <a:rPr lang="en-US" sz="4700" kern="0" dirty="0">
                <a:solidFill>
                  <a:srgbClr val="FFFFFF"/>
                </a:solidFill>
              </a:rPr>
              <a:t> Array Addressing </a:t>
            </a:r>
            <a:r>
              <a:rPr lang="en-US" sz="4700" dirty="0">
                <a:solidFill>
                  <a:srgbClr val="FFFFFF"/>
                </a:solidFill>
              </a:rPr>
              <a:t>F</a:t>
            </a:r>
            <a:r>
              <a:rPr lang="en-US" sz="4700" kern="0" dirty="0">
                <a:solidFill>
                  <a:srgbClr val="FFFFFF"/>
                </a:solidFill>
              </a:rPr>
              <a:t>ormula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57060-37E5-4D27-BA1B-BE7DB050DE02}"/>
              </a:ext>
            </a:extLst>
          </p:cNvPr>
          <p:cNvSpPr txBox="1"/>
          <p:nvPr/>
        </p:nvSpPr>
        <p:spPr>
          <a:xfrm>
            <a:off x="2713165" y="3928889"/>
            <a:ext cx="4945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ROW MAJOR CASE </a:t>
            </a:r>
          </a:p>
        </p:txBody>
      </p:sp>
    </p:spTree>
    <p:extLst>
      <p:ext uri="{BB962C8B-B14F-4D97-AF65-F5344CB8AC3E}">
        <p14:creationId xmlns:p14="http://schemas.microsoft.com/office/powerpoint/2010/main" val="2493811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Autofit/>
          </a:bodyPr>
          <a:lstStyle/>
          <a:p>
            <a:r>
              <a:rPr lang="en-US" dirty="0"/>
              <a:t>1D Array A[D</a:t>
            </a:r>
            <a:r>
              <a:rPr lang="en-US" baseline="-25000" dirty="0"/>
              <a:t>0</a:t>
            </a:r>
            <a:r>
              <a:rPr lang="en-US" dirty="0"/>
              <a:t>]</a:t>
            </a: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10600" cy="541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Array is stored in a single contiguous memory block.</a:t>
            </a:r>
          </a:p>
          <a:p>
            <a:pPr>
              <a:lnSpc>
                <a:spcPct val="8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The starting address of the array is called the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base address    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tx1"/>
                </a:solidFill>
              </a:rPr>
              <a:t>It is address of the first element in the array.</a:t>
            </a:r>
          </a:p>
          <a:p>
            <a:pPr>
              <a:lnSpc>
                <a:spcPct val="8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Offset (address) of A[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 is calculated as follows: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400" b="1" dirty="0"/>
              <a:t>Offset of A[</a:t>
            </a:r>
            <a:r>
              <a:rPr lang="en-US" sz="2400" b="1" dirty="0" err="1"/>
              <a:t>i</a:t>
            </a:r>
            <a:r>
              <a:rPr lang="en-US" sz="2400" b="1" dirty="0"/>
              <a:t>] </a:t>
            </a:r>
            <a:r>
              <a:rPr lang="en-US" sz="2400" b="1" i="1" dirty="0">
                <a:solidFill>
                  <a:schemeClr val="tx1"/>
                </a:solidFill>
              </a:rPr>
              <a:t>= </a:t>
            </a:r>
            <a:r>
              <a:rPr lang="en-US" sz="2400" b="1" i="1" dirty="0" err="1">
                <a:solidFill>
                  <a:schemeClr val="tx1"/>
                </a:solidFill>
              </a:rPr>
              <a:t>base_address</a:t>
            </a:r>
            <a:r>
              <a:rPr lang="en-US" sz="2400" b="1" i="1" dirty="0">
                <a:solidFill>
                  <a:schemeClr val="tx1"/>
                </a:solidFill>
              </a:rPr>
              <a:t> + </a:t>
            </a:r>
            <a:r>
              <a:rPr lang="en-US" sz="2400" b="1" i="1" dirty="0" err="1">
                <a:solidFill>
                  <a:schemeClr val="tx1"/>
                </a:solidFill>
              </a:rPr>
              <a:t>i</a:t>
            </a:r>
            <a:r>
              <a:rPr lang="en-US" sz="2400" b="1" i="1" dirty="0">
                <a:solidFill>
                  <a:schemeClr val="tx1"/>
                </a:solidFill>
              </a:rPr>
              <a:t> * </a:t>
            </a:r>
            <a:r>
              <a:rPr lang="en-US" sz="2400" b="1" i="1" dirty="0" err="1">
                <a:solidFill>
                  <a:schemeClr val="tx1"/>
                </a:solidFill>
              </a:rPr>
              <a:t>size_of_element</a:t>
            </a:r>
            <a:endParaRPr lang="en-US" sz="2400" b="1" i="1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endParaRPr lang="en-US" sz="2400" i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Array is a very efficient. We can access any array element in O(1) time.</a:t>
            </a:r>
          </a:p>
        </p:txBody>
      </p:sp>
      <p:graphicFrame>
        <p:nvGraphicFramePr>
          <p:cNvPr id="84998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148090"/>
              </p:ext>
            </p:extLst>
          </p:nvPr>
        </p:nvGraphicFramePr>
        <p:xfrm>
          <a:off x="1104900" y="1727200"/>
          <a:ext cx="6934200" cy="4572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12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4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4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4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en-US" sz="24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n-1</a:t>
                      </a:r>
                      <a:endParaRPr kumimoji="0" lang="en-US" sz="24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2783</TotalTime>
  <Words>2004</Words>
  <Application>Microsoft Office PowerPoint</Application>
  <PresentationFormat>On-screen Show (4:3)</PresentationFormat>
  <Paragraphs>606</Paragraphs>
  <Slides>36</Slides>
  <Notes>17</Notes>
  <HiddenSlides>2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新細明體</vt:lpstr>
      <vt:lpstr>Arial</vt:lpstr>
      <vt:lpstr>Arial Nova</vt:lpstr>
      <vt:lpstr>Book Antiqua</vt:lpstr>
      <vt:lpstr>Calibri</vt:lpstr>
      <vt:lpstr>Consolas</vt:lpstr>
      <vt:lpstr>Courier</vt:lpstr>
      <vt:lpstr>Courier New</vt:lpstr>
      <vt:lpstr>Monotype Sorts</vt:lpstr>
      <vt:lpstr>Tahoma</vt:lpstr>
      <vt:lpstr>Times New Roman</vt:lpstr>
      <vt:lpstr>Default Design</vt:lpstr>
      <vt:lpstr>VISIO</vt:lpstr>
      <vt:lpstr>C++ Basics Review</vt:lpstr>
      <vt:lpstr>TEMPLATES</vt:lpstr>
      <vt:lpstr>FUNCTION TEMPLATES…GENERIC PROGRAMMING</vt:lpstr>
      <vt:lpstr>CLASS TEMPLATES (Parameterized Ts)</vt:lpstr>
      <vt:lpstr>CLASS TEMPLATES (Parameterized Ts)</vt:lpstr>
      <vt:lpstr>CLASS TEMPLATES (Parameterized Ts)</vt:lpstr>
      <vt:lpstr>Exercise: MATRIX WITH TEMPLATES</vt:lpstr>
      <vt:lpstr>Multimentional Array Addressing Formula</vt:lpstr>
      <vt:lpstr>1D Array A[D0]</vt:lpstr>
      <vt:lpstr>2D Array A[D0][D1]</vt:lpstr>
      <vt:lpstr>2D Array A[D0][D1]</vt:lpstr>
      <vt:lpstr>3D Array A[D0][D1][D2]</vt:lpstr>
      <vt:lpstr>ND Array A[D0][D1]…[Dn-1]</vt:lpstr>
      <vt:lpstr>Exercise: Find Formula for Column Major Form</vt:lpstr>
      <vt:lpstr>Pointers</vt:lpstr>
      <vt:lpstr>Pointers</vt:lpstr>
      <vt:lpstr>Some Facts about Pointers</vt:lpstr>
      <vt:lpstr>Memory Allocation</vt:lpstr>
      <vt:lpstr>Why Pointers?</vt:lpstr>
      <vt:lpstr>Major issues with Pointers</vt:lpstr>
      <vt:lpstr>Dangling Pointer Problem</vt:lpstr>
      <vt:lpstr>Memory Leak</vt:lpstr>
      <vt:lpstr>Yet Anothor MEMORY LEAK</vt:lpstr>
      <vt:lpstr>Memory Leak &amp; Dandling Pointer</vt:lpstr>
      <vt:lpstr>Pointers &amp; Functions</vt:lpstr>
      <vt:lpstr>Whats wrong?</vt:lpstr>
      <vt:lpstr>Solution ?</vt:lpstr>
      <vt:lpstr>Whats Wrong ?</vt:lpstr>
      <vt:lpstr>Solution ?</vt:lpstr>
      <vt:lpstr>Pointers to Pointers</vt:lpstr>
      <vt:lpstr>Pointers &amp; Arrays</vt:lpstr>
      <vt:lpstr>1D ARRAY</vt:lpstr>
      <vt:lpstr>2D ARRAY</vt:lpstr>
      <vt:lpstr>POINTERS TO OBJECTS</vt:lpstr>
      <vt:lpstr>DEEP Vs. SHALLOW COPY</vt:lpstr>
      <vt:lpstr>DEEP COPY Vs SHALLOW COPY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Basics Review</dc:title>
  <dc:creator>Zareen Alamgir</dc:creator>
  <cp:lastModifiedBy>Zareen Alamgir</cp:lastModifiedBy>
  <cp:revision>36</cp:revision>
  <dcterms:created xsi:type="dcterms:W3CDTF">2018-08-12T13:55:26Z</dcterms:created>
  <dcterms:modified xsi:type="dcterms:W3CDTF">2018-09-06T03:58:35Z</dcterms:modified>
</cp:coreProperties>
</file>