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94" r:id="rId6"/>
    <p:sldId id="261" r:id="rId7"/>
    <p:sldId id="262" r:id="rId8"/>
    <p:sldId id="295" r:id="rId9"/>
    <p:sldId id="264" r:id="rId10"/>
    <p:sldId id="263" r:id="rId11"/>
    <p:sldId id="258" r:id="rId12"/>
    <p:sldId id="275"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88D8D-B9EF-4EA4-BBEB-F8759EE8C9AD}" type="datetimeFigureOut">
              <a:rPr lang="en-US" smtClean="0"/>
              <a:pPr/>
              <a:t>11/13/2015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74FA9-8E9D-4D15-9CF2-54DEBBAC1A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Counters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Reference</a:t>
            </a:r>
          </a:p>
          <a:p>
            <a:r>
              <a:rPr lang="en-US" dirty="0" smtClean="0"/>
              <a:t>Chapter 7</a:t>
            </a:r>
          </a:p>
          <a:p>
            <a:r>
              <a:rPr lang="en-US" dirty="0" smtClean="0"/>
              <a:t>Registers and Register Transfers</a:t>
            </a:r>
          </a:p>
          <a:p>
            <a:r>
              <a:rPr lang="en-US" dirty="0" err="1" smtClean="0"/>
              <a:t>Moris</a:t>
            </a:r>
            <a:r>
              <a:rPr lang="en-US" dirty="0" smtClean="0"/>
              <a:t> </a:t>
            </a:r>
            <a:r>
              <a:rPr lang="en-US" dirty="0" err="1" smtClean="0"/>
              <a:t>Mano</a:t>
            </a:r>
            <a:r>
              <a:rPr lang="en-US" dirty="0" smtClean="0"/>
              <a:t> 4</a:t>
            </a:r>
            <a:r>
              <a:rPr lang="en-US" baseline="30000" dirty="0" smtClean="0"/>
              <a:t>th</a:t>
            </a:r>
            <a:r>
              <a:rPr lang="en-US" dirty="0" smtClean="0"/>
              <a:t> Edition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normAutofit lnSpcReduction="10000"/>
          </a:bodyPr>
          <a:lstStyle/>
          <a:p>
            <a:pPr marL="514350" indent="-514350" algn="just">
              <a:buNone/>
            </a:pPr>
            <a:r>
              <a:rPr lang="en-US" b="1" dirty="0" smtClean="0"/>
              <a:t>1.	</a:t>
            </a:r>
            <a:r>
              <a:rPr lang="en-US" b="1" u="sng" dirty="0" smtClean="0"/>
              <a:t>Arbitrary Count Sequence:</a:t>
            </a:r>
            <a:r>
              <a:rPr lang="en-US" dirty="0" smtClean="0"/>
              <a:t> Design a synchronous counter which follows sequence given below:</a:t>
            </a:r>
          </a:p>
          <a:p>
            <a:pPr algn="just">
              <a:buNone/>
            </a:pPr>
            <a:r>
              <a:rPr lang="en-US" dirty="0" smtClean="0"/>
              <a:t>	0, 2, 4, 6, 8, 0, 2,…</a:t>
            </a:r>
          </a:p>
          <a:p>
            <a:pPr algn="just">
              <a:buNone/>
            </a:pPr>
            <a:endParaRPr lang="en-US" dirty="0" smtClean="0"/>
          </a:p>
          <a:p>
            <a:pPr marL="514350" indent="-514350" algn="just">
              <a:buNone/>
            </a:pPr>
            <a:r>
              <a:rPr lang="en-US" b="1" dirty="0" smtClean="0"/>
              <a:t>2. </a:t>
            </a:r>
            <a:r>
              <a:rPr lang="en-US" b="1" u="sng" dirty="0" smtClean="0"/>
              <a:t>BCD Counter:</a:t>
            </a:r>
            <a:r>
              <a:rPr lang="en-US" dirty="0" smtClean="0"/>
              <a:t> Design a BCD synchronous counter which follows the sequence given below:</a:t>
            </a:r>
          </a:p>
          <a:p>
            <a:pPr algn="just">
              <a:buNone/>
            </a:pPr>
            <a:r>
              <a:rPr lang="en-US" dirty="0" smtClean="0"/>
              <a:t>	0,1,2,3,4,5,6,7,8,9,0,1,2,…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Practice Problems</a:t>
            </a:r>
            <a:endParaRPr lang="en-US" dirty="0"/>
          </a:p>
        </p:txBody>
      </p:sp>
      <p:sp>
        <p:nvSpPr>
          <p:cNvPr id="3" name="Content Placeholder 2"/>
          <p:cNvSpPr>
            <a:spLocks noGrp="1"/>
          </p:cNvSpPr>
          <p:nvPr>
            <p:ph idx="1"/>
          </p:nvPr>
        </p:nvSpPr>
        <p:spPr>
          <a:xfrm>
            <a:off x="457200" y="1066800"/>
            <a:ext cx="8229600" cy="5334000"/>
          </a:xfrm>
        </p:spPr>
        <p:txBody>
          <a:bodyPr>
            <a:normAutofit/>
          </a:bodyPr>
          <a:lstStyle/>
          <a:p>
            <a:pPr algn="just">
              <a:buNone/>
            </a:pPr>
            <a:r>
              <a:rPr lang="en-US" b="1" dirty="0" smtClean="0"/>
              <a:t>3. </a:t>
            </a:r>
            <a:r>
              <a:rPr lang="en-US" b="1" u="sng" dirty="0" smtClean="0"/>
              <a:t>Modulo-7 Counter:</a:t>
            </a:r>
            <a:r>
              <a:rPr lang="en-US" dirty="0" smtClean="0"/>
              <a:t> Which follows the sequence 0,1,2,3,4,5,6,0,1,2,…</a:t>
            </a:r>
          </a:p>
          <a:p>
            <a:pPr algn="just">
              <a:buNone/>
            </a:pPr>
            <a:endParaRPr lang="en-US" dirty="0" smtClean="0"/>
          </a:p>
          <a:p>
            <a:pPr algn="just">
              <a:buNone/>
            </a:pPr>
            <a:r>
              <a:rPr lang="en-US" b="1" dirty="0" smtClean="0"/>
              <a:t>4. Digital Watch</a:t>
            </a:r>
          </a:p>
          <a:p>
            <a:pPr algn="just">
              <a:buNone/>
            </a:pPr>
            <a:r>
              <a:rPr lang="en-US" dirty="0" smtClean="0"/>
              <a:t>	For your convenience consider we have 64 seconds in one minute, 64 minutes in one hour and total 32 hours in a day.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b="1" dirty="0" smtClean="0"/>
              <a:t>5. Automatic Parking Control</a:t>
            </a:r>
          </a:p>
          <a:p>
            <a:pPr algn="just">
              <a:buNone/>
            </a:pPr>
            <a:r>
              <a:rPr lang="en-US" dirty="0" smtClean="0"/>
              <a:t>	Take </a:t>
            </a:r>
            <a:r>
              <a:rPr lang="en-US" dirty="0" err="1" smtClean="0"/>
              <a:t>CarIn</a:t>
            </a:r>
            <a:r>
              <a:rPr lang="en-US" dirty="0" smtClean="0"/>
              <a:t> and </a:t>
            </a:r>
            <a:r>
              <a:rPr lang="en-US" dirty="0" err="1" smtClean="0"/>
              <a:t>CarOut</a:t>
            </a:r>
            <a:r>
              <a:rPr lang="en-US" dirty="0" smtClean="0"/>
              <a:t> signals from sensors at Entry and Exit Gates respectively. Parking area has total capacity of 32 cars, when total count of cars in the plaza reaches 32 lock the Entry Door otherwise the door will remain unlocked.</a:t>
            </a:r>
          </a:p>
          <a:p>
            <a:pPr>
              <a:buNone/>
            </a:pPr>
            <a:r>
              <a:rPr lang="en-US" b="1" dirty="0" smtClean="0"/>
              <a:t>6. Counter with Parallel Load</a:t>
            </a:r>
          </a:p>
          <a:p>
            <a:pPr algn="just">
              <a:buNone/>
            </a:pPr>
            <a:r>
              <a:rPr lang="en-US" dirty="0" smtClean="0"/>
              <a:t>	Register composed of </a:t>
            </a:r>
            <a:r>
              <a:rPr lang="en-US" b="1" dirty="0" smtClean="0"/>
              <a:t>T Flip-Flops </a:t>
            </a:r>
            <a:r>
              <a:rPr lang="en-US" dirty="0" smtClean="0"/>
              <a:t>which loads the data if Load = 1 otherwise behaves like a binary counter.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lstStyle/>
          <a:p>
            <a:pPr algn="just">
              <a:buNone/>
            </a:pPr>
            <a:r>
              <a:rPr lang="en-US" b="1" dirty="0" smtClean="0"/>
              <a:t>7. </a:t>
            </a:r>
            <a:r>
              <a:rPr lang="en-US" dirty="0" smtClean="0"/>
              <a:t>Counter composed of </a:t>
            </a:r>
            <a:r>
              <a:rPr lang="en-US" b="1" dirty="0" smtClean="0"/>
              <a:t>T Flip-Flops </a:t>
            </a:r>
            <a:r>
              <a:rPr lang="en-US" dirty="0" smtClean="0"/>
              <a:t>which takes X and Y selection inputs and performs following operations:</a:t>
            </a:r>
          </a:p>
          <a:p>
            <a:pPr algn="just">
              <a:buNone/>
            </a:pPr>
            <a:endParaRPr lang="en-US" dirty="0"/>
          </a:p>
        </p:txBody>
      </p:sp>
      <p:graphicFrame>
        <p:nvGraphicFramePr>
          <p:cNvPr id="4" name="Table 3"/>
          <p:cNvGraphicFramePr>
            <a:graphicFrameLocks noGrp="1"/>
          </p:cNvGraphicFramePr>
          <p:nvPr/>
        </p:nvGraphicFramePr>
        <p:xfrm>
          <a:off x="1524000" y="33528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Operation</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Count</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Shift Right</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Shift Left</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Parallel Load</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a:t>
            </a:r>
            <a:endParaRPr lang="en-US" dirty="0"/>
          </a:p>
        </p:txBody>
      </p:sp>
      <p:sp>
        <p:nvSpPr>
          <p:cNvPr id="3" name="Content Placeholder 2"/>
          <p:cNvSpPr>
            <a:spLocks noGrp="1"/>
          </p:cNvSpPr>
          <p:nvPr>
            <p:ph idx="1"/>
          </p:nvPr>
        </p:nvSpPr>
        <p:spPr/>
        <p:txBody>
          <a:bodyPr/>
          <a:lstStyle/>
          <a:p>
            <a:pPr algn="just"/>
            <a:r>
              <a:rPr lang="en-US" dirty="0" smtClean="0"/>
              <a:t>A register that goes through a prescribed sequence of distinct states upon the application of a sequence of input pulses</a:t>
            </a:r>
          </a:p>
          <a:p>
            <a:pPr algn="just"/>
            <a:r>
              <a:rPr lang="en-US" dirty="0" smtClean="0"/>
              <a:t>Input pulses may be</a:t>
            </a:r>
          </a:p>
          <a:p>
            <a:pPr lvl="1" algn="just"/>
            <a:r>
              <a:rPr lang="en-US" dirty="0" smtClean="0"/>
              <a:t>Clock pulses</a:t>
            </a:r>
          </a:p>
          <a:p>
            <a:pPr lvl="1" algn="just"/>
            <a:r>
              <a:rPr lang="en-US" dirty="0" smtClean="0"/>
              <a:t>Originate from some other source</a:t>
            </a:r>
          </a:p>
          <a:p>
            <a:pPr lvl="1" algn="just"/>
            <a:r>
              <a:rPr lang="en-US" dirty="0" smtClean="0"/>
              <a:t>May occur at regular or irregular interval of time</a:t>
            </a:r>
          </a:p>
          <a:p>
            <a:pPr lvl="1"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Counter</a:t>
            </a:r>
            <a:endParaRPr lang="en-US" dirty="0"/>
          </a:p>
        </p:txBody>
      </p:sp>
      <p:sp>
        <p:nvSpPr>
          <p:cNvPr id="3" name="Content Placeholder 2"/>
          <p:cNvSpPr>
            <a:spLocks noGrp="1"/>
          </p:cNvSpPr>
          <p:nvPr>
            <p:ph idx="1"/>
          </p:nvPr>
        </p:nvSpPr>
        <p:spPr/>
        <p:txBody>
          <a:bodyPr/>
          <a:lstStyle/>
          <a:p>
            <a:pPr algn="just"/>
            <a:r>
              <a:rPr lang="en-US" dirty="0" smtClean="0"/>
              <a:t>Counter that follows the binary number sequence is called binary counter</a:t>
            </a:r>
          </a:p>
          <a:p>
            <a:pPr algn="just"/>
            <a:r>
              <a:rPr lang="en-US" dirty="0" smtClean="0"/>
              <a:t>An n-bit binary counter consists of n flip-flops and can count in binary from 0 through 2</a:t>
            </a:r>
            <a:r>
              <a:rPr lang="en-US" baseline="30000" dirty="0" smtClean="0"/>
              <a:t>n</a:t>
            </a:r>
            <a:r>
              <a:rPr lang="en-US" dirty="0" smtClean="0"/>
              <a:t>-1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Counters</a:t>
            </a:r>
            <a:endParaRPr lang="en-US" dirty="0"/>
          </a:p>
        </p:txBody>
      </p:sp>
      <p:sp>
        <p:nvSpPr>
          <p:cNvPr id="3" name="Content Placeholder 2"/>
          <p:cNvSpPr>
            <a:spLocks noGrp="1"/>
          </p:cNvSpPr>
          <p:nvPr>
            <p:ph idx="1"/>
          </p:nvPr>
        </p:nvSpPr>
        <p:spPr/>
        <p:txBody>
          <a:bodyPr/>
          <a:lstStyle/>
          <a:p>
            <a:pPr marL="514350" indent="-514350" algn="just">
              <a:buAutoNum type="arabicPeriod"/>
            </a:pPr>
            <a:r>
              <a:rPr lang="en-US" dirty="0" smtClean="0"/>
              <a:t>Asynchronous Counters</a:t>
            </a:r>
          </a:p>
          <a:p>
            <a:pPr marL="914400" lvl="1" indent="-514350" algn="just">
              <a:buNone/>
            </a:pPr>
            <a:r>
              <a:rPr lang="en-US" dirty="0" smtClean="0"/>
              <a:t>	In which C input of some of the flip-flops are triggered not by common pulse but rather by the transitions that occur on other flip-flop outputs</a:t>
            </a:r>
          </a:p>
          <a:p>
            <a:pPr marL="914400" lvl="1" indent="-514350" algn="just">
              <a:buNone/>
            </a:pPr>
            <a:r>
              <a:rPr lang="en-US" dirty="0" smtClean="0"/>
              <a:t>e.g. Ripple counters</a:t>
            </a:r>
          </a:p>
          <a:p>
            <a:pPr marL="514350" indent="-514350" algn="just">
              <a:buAutoNum type="arabicPeriod"/>
            </a:pPr>
            <a:r>
              <a:rPr lang="en-US" dirty="0" smtClean="0"/>
              <a:t>Synchronous Counters</a:t>
            </a:r>
          </a:p>
          <a:p>
            <a:pPr marL="914400" lvl="1" indent="-514350" algn="just">
              <a:buNone/>
            </a:pPr>
            <a:r>
              <a:rPr lang="en-US" dirty="0" smtClean="0"/>
              <a:t>	In which the C inputs of all flip-flops receive common pulse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Asynchronous Counters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4-bit Ripple Counter</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221682" y="609600"/>
            <a:ext cx="2588318" cy="53035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lum bright="-20000" contrast="40000"/>
          </a:blip>
          <a:srcRect/>
          <a:stretch>
            <a:fillRect/>
          </a:stretch>
        </p:blipFill>
        <p:spPr bwMode="auto">
          <a:xfrm>
            <a:off x="5073733" y="762000"/>
            <a:ext cx="2774867" cy="5120640"/>
          </a:xfrm>
          <a:prstGeom prst="rect">
            <a:avLst/>
          </a:prstGeom>
          <a:noFill/>
          <a:ln w="9525">
            <a:noFill/>
            <a:miter lim="800000"/>
            <a:headEnd/>
            <a:tailEnd/>
          </a:ln>
          <a:effectLst/>
        </p:spPr>
      </p:pic>
      <p:sp>
        <p:nvSpPr>
          <p:cNvPr id="6" name="TextBox 5"/>
          <p:cNvSpPr txBox="1"/>
          <p:nvPr/>
        </p:nvSpPr>
        <p:spPr>
          <a:xfrm>
            <a:off x="533400" y="6019800"/>
            <a:ext cx="6092309" cy="369332"/>
          </a:xfrm>
          <a:prstGeom prst="rect">
            <a:avLst/>
          </a:prstGeom>
          <a:noFill/>
        </p:spPr>
        <p:txBody>
          <a:bodyPr wrap="none" rtlCol="0">
            <a:spAutoFit/>
          </a:bodyPr>
          <a:lstStyle/>
          <a:p>
            <a:r>
              <a:rPr lang="en-US" b="1" dirty="0" smtClean="0">
                <a:solidFill>
                  <a:srgbClr val="C00000"/>
                </a:solidFill>
              </a:rPr>
              <a:t>What will be the state of counter on positive edge after 1111?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Ripple Counter</a:t>
            </a:r>
            <a:endParaRPr lang="en-US" dirty="0"/>
          </a:p>
        </p:txBody>
      </p:sp>
      <p:sp>
        <p:nvSpPr>
          <p:cNvPr id="3" name="Content Placeholder 2"/>
          <p:cNvSpPr>
            <a:spLocks noGrp="1"/>
          </p:cNvSpPr>
          <p:nvPr>
            <p:ph idx="1"/>
          </p:nvPr>
        </p:nvSpPr>
        <p:spPr>
          <a:xfrm>
            <a:off x="457200" y="1600200"/>
            <a:ext cx="4419600" cy="4525963"/>
          </a:xfrm>
        </p:spPr>
        <p:txBody>
          <a:bodyPr/>
          <a:lstStyle/>
          <a:p>
            <a:pPr algn="just"/>
            <a:r>
              <a:rPr lang="en-US" dirty="0" smtClean="0"/>
              <a:t>Design a 4-bit ripple counter for downward counting</a:t>
            </a:r>
            <a:endParaRPr lang="en-US" dirty="0"/>
          </a:p>
        </p:txBody>
      </p:sp>
      <p:pic>
        <p:nvPicPr>
          <p:cNvPr id="2051" name="Picture 3"/>
          <p:cNvPicPr>
            <a:picLocks noChangeAspect="1" noChangeArrowheads="1"/>
          </p:cNvPicPr>
          <p:nvPr/>
        </p:nvPicPr>
        <p:blipFill>
          <a:blip r:embed="rId2">
            <a:lum bright="-20000" contrast="40000"/>
          </a:blip>
          <a:srcRect/>
          <a:stretch>
            <a:fillRect/>
          </a:stretch>
        </p:blipFill>
        <p:spPr bwMode="auto">
          <a:xfrm>
            <a:off x="5562600" y="1676400"/>
            <a:ext cx="2685828" cy="4480560"/>
          </a:xfrm>
          <a:prstGeom prst="rect">
            <a:avLst/>
          </a:prstGeom>
          <a:noFill/>
          <a:ln w="9525">
            <a:noFill/>
            <a:miter lim="800000"/>
            <a:headEnd/>
            <a:tailEnd/>
          </a:ln>
          <a:effectLst/>
        </p:spPr>
      </p:pic>
      <p:sp>
        <p:nvSpPr>
          <p:cNvPr id="5" name="TextBox 4"/>
          <p:cNvSpPr txBox="1"/>
          <p:nvPr/>
        </p:nvSpPr>
        <p:spPr>
          <a:xfrm>
            <a:off x="609600" y="3657600"/>
            <a:ext cx="4243854" cy="646331"/>
          </a:xfrm>
          <a:prstGeom prst="rect">
            <a:avLst/>
          </a:prstGeom>
          <a:noFill/>
        </p:spPr>
        <p:txBody>
          <a:bodyPr wrap="none" rtlCol="0">
            <a:spAutoFit/>
          </a:bodyPr>
          <a:lstStyle/>
          <a:p>
            <a:r>
              <a:rPr lang="en-US" b="1" dirty="0" smtClean="0">
                <a:solidFill>
                  <a:srgbClr val="C00000"/>
                </a:solidFill>
              </a:rPr>
              <a:t>Can you design an asynchronous Up-Down</a:t>
            </a:r>
          </a:p>
          <a:p>
            <a:r>
              <a:rPr lang="en-US" b="1" dirty="0" smtClean="0">
                <a:solidFill>
                  <a:srgbClr val="C00000"/>
                </a:solidFill>
              </a:rPr>
              <a:t>Counter with Selection Input?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Synchronous Counters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Synchronous 3-bit Up-Down Counter</a:t>
            </a:r>
            <a:endParaRPr lang="en-US" dirty="0"/>
          </a:p>
        </p:txBody>
      </p:sp>
      <p:pic>
        <p:nvPicPr>
          <p:cNvPr id="1026" name="Picture 2" descr="C:\Users\Samin\Desktop\20150517_162428.jpg"/>
          <p:cNvPicPr>
            <a:picLocks noChangeAspect="1" noChangeArrowheads="1"/>
          </p:cNvPicPr>
          <p:nvPr/>
        </p:nvPicPr>
        <p:blipFill>
          <a:blip r:embed="rId2" cstate="print">
            <a:lum contrast="40000"/>
          </a:blip>
          <a:srcRect/>
          <a:stretch>
            <a:fillRect/>
          </a:stretch>
        </p:blipFill>
        <p:spPr bwMode="auto">
          <a:xfrm>
            <a:off x="2362200" y="1676400"/>
            <a:ext cx="4471849" cy="4572000"/>
          </a:xfrm>
          <a:prstGeom prst="rect">
            <a:avLst/>
          </a:prstGeom>
          <a:noFill/>
        </p:spPr>
      </p:pic>
      <p:sp>
        <p:nvSpPr>
          <p:cNvPr id="4" name="TextBox 3"/>
          <p:cNvSpPr txBox="1"/>
          <p:nvPr/>
        </p:nvSpPr>
        <p:spPr>
          <a:xfrm>
            <a:off x="6908069" y="4038600"/>
            <a:ext cx="1854931" cy="1477328"/>
          </a:xfrm>
          <a:prstGeom prst="rect">
            <a:avLst/>
          </a:prstGeom>
          <a:noFill/>
        </p:spPr>
        <p:txBody>
          <a:bodyPr wrap="none" rtlCol="0">
            <a:spAutoFit/>
          </a:bodyPr>
          <a:lstStyle/>
          <a:p>
            <a:r>
              <a:rPr lang="en-US" b="1" dirty="0" smtClean="0"/>
              <a:t>For S=0 </a:t>
            </a:r>
          </a:p>
          <a:p>
            <a:r>
              <a:rPr lang="en-US" b="1" dirty="0" smtClean="0"/>
              <a:t>Count Upward</a:t>
            </a:r>
          </a:p>
          <a:p>
            <a:endParaRPr lang="en-US" b="1" dirty="0" smtClean="0"/>
          </a:p>
          <a:p>
            <a:r>
              <a:rPr lang="en-US" b="1" dirty="0" smtClean="0"/>
              <a:t>For S=1</a:t>
            </a:r>
          </a:p>
          <a:p>
            <a:r>
              <a:rPr lang="en-US" b="1" dirty="0" smtClean="0"/>
              <a:t>Count Downward</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209</Words>
  <Application>Microsoft Office PowerPoint</Application>
  <PresentationFormat>On-screen Show (4:3)</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Counters</vt:lpstr>
      <vt:lpstr>Counter</vt:lpstr>
      <vt:lpstr>Binary Counter</vt:lpstr>
      <vt:lpstr>Types of Counters</vt:lpstr>
      <vt:lpstr>Asynchronous Counters</vt:lpstr>
      <vt:lpstr>4-bit Ripple Counter</vt:lpstr>
      <vt:lpstr>4-bit Ripple Counter</vt:lpstr>
      <vt:lpstr>Synchronous Counters</vt:lpstr>
      <vt:lpstr>Synchronous 3-bit Up-Down Counter</vt:lpstr>
      <vt:lpstr>Practice Problems</vt:lpstr>
      <vt:lpstr>Practice Problems</vt:lpstr>
      <vt:lpstr>Practice Problems</vt:lpstr>
      <vt:lpstr>Practice Problems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Counters</dc:title>
  <dc:creator>Samin</dc:creator>
  <cp:lastModifiedBy>Samin</cp:lastModifiedBy>
  <cp:revision>209</cp:revision>
  <dcterms:created xsi:type="dcterms:W3CDTF">2006-08-16T00:00:00Z</dcterms:created>
  <dcterms:modified xsi:type="dcterms:W3CDTF">2015-11-13T13:52:54Z</dcterms:modified>
</cp:coreProperties>
</file>