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8" r:id="rId5"/>
    <p:sldId id="299" r:id="rId6"/>
    <p:sldId id="269" r:id="rId7"/>
    <p:sldId id="300" r:id="rId8"/>
    <p:sldId id="301" r:id="rId9"/>
    <p:sldId id="302" r:id="rId10"/>
    <p:sldId id="303" r:id="rId11"/>
    <p:sldId id="266" r:id="rId12"/>
    <p:sldId id="268" r:id="rId13"/>
    <p:sldId id="257" r:id="rId14"/>
    <p:sldId id="304" r:id="rId15"/>
    <p:sldId id="306" r:id="rId16"/>
    <p:sldId id="307" r:id="rId17"/>
    <p:sldId id="258" r:id="rId18"/>
    <p:sldId id="260" r:id="rId19"/>
    <p:sldId id="259" r:id="rId20"/>
    <p:sldId id="314" r:id="rId21"/>
    <p:sldId id="281" r:id="rId22"/>
    <p:sldId id="315" r:id="rId23"/>
    <p:sldId id="316" r:id="rId24"/>
    <p:sldId id="317" r:id="rId25"/>
    <p:sldId id="324" r:id="rId26"/>
    <p:sldId id="282" r:id="rId27"/>
    <p:sldId id="284" r:id="rId28"/>
    <p:sldId id="325" r:id="rId29"/>
    <p:sldId id="326" r:id="rId30"/>
    <p:sldId id="327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28" r:id="rId41"/>
    <p:sldId id="320" r:id="rId42"/>
    <p:sldId id="332" r:id="rId43"/>
    <p:sldId id="333" r:id="rId44"/>
    <p:sldId id="334" r:id="rId45"/>
    <p:sldId id="336" r:id="rId46"/>
    <p:sldId id="337" r:id="rId47"/>
    <p:sldId id="335" r:id="rId48"/>
    <p:sldId id="338" r:id="rId49"/>
    <p:sldId id="330" r:id="rId50"/>
    <p:sldId id="322" r:id="rId51"/>
    <p:sldId id="321" r:id="rId52"/>
    <p:sldId id="351" r:id="rId53"/>
    <p:sldId id="352" r:id="rId54"/>
    <p:sldId id="340" r:id="rId55"/>
    <p:sldId id="341" r:id="rId56"/>
    <p:sldId id="342" r:id="rId57"/>
    <p:sldId id="343" r:id="rId58"/>
    <p:sldId id="344" r:id="rId59"/>
    <p:sldId id="345" r:id="rId60"/>
    <p:sldId id="323" r:id="rId61"/>
    <p:sldId id="346" r:id="rId62"/>
    <p:sldId id="347" r:id="rId63"/>
    <p:sldId id="348" r:id="rId64"/>
    <p:sldId id="349" r:id="rId65"/>
    <p:sldId id="35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215463Muhammad ALi" initials="LA" lastIdx="1" clrIdx="0">
    <p:extLst>
      <p:ext uri="{19B8F6BF-5375-455C-9EA6-DF929625EA0E}">
        <p15:presenceInfo xmlns:p15="http://schemas.microsoft.com/office/powerpoint/2012/main" userId="L215463Muhammad 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9T10:52:46.790" idx="1">
    <p:pos x="1864" y="2019"/>
    <p:text>if there are 4 op in 2-4 decoder there will be 4 k maps and 4 or gates for each individual ops.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C85-27A2-4A2B-9481-A4805EE75D4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Reference: Chapter 3</a:t>
            </a:r>
          </a:p>
          <a:p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all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4840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containing all the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1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1914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19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88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0" y="206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Minterms</a:t>
            </a:r>
            <a:r>
              <a:rPr lang="en-US" dirty="0"/>
              <a:t> Work?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8" y="1295400"/>
          <a:ext cx="8321044" cy="4800601"/>
        </p:xfrm>
        <a:graphic>
          <a:graphicData uri="http://schemas.openxmlformats.org/drawingml/2006/table">
            <a:tbl>
              <a:tblPr/>
              <a:tblGrid>
                <a:gridCol w="45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8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5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X’Y’Z’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XY’Z’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6248400"/>
            <a:ext cx="438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of circuit generating all </a:t>
            </a:r>
            <a:r>
              <a:rPr lang="en-US" dirty="0" err="1"/>
              <a:t>minterms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Circuit to generate all </a:t>
            </a:r>
            <a:r>
              <a:rPr lang="en-US" dirty="0" err="1"/>
              <a:t>Minterms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6096000"/>
            <a:ext cx="345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This is called Decoder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6475" y="2586831"/>
            <a:ext cx="20669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3276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31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n-1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2667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3059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53400" y="3352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4812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m-1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3733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3429000"/>
            <a:ext cx="97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 to 2</a:t>
            </a:r>
            <a:r>
              <a:rPr lang="en-US" b="1" baseline="30000" dirty="0"/>
              <a:t>n</a:t>
            </a:r>
            <a:endParaRPr lang="en-US" b="1" dirty="0"/>
          </a:p>
          <a:p>
            <a:pPr algn="ctr"/>
            <a:r>
              <a:rPr lang="en-US" b="1" dirty="0"/>
              <a:t>Decoder</a:t>
            </a:r>
          </a:p>
          <a:p>
            <a:pPr algn="ctr"/>
            <a:r>
              <a:rPr lang="en-US" dirty="0"/>
              <a:t>m = 2</a:t>
            </a:r>
            <a:r>
              <a:rPr lang="en-US" baseline="30000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1600201"/>
            <a:ext cx="37167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Objective:</a:t>
            </a:r>
          </a:p>
          <a:p>
            <a:pPr algn="just"/>
            <a:endParaRPr lang="en-US" sz="2400" b="1" dirty="0"/>
          </a:p>
          <a:p>
            <a:pPr algn="just">
              <a:buFontTx/>
              <a:buChar char="-"/>
            </a:pPr>
            <a:r>
              <a:rPr lang="en-US" sz="2400" dirty="0"/>
              <a:t>Take n inputs</a:t>
            </a:r>
          </a:p>
          <a:p>
            <a:pPr algn="just">
              <a:buFontTx/>
              <a:buChar char="-"/>
            </a:pPr>
            <a:r>
              <a:rPr lang="en-US" sz="2400" dirty="0"/>
              <a:t> Generate 2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minterms</a:t>
            </a:r>
            <a:r>
              <a:rPr lang="en-US" sz="2400" dirty="0"/>
              <a:t> (i.e. all possible product terms)</a:t>
            </a:r>
          </a:p>
          <a:p>
            <a:pPr algn="ctr"/>
            <a:r>
              <a:rPr lang="en-US" sz="2800" dirty="0"/>
              <a:t>OR</a:t>
            </a:r>
          </a:p>
          <a:p>
            <a:pPr algn="just">
              <a:buFontTx/>
              <a:buChar char="-"/>
            </a:pPr>
            <a:r>
              <a:rPr lang="en-US" sz="2400" b="1" dirty="0"/>
              <a:t> Take input signal = (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  <a:r>
              <a:rPr lang="en-US" sz="1400" b="1" dirty="0"/>
              <a:t>10</a:t>
            </a:r>
            <a:endParaRPr lang="en-US" sz="2400" b="1" dirty="0"/>
          </a:p>
          <a:p>
            <a:pPr algn="just">
              <a:buFontTx/>
              <a:buChar char="-"/>
            </a:pPr>
            <a:r>
              <a:rPr lang="en-US" sz="2400" b="1" dirty="0"/>
              <a:t> Generate signal 1 at D</a:t>
            </a:r>
            <a:r>
              <a:rPr lang="en-US" sz="1600" b="1" dirty="0"/>
              <a:t>i </a:t>
            </a:r>
            <a:r>
              <a:rPr lang="en-US" sz="2400" b="1" dirty="0"/>
              <a:t>and 0 at rest of the outputs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5295900" y="4762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5311" y="51816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inputs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8039100" y="53721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3711" y="5791200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/>
              <a:t>Minterms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6019800"/>
            <a:ext cx="48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Only 1 </a:t>
            </a:r>
            <a:r>
              <a:rPr lang="en-US" dirty="0" err="1"/>
              <a:t>minterm</a:t>
            </a:r>
            <a:r>
              <a:rPr lang="en-US" dirty="0"/>
              <a:t> will be 1 at a time, rest will be 0</a:t>
            </a:r>
          </a:p>
          <a:p>
            <a:r>
              <a:rPr lang="en-US" dirty="0"/>
              <a:t>- D</a:t>
            </a:r>
            <a:r>
              <a:rPr lang="en-US" sz="1600" dirty="0"/>
              <a:t>i</a:t>
            </a:r>
            <a:r>
              <a:rPr lang="en-US" dirty="0"/>
              <a:t> will be 1 for its corresponding combination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8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67200" y="2057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67200" y="4419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5486400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28194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4-to-16</a:t>
            </a:r>
          </a:p>
          <a:p>
            <a:pPr algn="ctr"/>
            <a:r>
              <a:rPr lang="en-US" sz="3600" dirty="0"/>
              <a:t>Decoder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8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67200" y="2057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8194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4-to-16</a:t>
            </a:r>
          </a:p>
          <a:p>
            <a:pPr algn="ctr"/>
            <a:r>
              <a:rPr lang="en-US" sz="3600" dirty="0"/>
              <a:t>Decoder</a:t>
            </a:r>
          </a:p>
        </p:txBody>
      </p:sp>
      <p:sp>
        <p:nvSpPr>
          <p:cNvPr id="8" name="Down Arrow 7"/>
          <p:cNvSpPr/>
          <p:nvPr/>
        </p:nvSpPr>
        <p:spPr>
          <a:xfrm>
            <a:off x="4267200" y="4419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47244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(1110)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= (14)</a:t>
            </a:r>
            <a:r>
              <a:rPr lang="en-US" sz="1100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275" y="56504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6800" y="5486400"/>
          <a:ext cx="716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99CC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8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67200" y="2057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8194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4-to-16</a:t>
            </a:r>
          </a:p>
          <a:p>
            <a:pPr algn="ctr"/>
            <a:r>
              <a:rPr lang="en-US" sz="3600" dirty="0"/>
              <a:t>Decoder</a:t>
            </a:r>
          </a:p>
        </p:txBody>
      </p:sp>
      <p:sp>
        <p:nvSpPr>
          <p:cNvPr id="8" name="Down Arrow 7"/>
          <p:cNvSpPr/>
          <p:nvPr/>
        </p:nvSpPr>
        <p:spPr>
          <a:xfrm>
            <a:off x="4267200" y="4419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47244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(1110)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= (14)</a:t>
            </a:r>
            <a:r>
              <a:rPr lang="en-US" sz="1100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66800" y="5486400"/>
          <a:ext cx="716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99CC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9CC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4275" y="56504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1-to-2 Line Decoder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10932" y="1905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229932" y="236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77732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7732" y="2514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0932" y="2057400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1×2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6016" y="2221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1132" y="19928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111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048000"/>
            <a:ext cx="153247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Block</a:t>
            </a:r>
          </a:p>
          <a:p>
            <a:pPr algn="ctr"/>
            <a:r>
              <a:rPr lang="en-US" sz="1000" dirty="0"/>
              <a:t>(High level Diagram)</a:t>
            </a:r>
          </a:p>
        </p:txBody>
      </p:sp>
      <p:sp>
        <p:nvSpPr>
          <p:cNvPr id="25" name="Right Arrow 24"/>
          <p:cNvSpPr/>
          <p:nvPr/>
        </p:nvSpPr>
        <p:spPr>
          <a:xfrm flipH="1">
            <a:off x="4191000" y="2209800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2057400" y="38862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5068669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  <a:r>
              <a:rPr lang="en-US" sz="1400" b="1" dirty="0"/>
              <a:t>0</a:t>
            </a:r>
            <a:r>
              <a:rPr lang="en-US" sz="2400" b="1" dirty="0"/>
              <a:t> = A’      (i.e. m</a:t>
            </a:r>
            <a:r>
              <a:rPr lang="en-US" sz="1100" b="1" dirty="0"/>
              <a:t>0</a:t>
            </a:r>
            <a:r>
              <a:rPr lang="en-US" sz="2400" b="1" dirty="0"/>
              <a:t>)</a:t>
            </a:r>
          </a:p>
          <a:p>
            <a:pPr algn="ctr"/>
            <a:r>
              <a:rPr lang="en-US" sz="2400" b="1" dirty="0"/>
              <a:t>D</a:t>
            </a:r>
            <a:r>
              <a:rPr lang="en-US" sz="1400" b="1" dirty="0"/>
              <a:t>1</a:t>
            </a:r>
            <a:r>
              <a:rPr lang="en-US" sz="2400" b="1" dirty="0"/>
              <a:t> = A       (i.e. m</a:t>
            </a:r>
            <a:r>
              <a:rPr lang="en-US" sz="1100" b="1" dirty="0"/>
              <a:t>1</a:t>
            </a:r>
            <a:r>
              <a:rPr lang="en-US" sz="2400" b="1" dirty="0"/>
              <a:t>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Minterms</a:t>
            </a:r>
            <a:r>
              <a:rPr lang="en-US" sz="11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53050" y="3962400"/>
            <a:ext cx="35623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5886450" y="4038600"/>
            <a:ext cx="1828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5943600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Logic Diagram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" y="3810000"/>
            <a:ext cx="191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equation</a:t>
            </a:r>
          </a:p>
          <a:p>
            <a:r>
              <a:rPr lang="en-US" dirty="0"/>
              <a:t> for every output</a:t>
            </a:r>
          </a:p>
          <a:p>
            <a:r>
              <a:rPr lang="en-US" dirty="0"/>
              <a:t> wire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114800" y="4925568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2-to-4 Line Decoder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388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10932" y="1371600"/>
            <a:ext cx="1066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248400" y="2209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77732" y="2209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7732" y="2514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9400" y="1752600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2×4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4484" y="1981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1132" y="20690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111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048000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Block</a:t>
            </a:r>
          </a:p>
        </p:txBody>
      </p:sp>
      <p:sp>
        <p:nvSpPr>
          <p:cNvPr id="25" name="Right Arrow 24"/>
          <p:cNvSpPr/>
          <p:nvPr/>
        </p:nvSpPr>
        <p:spPr>
          <a:xfrm flipH="1">
            <a:off x="4495800" y="2133600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2057400" y="38100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4800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  <a:r>
              <a:rPr lang="en-US" sz="1400" b="1" dirty="0"/>
              <a:t>0</a:t>
            </a:r>
            <a:r>
              <a:rPr lang="en-US" sz="2400" b="1" dirty="0"/>
              <a:t> = A</a:t>
            </a:r>
            <a:r>
              <a:rPr lang="en-US" sz="1200" b="1" dirty="0"/>
              <a:t>1</a:t>
            </a:r>
            <a:r>
              <a:rPr lang="en-US" sz="2400" b="1" dirty="0"/>
              <a:t>’A</a:t>
            </a:r>
            <a:r>
              <a:rPr lang="en-US" sz="1200" b="1" dirty="0"/>
              <a:t>0</a:t>
            </a:r>
            <a:r>
              <a:rPr lang="en-US" sz="2400" b="1" dirty="0"/>
              <a:t>’</a:t>
            </a:r>
          </a:p>
          <a:p>
            <a:pPr algn="ctr"/>
            <a:r>
              <a:rPr lang="en-US" sz="2400" b="1" dirty="0"/>
              <a:t>D</a:t>
            </a:r>
            <a:r>
              <a:rPr lang="en-US" sz="1400" b="1" dirty="0"/>
              <a:t>1</a:t>
            </a:r>
            <a:r>
              <a:rPr lang="en-US" sz="2400" b="1" dirty="0"/>
              <a:t> = A</a:t>
            </a:r>
            <a:r>
              <a:rPr lang="en-US" sz="1200" b="1" dirty="0"/>
              <a:t>1</a:t>
            </a:r>
            <a:r>
              <a:rPr lang="en-US" sz="2400" b="1" dirty="0"/>
              <a:t>’A</a:t>
            </a:r>
            <a:r>
              <a:rPr lang="en-US" sz="1200" b="1" dirty="0"/>
              <a:t>0</a:t>
            </a:r>
            <a:endParaRPr lang="en-US" sz="2400" b="1" dirty="0"/>
          </a:p>
          <a:p>
            <a:pPr algn="ctr"/>
            <a:r>
              <a:rPr lang="en-US" sz="2400" b="1" dirty="0"/>
              <a:t>D</a:t>
            </a:r>
            <a:r>
              <a:rPr lang="en-US" sz="1400" b="1" dirty="0"/>
              <a:t>2</a:t>
            </a:r>
            <a:r>
              <a:rPr lang="en-US" sz="2400" b="1" dirty="0"/>
              <a:t> = A</a:t>
            </a:r>
            <a:r>
              <a:rPr lang="en-US" sz="1200" b="1" dirty="0"/>
              <a:t>1</a:t>
            </a:r>
            <a:r>
              <a:rPr lang="en-US" sz="2400" b="1" dirty="0"/>
              <a:t>A</a:t>
            </a:r>
            <a:r>
              <a:rPr lang="en-US" sz="1200" b="1" dirty="0"/>
              <a:t>0</a:t>
            </a:r>
            <a:r>
              <a:rPr lang="en-US" sz="2400" b="1" dirty="0"/>
              <a:t>’</a:t>
            </a:r>
          </a:p>
          <a:p>
            <a:pPr algn="ctr"/>
            <a:r>
              <a:rPr lang="en-US" sz="2400" b="1" dirty="0"/>
              <a:t>D</a:t>
            </a:r>
            <a:r>
              <a:rPr lang="en-US" sz="1400" b="1" dirty="0"/>
              <a:t>3</a:t>
            </a:r>
            <a:r>
              <a:rPr lang="en-US" sz="2400" b="1" dirty="0"/>
              <a:t> = A</a:t>
            </a:r>
            <a:r>
              <a:rPr lang="en-US" sz="1200" b="1" dirty="0"/>
              <a:t>1</a:t>
            </a:r>
            <a:r>
              <a:rPr lang="en-US" sz="2400" b="1" dirty="0"/>
              <a:t>A</a:t>
            </a:r>
            <a:r>
              <a:rPr lang="en-US" sz="1200" b="1" dirty="0"/>
              <a:t>0</a:t>
            </a:r>
          </a:p>
          <a:p>
            <a:pPr algn="ctr"/>
            <a:r>
              <a:rPr lang="en-US" sz="1200" b="1" dirty="0"/>
              <a:t>(All possible </a:t>
            </a:r>
            <a:r>
              <a:rPr lang="en-US" sz="1200" b="1" dirty="0" err="1"/>
              <a:t>Minterms</a:t>
            </a:r>
            <a:r>
              <a:rPr lang="en-US" sz="1200" b="1" dirty="0"/>
              <a:t>)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91200" y="6488668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Logic Diagram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696200" y="151233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6200" y="1840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29600" y="1371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16880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1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61316" y="16647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1524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0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029200" y="3695700"/>
            <a:ext cx="3581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5410200" y="3733800"/>
            <a:ext cx="2133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581400" y="5154168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3-to-8 Line Decoder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362628"/>
            <a:ext cx="4896534" cy="442857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400" y="1219200"/>
            <a:ext cx="3352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err="1"/>
              <a:t>Minterms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524000"/>
            <a:ext cx="604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Total Variables = 3</a:t>
            </a:r>
          </a:p>
          <a:p>
            <a:pPr algn="just"/>
            <a:r>
              <a:rPr lang="en-US" dirty="0"/>
              <a:t> All Possible </a:t>
            </a:r>
            <a:r>
              <a:rPr lang="en-US" dirty="0" err="1"/>
              <a:t>Minterms</a:t>
            </a:r>
            <a:r>
              <a:rPr lang="en-US" dirty="0"/>
              <a:t>/Combinations/Product Terms  = 2^3 = 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05000" y="2286000"/>
            <a:ext cx="5271242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/>
              <a:t>Decoder with Enable Input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Decoder with Enable Input</a:t>
            </a:r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2-to-4 Line Decoder with Enable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Outputs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Enabling Circuit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Application:</a:t>
            </a:r>
            <a:r>
              <a:rPr lang="en-US" dirty="0"/>
              <a:t> </a:t>
            </a:r>
            <a:r>
              <a:rPr lang="en-US" dirty="0" err="1"/>
              <a:t>MagicBulb</a:t>
            </a:r>
            <a:r>
              <a:rPr lang="en-US" dirty="0"/>
              <a:t> with Secret Switch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Decoder with Enable Input</a:t>
            </a:r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2-to-4 Line Decoder with Enable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Outputs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Enabling Circuit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Application:</a:t>
            </a:r>
            <a:r>
              <a:rPr lang="en-US" dirty="0"/>
              <a:t> </a:t>
            </a:r>
            <a:r>
              <a:rPr lang="en-US" dirty="0" err="1"/>
              <a:t>MagicBulb</a:t>
            </a:r>
            <a:r>
              <a:rPr lang="en-US" dirty="0"/>
              <a:t> with Secret Switch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314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6200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Decoder with Enable Input</a:t>
            </a:r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2-to-4 Line Decoder with Enable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Outputs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Enabling Circuit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Application:</a:t>
            </a:r>
            <a:r>
              <a:rPr lang="en-US" dirty="0"/>
              <a:t> </a:t>
            </a:r>
            <a:r>
              <a:rPr lang="en-US" dirty="0" err="1"/>
              <a:t>MagicBulb</a:t>
            </a:r>
            <a:r>
              <a:rPr lang="en-US" dirty="0"/>
              <a:t> with Secret Switch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314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6200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75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344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344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5867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 . X = 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Decoder with Enable Input</a:t>
            </a:r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2-to-4 Line Decoder with Enable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Outputs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Enabling Circuit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Application:</a:t>
            </a:r>
            <a:r>
              <a:rPr lang="en-US" dirty="0"/>
              <a:t> </a:t>
            </a:r>
            <a:r>
              <a:rPr lang="en-US" dirty="0" err="1"/>
              <a:t>MagicBulb</a:t>
            </a:r>
            <a:r>
              <a:rPr lang="en-US" dirty="0"/>
              <a:t> with Secret Switch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58674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 . X = X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58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/>
              <a:t>Implementing Functions using Decoder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Decoder-Based Combinational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Example: Decoder and OR-Gate Implementation of 1-Bit Binary Adder</a:t>
            </a:r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1-bit Binary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31242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S(X,Y,Z) = ∑m(1,2,4,7)</a:t>
            </a:r>
          </a:p>
          <a:p>
            <a:r>
              <a:rPr lang="en-US" sz="2400" dirty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Decoder-Based Combinational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Example: Decoder and OR-Gate Implementation of 1-Bit Binary Adder</a:t>
            </a:r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1-bit Binary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S(X,Y,Z) = ∑m(1,2,4,7)</a:t>
            </a:r>
          </a:p>
          <a:p>
            <a:r>
              <a:rPr lang="en-US" sz="2400" dirty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 circuit on any combination.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Decoder-Based Combinational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Example: Decoder and OR-Gate Implementation of 1-Bit Binary Adder</a:t>
            </a:r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1-bit Binary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S(X,Y,Z) = ∑m(1,2,4,7)</a:t>
            </a:r>
          </a:p>
          <a:p>
            <a:r>
              <a:rPr lang="en-US" sz="2400" dirty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 circuit on any combination.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13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06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Decoder-Based Combinational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Example: Decoder and OR-Gate Implementation of 1-Bit Binary Adder</a:t>
            </a:r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1-bit Binary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S(X,Y,Z) = ∑m(1,2,4,7)</a:t>
            </a:r>
          </a:p>
          <a:p>
            <a:r>
              <a:rPr lang="en-US" sz="2400" dirty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 circuit on any combination.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0200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13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06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Minterm</a:t>
            </a:r>
            <a:r>
              <a:rPr lang="en-US" sz="2000" dirty="0"/>
              <a:t>0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2438400"/>
            <a:ext cx="38428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2362200"/>
            <a:ext cx="32766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708" y="344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708" y="33644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050" dirty="0"/>
              <a:t>0</a:t>
            </a:r>
            <a:r>
              <a:rPr lang="en-US" dirty="0"/>
              <a:t> = X’Y’Z’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46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5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6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91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152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m</a:t>
            </a:r>
            <a:r>
              <a:rPr lang="en-US" sz="1100" dirty="0"/>
              <a:t>0</a:t>
            </a:r>
            <a:r>
              <a:rPr lang="en-US" dirty="0"/>
              <a:t> on </a:t>
            </a:r>
            <a:r>
              <a:rPr lang="en-US" b="1" dirty="0">
                <a:solidFill>
                  <a:srgbClr val="FF0000"/>
                </a:solidFill>
              </a:rPr>
              <a:t>(000)</a:t>
            </a:r>
            <a:r>
              <a:rPr lang="en-US" sz="1200" b="1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(0)</a:t>
            </a:r>
            <a:r>
              <a:rPr lang="en-US" sz="1200" dirty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687" y="575446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Decoder-Based Combinational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Example: Decoder and OR-Gate Implementation of 1-Bit Binary Adder</a:t>
            </a:r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1-bit Binary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S(X,Y,Z) = ∑m(1,2,4,7)</a:t>
            </a:r>
          </a:p>
          <a:p>
            <a:r>
              <a:rPr lang="en-US" sz="2400" dirty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 circuit on any combination.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02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13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06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Decoder-Based Combinational Circuit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To implement a function with n inputs and m outputs using Decoder and OR gates we need</a:t>
            </a:r>
          </a:p>
          <a:p>
            <a:pPr algn="just">
              <a:buFontTx/>
              <a:buChar char="-"/>
            </a:pPr>
            <a:r>
              <a:rPr lang="en-US" dirty="0"/>
              <a:t>An n x 2^n Line Decoder</a:t>
            </a:r>
          </a:p>
          <a:p>
            <a:pPr algn="just">
              <a:buFontTx/>
              <a:buChar char="-"/>
            </a:pPr>
            <a:r>
              <a:rPr lang="en-US" b="1" dirty="0"/>
              <a:t>m OR Gates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A Digital function that performs inverse of a Decoder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3352800"/>
            <a:ext cx="3429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m-to-n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(m = 2</a:t>
            </a:r>
            <a:r>
              <a:rPr lang="en-US" sz="2800" baseline="30000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657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38846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4114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3418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52562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3434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55610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3657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38846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4114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8400" y="43418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48400" y="52562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8400" y="55610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3429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36692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3897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5345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err="1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429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37454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34200" y="54218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 err="1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Functionality:</a:t>
            </a:r>
          </a:p>
          <a:p>
            <a:pPr>
              <a:buFontTx/>
              <a:buChar char="-"/>
            </a:pPr>
            <a:r>
              <a:rPr lang="en-US" dirty="0"/>
              <a:t>Take an octal digit</a:t>
            </a:r>
          </a:p>
          <a:p>
            <a:pPr>
              <a:buFontTx/>
              <a:buChar char="-"/>
            </a:pPr>
            <a:r>
              <a:rPr lang="en-US" dirty="0"/>
              <a:t>Produce its Binary Equivalent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3810000"/>
            <a:ext cx="3429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Octal-to-Binary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114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43418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45720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7990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57134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8006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60182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43434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494982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5562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3886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41264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4355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58028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4114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48106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5345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100" dirty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 Encoder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828800"/>
            <a:ext cx="81826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983069"/>
            <a:ext cx="560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Assumption:</a:t>
            </a:r>
            <a:r>
              <a:rPr lang="en-US" b="1" dirty="0"/>
              <a:t> Only 1 input has value = 1 at any given time.</a:t>
            </a:r>
          </a:p>
          <a:p>
            <a:r>
              <a:rPr lang="en-US" b="1" dirty="0">
                <a:solidFill>
                  <a:srgbClr val="C00000"/>
                </a:solidFill>
              </a:rPr>
              <a:t>Can you write equations for A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A</a:t>
            </a:r>
            <a:r>
              <a:rPr lang="en-US" sz="11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A</a:t>
            </a:r>
            <a:r>
              <a:rPr lang="en-US" sz="11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 Encoder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828800"/>
            <a:ext cx="81826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7912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r>
              <a:rPr lang="en-US" b="1" dirty="0"/>
              <a:t> = D</a:t>
            </a:r>
            <a:r>
              <a:rPr lang="en-US" sz="1200" b="1" dirty="0"/>
              <a:t>1</a:t>
            </a:r>
            <a:r>
              <a:rPr lang="en-US" b="1" dirty="0"/>
              <a:t> + D</a:t>
            </a:r>
            <a:r>
              <a:rPr lang="en-US" sz="1200" b="1" dirty="0"/>
              <a:t>3</a:t>
            </a:r>
            <a:r>
              <a:rPr lang="en-US" b="1" dirty="0"/>
              <a:t> + D</a:t>
            </a:r>
            <a:r>
              <a:rPr lang="en-US" sz="1200" b="1" dirty="0"/>
              <a:t>5</a:t>
            </a:r>
            <a:r>
              <a:rPr lang="en-US" b="1" dirty="0"/>
              <a:t> + D</a:t>
            </a:r>
            <a:r>
              <a:rPr lang="en-US" sz="1200" b="1" dirty="0"/>
              <a:t>7</a:t>
            </a:r>
            <a:endParaRPr lang="en-US" b="1" dirty="0"/>
          </a:p>
          <a:p>
            <a:r>
              <a:rPr lang="en-US" b="1" dirty="0"/>
              <a:t>A</a:t>
            </a:r>
            <a:r>
              <a:rPr lang="en-US" sz="1200" b="1" dirty="0"/>
              <a:t>1</a:t>
            </a:r>
            <a:r>
              <a:rPr lang="en-US" b="1" dirty="0"/>
              <a:t> = D</a:t>
            </a:r>
            <a:r>
              <a:rPr lang="en-US" sz="1200" b="1" dirty="0"/>
              <a:t>2</a:t>
            </a:r>
            <a:r>
              <a:rPr lang="en-US" b="1" dirty="0"/>
              <a:t> + D</a:t>
            </a:r>
            <a:r>
              <a:rPr lang="en-US" sz="1200" b="1" dirty="0"/>
              <a:t>3</a:t>
            </a:r>
            <a:r>
              <a:rPr lang="en-US" b="1" dirty="0"/>
              <a:t> + D</a:t>
            </a:r>
            <a:r>
              <a:rPr lang="en-US" sz="1200" b="1" dirty="0"/>
              <a:t>6</a:t>
            </a:r>
            <a:r>
              <a:rPr lang="en-US" b="1" dirty="0"/>
              <a:t> + D</a:t>
            </a:r>
            <a:r>
              <a:rPr lang="en-US" sz="1200" b="1" dirty="0"/>
              <a:t>7</a:t>
            </a:r>
            <a:endParaRPr lang="en-US" b="1" dirty="0"/>
          </a:p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= D</a:t>
            </a:r>
            <a:r>
              <a:rPr lang="en-US" sz="1200" b="1" dirty="0"/>
              <a:t>4</a:t>
            </a:r>
            <a:r>
              <a:rPr lang="en-US" b="1" dirty="0"/>
              <a:t> + D</a:t>
            </a:r>
            <a:r>
              <a:rPr lang="en-US" sz="1200" b="1" dirty="0"/>
              <a:t>5</a:t>
            </a:r>
            <a:r>
              <a:rPr lang="en-US" b="1" dirty="0"/>
              <a:t> + D</a:t>
            </a:r>
            <a:r>
              <a:rPr lang="en-US" sz="1200" b="1" dirty="0"/>
              <a:t>6</a:t>
            </a:r>
            <a:r>
              <a:rPr lang="en-US" b="1" dirty="0"/>
              <a:t> + D</a:t>
            </a:r>
            <a:r>
              <a:rPr lang="en-US" sz="1200" b="1" dirty="0"/>
              <a:t>7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6248400"/>
            <a:ext cx="530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you make circuit for this Octal to Binary Encoder?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Limitations of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Only 1 input should be one at a time otherwise answer will be wrong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E.g. if D</a:t>
            </a:r>
            <a:r>
              <a:rPr lang="en-US" sz="1900" dirty="0"/>
              <a:t>3</a:t>
            </a:r>
            <a:r>
              <a:rPr lang="en-US" dirty="0"/>
              <a:t> = D</a:t>
            </a:r>
            <a:r>
              <a:rPr lang="en-US" sz="1700" dirty="0"/>
              <a:t>6</a:t>
            </a:r>
            <a:r>
              <a:rPr lang="en-US" dirty="0"/>
              <a:t> = 1</a:t>
            </a:r>
          </a:p>
          <a:p>
            <a:pPr algn="ctr">
              <a:buNone/>
            </a:pPr>
            <a:r>
              <a:rPr lang="en-US" dirty="0"/>
              <a:t>A</a:t>
            </a:r>
            <a:r>
              <a:rPr lang="en-US" sz="2000" dirty="0"/>
              <a:t>0</a:t>
            </a:r>
            <a:r>
              <a:rPr lang="en-US" dirty="0"/>
              <a:t> = D</a:t>
            </a:r>
            <a:r>
              <a:rPr lang="en-US" sz="2000" dirty="0"/>
              <a:t>1</a:t>
            </a:r>
            <a:r>
              <a:rPr lang="en-US" dirty="0"/>
              <a:t> + D</a:t>
            </a:r>
            <a:r>
              <a:rPr lang="en-US" sz="2000" dirty="0"/>
              <a:t>3</a:t>
            </a:r>
            <a:r>
              <a:rPr lang="en-US" dirty="0"/>
              <a:t> + D</a:t>
            </a:r>
            <a:r>
              <a:rPr lang="en-US" sz="2000" dirty="0"/>
              <a:t>5</a:t>
            </a:r>
            <a:r>
              <a:rPr lang="en-US" dirty="0"/>
              <a:t> + D</a:t>
            </a:r>
            <a:r>
              <a:rPr lang="en-US" sz="2000" dirty="0"/>
              <a:t>7</a:t>
            </a:r>
            <a:r>
              <a:rPr lang="en-US" dirty="0"/>
              <a:t> = 0+1+0+0 = 1</a:t>
            </a:r>
          </a:p>
          <a:p>
            <a:pPr algn="ctr">
              <a:buNone/>
            </a:pPr>
            <a:r>
              <a:rPr lang="en-US" dirty="0"/>
              <a:t>A</a:t>
            </a:r>
            <a:r>
              <a:rPr lang="en-US" sz="2000" dirty="0"/>
              <a:t>1</a:t>
            </a:r>
            <a:r>
              <a:rPr lang="en-US" dirty="0"/>
              <a:t> = D</a:t>
            </a:r>
            <a:r>
              <a:rPr lang="en-US" sz="2000" dirty="0"/>
              <a:t>2</a:t>
            </a:r>
            <a:r>
              <a:rPr lang="en-US" dirty="0"/>
              <a:t> + D</a:t>
            </a:r>
            <a:r>
              <a:rPr lang="en-US" sz="2000" dirty="0"/>
              <a:t>3</a:t>
            </a:r>
            <a:r>
              <a:rPr lang="en-US" dirty="0"/>
              <a:t> + D</a:t>
            </a:r>
            <a:r>
              <a:rPr lang="en-US" sz="2000" dirty="0"/>
              <a:t>6</a:t>
            </a:r>
            <a:r>
              <a:rPr lang="en-US" dirty="0"/>
              <a:t> + D</a:t>
            </a:r>
            <a:r>
              <a:rPr lang="en-US" sz="2000" dirty="0"/>
              <a:t>7 </a:t>
            </a:r>
            <a:r>
              <a:rPr lang="en-US" dirty="0"/>
              <a:t>= 0+1+1+0 = 1</a:t>
            </a:r>
          </a:p>
          <a:p>
            <a:pPr algn="ctr">
              <a:buNone/>
            </a:pPr>
            <a:r>
              <a:rPr lang="en-US" dirty="0"/>
              <a:t>A</a:t>
            </a:r>
            <a:r>
              <a:rPr lang="en-US" sz="2000" dirty="0"/>
              <a:t>2</a:t>
            </a:r>
            <a:r>
              <a:rPr lang="en-US" dirty="0"/>
              <a:t> = D</a:t>
            </a:r>
            <a:r>
              <a:rPr lang="en-US" sz="2000" dirty="0"/>
              <a:t>4</a:t>
            </a:r>
            <a:r>
              <a:rPr lang="en-US" dirty="0"/>
              <a:t> + D</a:t>
            </a:r>
            <a:r>
              <a:rPr lang="en-US" sz="2000" dirty="0"/>
              <a:t>5</a:t>
            </a:r>
            <a:r>
              <a:rPr lang="en-US" dirty="0"/>
              <a:t> + D</a:t>
            </a:r>
            <a:r>
              <a:rPr lang="en-US" sz="2000" dirty="0"/>
              <a:t>6</a:t>
            </a:r>
            <a:r>
              <a:rPr lang="en-US" dirty="0"/>
              <a:t> + D</a:t>
            </a:r>
            <a:r>
              <a:rPr lang="en-US" sz="2000" dirty="0"/>
              <a:t>7</a:t>
            </a:r>
            <a:r>
              <a:rPr lang="en-US" dirty="0"/>
              <a:t> = 0+0+1+0 = 1</a:t>
            </a:r>
          </a:p>
          <a:p>
            <a:pPr algn="ctr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i.e. Encoder Output = (A</a:t>
            </a:r>
            <a:r>
              <a:rPr lang="en-US" sz="2000" dirty="0"/>
              <a:t>2</a:t>
            </a:r>
            <a:r>
              <a:rPr lang="en-US" dirty="0"/>
              <a:t>A</a:t>
            </a:r>
            <a:r>
              <a:rPr lang="en-US" sz="2000" dirty="0"/>
              <a:t>1</a:t>
            </a:r>
            <a:r>
              <a:rPr lang="en-US" dirty="0"/>
              <a:t>A</a:t>
            </a:r>
            <a:r>
              <a:rPr lang="en-US" sz="2000" dirty="0"/>
              <a:t>0</a:t>
            </a:r>
            <a:r>
              <a:rPr lang="en-US" dirty="0"/>
              <a:t>) = (111)</a:t>
            </a:r>
            <a:r>
              <a:rPr lang="en-US" sz="2000" dirty="0"/>
              <a:t>2</a:t>
            </a:r>
            <a:r>
              <a:rPr lang="en-US" dirty="0"/>
              <a:t> = (7)</a:t>
            </a:r>
            <a:r>
              <a:rPr lang="en-US" sz="2000" dirty="0"/>
              <a:t>8</a:t>
            </a:r>
          </a:p>
          <a:p>
            <a:pPr algn="just">
              <a:buNone/>
            </a:pPr>
            <a:r>
              <a:rPr lang="en-US" sz="2000" dirty="0"/>
              <a:t>Which is neither 3 nor 6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Solution:</a:t>
            </a:r>
            <a:r>
              <a:rPr lang="en-US" sz="2400" b="1" dirty="0"/>
              <a:t> </a:t>
            </a:r>
            <a:r>
              <a:rPr lang="en-US" sz="2600" dirty="0"/>
              <a:t>If D</a:t>
            </a:r>
            <a:r>
              <a:rPr lang="en-US" sz="1700" dirty="0"/>
              <a:t>3</a:t>
            </a:r>
            <a:r>
              <a:rPr lang="en-US" sz="2600" dirty="0"/>
              <a:t> and D</a:t>
            </a:r>
            <a:r>
              <a:rPr lang="en-US" sz="1700" dirty="0"/>
              <a:t>6</a:t>
            </a:r>
            <a:r>
              <a:rPr lang="en-US" sz="2600" dirty="0"/>
              <a:t> both are 1 at the same time, give priority to D</a:t>
            </a:r>
            <a:r>
              <a:rPr lang="en-US" sz="1700" dirty="0"/>
              <a:t>6</a:t>
            </a:r>
            <a:r>
              <a:rPr lang="en-US" sz="2600" dirty="0"/>
              <a:t> and output (110)</a:t>
            </a:r>
            <a:r>
              <a:rPr lang="en-US" sz="1700" dirty="0"/>
              <a:t>2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b="1" dirty="0">
                <a:sym typeface="Wingdings" pitchFamily="2" charset="2"/>
              </a:rPr>
              <a:t>Priority Encoder</a:t>
            </a:r>
            <a:endParaRPr 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905000"/>
            <a:ext cx="7839253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5257800"/>
            <a:ext cx="385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4-input Priority Encoder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2399" y="5257800"/>
            <a:ext cx="2636234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61488" y="1600200"/>
            <a:ext cx="72681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2209800"/>
            <a:ext cx="6553328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81200" y="1905000"/>
            <a:ext cx="52578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6248400"/>
            <a:ext cx="38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Logic Diagram </a:t>
            </a:r>
            <a:r>
              <a:rPr lang="en-US" dirty="0"/>
              <a:t>of 4-Bit Priority Encoder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Minterm</a:t>
            </a:r>
            <a:r>
              <a:rPr lang="en-US" sz="2000" dirty="0"/>
              <a:t>0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2438400"/>
            <a:ext cx="38428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2362200"/>
            <a:ext cx="32766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708" y="344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708" y="33644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050" dirty="0"/>
              <a:t>0</a:t>
            </a:r>
            <a:r>
              <a:rPr lang="en-US" dirty="0"/>
              <a:t> = X’Y’Z’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46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5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6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91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152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m</a:t>
            </a:r>
            <a:r>
              <a:rPr lang="en-US" sz="1100" dirty="0"/>
              <a:t>0</a:t>
            </a:r>
            <a:r>
              <a:rPr lang="en-US" dirty="0"/>
              <a:t> on </a:t>
            </a:r>
            <a:r>
              <a:rPr lang="en-US" b="1" dirty="0">
                <a:solidFill>
                  <a:srgbClr val="FF0000"/>
                </a:solidFill>
              </a:rPr>
              <a:t>(001)</a:t>
            </a:r>
            <a:r>
              <a:rPr lang="en-US" sz="1200" b="1" dirty="0">
                <a:solidFill>
                  <a:srgbClr val="FF0000"/>
                </a:solidFill>
              </a:rPr>
              <a:t>2</a:t>
            </a:r>
            <a:r>
              <a:rPr lang="en-US" dirty="0"/>
              <a:t> = (1)</a:t>
            </a:r>
            <a:r>
              <a:rPr lang="en-US" sz="1200" dirty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3687" y="575446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3-to-8 Line Decoder </a:t>
            </a:r>
            <a:r>
              <a:rPr lang="en-US" sz="2200" dirty="0"/>
              <a:t>(Two-Level Implementation)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362628"/>
            <a:ext cx="4896534" cy="442857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400" y="1219200"/>
            <a:ext cx="3352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3-to-8 Line Decoder </a:t>
            </a:r>
            <a:br>
              <a:rPr lang="en-US" dirty="0"/>
            </a:br>
            <a:r>
              <a:rPr lang="en-US" sz="3100" dirty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3-to-8 Line Decoder </a:t>
            </a:r>
            <a:br>
              <a:rPr lang="en-US" dirty="0"/>
            </a:br>
            <a:r>
              <a:rPr lang="en-US" sz="3100" dirty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Z’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108" y="1828800"/>
            <a:ext cx="332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2357735"/>
            <a:ext cx="42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25908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3962400"/>
            <a:ext cx="4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5616" y="4495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3-to-8 Line Decoder </a:t>
            </a:r>
            <a:br>
              <a:rPr lang="en-US" dirty="0"/>
            </a:br>
            <a:r>
              <a:rPr lang="en-US" sz="3100" dirty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Z’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108" y="1828800"/>
            <a:ext cx="332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2357735"/>
            <a:ext cx="42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25908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3962400"/>
            <a:ext cx="4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5616" y="4495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9193" y="1676400"/>
            <a:ext cx="66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Y’Z’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2884" y="2266890"/>
            <a:ext cx="5756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0473" y="2800290"/>
            <a:ext cx="57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YZ’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333690"/>
            <a:ext cx="49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YZ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3-to-8 Line Decoder </a:t>
            </a:r>
            <a:br>
              <a:rPr lang="en-US" dirty="0"/>
            </a:br>
            <a:r>
              <a:rPr lang="en-US" sz="3100" dirty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Z’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108" y="1828800"/>
            <a:ext cx="332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2357735"/>
            <a:ext cx="42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25908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3962400"/>
            <a:ext cx="4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5616" y="4495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9193" y="1676400"/>
            <a:ext cx="66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Y’Z’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2884" y="2266890"/>
            <a:ext cx="5756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Y’Z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0473" y="2800290"/>
            <a:ext cx="57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YZ’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333690"/>
            <a:ext cx="49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2835" y="1828800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X’Y’Z’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6526" y="2419290"/>
            <a:ext cx="8256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X’Y’Z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115" y="2952690"/>
            <a:ext cx="82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X’YZ’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26642" y="3486090"/>
            <a:ext cx="74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X’YZ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581" y="3977045"/>
            <a:ext cx="8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XY’Z’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9272" y="4567535"/>
            <a:ext cx="7455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XY’Z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6861" y="5100935"/>
            <a:ext cx="7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XYZ’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89388" y="5634335"/>
            <a:ext cx="66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XYZ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6 x 64 Decoder </a:t>
            </a:r>
            <a:r>
              <a:rPr lang="en-US" sz="2000" dirty="0"/>
              <a:t>(Non-Hierarchical Design)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8900" y="2362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0050" y="3059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8900" y="3897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0050" y="4648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345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90050" y="6183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13500" y="2819400"/>
            <a:ext cx="247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937" y="1203960"/>
            <a:ext cx="4267814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513500" y="2667000"/>
            <a:ext cx="242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99500" y="1219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99500" y="1828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99500" y="2514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99500" y="63362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63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99500" y="5715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62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99500" y="51932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61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9104" y="914400"/>
            <a:ext cx="36576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27704" y="990600"/>
            <a:ext cx="101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Level 1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Inverters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56504" y="92606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Level 2 … ANDs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6-to-64 Decoder </a:t>
            </a:r>
            <a:r>
              <a:rPr lang="en-US" sz="2000" dirty="0"/>
              <a:t>(Hierarchical Design)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1203960"/>
            <a:ext cx="7621336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Two-Level Implementation </a:t>
            </a:r>
            <a:br>
              <a:rPr lang="en-US" dirty="0"/>
            </a:br>
            <a:r>
              <a:rPr lang="en-US" dirty="0" err="1"/>
              <a:t>vs</a:t>
            </a:r>
            <a:br>
              <a:rPr lang="en-US" dirty="0"/>
            </a:br>
            <a:r>
              <a:rPr lang="en-US" dirty="0"/>
              <a:t>Hierarchical Design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Input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Gate Input Cost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/>
              <a:t> + ∑ m × n</a:t>
            </a:r>
          </a:p>
          <a:p>
            <a:pPr algn="ctr">
              <a:buNone/>
            </a:pPr>
            <a:endParaRPr lang="en-US" b="1" dirty="0"/>
          </a:p>
          <a:p>
            <a:pPr>
              <a:buNone/>
            </a:pPr>
            <a:r>
              <a:rPr lang="en-US" sz="2000" b="1" dirty="0">
                <a:latin typeface="Centaur"/>
              </a:rPr>
              <a:t>I</a:t>
            </a:r>
            <a:r>
              <a:rPr lang="en-US" sz="2000" b="1" dirty="0"/>
              <a:t> = Total No. of inverters</a:t>
            </a:r>
          </a:p>
          <a:p>
            <a:pPr>
              <a:buNone/>
            </a:pPr>
            <a:r>
              <a:rPr lang="en-US" sz="2000" b="1" dirty="0"/>
              <a:t>m = Total gates </a:t>
            </a:r>
            <a:r>
              <a:rPr lang="en-US" sz="2000" dirty="0"/>
              <a:t>each with</a:t>
            </a:r>
            <a:r>
              <a:rPr lang="en-US" sz="2000" b="1" dirty="0"/>
              <a:t> n input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3-to-8 Line Decoder </a:t>
            </a:r>
            <a:br>
              <a:rPr lang="en-US" dirty="0"/>
            </a:br>
            <a:r>
              <a:rPr lang="en-US" sz="3100" dirty="0"/>
              <a:t>(Hierarchical Design)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90800" y="1234440"/>
            <a:ext cx="6339078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1371600"/>
            <a:ext cx="24199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Gate Input Cost = 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= 3</a:t>
            </a:r>
          </a:p>
          <a:p>
            <a:r>
              <a:rPr lang="en-US" dirty="0"/>
              <a:t>m = 8+4 = 12 ANDs</a:t>
            </a:r>
          </a:p>
          <a:p>
            <a:r>
              <a:rPr lang="en-US" dirty="0"/>
              <a:t>n = 2 (2 inputs per gate)</a:t>
            </a:r>
          </a:p>
          <a:p>
            <a:endParaRPr lang="en-US" dirty="0"/>
          </a:p>
          <a:p>
            <a:r>
              <a:rPr lang="en-US" dirty="0"/>
              <a:t>Gate Input Cost = </a:t>
            </a:r>
          </a:p>
          <a:p>
            <a:r>
              <a:rPr lang="en-US" dirty="0"/>
              <a:t>3 + (12 × 2)</a:t>
            </a:r>
          </a:p>
          <a:p>
            <a:r>
              <a:rPr lang="en-US" dirty="0"/>
              <a:t>= 27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Minterm</a:t>
            </a:r>
            <a:r>
              <a:rPr lang="en-US" sz="2000" dirty="0"/>
              <a:t>0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2438400"/>
            <a:ext cx="38428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2362200"/>
            <a:ext cx="32766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708" y="344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708" y="33644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sz="1050" dirty="0"/>
              <a:t>0</a:t>
            </a:r>
            <a:r>
              <a:rPr lang="en-US" dirty="0"/>
              <a:t> = X’Y’Z’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46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5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6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91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152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m</a:t>
            </a:r>
            <a:r>
              <a:rPr lang="en-US" sz="1100" dirty="0"/>
              <a:t>0</a:t>
            </a:r>
            <a:r>
              <a:rPr lang="en-US" dirty="0"/>
              <a:t> on </a:t>
            </a:r>
            <a:r>
              <a:rPr lang="en-US" b="1" dirty="0">
                <a:solidFill>
                  <a:srgbClr val="FF0000"/>
                </a:solidFill>
              </a:rPr>
              <a:t>(001)</a:t>
            </a:r>
            <a:r>
              <a:rPr lang="en-US" sz="1200" b="1" dirty="0">
                <a:solidFill>
                  <a:srgbClr val="FF0000"/>
                </a:solidFill>
              </a:rPr>
              <a:t>2</a:t>
            </a:r>
            <a:r>
              <a:rPr lang="en-US" dirty="0"/>
              <a:t> = (1)</a:t>
            </a:r>
            <a:r>
              <a:rPr lang="en-US" sz="1200" dirty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75561" y="5486400"/>
            <a:ext cx="4863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Conclusion: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sz="12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gives output 1 only on binary equivalent of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sz="11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other combinations, output is 0.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6 x 64 Decoder </a:t>
            </a:r>
            <a:r>
              <a:rPr lang="en-US" sz="2000" dirty="0"/>
              <a:t>(Non-Hierarchical Design)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6996" y="2209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8146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6996" y="37454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8146" y="4495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9296" y="5193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8146" y="60314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sz="1100" dirty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1596" y="2667000"/>
            <a:ext cx="247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7033" y="1051560"/>
            <a:ext cx="4267814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81596" y="2514600"/>
            <a:ext cx="242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67596" y="1066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67596" y="16764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67596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67596" y="61838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63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67596" y="55626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62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67596" y="50408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z="1100" dirty="0"/>
              <a:t>61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2057400"/>
            <a:ext cx="3058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Gate Input Cost = ?</a:t>
            </a:r>
          </a:p>
          <a:p>
            <a:endParaRPr lang="en-US" b="1" dirty="0"/>
          </a:p>
          <a:p>
            <a:r>
              <a:rPr lang="en-US" b="1" dirty="0"/>
              <a:t>I = 6</a:t>
            </a:r>
          </a:p>
          <a:p>
            <a:r>
              <a:rPr lang="en-US" b="1" dirty="0"/>
              <a:t>m = 64</a:t>
            </a:r>
          </a:p>
          <a:p>
            <a:r>
              <a:rPr lang="en-US" b="1" dirty="0"/>
              <a:t>n = 6 (Each gate with 6 Inputs)</a:t>
            </a:r>
          </a:p>
          <a:p>
            <a:endParaRPr lang="en-US" b="1" dirty="0"/>
          </a:p>
          <a:p>
            <a:r>
              <a:rPr lang="en-US" b="1" dirty="0"/>
              <a:t>Gate Input Cost =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/>
              <a:t> </a:t>
            </a:r>
            <a:r>
              <a:rPr lang="en-US" b="1"/>
              <a:t>+ (</a:t>
            </a:r>
            <a:r>
              <a:rPr lang="en-US" b="1" dirty="0"/>
              <a:t>n x m)</a:t>
            </a:r>
          </a:p>
          <a:p>
            <a:r>
              <a:rPr lang="en-US" b="1" dirty="0"/>
              <a:t>= 6 + (64 x 6) = 390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267200" y="762000"/>
            <a:ext cx="36576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95800" y="838200"/>
            <a:ext cx="101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Level 1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Inverters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4600" y="77366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Level 2 … ANDs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6-to-64 Decoder </a:t>
            </a:r>
            <a:r>
              <a:rPr lang="en-US" sz="2000" dirty="0"/>
              <a:t>(Hierarchical Design)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24000" y="914400"/>
            <a:ext cx="7621336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447800"/>
            <a:ext cx="241534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Gate Input Cost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/>
              <a:t> = 6</a:t>
            </a:r>
          </a:p>
          <a:p>
            <a:endParaRPr lang="en-US" b="1" dirty="0"/>
          </a:p>
          <a:p>
            <a:r>
              <a:rPr lang="en-US" b="1" dirty="0"/>
              <a:t>Total AND Gates:</a:t>
            </a:r>
          </a:p>
          <a:p>
            <a:r>
              <a:rPr lang="en-US" b="1" dirty="0"/>
              <a:t>m = 64 + 2x8 +</a:t>
            </a:r>
          </a:p>
          <a:p>
            <a:r>
              <a:rPr lang="en-US" b="1" dirty="0"/>
              <a:t>        2x4 = 88</a:t>
            </a:r>
          </a:p>
          <a:p>
            <a:endParaRPr lang="en-US" b="1" dirty="0"/>
          </a:p>
          <a:p>
            <a:r>
              <a:rPr lang="en-US" b="1" dirty="0"/>
              <a:t>n = 2 (Each AND </a:t>
            </a:r>
          </a:p>
          <a:p>
            <a:r>
              <a:rPr lang="en-US" b="1" dirty="0"/>
              <a:t>       gate with 2</a:t>
            </a:r>
          </a:p>
          <a:p>
            <a:r>
              <a:rPr lang="en-US" b="1" dirty="0"/>
              <a:t>        inputs)</a:t>
            </a:r>
          </a:p>
          <a:p>
            <a:endParaRPr lang="en-US" b="1" dirty="0"/>
          </a:p>
          <a:p>
            <a:r>
              <a:rPr lang="en-US" b="1" dirty="0"/>
              <a:t>Gate Input Cost=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/>
              <a:t> + (n x m)</a:t>
            </a:r>
          </a:p>
          <a:p>
            <a:r>
              <a:rPr lang="en-US" b="1" dirty="0"/>
              <a:t>= 6 + (2x88)</a:t>
            </a:r>
          </a:p>
          <a:p>
            <a:r>
              <a:rPr lang="en-US" b="1" dirty="0">
                <a:solidFill>
                  <a:srgbClr val="C00000"/>
                </a:solidFill>
              </a:rPr>
              <a:t>= 182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390 </a:t>
            </a:r>
            <a:r>
              <a:rPr lang="en-US" sz="2400" b="1" dirty="0" err="1">
                <a:solidFill>
                  <a:srgbClr val="C00000"/>
                </a:solidFill>
              </a:rPr>
              <a:t>vs</a:t>
            </a:r>
            <a:r>
              <a:rPr lang="en-US" sz="2400" b="1" dirty="0">
                <a:solidFill>
                  <a:srgbClr val="C00000"/>
                </a:solidFill>
              </a:rPr>
              <a:t> 182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Which design is better?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4x16</a:t>
            </a:r>
          </a:p>
          <a:p>
            <a:pPr algn="ctr"/>
            <a:r>
              <a:rPr lang="en-US" sz="66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3122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2209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072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8600" y="182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2436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48600" y="3048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3568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600" y="2133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48600" y="2741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48600" y="3276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8600" y="37967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848600" y="4114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600" y="4722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48600" y="5334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48600" y="5854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48600" y="4419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48600" y="5027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600" y="556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48600" y="6170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endParaRPr lang="en-US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19200" y="5906869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1000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8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r>
              <a:rPr lang="en-US" b="1" dirty="0"/>
              <a:t>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r>
              <a:rPr lang="en-US" b="1" dirty="0"/>
              <a:t> =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r>
              <a:rPr lang="en-US" b="1" dirty="0"/>
              <a:t> =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r>
              <a:rPr lang="en-US" b="1" dirty="0"/>
              <a:t> =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19200" y="5906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1000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8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1447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674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2819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43600" y="3135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3962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467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43600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436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6415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r>
              <a:rPr lang="en-US" b="1" dirty="0"/>
              <a:t>=1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6415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r>
              <a:rPr lang="en-US" b="1" dirty="0"/>
              <a:t>=1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7200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r>
              <a:rPr lang="en-US" b="1" dirty="0"/>
              <a:t>=1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7200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r>
              <a:rPr lang="en-US" b="1" dirty="0"/>
              <a:t>=1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19200" y="59068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1010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10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1447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674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2819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43600" y="3135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3962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467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43600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436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25" name="Straight Connector 124"/>
          <p:cNvCxnSpPr>
            <a:stCxn id="116" idx="3"/>
            <a:endCxn id="84" idx="1"/>
          </p:cNvCxnSpPr>
          <p:nvPr/>
        </p:nvCxnSpPr>
        <p:spPr>
          <a:xfrm>
            <a:off x="3761886" y="2546866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83560" y="3722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7889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143000" y="6059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1000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8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62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62000" y="4050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4466" y="1600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r>
              <a:rPr lang="en-US" b="1" dirty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0" y="2221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r>
              <a:rPr lang="en-US" b="1" dirty="0"/>
              <a:t> 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0" y="28310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r>
              <a:rPr lang="en-US" b="1" dirty="0"/>
              <a:t>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0" y="33528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r>
              <a:rPr lang="en-US" b="1" dirty="0"/>
              <a:t> = 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4466" y="1905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r>
              <a:rPr lang="en-US" b="1" dirty="0"/>
              <a:t> =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0" y="25262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r>
              <a:rPr lang="en-US" b="1" dirty="0"/>
              <a:t> = 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0" y="31358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r>
              <a:rPr lang="en-US" b="1" dirty="0"/>
              <a:t> =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2000" y="35814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r>
              <a:rPr lang="en-US" b="1" dirty="0"/>
              <a:t>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04466" y="3886200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r>
              <a:rPr lang="en-US" b="1" dirty="0"/>
              <a:t> =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0" y="4507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r>
              <a:rPr lang="en-US" b="1" dirty="0"/>
              <a:t>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r>
              <a:rPr lang="en-US" b="1" dirty="0"/>
              <a:t> =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82000" y="563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r>
              <a:rPr lang="en-US" b="1" dirty="0"/>
              <a:t> = 0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04466" y="4191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r>
              <a:rPr lang="en-US" b="1" dirty="0"/>
              <a:t> =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2000" y="4812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r>
              <a:rPr lang="en-US" b="1" dirty="0"/>
              <a:t> 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82000" y="5421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r>
              <a:rPr lang="en-US" b="1" dirty="0"/>
              <a:t> = 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82000" y="5955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r>
              <a:rPr lang="en-US" b="1" dirty="0"/>
              <a:t> =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25" name="Straight Connector 124"/>
          <p:cNvCxnSpPr>
            <a:stCxn id="116" idx="3"/>
            <a:endCxn id="84" idx="1"/>
          </p:cNvCxnSpPr>
          <p:nvPr/>
        </p:nvCxnSpPr>
        <p:spPr>
          <a:xfrm>
            <a:off x="3761886" y="2546866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83560" y="3722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7889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143000" y="6059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1000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8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62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62000" y="4050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10000" y="2590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10000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10000" y="4431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0" y="565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70514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70514" y="4267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4x16 Decoder using 2x4 Decoders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4466" y="1600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r>
              <a:rPr lang="en-US" b="1" dirty="0"/>
              <a:t>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0" y="2221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r>
              <a:rPr lang="en-US" b="1" dirty="0"/>
              <a:t> 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0" y="28310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r>
              <a:rPr lang="en-US" b="1" dirty="0"/>
              <a:t>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0" y="33528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r>
              <a:rPr lang="en-US" b="1" dirty="0"/>
              <a:t> = 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4466" y="1905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r>
              <a:rPr lang="en-US" b="1" dirty="0"/>
              <a:t> =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0" y="25262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r>
              <a:rPr lang="en-US" b="1" dirty="0"/>
              <a:t> = 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0" y="31358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r>
              <a:rPr lang="en-US" b="1" dirty="0"/>
              <a:t> =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2000" y="35814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r>
              <a:rPr lang="en-US" b="1" dirty="0"/>
              <a:t>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04466" y="3886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r>
              <a:rPr lang="en-US" b="1" dirty="0"/>
              <a:t> =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0" y="4507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r>
              <a:rPr lang="en-US" b="1" dirty="0"/>
              <a:t>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12</a:t>
            </a:r>
            <a:r>
              <a:rPr lang="en-US" b="1" dirty="0"/>
              <a:t> =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82000" y="563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14</a:t>
            </a:r>
            <a:r>
              <a:rPr lang="en-US" b="1" dirty="0"/>
              <a:t> = 0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75856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04466" y="4191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r>
              <a:rPr lang="en-US" b="1" dirty="0"/>
              <a:t> =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2000" y="4812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11</a:t>
            </a:r>
            <a:r>
              <a:rPr lang="en-US" b="1" dirty="0"/>
              <a:t> 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82000" y="54218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13</a:t>
            </a:r>
            <a:r>
              <a:rPr lang="en-US" b="1" dirty="0"/>
              <a:t> =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82000" y="5955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r>
              <a:rPr lang="en-US" b="1" dirty="0"/>
              <a:t> =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4102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25" name="Straight Connector 124"/>
          <p:cNvCxnSpPr>
            <a:stCxn id="116" idx="3"/>
            <a:endCxn id="84" idx="1"/>
          </p:cNvCxnSpPr>
          <p:nvPr/>
        </p:nvCxnSpPr>
        <p:spPr>
          <a:xfrm>
            <a:off x="3761886" y="2546866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83560" y="3722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7889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2x4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143000" y="6059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1101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13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62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62000" y="4050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10000" y="2590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10000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10000" y="4431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0" y="565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70514" y="52049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70514" y="549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all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4840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containing all the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3x8 Decoder using two 2x4 Decoders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477001" y="2285997"/>
          <a:ext cx="2590800" cy="4296095"/>
        </p:xfrm>
        <a:graphic>
          <a:graphicData uri="http://schemas.openxmlformats.org/drawingml/2006/table">
            <a:tbl>
              <a:tblPr/>
              <a:tblGrid>
                <a:gridCol w="52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 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6200" y="1447800"/>
            <a:ext cx="6314798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5x32 Decoder using four 3x8 and one 2x4 Decoder(s)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5x32</a:t>
            </a:r>
          </a:p>
          <a:p>
            <a:pPr algn="ctr"/>
            <a:r>
              <a:rPr lang="en-US" sz="66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3122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2209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072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8600" y="182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2436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48600" y="3048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3568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600" y="2133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48600" y="2741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48600" y="3276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8600" y="37967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848600" y="4114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600" y="4722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48600" y="5334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48600" y="5854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30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48600" y="4419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48600" y="5027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600" y="556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48600" y="6170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31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33400" y="48752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4659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4</a:t>
            </a:r>
            <a:endParaRPr lang="en-US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5x32 Decoder using four 3x8 and one 2x4 Decoder(s)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r>
              <a:rPr lang="en-US" b="1" dirty="0"/>
              <a:t> … 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r>
              <a:rPr lang="en-US" b="1" dirty="0"/>
              <a:t> … D</a:t>
            </a:r>
            <a:r>
              <a:rPr lang="en-US" sz="1200" b="1" dirty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23</a:t>
            </a:r>
            <a:r>
              <a:rPr lang="en-US" b="1" dirty="0"/>
              <a:t>… D</a:t>
            </a:r>
            <a:r>
              <a:rPr lang="en-US" sz="1200" b="1" dirty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31</a:t>
            </a:r>
            <a:r>
              <a:rPr lang="en-US" b="1" dirty="0"/>
              <a:t>…D</a:t>
            </a:r>
            <a:r>
              <a:rPr lang="en-US" sz="1200" b="1" dirty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5x32 Decoder using four 3x8 and one 2x4 Decoder(s)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r>
              <a:rPr lang="en-US" b="1" dirty="0"/>
              <a:t> - 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r>
              <a:rPr lang="en-US" b="1" dirty="0"/>
              <a:t> - D</a:t>
            </a:r>
            <a:r>
              <a:rPr lang="en-US" sz="1200" b="1" dirty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23</a:t>
            </a:r>
            <a:r>
              <a:rPr lang="en-US" b="1" dirty="0"/>
              <a:t> - D</a:t>
            </a:r>
            <a:r>
              <a:rPr lang="en-US" sz="1200" b="1" dirty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31</a:t>
            </a:r>
            <a:r>
              <a:rPr lang="en-US" b="1" dirty="0"/>
              <a:t> - D</a:t>
            </a:r>
            <a:r>
              <a:rPr lang="en-US" sz="1200" b="1" dirty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60592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10110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22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2000" y="2754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2000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5x32 Decoder using four 3x8 and one 2x4 Decoder(s)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r>
              <a:rPr lang="en-US" b="1" dirty="0"/>
              <a:t> - 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r>
              <a:rPr lang="en-US" b="1" dirty="0"/>
              <a:t> - D</a:t>
            </a:r>
            <a:r>
              <a:rPr lang="en-US" sz="1200" b="1" dirty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23</a:t>
            </a:r>
            <a:r>
              <a:rPr lang="en-US" b="1" dirty="0"/>
              <a:t> - D</a:t>
            </a:r>
            <a:r>
              <a:rPr lang="en-US" sz="1200" b="1" dirty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31</a:t>
            </a:r>
            <a:r>
              <a:rPr lang="en-US" b="1" dirty="0"/>
              <a:t> - D</a:t>
            </a:r>
            <a:r>
              <a:rPr lang="en-US" sz="1200" b="1" dirty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60592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10110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22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2000" y="2754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2000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89314" y="2221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9314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893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862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48200" y="4126468"/>
            <a:ext cx="5357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51076" y="45836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22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  <a:endParaRPr lang="en-US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5x32 Decoder using four 3x8 and one 2x4 Decoder(s)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7</a:t>
            </a:r>
            <a:r>
              <a:rPr lang="en-US" b="1" dirty="0"/>
              <a:t> - 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2x4</a:t>
            </a:r>
          </a:p>
          <a:p>
            <a:pPr algn="ctr"/>
            <a:r>
              <a:rPr lang="en-US" b="1" dirty="0"/>
              <a:t>Decoder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15</a:t>
            </a:r>
            <a:r>
              <a:rPr lang="en-US" b="1" dirty="0"/>
              <a:t> - D</a:t>
            </a:r>
            <a:r>
              <a:rPr lang="en-US" sz="1200" b="1" dirty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23</a:t>
            </a:r>
            <a:r>
              <a:rPr lang="en-US" b="1" dirty="0"/>
              <a:t> - D</a:t>
            </a:r>
            <a:r>
              <a:rPr lang="en-US" sz="1200" b="1" dirty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sz="1200" b="1" dirty="0"/>
              <a:t>31</a:t>
            </a:r>
            <a:r>
              <a:rPr lang="en-US" b="1" dirty="0"/>
              <a:t> - D</a:t>
            </a:r>
            <a:r>
              <a:rPr lang="en-US" sz="1200" b="1" dirty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 - 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605926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>
                <a:solidFill>
                  <a:srgbClr val="C00000"/>
                </a:solidFill>
              </a:rPr>
              <a:t>10110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What will be the output now?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2000" y="2754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2000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89314" y="2221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9314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893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862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48200" y="4126468"/>
            <a:ext cx="5357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151076" y="45836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200" b="1" dirty="0">
                <a:solidFill>
                  <a:srgbClr val="C00000"/>
                </a:solidFill>
              </a:rPr>
              <a:t>22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  <a:endParaRPr lang="en-US" b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533400" y="57896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0" y="5574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2200" y="5562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7200" y="5345668"/>
            <a:ext cx="6351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 =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all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4840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containing all the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1002268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Which output signal will be ON </a:t>
            </a:r>
            <a:r>
              <a:rPr lang="en-US" b="1" dirty="0" err="1">
                <a:solidFill>
                  <a:srgbClr val="C00000"/>
                </a:solidFill>
              </a:rPr>
              <a:t>on</a:t>
            </a:r>
            <a:r>
              <a:rPr lang="en-US" b="1" dirty="0">
                <a:solidFill>
                  <a:srgbClr val="C00000"/>
                </a:solidFill>
              </a:rPr>
              <a:t> input (110)</a:t>
            </a:r>
            <a:r>
              <a:rPr lang="en-US" sz="11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all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4840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containing all the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1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all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m</a:t>
            </a:r>
            <a:r>
              <a:rPr lang="en-US" sz="1050" dirty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4840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 containing all the </a:t>
            </a:r>
            <a:r>
              <a:rPr lang="en-US" dirty="0" err="1"/>
              <a:t>minterms</a:t>
            </a:r>
            <a:r>
              <a:rPr lang="en-US" dirty="0"/>
              <a:t> of 3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1002268"/>
            <a:ext cx="499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will be the behavior of other output signals?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1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64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3284</Words>
  <Application>Microsoft Office PowerPoint</Application>
  <PresentationFormat>On-screen Show (4:3)</PresentationFormat>
  <Paragraphs>1867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Centaur</vt:lpstr>
      <vt:lpstr>Tahoma</vt:lpstr>
      <vt:lpstr>Times New Roman</vt:lpstr>
      <vt:lpstr>Wingdings</vt:lpstr>
      <vt:lpstr>Office Theme</vt:lpstr>
      <vt:lpstr>Decoders</vt:lpstr>
      <vt:lpstr>Minterms</vt:lpstr>
      <vt:lpstr>Minterm0</vt:lpstr>
      <vt:lpstr>Minterm0</vt:lpstr>
      <vt:lpstr>Minterm0</vt:lpstr>
      <vt:lpstr>Combining all Minterms of 3 Variables</vt:lpstr>
      <vt:lpstr>Combining all Minterms of 3 Variables</vt:lpstr>
      <vt:lpstr>Combining all Minterms of 3 Variables</vt:lpstr>
      <vt:lpstr>Combining all Minterms of 3 Variables</vt:lpstr>
      <vt:lpstr>Combining all Minterms of 3 Variables</vt:lpstr>
      <vt:lpstr>How Minterms Work?</vt:lpstr>
      <vt:lpstr>Circuit to generate all Minterms</vt:lpstr>
      <vt:lpstr>Decoder</vt:lpstr>
      <vt:lpstr>Decoder…</vt:lpstr>
      <vt:lpstr>Decoder…</vt:lpstr>
      <vt:lpstr>Decoder…</vt:lpstr>
      <vt:lpstr>1-to-2 Line Decoder</vt:lpstr>
      <vt:lpstr>2-to-4 Line Decoder</vt:lpstr>
      <vt:lpstr>3-to-8 Line Decoder</vt:lpstr>
      <vt:lpstr>Decoder with Enable Input</vt:lpstr>
      <vt:lpstr>Decoder with Enable Input</vt:lpstr>
      <vt:lpstr>Decoder with Enable Input</vt:lpstr>
      <vt:lpstr>Decoder with Enable Input</vt:lpstr>
      <vt:lpstr>Decoder with Enable Input</vt:lpstr>
      <vt:lpstr>Implementing Functions using Decoder</vt:lpstr>
      <vt:lpstr>Decoder-Based Combinational Circuit</vt:lpstr>
      <vt:lpstr>Decoder-Based Combinational Circuit</vt:lpstr>
      <vt:lpstr>Decoder-Based Combinational Circuit</vt:lpstr>
      <vt:lpstr>Decoder-Based Combinational Circuit</vt:lpstr>
      <vt:lpstr>Decoder-Based Combinational Circuit</vt:lpstr>
      <vt:lpstr>Decoder-Based Combinational Circuit</vt:lpstr>
      <vt:lpstr>Encoder</vt:lpstr>
      <vt:lpstr>Octal to Binary Encoder</vt:lpstr>
      <vt:lpstr>Octal to Binary Encoder</vt:lpstr>
      <vt:lpstr>Octal to Binary Encoder</vt:lpstr>
      <vt:lpstr>Limitations of Encoder</vt:lpstr>
      <vt:lpstr>Priority Encoder</vt:lpstr>
      <vt:lpstr>Priority Encoder</vt:lpstr>
      <vt:lpstr>Priority Encoder</vt:lpstr>
      <vt:lpstr>3-to-8 Line Decoder (Two-Level Implementation)</vt:lpstr>
      <vt:lpstr>3-to-8 Line Decoder  (Hierarchical Design)</vt:lpstr>
      <vt:lpstr>3-to-8 Line Decoder  (Hierarchical Design)</vt:lpstr>
      <vt:lpstr>3-to-8 Line Decoder  (Hierarchical Design)</vt:lpstr>
      <vt:lpstr>3-to-8 Line Decoder  (Hierarchical Design)</vt:lpstr>
      <vt:lpstr>6 x 64 Decoder (Non-Hierarchical Design)</vt:lpstr>
      <vt:lpstr>6-to-64 Decoder (Hierarchical Design)</vt:lpstr>
      <vt:lpstr>Two-Level Implementation  vs Hierarchical Design</vt:lpstr>
      <vt:lpstr>Gate Input Cost</vt:lpstr>
      <vt:lpstr>3-to-8 Line Decoder  (Hierarchical Design)</vt:lpstr>
      <vt:lpstr>6 x 64 Decoder (Non-Hierarchical Design)</vt:lpstr>
      <vt:lpstr>6-to-64 Decoder (Hierarchical Design)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3x8 Decoder using two 2x4 Decoders</vt:lpstr>
      <vt:lpstr>Constructing 5x32 Decoder using four 3x8 and one 2x4 Decoder(s) Only</vt:lpstr>
      <vt:lpstr>Constructing 5x32 Decoder using four 3x8 and one 2x4 Decoder(s) Only</vt:lpstr>
      <vt:lpstr>Constructing 5x32 Decoder using four 3x8 and one 2x4 Decoder(s) Only</vt:lpstr>
      <vt:lpstr>Constructing 5x32 Decoder using four 3x8 and one 2x4 Decoder(s) Only</vt:lpstr>
      <vt:lpstr>Constructing 5x32 Decoder using four 3x8 and one 2x4 Decoder(s)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Decoder</dc:title>
  <dc:creator>Samin</dc:creator>
  <cp:lastModifiedBy>L215463Muhammad ALi</cp:lastModifiedBy>
  <cp:revision>480</cp:revision>
  <dcterms:created xsi:type="dcterms:W3CDTF">2015-03-27T13:00:27Z</dcterms:created>
  <dcterms:modified xsi:type="dcterms:W3CDTF">2022-05-09T06:04:42Z</dcterms:modified>
</cp:coreProperties>
</file>