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32" r:id="rId11"/>
    <p:sldId id="333" r:id="rId12"/>
    <p:sldId id="334" r:id="rId13"/>
    <p:sldId id="336" r:id="rId14"/>
    <p:sldId id="337" r:id="rId15"/>
    <p:sldId id="338" r:id="rId16"/>
    <p:sldId id="339" r:id="rId17"/>
    <p:sldId id="340" r:id="rId18"/>
    <p:sldId id="267" r:id="rId19"/>
    <p:sldId id="268" r:id="rId20"/>
    <p:sldId id="294" r:id="rId21"/>
    <p:sldId id="301" r:id="rId22"/>
    <p:sldId id="275" r:id="rId23"/>
    <p:sldId id="270" r:id="rId24"/>
    <p:sldId id="278" r:id="rId25"/>
    <p:sldId id="277" r:id="rId26"/>
    <p:sldId id="295" r:id="rId27"/>
    <p:sldId id="327" r:id="rId28"/>
    <p:sldId id="328" r:id="rId29"/>
    <p:sldId id="330" r:id="rId30"/>
    <p:sldId id="293" r:id="rId31"/>
    <p:sldId id="272" r:id="rId32"/>
    <p:sldId id="271" r:id="rId33"/>
    <p:sldId id="292" r:id="rId34"/>
    <p:sldId id="279" r:id="rId35"/>
    <p:sldId id="284" r:id="rId36"/>
    <p:sldId id="346" r:id="rId37"/>
    <p:sldId id="341" r:id="rId38"/>
    <p:sldId id="343" r:id="rId39"/>
    <p:sldId id="344" r:id="rId40"/>
    <p:sldId id="345" r:id="rId41"/>
    <p:sldId id="342" r:id="rId42"/>
    <p:sldId id="296" r:id="rId43"/>
    <p:sldId id="297" r:id="rId44"/>
    <p:sldId id="298" r:id="rId45"/>
    <p:sldId id="285" r:id="rId46"/>
    <p:sldId id="286" r:id="rId47"/>
    <p:sldId id="331" r:id="rId48"/>
    <p:sldId id="287" r:id="rId49"/>
    <p:sldId id="288" r:id="rId50"/>
    <p:sldId id="313" r:id="rId51"/>
    <p:sldId id="314" r:id="rId52"/>
    <p:sldId id="315" r:id="rId53"/>
    <p:sldId id="316" r:id="rId54"/>
    <p:sldId id="289" r:id="rId55"/>
    <p:sldId id="290" r:id="rId56"/>
    <p:sldId id="299" r:id="rId57"/>
    <p:sldId id="300" r:id="rId58"/>
    <p:sldId id="317" r:id="rId59"/>
    <p:sldId id="347" r:id="rId60"/>
    <p:sldId id="302" r:id="rId61"/>
    <p:sldId id="291" r:id="rId62"/>
    <p:sldId id="312" r:id="rId63"/>
    <p:sldId id="319" r:id="rId64"/>
    <p:sldId id="320" r:id="rId65"/>
    <p:sldId id="321" r:id="rId66"/>
    <p:sldId id="303" r:id="rId67"/>
    <p:sldId id="305" r:id="rId68"/>
    <p:sldId id="306" r:id="rId69"/>
    <p:sldId id="307" r:id="rId70"/>
    <p:sldId id="308" r:id="rId71"/>
    <p:sldId id="309" r:id="rId72"/>
    <p:sldId id="310" r:id="rId73"/>
    <p:sldId id="311" r:id="rId74"/>
    <p:sldId id="322" r:id="rId75"/>
    <p:sldId id="323" r:id="rId76"/>
    <p:sldId id="324" r:id="rId77"/>
    <p:sldId id="325" r:id="rId78"/>
    <p:sldId id="326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215463Muhammad ALi" initials="LA" lastIdx="1" clrIdx="0">
    <p:extLst>
      <p:ext uri="{19B8F6BF-5375-455C-9EA6-DF929625EA0E}">
        <p15:presenceInfo xmlns:p15="http://schemas.microsoft.com/office/powerpoint/2012/main" userId="L215463Muhammad 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Reference: Chapter 3</a:t>
            </a:r>
          </a:p>
          <a:p>
            <a:r>
              <a:rPr lang="en-US" dirty="0" err="1"/>
              <a:t>Moris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7526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400" y="4800600"/>
            <a:ext cx="33695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066800"/>
            <a:ext cx="2133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1430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0668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88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1143000"/>
            <a:ext cx="21336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0" y="4876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0" y="3048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71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914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3914" y="32004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3914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3914" y="586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34400" y="4800600"/>
            <a:ext cx="3241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143000"/>
            <a:ext cx="39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Write Equation for this MUX (output 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81000" y="1200150"/>
            <a:ext cx="55721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 (MUX/Data Selector)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Used for Selection</a:t>
            </a:r>
          </a:p>
          <a:p>
            <a:pPr>
              <a:buFontTx/>
              <a:buChar char="-"/>
            </a:pPr>
            <a:r>
              <a:rPr lang="en-US" dirty="0"/>
              <a:t>Takes </a:t>
            </a:r>
            <a:r>
              <a:rPr lang="en-US" sz="4000" b="1" dirty="0"/>
              <a:t>2</a:t>
            </a:r>
            <a:r>
              <a:rPr lang="en-US" sz="4000" b="1" baseline="30000" dirty="0"/>
              <a:t>n</a:t>
            </a:r>
            <a:r>
              <a:rPr lang="en-US" dirty="0"/>
              <a:t> information inputs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C00000"/>
                </a:solidFill>
              </a:rPr>
              <a:t>Sends only one input to output line always</a:t>
            </a:r>
          </a:p>
          <a:p>
            <a:pPr>
              <a:buFontTx/>
              <a:buChar char="-"/>
            </a:pPr>
            <a:r>
              <a:rPr lang="en-US" dirty="0"/>
              <a:t>Based on </a:t>
            </a:r>
            <a:r>
              <a:rPr lang="en-US" sz="4000" b="1" dirty="0"/>
              <a:t>n</a:t>
            </a:r>
            <a:r>
              <a:rPr lang="en-US" dirty="0"/>
              <a:t> selection input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166648" y="2895600"/>
            <a:ext cx="10668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 - to - 1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MUX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 = 2</a:t>
            </a:r>
            <a:r>
              <a:rPr lang="en-US" b="1" baseline="30000" dirty="0">
                <a:solidFill>
                  <a:schemeClr val="tx1"/>
                </a:solidFill>
              </a:rPr>
              <a:t>n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696532" y="37454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96532" y="40502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5000" y="3048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5000" y="337613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05400" y="28194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4724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39000" y="36560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87350" y="35168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34186" y="3135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63132" y="3276600"/>
            <a:ext cx="245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34186" y="3810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m-1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6210300" y="4533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3634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5158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668294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6819106" y="4533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991932" y="4724400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n-1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34732" y="47244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1000" y="1143000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Y = m</a:t>
            </a:r>
            <a:r>
              <a:rPr lang="en-US" sz="1600" b="1" i="1" dirty="0"/>
              <a:t>0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/>
              <a:t>0</a:t>
            </a:r>
            <a:r>
              <a:rPr lang="en-US" sz="2800" b="1" i="1" dirty="0"/>
              <a:t> + m</a:t>
            </a:r>
            <a:r>
              <a:rPr lang="en-US" sz="1600" b="1" i="1" dirty="0"/>
              <a:t>1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/>
              <a:t>1</a:t>
            </a:r>
            <a:r>
              <a:rPr lang="en-US" sz="2800" b="1" i="1" dirty="0"/>
              <a:t> + m</a:t>
            </a:r>
            <a:r>
              <a:rPr lang="en-US" sz="1600" b="1" i="1" dirty="0"/>
              <a:t>2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/>
              <a:t>2</a:t>
            </a:r>
            <a:r>
              <a:rPr lang="en-US" sz="2800" b="1" i="1" dirty="0"/>
              <a:t> + m</a:t>
            </a:r>
            <a:r>
              <a:rPr lang="en-US" sz="1600" b="1" i="1" dirty="0"/>
              <a:t>3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i="1" dirty="0"/>
              <a:t>3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Forward Information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/>
              <a:t>x</a:t>
            </a:r>
            <a:r>
              <a:rPr lang="en-US" sz="3600" dirty="0"/>
              <a:t> to output Line Y where (x)</a:t>
            </a:r>
            <a:r>
              <a:rPr lang="en-US" sz="2000" dirty="0"/>
              <a:t>10</a:t>
            </a:r>
            <a:r>
              <a:rPr lang="en-US" sz="3600" dirty="0"/>
              <a:t> = (S</a:t>
            </a:r>
            <a:r>
              <a:rPr lang="en-US" sz="2000" dirty="0"/>
              <a:t>n-1</a:t>
            </a:r>
            <a:r>
              <a:rPr lang="en-US" sz="3600" dirty="0"/>
              <a:t>S</a:t>
            </a:r>
            <a:r>
              <a:rPr lang="en-US" sz="2000" dirty="0"/>
              <a:t>n-2</a:t>
            </a:r>
            <a:r>
              <a:rPr lang="en-US" sz="3600" dirty="0"/>
              <a:t>…S</a:t>
            </a:r>
            <a:r>
              <a:rPr lang="en-US" sz="2000" dirty="0"/>
              <a:t>1</a:t>
            </a:r>
            <a:r>
              <a:rPr lang="en-US" sz="3600" dirty="0"/>
              <a:t>S</a:t>
            </a:r>
            <a:r>
              <a:rPr lang="en-US" sz="2000" dirty="0"/>
              <a:t>0</a:t>
            </a:r>
            <a:r>
              <a:rPr lang="en-US" sz="3600" dirty="0"/>
              <a:t>)</a:t>
            </a:r>
            <a:r>
              <a:rPr lang="en-US" sz="2000" dirty="0"/>
              <a:t>2</a:t>
            </a:r>
            <a:endParaRPr lang="en-US"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8x1 MUX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and Circuit</a:t>
            </a:r>
          </a:p>
          <a:p>
            <a:r>
              <a:rPr lang="en-US" dirty="0"/>
              <a:t>Do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64-to-1 Multiplexer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960120"/>
            <a:ext cx="7562548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1143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2^6 = 64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6324600" cy="4648199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Quadruple </a:t>
            </a:r>
            <a:r>
              <a:rPr lang="en-US" dirty="0">
                <a:sym typeface="Wingdings" pitchFamily="2" charset="2"/>
              </a:rPr>
              <a:t> Information size = 4-bits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Takes two 4-bit numbers e.g. </a:t>
            </a:r>
          </a:p>
          <a:p>
            <a:pPr marL="742950" lvl="2" indent="-342900" algn="ctr">
              <a:buNone/>
            </a:pPr>
            <a:r>
              <a:rPr lang="en-US" dirty="0"/>
              <a:t>A = 1011 </a:t>
            </a:r>
          </a:p>
          <a:p>
            <a:pPr marL="742950" lvl="2" indent="-342900" algn="ctr">
              <a:buNone/>
            </a:pPr>
            <a:r>
              <a:rPr lang="en-US" dirty="0"/>
              <a:t>B = 1101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Sends one of the numbers to output (Total 4 output lines, 1 line per bit)</a:t>
            </a:r>
          </a:p>
          <a:p>
            <a:endParaRPr lang="en-US" sz="2400" dirty="0"/>
          </a:p>
          <a:p>
            <a:r>
              <a:rPr lang="en-US" dirty="0"/>
              <a:t>No of selection doesn’t not depends on bits it stills depends on no of </a:t>
            </a:r>
            <a:r>
              <a:rPr lang="en-US" dirty="0" err="1"/>
              <a:t>ips</a:t>
            </a:r>
            <a:r>
              <a:rPr lang="en-US" dirty="0"/>
              <a:t>. By ALI</a:t>
            </a:r>
          </a:p>
        </p:txBody>
      </p:sp>
      <p:graphicFrame>
        <p:nvGraphicFramePr>
          <p:cNvPr id="4" name="Content Placeholder 25"/>
          <p:cNvGraphicFramePr>
            <a:graphicFrameLocks/>
          </p:cNvGraphicFramePr>
          <p:nvPr/>
        </p:nvGraphicFramePr>
        <p:xfrm>
          <a:off x="6527800" y="1752600"/>
          <a:ext cx="246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Select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A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Select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B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10400" y="3429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3581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29400" y="3733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3884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4038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4418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4570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4721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4875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24600" y="3581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5272" y="4431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305800" y="4189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05800" y="4341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4492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4646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667472" y="4189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353300" y="5829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91400" y="6031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06696" y="609600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35814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2800" y="4191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1400" y="480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5334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05200" y="13070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9166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5200" y="25262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Quadruple Multiplexer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28600" y="685800"/>
            <a:ext cx="5885949" cy="612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7010400" y="1524000"/>
            <a:ext cx="1295400" cy="220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629400" y="1676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629400" y="1828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29400" y="1979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29400" y="2133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629400" y="2513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29400" y="2665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629400" y="2816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629400" y="2970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24600" y="16764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5272" y="25262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8305800" y="2284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05800" y="2436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05800" y="25876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05800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7472" y="22844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7353300" y="39243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391400" y="41264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8600" y="5486400"/>
            <a:ext cx="6286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5302" y="6183868"/>
            <a:ext cx="635110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 =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89090" y="61722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7114" y="9260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7114" y="1524000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24000" y="2145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0" y="2754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01696" y="36692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01696" y="42788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01696" y="4888468"/>
            <a:ext cx="63190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 =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06696" y="609600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35814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52800" y="4191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581400" y="480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2400" y="53340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05200" y="13070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05200" y="19166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05200" y="2526268"/>
            <a:ext cx="41549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sz="1400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41714" y="9906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38600" y="1688068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038600" y="2209800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38600" y="3059668"/>
            <a:ext cx="301686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7168" y="1002268"/>
            <a:ext cx="77431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Yi =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609725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95375" y="5029200"/>
            <a:ext cx="243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Truth table for 2x1 MUX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32716" y="2602468"/>
            <a:ext cx="1066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86600" y="30596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28294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2600" y="32104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400" y="2678668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0884" y="29189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5400" y="26258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05400" y="29951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438900" y="3706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7000" y="3897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graphicFrame>
        <p:nvGraphicFramePr>
          <p:cNvPr id="21" name="Content Placeholder 25"/>
          <p:cNvGraphicFramePr>
            <a:graphicFrameLocks noGrp="1"/>
          </p:cNvGraphicFramePr>
          <p:nvPr>
            <p:ph idx="1"/>
          </p:nvPr>
        </p:nvGraphicFramePr>
        <p:xfrm>
          <a:off x="5257800" y="4812268"/>
          <a:ext cx="177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77957" y="6031468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4-to-1 Quad Multiplexer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753128" y="1752600"/>
            <a:ext cx="1295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Quad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372128" y="1905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72128" y="2057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72128" y="2208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72128" y="23622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72128" y="2741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72128" y="2894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72128" y="30448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372128" y="3198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67328" y="1905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0" y="27548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048528" y="32750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48528" y="3427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48528" y="35782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048528" y="3732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10200" y="32750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4096028" y="5676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34128" y="58790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372128" y="36576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72128" y="38100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372128" y="39608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72128" y="41148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72128" y="44942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372128" y="46466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372128" y="479742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72128" y="4951412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067328" y="3657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0" y="45074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4457700" y="56761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95800" y="587827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Quad Multiplexer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999805" y="862012"/>
            <a:ext cx="7144195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18805" y="25146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637205" y="33528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76200" y="5181600"/>
            <a:ext cx="2266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Information</a:t>
            </a:r>
          </a:p>
          <a:p>
            <a:r>
              <a:rPr lang="en-US" dirty="0"/>
              <a:t> = 4 (e.g. 4 Numbers)</a:t>
            </a:r>
          </a:p>
          <a:p>
            <a:r>
              <a:rPr lang="en-US" dirty="0"/>
              <a:t>Size of Information</a:t>
            </a:r>
          </a:p>
          <a:p>
            <a:r>
              <a:rPr lang="en-US" dirty="0"/>
              <a:t>= 4 (Each no. of 4 bits)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4x1 Dual 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Channel (of Information) = 4</a:t>
            </a:r>
          </a:p>
          <a:p>
            <a:r>
              <a:rPr lang="en-US" dirty="0"/>
              <a:t>Dual means each Number of 2-bits</a:t>
            </a:r>
          </a:p>
          <a:p>
            <a:r>
              <a:rPr lang="en-US"/>
              <a:t>For example,</a:t>
            </a:r>
            <a:endParaRPr lang="en-US" dirty="0"/>
          </a:p>
          <a:p>
            <a:pPr lvl="1">
              <a:buNone/>
            </a:pPr>
            <a:r>
              <a:rPr lang="en-US" dirty="0"/>
              <a:t>A = 10, B = 11, C = 01 and D = 00</a:t>
            </a:r>
          </a:p>
          <a:p>
            <a:r>
              <a:rPr lang="en-US" dirty="0"/>
              <a:t>Sends one of the numbers to output according to the selection input (Total 2 output lines required)</a:t>
            </a:r>
          </a:p>
          <a:p>
            <a:r>
              <a:rPr lang="en-US" dirty="0"/>
              <a:t>Do yourself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sends 1 out of 2^n information</a:t>
            </a:r>
          </a:p>
          <a:p>
            <a:r>
              <a:rPr lang="en-US" dirty="0"/>
              <a:t>Information Size ……. MUX Output Size</a:t>
            </a:r>
            <a:r>
              <a:rPr lang="en-US" sz="1600" dirty="0"/>
              <a:t> (Output wires)</a:t>
            </a:r>
            <a:endParaRPr lang="en-US" dirty="0"/>
          </a:p>
          <a:p>
            <a:pPr lvl="1">
              <a:buNone/>
            </a:pPr>
            <a:r>
              <a:rPr lang="en-US" dirty="0"/>
              <a:t>			1              ……..             1</a:t>
            </a:r>
          </a:p>
          <a:p>
            <a:pPr lvl="1">
              <a:buNone/>
            </a:pPr>
            <a:r>
              <a:rPr lang="en-US" dirty="0"/>
              <a:t>			4              ……..             4</a:t>
            </a:r>
          </a:p>
          <a:p>
            <a:pPr lvl="1">
              <a:buNone/>
            </a:pPr>
            <a:r>
              <a:rPr lang="en-US" dirty="0"/>
              <a:t>                 2              ……..             2</a:t>
            </a:r>
          </a:p>
          <a:p>
            <a:pPr lvl="1">
              <a:buNone/>
            </a:pPr>
            <a:r>
              <a:rPr lang="en-US" dirty="0"/>
              <a:t>			x              ……..             X</a:t>
            </a:r>
          </a:p>
          <a:p>
            <a:pPr lvl="1">
              <a:buNone/>
            </a:pPr>
            <a:r>
              <a:rPr lang="en-US" dirty="0">
                <a:solidFill>
                  <a:srgbClr val="C00000"/>
                </a:solidFill>
              </a:rPr>
              <a:t>What will be the configuration of MUX if we need to select only 1 out of 16 characters</a:t>
            </a:r>
            <a:r>
              <a:rPr lang="en-US" dirty="0"/>
              <a:t> </a:t>
            </a:r>
            <a:r>
              <a:rPr lang="en-US" sz="1600" dirty="0"/>
              <a:t>( Suppose, 1 character = 8 bits ). Can you design it using single bit 16x1 MUX(s)?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1828800"/>
          <a:ext cx="4175049" cy="4753293"/>
        </p:xfrm>
        <a:graphic>
          <a:graphicData uri="http://schemas.openxmlformats.org/drawingml/2006/table">
            <a:tbl>
              <a:tblPr/>
              <a:tblGrid>
                <a:gridCol w="85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1219200"/>
            <a:ext cx="306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</a:t>
            </a:r>
            <a:r>
              <a:rPr lang="en-US" dirty="0"/>
              <a:t> Truth Table of Function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26670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6819900" y="52197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5943600"/>
            <a:ext cx="200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Significant Bit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26670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rot="16200000" flipH="1">
            <a:off x="6819900" y="52197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781800" y="5943600"/>
            <a:ext cx="200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 Significant Bit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6400" y="2590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86400" y="2907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86400" y="3276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86400" y="3657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3962400" y="2775466"/>
            <a:ext cx="15240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76200" y="28194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behavior of F on </a:t>
            </a:r>
          </a:p>
          <a:p>
            <a:r>
              <a:rPr lang="en-US" dirty="0"/>
              <a:t>(XY) = (00)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76200" y="37338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behavior of F on </a:t>
            </a:r>
          </a:p>
          <a:p>
            <a:r>
              <a:rPr lang="en-US" dirty="0"/>
              <a:t>(XY) = (01)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cxnSp>
        <p:nvCxnSpPr>
          <p:cNvPr id="30" name="Straight Arrow Connector 29"/>
          <p:cNvCxnSpPr>
            <a:endCxn id="29" idx="1"/>
          </p:cNvCxnSpPr>
          <p:nvPr/>
        </p:nvCxnSpPr>
        <p:spPr>
          <a:xfrm flipV="1">
            <a:off x="3962400" y="3091934"/>
            <a:ext cx="1524000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76200" y="48006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behavior of F on </a:t>
            </a:r>
          </a:p>
          <a:p>
            <a:r>
              <a:rPr lang="en-US" dirty="0"/>
              <a:t>(XY) = (10)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962400" y="3581400"/>
            <a:ext cx="1600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1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  <p:sp>
        <p:nvSpPr>
          <p:cNvPr id="37" name="Left Brace 36"/>
          <p:cNvSpPr/>
          <p:nvPr/>
        </p:nvSpPr>
        <p:spPr>
          <a:xfrm>
            <a:off x="76200" y="5715000"/>
            <a:ext cx="155448" cy="9144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181600" y="5638800"/>
            <a:ext cx="23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behavior of F on </a:t>
            </a:r>
          </a:p>
          <a:p>
            <a:r>
              <a:rPr lang="en-US" dirty="0"/>
              <a:t>(XY) = (10)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64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619501" y="4305301"/>
            <a:ext cx="2286001" cy="160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9200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US" b="1" dirty="0"/>
              <a:t>Give first n-1 function variables as Selection Inputs </a:t>
            </a:r>
            <a:r>
              <a:rPr lang="en-US" dirty="0"/>
              <a:t>to Multiplexer. </a:t>
            </a:r>
            <a:r>
              <a:rPr lang="en-US" b="1" dirty="0"/>
              <a:t>Give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err="1"/>
              <a:t>j</a:t>
            </a:r>
            <a:r>
              <a:rPr lang="en-US" b="1" dirty="0"/>
              <a:t> (Information</a:t>
            </a:r>
          </a:p>
          <a:p>
            <a:r>
              <a:rPr lang="en-US" b="1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741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7090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040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8040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533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66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066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5279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660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7912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66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066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8310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8580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864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64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864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30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Test Circuit on different inputs</a:t>
            </a:r>
          </a:p>
        </p:txBody>
      </p:sp>
      <p:cxnSp>
        <p:nvCxnSpPr>
          <p:cNvPr id="35" name="Straight Arrow Connector 34"/>
          <p:cNvCxnSpPr>
            <a:endCxn id="26" idx="1"/>
          </p:cNvCxnSpPr>
          <p:nvPr/>
        </p:nvCxnSpPr>
        <p:spPr>
          <a:xfrm flipV="1">
            <a:off x="3962400" y="2775466"/>
            <a:ext cx="1524000" cy="272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7" idx="1"/>
          </p:cNvCxnSpPr>
          <p:nvPr/>
        </p:nvCxnSpPr>
        <p:spPr>
          <a:xfrm flipV="1">
            <a:off x="3962400" y="3091934"/>
            <a:ext cx="1524000" cy="946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3962400" y="3581400"/>
            <a:ext cx="16002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3619501" y="4305301"/>
            <a:ext cx="2286001" cy="1600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352266" y="4334470"/>
            <a:ext cx="171553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Total </a:t>
            </a:r>
            <a:r>
              <a:rPr lang="en-US" b="1" dirty="0" err="1"/>
              <a:t>Vars</a:t>
            </a:r>
            <a:r>
              <a:rPr lang="en-US" b="1" dirty="0"/>
              <a:t> = n</a:t>
            </a:r>
          </a:p>
          <a:p>
            <a:r>
              <a:rPr lang="en-US" b="1" dirty="0"/>
              <a:t>Selection Inputs</a:t>
            </a:r>
          </a:p>
          <a:p>
            <a:r>
              <a:rPr lang="en-US" b="1" dirty="0"/>
              <a:t>	= n-1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72200" y="1905000"/>
            <a:ext cx="1489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baseline="30000" dirty="0"/>
              <a:t>(n-1)</a:t>
            </a:r>
            <a:r>
              <a:rPr lang="en-US" sz="2000" b="1" dirty="0"/>
              <a:t>x1 MUX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  <a:r>
              <a:rPr lang="en-US" dirty="0"/>
              <a:t> Give first n-1 function variables as Selection Inputs to Multiplexer. Give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j</a:t>
            </a:r>
            <a:r>
              <a:rPr lang="en-US" dirty="0"/>
              <a:t> (Information</a:t>
            </a:r>
          </a:p>
          <a:p>
            <a:r>
              <a:rPr lang="en-US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= (XYZ) = 101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  <a:r>
              <a:rPr lang="en-US" dirty="0"/>
              <a:t> Give first n-1 function variables as Selection Inputs to Multiplexer. Give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j</a:t>
            </a:r>
            <a:r>
              <a:rPr lang="en-US" dirty="0"/>
              <a:t> (Information</a:t>
            </a:r>
          </a:p>
          <a:p>
            <a:r>
              <a:rPr lang="en-US" dirty="0"/>
              <a:t>bits) according to the relationship found</a:t>
            </a:r>
          </a:p>
        </p:txBody>
      </p:sp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= (XYZ) = 101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92500" y="3429000"/>
            <a:ext cx="9801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= 0</a:t>
            </a:r>
          </a:p>
        </p:txBody>
      </p:sp>
      <p:graphicFrame>
        <p:nvGraphicFramePr>
          <p:cNvPr id="36" name="Content Placeholder 3"/>
          <p:cNvGraphicFramePr>
            <a:graphicFrameLocks/>
          </p:cNvGraphicFramePr>
          <p:nvPr/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930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  <a:r>
              <a:rPr lang="en-US" dirty="0"/>
              <a:t> Give first n-1 function variables as Selection Inputs to Multiplexer. Give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j</a:t>
            </a:r>
            <a:r>
              <a:rPr lang="en-US" dirty="0"/>
              <a:t> (Information</a:t>
            </a:r>
          </a:p>
          <a:p>
            <a:r>
              <a:rPr lang="en-US" dirty="0"/>
              <a:t>bits) according to the relationship found</a:t>
            </a: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80997" y="1952307"/>
          <a:ext cx="3581404" cy="4753293"/>
        </p:xfrm>
        <a:graphic>
          <a:graphicData uri="http://schemas.openxmlformats.org/drawingml/2006/table">
            <a:tbl>
              <a:tblPr/>
              <a:tblGrid>
                <a:gridCol w="666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81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Z’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8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 =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4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731340" y="2526268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166224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61224" y="2753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61224" y="3134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84636" y="3022937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508" y="3135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3830" y="2549604"/>
            <a:ext cx="3465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63830" y="2918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985124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23224" y="39624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248400" y="3515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248400" y="389628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63830" y="331160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63830" y="36809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288230" y="4468574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15200" y="3974068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19800" y="1905000"/>
            <a:ext cx="2210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Implementation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0" y="46482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10400" y="46482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3600" y="25908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43600" y="2907268"/>
            <a:ext cx="3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36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3600" y="3657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6400800"/>
            <a:ext cx="199009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Input = (XYZ) = 001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4914" y="4343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3800" y="4355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92500" y="3429000"/>
            <a:ext cx="9801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= Z</a:t>
            </a:r>
          </a:p>
          <a:p>
            <a:r>
              <a:rPr lang="en-US" b="1" dirty="0">
                <a:solidFill>
                  <a:srgbClr val="C00000"/>
                </a:solidFill>
              </a:rPr>
              <a:t>= 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6477000" cy="5486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F(A,B,C,D) = ∑m(1,3,4,11,12,13,14,15)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Total Variables = n = 4</a:t>
            </a:r>
          </a:p>
          <a:p>
            <a:pPr>
              <a:buNone/>
            </a:pPr>
            <a:r>
              <a:rPr lang="en-US" dirty="0"/>
              <a:t>Selection Variables = n-1 = 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2^3 = 8 </a:t>
            </a:r>
            <a:r>
              <a:rPr lang="en-US" dirty="0">
                <a:sym typeface="Wingdings" pitchFamily="2" charset="2"/>
              </a:rPr>
              <a:t> 8x1 MUX Required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934197" y="1112520"/>
            <a:ext cx="1985309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64770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F(A,B,C,D) = ∑m(1,3,4,11,12,13,14,15)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934197" y="1112520"/>
            <a:ext cx="1985309" cy="566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914400" y="6248400"/>
            <a:ext cx="453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Implementation of four variable function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1783080"/>
            <a:ext cx="490002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Boolean Function using MUX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6477000" cy="68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F(A,B,C,D) = ∑m(1,3,4,11,12,13,14,15)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057400"/>
            <a:ext cx="86358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b="1" dirty="0">
                <a:solidFill>
                  <a:srgbClr val="C00000"/>
                </a:solidFill>
              </a:rPr>
              <a:t>Can you implement this function using 4x1 MUX having A and B as Selection Inputs and </a:t>
            </a:r>
          </a:p>
          <a:p>
            <a:r>
              <a:rPr lang="en-US" b="1" dirty="0">
                <a:solidFill>
                  <a:srgbClr val="C00000"/>
                </a:solidFill>
              </a:rPr>
              <a:t>C and D as Data Inputs?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4800600" cy="55626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2 Output bits </a:t>
            </a:r>
            <a:r>
              <a:rPr lang="en-US" dirty="0">
                <a:sym typeface="Wingdings" pitchFamily="2" charset="2"/>
              </a:rPr>
              <a:t> Dual MUX Required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Total input variables = n = 3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Selection inputs = n-1 = 2</a:t>
            </a:r>
          </a:p>
          <a:p>
            <a:pPr>
              <a:buNone/>
            </a:pPr>
            <a:endParaRPr lang="en-US" dirty="0">
              <a:sym typeface="Wingdings" pitchFamily="2" charset="2"/>
            </a:endParaRPr>
          </a:p>
          <a:p>
            <a:pPr>
              <a:buNone/>
            </a:pPr>
            <a:r>
              <a:rPr lang="en-US">
                <a:sym typeface="Wingdings" pitchFamily="2" charset="2"/>
              </a:rPr>
              <a:t>Required MUX </a:t>
            </a:r>
            <a:r>
              <a:rPr lang="en-US" dirty="0">
                <a:sym typeface="Wingdings" pitchFamily="2" charset="2"/>
              </a:rPr>
              <a:t>Size: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(2^2) 4 x 1 Dual MUX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100" b="1" dirty="0">
                <a:solidFill>
                  <a:srgbClr val="C00000"/>
                </a:solidFill>
              </a:rPr>
              <a:t>0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1</a:t>
            </a:r>
            <a:r>
              <a:rPr lang="en-US" b="1" dirty="0"/>
              <a:t> = 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563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5867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48884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4991100" y="3543300"/>
            <a:ext cx="1905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67400" y="236220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X.1 = 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632460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X.0 =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62484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77200" y="541020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3400" y="914400"/>
            <a:ext cx="42083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D</a:t>
            </a:r>
            <a:r>
              <a:rPr lang="en-US" dirty="0" err="1"/>
              <a:t>j</a:t>
            </a:r>
            <a:r>
              <a:rPr lang="en-US" sz="2800" dirty="0"/>
              <a:t> .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/>
              <a:t>j</a:t>
            </a:r>
            <a:endParaRPr lang="en-US" dirty="0"/>
          </a:p>
          <a:p>
            <a:r>
              <a:rPr lang="en-US" sz="2800" dirty="0"/>
              <a:t>If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/>
              <a:t>j</a:t>
            </a:r>
            <a:r>
              <a:rPr lang="en-US" sz="2800" dirty="0"/>
              <a:t> = 0 </a:t>
            </a:r>
            <a:r>
              <a:rPr lang="en-US" sz="2800" dirty="0">
                <a:sym typeface="Wingdings" pitchFamily="2" charset="2"/>
              </a:rPr>
              <a:t> 0 Passed forward</a:t>
            </a:r>
          </a:p>
          <a:p>
            <a:r>
              <a:rPr lang="en-US" sz="2800" dirty="0"/>
              <a:t>If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/>
              <a:t>j</a:t>
            </a:r>
            <a:r>
              <a:rPr lang="en-US" sz="2800" dirty="0"/>
              <a:t> = 1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err="1"/>
              <a:t>j</a:t>
            </a:r>
            <a:r>
              <a:rPr lang="en-US" sz="2800" dirty="0">
                <a:sym typeface="Wingdings" pitchFamily="2" charset="2"/>
              </a:rPr>
              <a:t> Passed forward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25908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5400" y="24384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2766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32004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9624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38100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Multiplexer Implementation of 1 Bit Adder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49756" y="1600200"/>
            <a:ext cx="4194244" cy="402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rot="5400000">
            <a:off x="5486400" y="3581400"/>
            <a:ext cx="3810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257800" y="3200400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57800" y="38846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57800" y="4570412"/>
            <a:ext cx="3733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1524000"/>
            <a:ext cx="3600663" cy="420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14400" y="6172200"/>
            <a:ext cx="36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sz="1100" b="1" dirty="0" err="1"/>
              <a:t>x,y</a:t>
            </a:r>
            <a:r>
              <a:rPr lang="en-US" b="1" dirty="0"/>
              <a:t> means Information no. x and bit 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4724400"/>
            <a:ext cx="16764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828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4572000"/>
            <a:ext cx="3733800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Function using MUX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6328" y="2362200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31212" y="3112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26212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9624" y="2858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496" y="297180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F(A,B,C,D)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8818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28818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50112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212" y="37983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3388" y="38846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28818" y="3288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28818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253218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0188" y="3810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0188" y="44841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5388" y="44841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8588" y="242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8588" y="36459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914400"/>
            <a:ext cx="518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Determine Function Implemented by following MUX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75213" y="2800350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226212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" y="2667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3276600"/>
            <a:ext cx="838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04800" y="2895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3212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3440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13388" y="3491944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"/>
          <p:cNvGraphicFramePr>
            <a:graphicFrameLocks noGrp="1"/>
          </p:cNvGraphicFramePr>
          <p:nvPr>
            <p:ph idx="1"/>
          </p:nvPr>
        </p:nvGraphicFramePr>
        <p:xfrm>
          <a:off x="5410199" y="838200"/>
          <a:ext cx="3581400" cy="573024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Function using MUX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6328" y="2362200"/>
            <a:ext cx="142206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3131212" y="3112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26212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49624" y="2858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5496" y="2971800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F(A,B,C,D)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8818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28818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950112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88212" y="379833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3388" y="38846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28818" y="3288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28818" y="36692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253218" y="4304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80188" y="38100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280188" y="448413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5388" y="44841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8588" y="2426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8588" y="364593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914400"/>
            <a:ext cx="518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Determine Function Implemented by following MUX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75213" y="2800350"/>
            <a:ext cx="7905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>
            <a:off x="1226212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04800" y="2667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3276600"/>
            <a:ext cx="838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TextBox 28"/>
          <p:cNvSpPr txBox="1"/>
          <p:nvPr/>
        </p:nvSpPr>
        <p:spPr>
          <a:xfrm>
            <a:off x="304800" y="2895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400" y="32120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2400" y="3440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213388" y="3491944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3"/>
          <p:cNvGraphicFramePr>
            <a:graphicFrameLocks noGrp="1"/>
          </p:cNvGraphicFramePr>
          <p:nvPr>
            <p:ph idx="1"/>
          </p:nvPr>
        </p:nvGraphicFramePr>
        <p:xfrm>
          <a:off x="5410199" y="838200"/>
          <a:ext cx="3581400" cy="573024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79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724400"/>
            <a:ext cx="8686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400" dirty="0"/>
              <a:t>Inverse of Multiplexer</a:t>
            </a:r>
          </a:p>
          <a:p>
            <a:pPr>
              <a:buFontTx/>
              <a:buChar char="-"/>
            </a:pPr>
            <a:r>
              <a:rPr lang="en-US" sz="2400" dirty="0"/>
              <a:t>Receives information from single line</a:t>
            </a:r>
          </a:p>
          <a:p>
            <a:pPr>
              <a:buFontTx/>
              <a:buChar char="-"/>
            </a:pPr>
            <a:r>
              <a:rPr lang="en-US" sz="2400" dirty="0"/>
              <a:t>Transmits it to one of 2^n output lines</a:t>
            </a:r>
          </a:p>
          <a:p>
            <a:pPr>
              <a:buFontTx/>
              <a:buChar char="-"/>
            </a:pPr>
            <a:r>
              <a:rPr lang="en-US" sz="2400" dirty="0"/>
              <a:t>Based on n Selection Inputs</a:t>
            </a:r>
          </a:p>
          <a:p>
            <a:pPr>
              <a:buFontTx/>
              <a:buChar char="-"/>
            </a:pPr>
            <a:r>
              <a:rPr lang="en-US" sz="2400" dirty="0"/>
              <a:t>Circuit is same as 2x4 Line Decoder with enable input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4648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1-to-4 Line </a:t>
            </a:r>
            <a:r>
              <a:rPr lang="en-US" dirty="0" err="1"/>
              <a:t>Demultiplexer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657600" y="838200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114800" y="785813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8382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Input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47347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</a:t>
            </a:r>
          </a:p>
          <a:p>
            <a:r>
              <a:rPr lang="en-US" sz="2400" dirty="0"/>
              <a:t>(S</a:t>
            </a:r>
            <a:r>
              <a:rPr lang="en-US" sz="1600" dirty="0"/>
              <a:t>1</a:t>
            </a:r>
            <a:r>
              <a:rPr lang="en-US" sz="2400" dirty="0"/>
              <a:t>S</a:t>
            </a:r>
            <a:r>
              <a:rPr lang="en-US" sz="1600" dirty="0"/>
              <a:t>0</a:t>
            </a:r>
            <a:r>
              <a:rPr lang="en-US" sz="2400" dirty="0"/>
              <a:t>) = (10)</a:t>
            </a:r>
            <a:r>
              <a:rPr lang="en-US" sz="1600" dirty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029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1-to-4 Line </a:t>
            </a:r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00400" y="10429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3657600" y="9906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066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828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3810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473476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</a:t>
            </a:r>
          </a:p>
          <a:p>
            <a:r>
              <a:rPr lang="en-US" sz="2400" dirty="0"/>
              <a:t>(S</a:t>
            </a:r>
            <a:r>
              <a:rPr lang="en-US" sz="1600" dirty="0"/>
              <a:t>1</a:t>
            </a:r>
            <a:r>
              <a:rPr lang="en-US" sz="2400" dirty="0"/>
              <a:t>S</a:t>
            </a:r>
            <a:r>
              <a:rPr lang="en-US" sz="1600" dirty="0"/>
              <a:t>0</a:t>
            </a:r>
            <a:r>
              <a:rPr lang="en-US" sz="2400" dirty="0"/>
              <a:t>) = (10)</a:t>
            </a:r>
            <a:r>
              <a:rPr lang="en-US" sz="1600" dirty="0"/>
              <a:t>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67200" y="5029200"/>
            <a:ext cx="25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1-to-4 Line </a:t>
            </a:r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71800" y="1524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00400" y="1042987"/>
            <a:ext cx="4446224" cy="338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3657600" y="990600"/>
            <a:ext cx="3581400" cy="3733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38400" y="1066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Data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3124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0" y="1828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514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0" y="3810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72400" y="3352800"/>
            <a:ext cx="119821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Input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0" y="2057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2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2400" y="4038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39624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46598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0</a:t>
            </a:r>
            <a:r>
              <a:rPr lang="en-US" b="1" dirty="0"/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3526" y="5650468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sz="1100" b="1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= 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0" y="685800"/>
            <a:ext cx="28479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990600" y="563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02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0200" y="57912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77200" y="541020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=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1-to-m Line </a:t>
            </a:r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4600" y="2286000"/>
            <a:ext cx="4191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5" name="Straight Connector 4"/>
          <p:cNvCxnSpPr/>
          <p:nvPr/>
        </p:nvCxnSpPr>
        <p:spPr>
          <a:xfrm>
            <a:off x="2120684" y="35168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705600" y="3581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705600" y="3886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29000" y="3468469"/>
            <a:ext cx="22992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1×2</a:t>
            </a:r>
            <a:r>
              <a:rPr lang="en-US" sz="2800" b="1" baseline="30000" dirty="0"/>
              <a:t>n</a:t>
            </a:r>
          </a:p>
          <a:p>
            <a:pPr algn="ctr"/>
            <a:r>
              <a:rPr lang="en-US" sz="2800" b="1" dirty="0" err="1"/>
              <a:t>Demultiplexer</a:t>
            </a:r>
            <a:endParaRPr lang="en-US" sz="2800" b="1" dirty="0"/>
          </a:p>
          <a:p>
            <a:pPr algn="ctr"/>
            <a:r>
              <a:rPr lang="en-US" sz="2800" b="1" dirty="0"/>
              <a:t>(m = 2</a:t>
            </a:r>
            <a:r>
              <a:rPr lang="en-US" sz="2800" b="1" baseline="30000" dirty="0"/>
              <a:t>n</a:t>
            </a:r>
            <a:r>
              <a:rPr lang="en-US" sz="2800" b="1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6768" y="32882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39000" y="3440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2</a:t>
            </a:r>
            <a:endParaRPr lang="en-US" b="1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724068" y="288393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724068" y="32120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57468" y="274320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257468" y="3059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33600" y="2971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9684" y="283106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2133600" y="4888468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00200" y="465986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n-1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133600" y="3962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38826" y="36576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2133600" y="43418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24000" y="2590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8600" y="2362200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Input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6705600" y="48884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05600" y="5193268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39000" y="47360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m-2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39000" y="50408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r>
              <a:rPr lang="en-US" sz="1100" b="1" dirty="0"/>
              <a:t>m-1</a:t>
            </a:r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724068" y="4191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24068" y="451913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98220" y="36576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2971800"/>
          </a:xfrm>
        </p:spPr>
        <p:txBody>
          <a:bodyPr>
            <a:normAutofit/>
          </a:bodyPr>
          <a:lstStyle/>
          <a:p>
            <a:r>
              <a:rPr lang="en-US" dirty="0"/>
              <a:t>Making Larger Size MUX using Smaller MUX(s)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2x1 MUX Using single 2x1 MUX(s)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2x1 MUX Using single 2x1 MUX(s)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2x1 MUX Using single 2x1 MUX(s)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2362200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B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4419600"/>
            <a:ext cx="5613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B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Dual 2x1 MUX Using single 2x1 MUX(s) Only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050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95400" y="21336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362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3886200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95400" y="41148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43434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8200" y="190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21336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8200" y="3962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US" sz="1400" b="1" dirty="0"/>
              <a:t>1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41910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r>
              <a:rPr lang="en-US" sz="1400" b="1" dirty="0"/>
              <a:t>1</a:t>
            </a:r>
            <a:endParaRPr lang="en-US" b="1" dirty="0"/>
          </a:p>
        </p:txBody>
      </p:sp>
      <p:cxnSp>
        <p:nvCxnSpPr>
          <p:cNvPr id="26" name="Straight Connector 25"/>
          <p:cNvCxnSpPr>
            <a:stCxn id="4" idx="3"/>
          </p:cNvCxnSpPr>
          <p:nvPr/>
        </p:nvCxnSpPr>
        <p:spPr>
          <a:xfrm>
            <a:off x="3200400" y="25908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4570412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447800" y="1600200"/>
            <a:ext cx="2209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41" name="TextBox 40"/>
          <p:cNvSpPr txBox="1"/>
          <p:nvPr/>
        </p:nvSpPr>
        <p:spPr>
          <a:xfrm>
            <a:off x="4170928" y="237386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0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259952" y="4419600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r>
              <a:rPr lang="en-US" sz="1400" b="1" dirty="0"/>
              <a:t>1</a:t>
            </a:r>
            <a:endParaRPr lang="en-US" b="1" dirty="0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410200" y="1981200"/>
          <a:ext cx="3429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Selection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Input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9" name="Straight Connector 48"/>
          <p:cNvCxnSpPr/>
          <p:nvPr/>
        </p:nvCxnSpPr>
        <p:spPr>
          <a:xfrm rot="5400000">
            <a:off x="2629694" y="33909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2629694" y="5372100"/>
            <a:ext cx="227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90800" y="35168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590800" y="55742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718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5600" y="548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0" y="2362200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A</a:t>
            </a:r>
            <a:r>
              <a:rPr lang="en-US" sz="1200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4419600"/>
            <a:ext cx="570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 A</a:t>
            </a:r>
            <a:r>
              <a:rPr lang="en-US" sz="12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17x1 MUX using 4x1 MUX(s)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76600" y="2362200"/>
            <a:ext cx="29718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17x1</a:t>
            </a:r>
          </a:p>
          <a:p>
            <a:pPr algn="ctr"/>
            <a:r>
              <a:rPr lang="en-US" sz="44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2133600" y="3733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38400" y="3581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43000" y="3500735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cxnSp>
        <p:nvCxnSpPr>
          <p:cNvPr id="26" name="Straight Connector 25"/>
          <p:cNvCxnSpPr>
            <a:stCxn id="15" idx="3"/>
          </p:cNvCxnSpPr>
          <p:nvPr/>
        </p:nvCxnSpPr>
        <p:spPr>
          <a:xfrm>
            <a:off x="6248400" y="37338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20000" y="3500735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/>
          <p:nvPr/>
        </p:nvCxnSpPr>
        <p:spPr>
          <a:xfrm rot="5400000">
            <a:off x="5486400" y="53340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49537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4203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9631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3505994" y="5333206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626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0292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1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419600" y="563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62400" y="5634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505200" y="563880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 17x1 MUX using 4x1 MUX(s) and 2x1 MUX(s)</a:t>
            </a:r>
            <a:br>
              <a:rPr lang="en-US" dirty="0"/>
            </a:br>
            <a:r>
              <a:rPr lang="en-US" sz="2000" dirty="0"/>
              <a:t>Condensed Truth Table</a:t>
            </a:r>
            <a:endParaRPr lang="en-US" dirty="0"/>
          </a:p>
        </p:txBody>
      </p:sp>
      <p:graphicFrame>
        <p:nvGraphicFramePr>
          <p:cNvPr id="13" name="Content Placeholder 25"/>
          <p:cNvGraphicFramePr>
            <a:graphicFrameLocks noGrp="1"/>
          </p:cNvGraphicFramePr>
          <p:nvPr>
            <p:ph idx="1"/>
          </p:nvPr>
        </p:nvGraphicFramePr>
        <p:xfrm>
          <a:off x="1143000" y="1706880"/>
          <a:ext cx="7010400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Selection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Selection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of Combinations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Don’t Care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2-to-1 Multiplexer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378" y="2667000"/>
            <a:ext cx="7388822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83526" y="3364468"/>
            <a:ext cx="35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83526" y="43550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82861" y="3593068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16626" y="48884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1000" y="12954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Derive Equation from Circuit:</a:t>
            </a:r>
          </a:p>
          <a:p>
            <a:pPr algn="ctr"/>
            <a:r>
              <a:rPr lang="en-US" sz="2400" b="1" dirty="0"/>
              <a:t>Y = S’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/>
              <a:t>0</a:t>
            </a:r>
            <a:r>
              <a:rPr lang="en-US" sz="2400" b="1" dirty="0"/>
              <a:t> + </a:t>
            </a:r>
            <a:r>
              <a:rPr lang="en-US" sz="2400" b="1" dirty="0">
                <a:cs typeface="Times New Roman" pitchFamily="18" charset="0"/>
              </a:rPr>
              <a:t>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400" b="1" dirty="0"/>
              <a:t>1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4061" y="4507468"/>
            <a:ext cx="10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r>
              <a:rPr lang="en-US" b="1" dirty="0"/>
              <a:t> + </a:t>
            </a:r>
            <a:r>
              <a:rPr lang="en-US" b="1" dirty="0">
                <a:cs typeface="Times New Roman" pitchFamily="18" charset="0"/>
              </a:rPr>
              <a:t>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20000" y="4419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05800" y="32004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10000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dirty="0"/>
              <a:t>17x1 MUX using 4x1 and 2x1 MUX(s)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69481" y="4572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17" name="Straight Connector 16"/>
          <p:cNvCxnSpPr>
            <a:endCxn id="15" idx="1"/>
          </p:cNvCxnSpPr>
          <p:nvPr/>
        </p:nvCxnSpPr>
        <p:spPr>
          <a:xfrm>
            <a:off x="802681" y="9906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031281" y="8382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" y="7620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0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722834" y="3429000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cxnSp>
        <p:nvCxnSpPr>
          <p:cNvPr id="31" name="Straight Connector 30"/>
          <p:cNvCxnSpPr>
            <a:endCxn id="38" idx="0"/>
          </p:cNvCxnSpPr>
          <p:nvPr/>
        </p:nvCxnSpPr>
        <p:spPr>
          <a:xfrm rot="5400000">
            <a:off x="2739769" y="16314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40" idx="0"/>
          </p:cNvCxnSpPr>
          <p:nvPr/>
        </p:nvCxnSpPr>
        <p:spPr>
          <a:xfrm rot="5400000">
            <a:off x="2206369" y="16307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52810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823860" y="59383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338460" y="4566741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6539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120547" y="17526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80266" y="62439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2</a:t>
            </a:r>
            <a:endParaRPr lang="en-US" sz="2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4823066" y="623947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3</a:t>
            </a:r>
            <a:endParaRPr lang="en-US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337666" y="487233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1600" b="1" dirty="0"/>
              <a:t>4</a:t>
            </a:r>
            <a:endParaRPr lang="en-US" sz="2400" b="1" dirty="0"/>
          </a:p>
        </p:txBody>
      </p:sp>
      <p:sp>
        <p:nvSpPr>
          <p:cNvPr id="50" name="Rectangle 49"/>
          <p:cNvSpPr/>
          <p:nvPr/>
        </p:nvSpPr>
        <p:spPr>
          <a:xfrm>
            <a:off x="1869481" y="20574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1" name="Straight Connector 50"/>
          <p:cNvCxnSpPr>
            <a:endCxn id="50" idx="1"/>
          </p:cNvCxnSpPr>
          <p:nvPr/>
        </p:nvCxnSpPr>
        <p:spPr>
          <a:xfrm>
            <a:off x="802681" y="2590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1031281" y="24384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6200" y="236220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4</a:t>
            </a:r>
            <a:endParaRPr lang="en-US" sz="2400" b="1" dirty="0"/>
          </a:p>
        </p:txBody>
      </p:sp>
      <p:cxnSp>
        <p:nvCxnSpPr>
          <p:cNvPr id="54" name="Straight Connector 53"/>
          <p:cNvCxnSpPr>
            <a:endCxn id="56" idx="0"/>
          </p:cNvCxnSpPr>
          <p:nvPr/>
        </p:nvCxnSpPr>
        <p:spPr>
          <a:xfrm rot="5400000">
            <a:off x="2739769" y="32316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57" idx="0"/>
          </p:cNvCxnSpPr>
          <p:nvPr/>
        </p:nvCxnSpPr>
        <p:spPr>
          <a:xfrm rot="5400000">
            <a:off x="2206369" y="32309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6539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120547" y="33528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1869481" y="3657600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59" name="Straight Connector 58"/>
          <p:cNvCxnSpPr>
            <a:endCxn id="58" idx="1"/>
          </p:cNvCxnSpPr>
          <p:nvPr/>
        </p:nvCxnSpPr>
        <p:spPr>
          <a:xfrm>
            <a:off x="802681" y="41910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1031281" y="4038600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200" y="3962400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8</a:t>
            </a:r>
            <a:endParaRPr lang="en-US" sz="2400" b="1" dirty="0"/>
          </a:p>
        </p:txBody>
      </p:sp>
      <p:cxnSp>
        <p:nvCxnSpPr>
          <p:cNvPr id="62" name="Straight Connector 61"/>
          <p:cNvCxnSpPr>
            <a:endCxn id="64" idx="0"/>
          </p:cNvCxnSpPr>
          <p:nvPr/>
        </p:nvCxnSpPr>
        <p:spPr>
          <a:xfrm rot="5400000">
            <a:off x="2739769" y="4831894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5" idx="0"/>
          </p:cNvCxnSpPr>
          <p:nvPr/>
        </p:nvCxnSpPr>
        <p:spPr>
          <a:xfrm rot="5400000">
            <a:off x="2206369" y="4831100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539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20547" y="495300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869481" y="5269468"/>
            <a:ext cx="14478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cxnSp>
        <p:nvCxnSpPr>
          <p:cNvPr id="67" name="Straight Connector 66"/>
          <p:cNvCxnSpPr>
            <a:endCxn id="66" idx="1"/>
          </p:cNvCxnSpPr>
          <p:nvPr/>
        </p:nvCxnSpPr>
        <p:spPr>
          <a:xfrm>
            <a:off x="802681" y="5802868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031281" y="5650468"/>
            <a:ext cx="457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6200" y="557426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sz="2400" b="1" dirty="0"/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12</a:t>
            </a:r>
            <a:endParaRPr lang="en-US" sz="2400" b="1" dirty="0"/>
          </a:p>
        </p:txBody>
      </p:sp>
      <p:cxnSp>
        <p:nvCxnSpPr>
          <p:cNvPr id="70" name="Straight Connector 69"/>
          <p:cNvCxnSpPr>
            <a:endCxn id="72" idx="0"/>
          </p:cNvCxnSpPr>
          <p:nvPr/>
        </p:nvCxnSpPr>
        <p:spPr>
          <a:xfrm rot="5400000">
            <a:off x="2739769" y="6443762"/>
            <a:ext cx="227806" cy="14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3" idx="0"/>
          </p:cNvCxnSpPr>
          <p:nvPr/>
        </p:nvCxnSpPr>
        <p:spPr>
          <a:xfrm rot="5400000">
            <a:off x="2206369" y="6442968"/>
            <a:ext cx="228600" cy="15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6539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2120547" y="65648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4495800" y="1752600"/>
            <a:ext cx="1447800" cy="3962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495800" y="18404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495800" y="24500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1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95800" y="40502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2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495800" y="50408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/>
              <a:t>3</a:t>
            </a:r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6781800" y="2967335"/>
            <a:ext cx="14478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2x1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MUX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96000" y="3810000"/>
            <a:ext cx="51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="1" dirty="0"/>
              <a:t>16</a:t>
            </a:r>
            <a:endParaRPr lang="en-US" sz="2400" b="1" dirty="0"/>
          </a:p>
        </p:txBody>
      </p:sp>
      <p:cxnSp>
        <p:nvCxnSpPr>
          <p:cNvPr id="110" name="Elbow Connector 109"/>
          <p:cNvCxnSpPr>
            <a:stCxn id="15" idx="3"/>
            <a:endCxn id="83" idx="1"/>
          </p:cNvCxnSpPr>
          <p:nvPr/>
        </p:nvCxnSpPr>
        <p:spPr>
          <a:xfrm>
            <a:off x="3317281" y="990600"/>
            <a:ext cx="1178519" cy="10345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50" idx="3"/>
            <a:endCxn id="89" idx="1"/>
          </p:cNvCxnSpPr>
          <p:nvPr/>
        </p:nvCxnSpPr>
        <p:spPr>
          <a:xfrm>
            <a:off x="3317281" y="2590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17281" y="4114800"/>
            <a:ext cx="1178519" cy="4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6" idx="1"/>
            <a:endCxn id="66" idx="3"/>
          </p:cNvCxnSpPr>
          <p:nvPr/>
        </p:nvCxnSpPr>
        <p:spPr>
          <a:xfrm rot="10800000" flipV="1">
            <a:off x="3317282" y="5225534"/>
            <a:ext cx="1178519" cy="57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5943600" y="3200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03" idx="3"/>
          </p:cNvCxnSpPr>
          <p:nvPr/>
        </p:nvCxnSpPr>
        <p:spPr>
          <a:xfrm flipV="1">
            <a:off x="6609282" y="4038600"/>
            <a:ext cx="172518" cy="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97" idx="3"/>
          </p:cNvCxnSpPr>
          <p:nvPr/>
        </p:nvCxnSpPr>
        <p:spPr>
          <a:xfrm>
            <a:off x="8229600" y="3653135"/>
            <a:ext cx="533400" cy="4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629400" y="914400"/>
            <a:ext cx="2430474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Selection Input = 01100</a:t>
            </a:r>
          </a:p>
          <a:p>
            <a:r>
              <a:rPr lang="en-US" b="1" dirty="0">
                <a:solidFill>
                  <a:srgbClr val="C00000"/>
                </a:solidFill>
              </a:rPr>
              <a:t>Expected Result:</a:t>
            </a:r>
          </a:p>
          <a:p>
            <a:r>
              <a:rPr lang="en-US" b="1" dirty="0">
                <a:solidFill>
                  <a:srgbClr val="C00000"/>
                </a:solidFill>
              </a:rPr>
              <a:t>Y = 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71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28800" y="1611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71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828800" y="3212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28800" y="4812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1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28800" y="6412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52800" y="533400"/>
            <a:ext cx="36420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52800" y="2221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352800" y="3745468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52800" y="54102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18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575114" y="580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019800" y="2743200"/>
            <a:ext cx="35137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620000" y="4419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05800" y="3200400"/>
            <a:ext cx="42832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31340" y="1600200"/>
            <a:ext cx="10668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785224" y="235053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1224" y="1827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61224" y="2208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47024" y="2096869"/>
            <a:ext cx="663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4×1</a:t>
            </a:r>
          </a:p>
          <a:p>
            <a:pPr algn="ctr"/>
            <a:r>
              <a:rPr lang="en-US" b="1" dirty="0"/>
              <a:t>MUX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9508" y="22098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04024" y="1623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0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04024" y="1992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6985124" y="3542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23224" y="37338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1</a:t>
            </a:r>
            <a:endParaRPr lang="en-US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6248400" y="2589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248400" y="2970212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91200" y="23855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91200" y="27548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100" b="1" dirty="0"/>
              <a:t>3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7288230" y="3542506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26330" y="37338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sz="1100" b="1" dirty="0"/>
              <a:t>0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95400" y="16002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1800" y="42672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Block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95400" y="5562600"/>
            <a:ext cx="113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 = 2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14600" y="5791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733800" y="5638800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Selection Inputs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/>
              <a:t>4-to-1 Multiplexer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4038600"/>
            <a:ext cx="233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Truth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1905000"/>
            <a:ext cx="8246407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0" y="304800"/>
            <a:ext cx="20193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905000" y="1524000"/>
            <a:ext cx="160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nx2^n Decoder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3443</Words>
  <Application>Microsoft Office PowerPoint</Application>
  <PresentationFormat>On-screen Show (4:3)</PresentationFormat>
  <Paragraphs>1913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Tahoma</vt:lpstr>
      <vt:lpstr>Times New Roman</vt:lpstr>
      <vt:lpstr>Wingdings</vt:lpstr>
      <vt:lpstr>Office Theme</vt:lpstr>
      <vt:lpstr>Multiplexer</vt:lpstr>
      <vt:lpstr>Multiplexer (MUX/Data Selector)</vt:lpstr>
      <vt:lpstr>2-to-1 Multiplexer</vt:lpstr>
      <vt:lpstr>2-to-1 Multiplexer</vt:lpstr>
      <vt:lpstr>2-to-1 Multiplexer</vt:lpstr>
      <vt:lpstr>2-to-1 Multiplexer</vt:lpstr>
      <vt:lpstr>2-to-1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4-to-1 Multiplexer</vt:lpstr>
      <vt:lpstr>Multiplexer Functionality</vt:lpstr>
      <vt:lpstr>8x1 MUX </vt:lpstr>
      <vt:lpstr>64-to-1 Multiplexer</vt:lpstr>
      <vt:lpstr>2-to-1 Quadruple Multiplexer</vt:lpstr>
      <vt:lpstr>2-to-1 Quadruple Multiplexer</vt:lpstr>
      <vt:lpstr>2-to-1 Quadruple Multiplexer</vt:lpstr>
      <vt:lpstr>2-to-1 Quadruple Multiplexer</vt:lpstr>
      <vt:lpstr>2-to-1 Quadruple Multiplexer</vt:lpstr>
      <vt:lpstr>2-to-1 Quadruple Multiplexer</vt:lpstr>
      <vt:lpstr>4-to-1 Quad Multiplexer</vt:lpstr>
      <vt:lpstr>4-to-1 Quad Multiplexer</vt:lpstr>
      <vt:lpstr>4x1 Dual Multiplexer</vt:lpstr>
      <vt:lpstr>Size of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Implementing Boolean Function using MUX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Multiplexer Implementation of 1 Bit Adder</vt:lpstr>
      <vt:lpstr>Implementing Function using MUX</vt:lpstr>
      <vt:lpstr>Implementing Function using MUX</vt:lpstr>
      <vt:lpstr>DeMultiplexer</vt:lpstr>
      <vt:lpstr>Demultiplexer</vt:lpstr>
      <vt:lpstr>Demultiplexer</vt:lpstr>
      <vt:lpstr>Demultiplexer</vt:lpstr>
      <vt:lpstr>1-to-m Line Demultiplexer</vt:lpstr>
      <vt:lpstr>Making Larger Size MUX using Smaller MUX(s) </vt:lpstr>
      <vt:lpstr>Dual 2x1 MUX Using single 2x1 MUX(s) Only</vt:lpstr>
      <vt:lpstr>Dual 2x1 MUX Using single 2x1 MUX(s) Only</vt:lpstr>
      <vt:lpstr>Dual 2x1 MUX Using single 2x1 MUX(s) Only</vt:lpstr>
      <vt:lpstr>Dual 2x1 MUX Using single 2x1 MUX(s) Only</vt:lpstr>
      <vt:lpstr>Implement 17x1 MUX using 4x1 MUX(s) and 2x1 MUX(s)</vt:lpstr>
      <vt:lpstr>Implement 17x1 MUX using 4x1 MUX(s) and 2x1 MUX(s) Condensed Truth Table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  <vt:lpstr>17x1 MUX using 4x1 and 2x1 MUX(s)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Multiplexer</dc:title>
  <dc:creator>Samin</dc:creator>
  <cp:lastModifiedBy>L215463Muhammad ALi</cp:lastModifiedBy>
  <cp:revision>395</cp:revision>
  <dcterms:created xsi:type="dcterms:W3CDTF">2006-08-16T00:00:00Z</dcterms:created>
  <dcterms:modified xsi:type="dcterms:W3CDTF">2022-06-21T02:51:47Z</dcterms:modified>
</cp:coreProperties>
</file>