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256" r:id="rId2"/>
    <p:sldId id="336" r:id="rId3"/>
    <p:sldId id="334" r:id="rId4"/>
    <p:sldId id="335" r:id="rId5"/>
    <p:sldId id="315" r:id="rId6"/>
    <p:sldId id="317" r:id="rId7"/>
    <p:sldId id="329" r:id="rId8"/>
    <p:sldId id="320" r:id="rId9"/>
    <p:sldId id="316" r:id="rId10"/>
    <p:sldId id="321" r:id="rId11"/>
    <p:sldId id="318" r:id="rId12"/>
    <p:sldId id="322" r:id="rId13"/>
    <p:sldId id="323" r:id="rId14"/>
    <p:sldId id="330" r:id="rId15"/>
    <p:sldId id="333" r:id="rId16"/>
    <p:sldId id="332" r:id="rId17"/>
    <p:sldId id="328" r:id="rId18"/>
    <p:sldId id="338" r:id="rId19"/>
    <p:sldId id="342" r:id="rId20"/>
    <p:sldId id="343" r:id="rId21"/>
    <p:sldId id="344" r:id="rId22"/>
    <p:sldId id="345" r:id="rId23"/>
    <p:sldId id="347" r:id="rId24"/>
    <p:sldId id="349" r:id="rId25"/>
    <p:sldId id="348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6" r:id="rId41"/>
    <p:sldId id="258" r:id="rId42"/>
    <p:sldId id="266" r:id="rId43"/>
    <p:sldId id="259" r:id="rId44"/>
    <p:sldId id="260" r:id="rId45"/>
    <p:sldId id="264" r:id="rId46"/>
    <p:sldId id="265" r:id="rId47"/>
    <p:sldId id="270" r:id="rId48"/>
    <p:sldId id="268" r:id="rId49"/>
    <p:sldId id="271" r:id="rId50"/>
    <p:sldId id="273" r:id="rId51"/>
    <p:sldId id="274" r:id="rId52"/>
    <p:sldId id="275" r:id="rId53"/>
    <p:sldId id="278" r:id="rId54"/>
    <p:sldId id="279" r:id="rId55"/>
    <p:sldId id="280" r:id="rId56"/>
    <p:sldId id="281" r:id="rId57"/>
    <p:sldId id="282" r:id="rId58"/>
    <p:sldId id="284" r:id="rId59"/>
    <p:sldId id="283" r:id="rId60"/>
    <p:sldId id="285" r:id="rId61"/>
    <p:sldId id="286" r:id="rId62"/>
    <p:sldId id="367" r:id="rId63"/>
    <p:sldId id="368" r:id="rId64"/>
    <p:sldId id="369" r:id="rId65"/>
    <p:sldId id="370" r:id="rId66"/>
    <p:sldId id="287" r:id="rId67"/>
    <p:sldId id="371" r:id="rId68"/>
    <p:sldId id="288" r:id="rId69"/>
    <p:sldId id="383" r:id="rId70"/>
    <p:sldId id="339" r:id="rId71"/>
    <p:sldId id="289" r:id="rId72"/>
    <p:sldId id="372" r:id="rId73"/>
    <p:sldId id="373" r:id="rId74"/>
    <p:sldId id="290" r:id="rId75"/>
    <p:sldId id="292" r:id="rId76"/>
    <p:sldId id="291" r:id="rId77"/>
    <p:sldId id="378" r:id="rId78"/>
    <p:sldId id="379" r:id="rId79"/>
    <p:sldId id="380" r:id="rId80"/>
    <p:sldId id="376" r:id="rId81"/>
    <p:sldId id="377" r:id="rId82"/>
    <p:sldId id="382" r:id="rId83"/>
    <p:sldId id="299" r:id="rId84"/>
    <p:sldId id="297" r:id="rId85"/>
    <p:sldId id="298" r:id="rId86"/>
    <p:sldId id="302" r:id="rId87"/>
    <p:sldId id="303" r:id="rId88"/>
    <p:sldId id="304" r:id="rId89"/>
    <p:sldId id="305" r:id="rId90"/>
    <p:sldId id="306" r:id="rId91"/>
    <p:sldId id="307" r:id="rId92"/>
    <p:sldId id="308" r:id="rId93"/>
    <p:sldId id="340" r:id="rId94"/>
    <p:sldId id="311" r:id="rId95"/>
    <p:sldId id="309" r:id="rId96"/>
    <p:sldId id="310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5CB58-96EA-4056-9BC5-BEDC51E406EF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37903-B6DA-4D13-B052-7FD517353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going to design a n-bit</a:t>
            </a:r>
            <a:r>
              <a:rPr lang="en-US" baseline="0" dirty="0" smtClean="0"/>
              <a:t> register. We need some circuit to save 1 bit. Using N copies of this circuit, we </a:t>
            </a:r>
            <a:r>
              <a:rPr lang="en-US" baseline="0" smtClean="0"/>
              <a:t>can save n 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37903-B6DA-4D13-B052-7FD517353A3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37903-B6DA-4D13-B052-7FD517353A3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Gate delay.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37903-B6DA-4D13-B052-7FD517353A3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</a:t>
            </a:r>
            <a:r>
              <a:rPr lang="en-US" baseline="0" dirty="0" smtClean="0"/>
              <a:t> complement of S in R i.e. Input can be either (0,1) or (1,0)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37903-B6DA-4D13-B052-7FD517353A3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Sequential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Reference: </a:t>
            </a:r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Chapter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Processor executing sample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812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a=10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194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b=5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6576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c=15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44958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d=5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53340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1400" y="2362200"/>
            <a:ext cx="14478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Adder-</a:t>
            </a:r>
            <a:r>
              <a:rPr lang="en-US" dirty="0" err="1" smtClean="0">
                <a:solidFill>
                  <a:schemeClr val="tx1"/>
                </a:solidFill>
              </a:rPr>
              <a:t>Subtractor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13" idx="3"/>
            <a:endCxn id="11" idx="1"/>
          </p:cNvCxnSpPr>
          <p:nvPr/>
        </p:nvCxnSpPr>
        <p:spPr>
          <a:xfrm flipH="1">
            <a:off x="457200" y="3810000"/>
            <a:ext cx="4572000" cy="990600"/>
          </a:xfrm>
          <a:prstGeom prst="bentConnector5">
            <a:avLst>
              <a:gd name="adj1" fmla="val -5000"/>
              <a:gd name="adj2" fmla="val 270193"/>
              <a:gd name="adj3" fmla="val 10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5791200" y="1600200"/>
            <a:ext cx="2895600" cy="4525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a, b, c, d, r;</a:t>
            </a:r>
          </a:p>
          <a:p>
            <a:pPr>
              <a:buNone/>
            </a:pPr>
            <a:r>
              <a:rPr lang="en-US" dirty="0" smtClean="0"/>
              <a:t>a = 10;</a:t>
            </a:r>
          </a:p>
          <a:p>
            <a:pPr>
              <a:buNone/>
            </a:pPr>
            <a:r>
              <a:rPr lang="en-US" dirty="0" smtClean="0"/>
              <a:t>b = 5;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 = a + b;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d = a - b;</a:t>
            </a:r>
          </a:p>
          <a:p>
            <a:pPr>
              <a:buNone/>
            </a:pPr>
            <a:r>
              <a:rPr lang="en-US" dirty="0" smtClean="0"/>
              <a:t>r = c + d;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1371600"/>
            <a:ext cx="104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Registers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Processor executing sample program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53340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1400" y="2362200"/>
            <a:ext cx="14478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Adder-</a:t>
            </a:r>
            <a:r>
              <a:rPr lang="en-US" dirty="0" err="1" smtClean="0">
                <a:solidFill>
                  <a:schemeClr val="tx1"/>
                </a:solidFill>
              </a:rPr>
              <a:t>Subtractor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>
            <a:off x="1905000" y="3962400"/>
            <a:ext cx="1676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905000" y="4800600"/>
            <a:ext cx="1676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791200" y="1600200"/>
            <a:ext cx="2895600" cy="4525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a, b, c, d, r;</a:t>
            </a:r>
          </a:p>
          <a:p>
            <a:pPr>
              <a:buNone/>
            </a:pPr>
            <a:r>
              <a:rPr lang="en-US" dirty="0" smtClean="0"/>
              <a:t>a = 10;</a:t>
            </a:r>
          </a:p>
          <a:p>
            <a:pPr>
              <a:buNone/>
            </a:pPr>
            <a:r>
              <a:rPr lang="en-US" dirty="0" smtClean="0"/>
              <a:t>b = 5;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 = a + b;</a:t>
            </a:r>
          </a:p>
          <a:p>
            <a:pPr>
              <a:buNone/>
            </a:pPr>
            <a:r>
              <a:rPr lang="en-US" dirty="0" smtClean="0"/>
              <a:t>d = a - b;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r = c + d;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9812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a=10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28194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b=5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36576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c=15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44958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d=5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" y="1371600"/>
            <a:ext cx="104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Registers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Processor executing sample program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53340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r=20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1400" y="2362200"/>
            <a:ext cx="14478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Adder-</a:t>
            </a:r>
            <a:r>
              <a:rPr lang="en-US" dirty="0" err="1" smtClean="0">
                <a:solidFill>
                  <a:schemeClr val="tx1"/>
                </a:solidFill>
              </a:rPr>
              <a:t>Subtractor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13" idx="3"/>
            <a:endCxn id="12" idx="1"/>
          </p:cNvCxnSpPr>
          <p:nvPr/>
        </p:nvCxnSpPr>
        <p:spPr>
          <a:xfrm flipH="1">
            <a:off x="457200" y="3810000"/>
            <a:ext cx="4572000" cy="1828800"/>
          </a:xfrm>
          <a:prstGeom prst="bentConnector5">
            <a:avLst>
              <a:gd name="adj1" fmla="val -5000"/>
              <a:gd name="adj2" fmla="val 134375"/>
              <a:gd name="adj3" fmla="val 10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791200" y="1600200"/>
            <a:ext cx="2895600" cy="4525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a, b, c, d, r;</a:t>
            </a:r>
          </a:p>
          <a:p>
            <a:pPr>
              <a:buNone/>
            </a:pPr>
            <a:r>
              <a:rPr lang="en-US" dirty="0" smtClean="0"/>
              <a:t>a = 10;</a:t>
            </a:r>
          </a:p>
          <a:p>
            <a:pPr>
              <a:buNone/>
            </a:pPr>
            <a:r>
              <a:rPr lang="en-US" dirty="0" smtClean="0"/>
              <a:t>b = 5;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 = a + b;</a:t>
            </a:r>
          </a:p>
          <a:p>
            <a:pPr>
              <a:buNone/>
            </a:pPr>
            <a:r>
              <a:rPr lang="en-US" dirty="0" smtClean="0"/>
              <a:t>d = a - b;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r = c + d;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9812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a=10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28194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b=5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36576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c=15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44958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d=5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" y="1371600"/>
            <a:ext cx="104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Registers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Processor executing sample program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53340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r=20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1400" y="2362200"/>
            <a:ext cx="14478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Adder-</a:t>
            </a:r>
            <a:r>
              <a:rPr lang="en-US" dirty="0" err="1" smtClean="0">
                <a:solidFill>
                  <a:schemeClr val="tx1"/>
                </a:solidFill>
              </a:rPr>
              <a:t>Subtractor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791200" y="1600200"/>
            <a:ext cx="2895600" cy="452596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a, b, c, d, r;</a:t>
            </a:r>
          </a:p>
          <a:p>
            <a:pPr>
              <a:buNone/>
            </a:pPr>
            <a:r>
              <a:rPr lang="en-US" dirty="0" smtClean="0"/>
              <a:t>a = 10;</a:t>
            </a:r>
          </a:p>
          <a:p>
            <a:pPr>
              <a:buNone/>
            </a:pPr>
            <a:r>
              <a:rPr lang="en-US" dirty="0" smtClean="0"/>
              <a:t>b = 5;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 = a + b;</a:t>
            </a:r>
          </a:p>
          <a:p>
            <a:pPr>
              <a:buNone/>
            </a:pPr>
            <a:r>
              <a:rPr lang="en-US" dirty="0" smtClean="0"/>
              <a:t>d = a - b;</a:t>
            </a:r>
          </a:p>
          <a:p>
            <a:pPr>
              <a:buNone/>
            </a:pPr>
            <a:r>
              <a:rPr lang="en-US" dirty="0" smtClean="0"/>
              <a:t>r = c + d;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a = a * 10; ???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9812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a=10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28194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b=5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36576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c=15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44958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d=5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" y="1371600"/>
            <a:ext cx="104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Registers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Processor executing sample program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53340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r=20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1400" y="2362200"/>
            <a:ext cx="14478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Adder-</a:t>
            </a:r>
            <a:r>
              <a:rPr lang="en-US" dirty="0" err="1" smtClean="0">
                <a:solidFill>
                  <a:schemeClr val="tx1"/>
                </a:solidFill>
              </a:rPr>
              <a:t>Subtractor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5791200" y="1600200"/>
            <a:ext cx="2895600" cy="452596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a, b, c, d, r;</a:t>
            </a:r>
          </a:p>
          <a:p>
            <a:pPr>
              <a:buNone/>
            </a:pPr>
            <a:r>
              <a:rPr lang="en-US" dirty="0" smtClean="0"/>
              <a:t>a = 10;</a:t>
            </a:r>
          </a:p>
          <a:p>
            <a:pPr>
              <a:buNone/>
            </a:pPr>
            <a:r>
              <a:rPr lang="en-US" dirty="0" smtClean="0"/>
              <a:t>b = 5;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 = a + b;</a:t>
            </a:r>
          </a:p>
          <a:p>
            <a:pPr>
              <a:buNone/>
            </a:pPr>
            <a:r>
              <a:rPr lang="en-US" dirty="0" smtClean="0"/>
              <a:t>d = a - b;</a:t>
            </a:r>
          </a:p>
          <a:p>
            <a:pPr>
              <a:buNone/>
            </a:pPr>
            <a:r>
              <a:rPr lang="en-US" dirty="0" smtClean="0"/>
              <a:t>r = c + d;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a = a * 10; ???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" y="19812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a=10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28194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b=5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36576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c=15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" y="44958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d=5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1752600" y="17526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62200" y="1447800"/>
            <a:ext cx="335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Register A is still holding the data</a:t>
            </a:r>
          </a:p>
          <a:p>
            <a:r>
              <a:rPr lang="en-US" b="1" dirty="0" smtClean="0"/>
              <a:t>that we saved in line 1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" y="1371600"/>
            <a:ext cx="104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Registers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2579" y="6019800"/>
            <a:ext cx="570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long will Register A hold its data?</a:t>
            </a:r>
          </a:p>
          <a:p>
            <a:r>
              <a:rPr lang="en-US" b="1" dirty="0" smtClean="0"/>
              <a:t>Register A will keep holding this data until we overwrite it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Saving information in Digital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Storage elements are circuits </a:t>
            </a:r>
          </a:p>
          <a:p>
            <a:pPr marL="742950" lvl="2" indent="-342900"/>
            <a:r>
              <a:rPr lang="en-US" dirty="0" smtClean="0"/>
              <a:t>that store binary information for indefinite time</a:t>
            </a:r>
          </a:p>
          <a:p>
            <a:pPr marL="742950" lvl="2" indent="-342900"/>
            <a:r>
              <a:rPr lang="en-US" dirty="0" smtClean="0"/>
              <a:t>Can change their state(value stored) on the basis of input signal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</a:t>
            </a:r>
            <a:endParaRPr lang="en-US" dirty="0"/>
          </a:p>
        </p:txBody>
      </p:sp>
      <p:pic>
        <p:nvPicPr>
          <p:cNvPr id="4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464133" y="1417320"/>
            <a:ext cx="4393867" cy="338328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1371600"/>
            <a:ext cx="106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 = Reset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3550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 = Set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1524000"/>
            <a:ext cx="1705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 = Information</a:t>
            </a:r>
          </a:p>
          <a:p>
            <a:r>
              <a:rPr lang="en-US" b="1" dirty="0" smtClean="0"/>
              <a:t>Stored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4191000"/>
            <a:ext cx="1857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Q’ = Complement</a:t>
            </a:r>
          </a:p>
          <a:p>
            <a:r>
              <a:rPr lang="en-US" b="1" dirty="0" smtClean="0"/>
              <a:t>of Information</a:t>
            </a:r>
          </a:p>
          <a:p>
            <a:r>
              <a:rPr lang="en-US" b="1" dirty="0" smtClean="0"/>
              <a:t>Stored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5715000"/>
            <a:ext cx="5660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Set means Set the latch i.e. save 1 in it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Reset means Reset the latch i.e. save 0 in it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5117068"/>
            <a:ext cx="262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Logic Diagram of SR Latch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1905000" y="18288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1485900" y="3238500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1042" y="251460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124199" y="2057400"/>
            <a:ext cx="244947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00400" y="5486400"/>
            <a:ext cx="259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Standard Graphic Symbol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Table of SR Latch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0" y="2057400"/>
          <a:ext cx="33528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09600" y="1752600"/>
            <a:ext cx="4393867" cy="33832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248400" y="44958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Logic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Combinational Logic Circuits</a:t>
            </a:r>
          </a:p>
          <a:p>
            <a:pPr marL="514350" indent="-514350">
              <a:buAutoNum type="arabicPeriod"/>
            </a:pPr>
            <a:r>
              <a:rPr lang="en-US" dirty="0" smtClean="0"/>
              <a:t>Sequential Circuits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err="1" smtClean="0"/>
              <a:t>ShortCircuiting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if((Statement1)&amp;&amp;(Statement2)&amp;&amp;(Statement3))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//do something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//do something else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err="1" smtClean="0"/>
              <a:t>ShortCircuiting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if((Statement1)&amp;&amp;(Statement2)&amp;&amp;(Statement3))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//do something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//do something else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If Statement1 is false, what will be the value of expression 1?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4114038" y="-2132837"/>
            <a:ext cx="534924" cy="7391400"/>
          </a:xfrm>
          <a:prstGeom prst="leftBrace">
            <a:avLst>
              <a:gd name="adj1" fmla="val 53739"/>
              <a:gd name="adj2" fmla="val 49264"/>
            </a:avLst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5800" y="20574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8800" y="3124200"/>
            <a:ext cx="137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Expression 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err="1" smtClean="0"/>
              <a:t>ShortCircuiting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if((Statement1)&amp;&amp;(Statement2)&amp;&amp;(Statement3))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//do something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//do something else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If Statement1 is false, Expression1 will be false.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4114038" y="-2132837"/>
            <a:ext cx="534924" cy="7391400"/>
          </a:xfrm>
          <a:prstGeom prst="leftBrace">
            <a:avLst>
              <a:gd name="adj1" fmla="val 53739"/>
              <a:gd name="adj2" fmla="val 49264"/>
            </a:avLst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5800" y="20574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8800" y="3124200"/>
            <a:ext cx="137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Expression 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err="1" smtClean="0"/>
              <a:t>ShortCircuiting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81601" y="2514600"/>
          <a:ext cx="35051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663"/>
                <a:gridCol w="1121663"/>
                <a:gridCol w="126187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(XY)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895600"/>
            <a:ext cx="3451519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09600" y="3048000"/>
            <a:ext cx="3481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</a:p>
          <a:p>
            <a:r>
              <a:rPr lang="en-US" b="1" dirty="0" smtClean="0"/>
              <a:t>…</a:t>
            </a:r>
          </a:p>
          <a:p>
            <a:r>
              <a:rPr lang="en-US" b="1" dirty="0" smtClean="0"/>
              <a:t>0</a:t>
            </a:r>
          </a:p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0" y="5334000"/>
            <a:ext cx="164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AND Operation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8674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When will NAND </a:t>
            </a:r>
            <a:r>
              <a:rPr lang="en-US" b="1" dirty="0" err="1" smtClean="0">
                <a:solidFill>
                  <a:srgbClr val="C00000"/>
                </a:solidFill>
              </a:rPr>
              <a:t>shortcircuit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</a:p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What about OR and NOR Gates?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9096" y="1447800"/>
            <a:ext cx="489629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66192" y="2057221"/>
            <a:ext cx="314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1</a:t>
            </a:r>
          </a:p>
          <a:p>
            <a:r>
              <a:rPr lang="en-US" sz="2000" b="1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1592" y="24764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0" y="3870960"/>
          <a:ext cx="35051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663"/>
                <a:gridCol w="1121663"/>
                <a:gridCol w="126187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(X+Y)’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ShortCircuiting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Table of SR Latch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0" y="2057400"/>
          <a:ext cx="33528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09600" y="1752600"/>
            <a:ext cx="4393867" cy="33832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248400" y="44958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524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953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6019800"/>
            <a:ext cx="289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Which gate will </a:t>
            </a:r>
            <a:r>
              <a:rPr lang="en-US" b="1" dirty="0" err="1" smtClean="0">
                <a:solidFill>
                  <a:srgbClr val="C00000"/>
                </a:solidFill>
              </a:rPr>
              <a:t>shortcircuit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Table of SR Latch</a:t>
            </a:r>
            <a:endParaRPr lang="en-US" dirty="0"/>
          </a:p>
        </p:txBody>
      </p:sp>
      <p:pic>
        <p:nvPicPr>
          <p:cNvPr id="5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09600" y="1752600"/>
            <a:ext cx="4393867" cy="33832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248400" y="44958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6019800"/>
            <a:ext cx="491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Both NOR gates will </a:t>
            </a:r>
            <a:r>
              <a:rPr lang="en-US" b="1" dirty="0" err="1" smtClean="0"/>
              <a:t>shortciruit</a:t>
            </a:r>
            <a:r>
              <a:rPr lang="en-US" b="1" dirty="0" smtClean="0"/>
              <a:t> and give output 0.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0" y="2057400"/>
          <a:ext cx="33528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55914" y="2209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5914" y="4343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1524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953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Table of SR Latch</a:t>
            </a:r>
            <a:endParaRPr lang="en-US" dirty="0"/>
          </a:p>
        </p:txBody>
      </p:sp>
      <p:pic>
        <p:nvPicPr>
          <p:cNvPr id="5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09600" y="1752600"/>
            <a:ext cx="4393867" cy="33832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248400" y="44958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5715000"/>
            <a:ext cx="4237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Both Q and Q’ are zero </a:t>
            </a:r>
            <a:r>
              <a:rPr lang="en-US" b="1" dirty="0" smtClean="0">
                <a:sym typeface="Wingdings" pitchFamily="2" charset="2"/>
              </a:rPr>
              <a:t> Undefined State</a:t>
            </a:r>
          </a:p>
          <a:p>
            <a:r>
              <a:rPr lang="en-US" b="1" dirty="0" smtClean="0">
                <a:sym typeface="Wingdings" pitchFamily="2" charset="2"/>
              </a:rPr>
              <a:t>S = 1 means Set the Latch i.e. Save 1</a:t>
            </a:r>
          </a:p>
          <a:p>
            <a:r>
              <a:rPr lang="en-US" b="1" dirty="0" smtClean="0">
                <a:sym typeface="Wingdings" pitchFamily="2" charset="2"/>
              </a:rPr>
              <a:t>R = 1 means Reset the Latch i.e. Save 0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0" y="2057400"/>
          <a:ext cx="33528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55914" y="2209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5914" y="4343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1524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953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5867400" y="48006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8400" y="5791200"/>
            <a:ext cx="2412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Set and Reset the Latch</a:t>
            </a:r>
          </a:p>
          <a:p>
            <a:pPr algn="ctr"/>
            <a:r>
              <a:rPr lang="en-US" b="1" dirty="0" smtClean="0"/>
              <a:t>at the same time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Table of SR Latch</a:t>
            </a:r>
            <a:endParaRPr lang="en-US" dirty="0"/>
          </a:p>
        </p:txBody>
      </p:sp>
      <p:pic>
        <p:nvPicPr>
          <p:cNvPr id="5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09600" y="1752600"/>
            <a:ext cx="4393867" cy="33832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248400" y="44958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6019800"/>
            <a:ext cx="336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Which gate will </a:t>
            </a:r>
            <a:r>
              <a:rPr lang="en-US" b="1" dirty="0" err="1" smtClean="0"/>
              <a:t>shortcircuit</a:t>
            </a:r>
            <a:r>
              <a:rPr lang="en-US" b="1" dirty="0" smtClean="0"/>
              <a:t> now?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0" y="2057400"/>
          <a:ext cx="33528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6800" y="1524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953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Table of SR Latch</a:t>
            </a:r>
            <a:endParaRPr lang="en-US" dirty="0"/>
          </a:p>
        </p:txBody>
      </p:sp>
      <p:pic>
        <p:nvPicPr>
          <p:cNvPr id="5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09600" y="1752600"/>
            <a:ext cx="4393867" cy="33832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248400" y="44958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6019800"/>
            <a:ext cx="461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This gate will </a:t>
            </a:r>
            <a:r>
              <a:rPr lang="en-US" b="1" dirty="0" err="1" smtClean="0"/>
              <a:t>shortcircuit</a:t>
            </a:r>
            <a:r>
              <a:rPr lang="en-US" b="1" dirty="0" smtClean="0"/>
              <a:t> and give output first.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0" y="2057400"/>
          <a:ext cx="33528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6800" y="1524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953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endCxn id="5" idx="2"/>
          </p:cNvCxnSpPr>
          <p:nvPr/>
        </p:nvCxnSpPr>
        <p:spPr>
          <a:xfrm rot="5400000" flipH="1" flipV="1">
            <a:off x="2180507" y="5393773"/>
            <a:ext cx="883920" cy="368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52800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Combinational VS Sequential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2590800"/>
          </a:xfrm>
        </p:spPr>
        <p:txBody>
          <a:bodyPr>
            <a:normAutofit/>
          </a:bodyPr>
          <a:lstStyle/>
          <a:p>
            <a:r>
              <a:rPr lang="en-US" b="1" dirty="0" smtClean="0"/>
              <a:t>Combinational Logic Circuits</a:t>
            </a:r>
          </a:p>
          <a:p>
            <a:pPr lvl="1"/>
            <a:r>
              <a:rPr lang="en-US" dirty="0" smtClean="0"/>
              <a:t>In which variables are combined by the logical operations</a:t>
            </a:r>
          </a:p>
          <a:p>
            <a:pPr lvl="1"/>
            <a:r>
              <a:rPr lang="en-US" dirty="0" smtClean="0"/>
              <a:t>Output depends on inputs and logic operations</a:t>
            </a:r>
          </a:p>
          <a:p>
            <a:endParaRPr lang="en-US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107381" y="3581400"/>
            <a:ext cx="6817419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362200" y="6019800"/>
            <a:ext cx="399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 of a Combinational Circuit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Table of SR Latch</a:t>
            </a:r>
            <a:endParaRPr lang="en-US" dirty="0"/>
          </a:p>
        </p:txBody>
      </p:sp>
      <p:pic>
        <p:nvPicPr>
          <p:cNvPr id="5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09600" y="1752600"/>
            <a:ext cx="4393867" cy="33832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248400" y="44958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6019800"/>
            <a:ext cx="461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This gate will </a:t>
            </a:r>
            <a:r>
              <a:rPr lang="en-US" b="1" dirty="0" err="1" smtClean="0"/>
              <a:t>shortcircuit</a:t>
            </a:r>
            <a:r>
              <a:rPr lang="en-US" b="1" dirty="0" smtClean="0"/>
              <a:t> and give output first.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0" y="2057400"/>
          <a:ext cx="33528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6800" y="1524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953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endCxn id="5" idx="2"/>
          </p:cNvCxnSpPr>
          <p:nvPr/>
        </p:nvCxnSpPr>
        <p:spPr>
          <a:xfrm rot="5400000" flipH="1" flipV="1">
            <a:off x="2180507" y="5393773"/>
            <a:ext cx="883920" cy="368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52800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5000" y="2209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Table of SR Latch</a:t>
            </a:r>
            <a:endParaRPr lang="en-US" dirty="0"/>
          </a:p>
        </p:txBody>
      </p:sp>
      <p:pic>
        <p:nvPicPr>
          <p:cNvPr id="5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09600" y="1752600"/>
            <a:ext cx="4393867" cy="33832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248400" y="44958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6019800"/>
            <a:ext cx="461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This gate will </a:t>
            </a:r>
            <a:r>
              <a:rPr lang="en-US" b="1" dirty="0" err="1" smtClean="0"/>
              <a:t>shortcircuit</a:t>
            </a:r>
            <a:r>
              <a:rPr lang="en-US" b="1" dirty="0" smtClean="0"/>
              <a:t> and give output first.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0" y="2057400"/>
          <a:ext cx="33528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6800" y="1524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953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endCxn id="5" idx="2"/>
          </p:cNvCxnSpPr>
          <p:nvPr/>
        </p:nvCxnSpPr>
        <p:spPr>
          <a:xfrm rot="5400000" flipH="1" flipV="1">
            <a:off x="2180507" y="5393773"/>
            <a:ext cx="883920" cy="368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52800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5000" y="2209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32114" y="1981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Table of SR Latch</a:t>
            </a:r>
            <a:endParaRPr lang="en-US" dirty="0"/>
          </a:p>
        </p:txBody>
      </p:sp>
      <p:pic>
        <p:nvPicPr>
          <p:cNvPr id="5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09600" y="1752600"/>
            <a:ext cx="4393867" cy="33832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248400" y="44958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6019800"/>
            <a:ext cx="442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 has been saved in Q </a:t>
            </a:r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b="1" dirty="0" smtClean="0"/>
              <a:t> Latch has been Set.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0" y="2057400"/>
          <a:ext cx="33528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6800" y="1524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953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2800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5000" y="2209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32114" y="1981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5181600" y="4343400"/>
            <a:ext cx="1752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48400" y="5715000"/>
            <a:ext cx="2455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S=1 means Set the latch</a:t>
            </a:r>
          </a:p>
          <a:p>
            <a:pPr algn="ctr"/>
            <a:r>
              <a:rPr lang="en-US" b="1" dirty="0" smtClean="0"/>
              <a:t>i.e. Save one in it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Table of SR Latch</a:t>
            </a:r>
            <a:endParaRPr lang="en-US" dirty="0"/>
          </a:p>
        </p:txBody>
      </p:sp>
      <p:pic>
        <p:nvPicPr>
          <p:cNvPr id="5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09600" y="1752600"/>
            <a:ext cx="4393867" cy="33832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248400" y="44958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0" y="2057400"/>
          <a:ext cx="33528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6800" y="1524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953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6019800"/>
            <a:ext cx="336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Which gate will </a:t>
            </a:r>
            <a:r>
              <a:rPr lang="en-US" b="1" dirty="0" err="1" smtClean="0">
                <a:solidFill>
                  <a:srgbClr val="C00000"/>
                </a:solidFill>
              </a:rPr>
              <a:t>shortcircuit</a:t>
            </a:r>
            <a:r>
              <a:rPr lang="en-US" b="1" dirty="0" smtClean="0">
                <a:solidFill>
                  <a:srgbClr val="C00000"/>
                </a:solidFill>
              </a:rPr>
              <a:t> now?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Table of SR Latch</a:t>
            </a:r>
            <a:endParaRPr lang="en-US" dirty="0"/>
          </a:p>
        </p:txBody>
      </p:sp>
      <p:pic>
        <p:nvPicPr>
          <p:cNvPr id="5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09600" y="1752600"/>
            <a:ext cx="4393867" cy="33832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248400" y="44958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0" y="2057400"/>
          <a:ext cx="33528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6800" y="1524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953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6019800"/>
            <a:ext cx="461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This gate will </a:t>
            </a:r>
            <a:r>
              <a:rPr lang="en-US" b="1" dirty="0" err="1" smtClean="0"/>
              <a:t>shortcircuit</a:t>
            </a:r>
            <a:r>
              <a:rPr lang="en-US" b="1" dirty="0" smtClean="0"/>
              <a:t> and give output first.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1752600" y="3886200"/>
            <a:ext cx="3581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8314" y="1981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Table of SR Latch</a:t>
            </a:r>
            <a:endParaRPr lang="en-US" dirty="0"/>
          </a:p>
        </p:txBody>
      </p:sp>
      <p:pic>
        <p:nvPicPr>
          <p:cNvPr id="5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09600" y="1752600"/>
            <a:ext cx="4393867" cy="33832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248400" y="44958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0" y="2057400"/>
          <a:ext cx="33528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6800" y="1524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953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6019800"/>
            <a:ext cx="461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This gate will </a:t>
            </a:r>
            <a:r>
              <a:rPr lang="en-US" b="1" dirty="0" err="1" smtClean="0"/>
              <a:t>shortcircuit</a:t>
            </a:r>
            <a:r>
              <a:rPr lang="en-US" b="1" dirty="0" smtClean="0"/>
              <a:t> and give output first.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1752600" y="3886200"/>
            <a:ext cx="3581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8314" y="1981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4343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Table of SR Latch</a:t>
            </a:r>
            <a:endParaRPr lang="en-US" dirty="0"/>
          </a:p>
        </p:txBody>
      </p:sp>
      <p:pic>
        <p:nvPicPr>
          <p:cNvPr id="5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09600" y="1752600"/>
            <a:ext cx="4393867" cy="33832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248400" y="44958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0" y="2057400"/>
          <a:ext cx="33528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6800" y="1524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953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717" y="6019800"/>
            <a:ext cx="557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Zero has been saved in the latch </a:t>
            </a:r>
            <a:r>
              <a:rPr lang="en-US" b="1" dirty="0" smtClean="0">
                <a:sym typeface="Wingdings" pitchFamily="2" charset="2"/>
              </a:rPr>
              <a:t> Latch has been Reset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508314" y="1981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4343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32114" y="4495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5791200" y="3810000"/>
            <a:ext cx="19050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5486400"/>
            <a:ext cx="1854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 = 1 means </a:t>
            </a:r>
          </a:p>
          <a:p>
            <a:pPr algn="ctr"/>
            <a:r>
              <a:rPr lang="en-US" b="1" dirty="0" smtClean="0"/>
              <a:t>Reset the latch </a:t>
            </a:r>
          </a:p>
          <a:p>
            <a:pPr algn="ctr"/>
            <a:r>
              <a:rPr lang="en-US" b="1" dirty="0" smtClean="0"/>
              <a:t>i.e. save Zero in it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Table of SR Latch</a:t>
            </a:r>
            <a:endParaRPr lang="en-US" dirty="0"/>
          </a:p>
        </p:txBody>
      </p:sp>
      <p:pic>
        <p:nvPicPr>
          <p:cNvPr id="5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09600" y="1752600"/>
            <a:ext cx="4393867" cy="33832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248400" y="44958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4000" y="2057400"/>
          <a:ext cx="33528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66800" y="1524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953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6019800"/>
            <a:ext cx="336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Which gate will </a:t>
            </a:r>
            <a:r>
              <a:rPr lang="en-US" b="1" dirty="0" err="1" smtClean="0">
                <a:solidFill>
                  <a:srgbClr val="C00000"/>
                </a:solidFill>
              </a:rPr>
              <a:t>shortcircuit</a:t>
            </a:r>
            <a:r>
              <a:rPr lang="en-US" b="1" dirty="0" smtClean="0">
                <a:solidFill>
                  <a:srgbClr val="C00000"/>
                </a:solidFill>
              </a:rPr>
              <a:t> now?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Table of SR Latch</a:t>
            </a:r>
            <a:endParaRPr lang="en-US" dirty="0"/>
          </a:p>
        </p:txBody>
      </p:sp>
      <p:pic>
        <p:nvPicPr>
          <p:cNvPr id="5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09600" y="1752600"/>
            <a:ext cx="4393867" cy="33832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248400" y="44958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1524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953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6019800"/>
            <a:ext cx="594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None. Both will output according to their second input lines.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2209800"/>
            <a:ext cx="40402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278868"/>
            <a:ext cx="3433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334000" y="2057400"/>
          <a:ext cx="33528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838200" y="25908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1" idx="2"/>
          </p:cNvCxnSpPr>
          <p:nvPr/>
        </p:nvCxnSpPr>
        <p:spPr>
          <a:xfrm rot="16200000" flipH="1">
            <a:off x="947120" y="3614120"/>
            <a:ext cx="621268" cy="532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2400" y="3200400"/>
            <a:ext cx="167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Values at time 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8004" y="1158240"/>
            <a:ext cx="326419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71801" y="3124200"/>
          <a:ext cx="35051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663"/>
                <a:gridCol w="1121663"/>
                <a:gridCol w="126187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(X+Y)’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NOR Operation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019800"/>
            <a:ext cx="247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When X is 0, output = Y’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Combinational VS Sequential Circuits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r>
              <a:rPr lang="en-US" b="1" smtClean="0"/>
              <a:t>Sequential Circuits</a:t>
            </a:r>
            <a:endParaRPr lang="en-US" b="1" dirty="0" smtClean="0"/>
          </a:p>
          <a:p>
            <a:pPr lvl="1"/>
            <a:r>
              <a:rPr lang="en-US" dirty="0" smtClean="0"/>
              <a:t>Which include storage elements</a:t>
            </a:r>
          </a:p>
          <a:p>
            <a:pPr lvl="1"/>
            <a:r>
              <a:rPr lang="en-US" dirty="0" smtClean="0"/>
              <a:t>Output depends on input and the value of storage element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838200" y="3886200"/>
            <a:ext cx="7342632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90800" y="6096000"/>
            <a:ext cx="361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 of a Sequential Circuit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Table of SR Latch</a:t>
            </a:r>
            <a:endParaRPr lang="en-US" dirty="0"/>
          </a:p>
        </p:txBody>
      </p:sp>
      <p:pic>
        <p:nvPicPr>
          <p:cNvPr id="5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09600" y="1752600"/>
            <a:ext cx="4393867" cy="33832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248400" y="44958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1524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953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6019800"/>
            <a:ext cx="501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 input (0,0), Latch is retaining its previous value.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2209800"/>
            <a:ext cx="40402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0200" y="4278868"/>
            <a:ext cx="3433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29779" y="1981200"/>
            <a:ext cx="3433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0436" y="4507468"/>
            <a:ext cx="40402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Q’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334000" y="2057400"/>
          <a:ext cx="33528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Retain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rot="16200000" flipH="1">
            <a:off x="5067300" y="3771900"/>
            <a:ext cx="2209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00800" y="5486400"/>
            <a:ext cx="2577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S=0 </a:t>
            </a:r>
            <a:r>
              <a:rPr lang="en-US" b="1" dirty="0" smtClean="0">
                <a:sym typeface="Wingdings" pitchFamily="2" charset="2"/>
              </a:rPr>
              <a:t> Do not Set</a:t>
            </a:r>
          </a:p>
          <a:p>
            <a:pPr algn="ctr"/>
            <a:r>
              <a:rPr lang="en-US" b="1" dirty="0" smtClean="0">
                <a:sym typeface="Wingdings" pitchFamily="2" charset="2"/>
              </a:rPr>
              <a:t>R=0  Do not Reset</a:t>
            </a:r>
          </a:p>
          <a:p>
            <a:pPr algn="ctr"/>
            <a:r>
              <a:rPr lang="en-US" b="1" dirty="0" smtClean="0">
                <a:sym typeface="Wingdings" pitchFamily="2" charset="2"/>
              </a:rPr>
              <a:t>So, Retain previous value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38200" y="25908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2"/>
          </p:cNvCxnSpPr>
          <p:nvPr/>
        </p:nvCxnSpPr>
        <p:spPr>
          <a:xfrm rot="16200000" flipH="1">
            <a:off x="947120" y="3614120"/>
            <a:ext cx="621268" cy="532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2400" y="3200400"/>
            <a:ext cx="167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Values at time t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124994" y="2438400"/>
            <a:ext cx="2742406" cy="1219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3810000" y="15240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0200" y="1295400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Values at time t+1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477000" y="7620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19200" y="4648200"/>
            <a:ext cx="7772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19200" y="5027612"/>
            <a:ext cx="7772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219200" y="4267200"/>
            <a:ext cx="7772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19200" y="5334000"/>
            <a:ext cx="7772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19200" y="5715000"/>
            <a:ext cx="7772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77000" y="7620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Initial State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38400" y="3810000"/>
            <a:ext cx="381000" cy="2514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200" y="4495800"/>
            <a:ext cx="1110753" cy="147732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Initially: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Inputs &amp;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States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(outputs)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Unknown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295400" y="50292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57400" y="4646612"/>
            <a:ext cx="69342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400" y="5027612"/>
            <a:ext cx="69342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57400" y="4265612"/>
            <a:ext cx="69342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57400" y="5332412"/>
            <a:ext cx="69342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713412"/>
            <a:ext cx="69342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77000" y="7620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(R=1, S=0)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0" y="3745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5562600"/>
            <a:ext cx="1789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Which NOR Gate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will give output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First?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Shortcircuiting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77000" y="7620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2971800" y="3886200"/>
            <a:ext cx="685800" cy="2362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(R=1, S=0)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0" y="3745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514" y="914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2831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7314" y="2983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71800" y="3886200"/>
            <a:ext cx="685800" cy="2362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(R=1, S=0)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0" y="3745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514" y="914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2831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7314" y="2983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886200"/>
            <a:ext cx="381000" cy="2514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" y="5955268"/>
            <a:ext cx="142167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is this?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14400" y="5029200"/>
            <a:ext cx="1676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(R=1, S=0)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0" y="3745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514" y="914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2831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7314" y="2983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71800" y="3886200"/>
            <a:ext cx="685800" cy="2362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(R=0, S=0)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3514" y="914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7314" y="2983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7600" y="3886200"/>
            <a:ext cx="685800" cy="2438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rot="10800000" flipV="1">
            <a:off x="3657600" y="849868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95800" y="609600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Previous State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(R=0, S=0)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3514" y="914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7314" y="2983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002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0200" y="3657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57600" y="3886200"/>
            <a:ext cx="685800" cy="2438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3657600" y="849868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95800" y="609600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Previous State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a, b, c, d, r;</a:t>
            </a:r>
          </a:p>
          <a:p>
            <a:pPr>
              <a:buNone/>
            </a:pPr>
            <a:r>
              <a:rPr lang="en-US" dirty="0" smtClean="0"/>
              <a:t>a = 10;</a:t>
            </a:r>
          </a:p>
          <a:p>
            <a:pPr>
              <a:buNone/>
            </a:pPr>
            <a:r>
              <a:rPr lang="en-US" dirty="0" smtClean="0"/>
              <a:t>b = 5;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 = a + b;</a:t>
            </a:r>
          </a:p>
          <a:p>
            <a:pPr>
              <a:buNone/>
            </a:pPr>
            <a:r>
              <a:rPr lang="en-US" dirty="0" smtClean="0"/>
              <a:t>d = a - b;</a:t>
            </a:r>
          </a:p>
          <a:p>
            <a:pPr>
              <a:buNone/>
            </a:pPr>
            <a:r>
              <a:rPr lang="en-US" dirty="0" smtClean="0"/>
              <a:t>r = c + d;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(R=0, S=0)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3514" y="914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7314" y="2983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002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0200" y="3657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0200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0200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657600" y="3886200"/>
            <a:ext cx="685800" cy="2438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3657600" y="849868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95800" y="609600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State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(R=0, S=0)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3514" y="914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7314" y="2983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3733800"/>
            <a:ext cx="13716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002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0200" y="3657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0200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0200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" y="5706070"/>
            <a:ext cx="1748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Input(0,0)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maintaining the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output signal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85800" y="48768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(R=0, S=1)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19600" y="3886200"/>
            <a:ext cx="685800" cy="2362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002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0200" y="3657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5562600"/>
            <a:ext cx="1789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Which NOR Gate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will give output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First?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(R=0, S=1)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19600" y="3886200"/>
            <a:ext cx="685800" cy="2362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002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0200" y="3657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1114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00200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51114" y="99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(R=0, S=0)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81600" y="3886200"/>
            <a:ext cx="838200" cy="2362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002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0200" y="3657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1114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1114" y="99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0800000" flipV="1">
            <a:off x="3657600" y="849868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95800" y="609600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Previous State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(R=0, S=0)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81600" y="3886200"/>
            <a:ext cx="838200" cy="2362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002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0200" y="3657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1114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51114" y="99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0200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0200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3657600" y="849868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95800" y="609600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Next State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(R=0, S=0)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48200" y="3886200"/>
            <a:ext cx="1371600" cy="2362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002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0200" y="3657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1114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51114" y="99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0200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0200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" y="5706070"/>
            <a:ext cx="1748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Input(0,0)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maintaining the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output signal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85800" y="4800600"/>
            <a:ext cx="4114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(R=1, S=0)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9800" y="3886200"/>
            <a:ext cx="1600200" cy="2362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(R=1, S=1)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0" y="3886200"/>
            <a:ext cx="762000" cy="2362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002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0200" y="3657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5562600"/>
            <a:ext cx="1789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Which NOR Gate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will give output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First?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(R=1, S=1)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00" y="3886200"/>
            <a:ext cx="762000" cy="2362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002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0200" y="3657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1114" y="1078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1114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295400" y="38100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571500" y="2247900"/>
            <a:ext cx="3352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0" y="4953000"/>
            <a:ext cx="1501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Both outputs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should be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complement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of each other.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Processor executing sample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812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=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194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 =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6576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44958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53340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1400" y="2362200"/>
            <a:ext cx="14478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Adder-</a:t>
            </a:r>
            <a:r>
              <a:rPr lang="en-US" dirty="0" err="1" smtClean="0">
                <a:solidFill>
                  <a:schemeClr val="tx1"/>
                </a:solidFill>
              </a:rPr>
              <a:t>Subtractor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791200" y="1600200"/>
            <a:ext cx="2895600" cy="4525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a, b, c, d, r;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a = 10;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b = 5;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 = a + b;</a:t>
            </a:r>
          </a:p>
          <a:p>
            <a:pPr>
              <a:buNone/>
            </a:pPr>
            <a:r>
              <a:rPr lang="en-US" dirty="0" smtClean="0"/>
              <a:t>d = a - b;</a:t>
            </a:r>
          </a:p>
          <a:p>
            <a:pPr>
              <a:buNone/>
            </a:pPr>
            <a:r>
              <a:rPr lang="en-US" dirty="0" smtClean="0"/>
              <a:t>r = c + d;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1371600"/>
            <a:ext cx="104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Registers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(R=0, S=0)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0" y="3886200"/>
            <a:ext cx="457200" cy="2362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002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0200" y="3657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4572000"/>
            <a:ext cx="1538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Simultaneous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input change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51114" y="1078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1114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3657600" y="849868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95800" y="609600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Previous State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(R=0, S=0)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002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0200" y="3657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0200" y="1688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0200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27314" y="99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42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82000" y="3886200"/>
            <a:ext cx="457200" cy="2362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3657600" y="849868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95800" y="609600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State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4953000"/>
            <a:ext cx="1501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Both outputs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should be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complement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of each other.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(R=0, S=0)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002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0200" y="3657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0200" y="1688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0200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27314" y="99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42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82000" y="3886200"/>
            <a:ext cx="457200" cy="2362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3657600" y="849868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95800" y="609600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Previous State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4953000"/>
            <a:ext cx="1501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Both outputs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should be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complement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of each other.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(R=0, S=0)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002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0200" y="3657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0200" y="1688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0200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27314" y="99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42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82000" y="3886200"/>
            <a:ext cx="457200" cy="2362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3657600" y="849868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95800" y="609600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State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4953000"/>
            <a:ext cx="1501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Both outputs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should be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complement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of each other.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(R=0, S=0)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002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0200" y="3657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0200" y="1688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0200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27314" y="99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42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82000" y="3886200"/>
            <a:ext cx="457200" cy="2362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3657600" y="849868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95800" y="609600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Previous State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4953000"/>
            <a:ext cx="1501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Both outputs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should be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complement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of each other.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 … (R=0, S=0)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002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0200" y="3657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0200" y="1688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0200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27314" y="99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42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382000" y="3886200"/>
            <a:ext cx="457200" cy="2362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3657600" y="849868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95800" y="609600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State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4953000"/>
            <a:ext cx="16706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 Sequence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(1,1),(0,0)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Oscillation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</a:p>
          <a:p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Undefined</a:t>
            </a:r>
          </a:p>
          <a:p>
            <a:r>
              <a:rPr lang="en-US" b="1" smtClean="0">
                <a:solidFill>
                  <a:srgbClr val="C00000"/>
                </a:solidFill>
                <a:sym typeface="Wingdings" pitchFamily="2" charset="2"/>
              </a:rPr>
              <a:t>State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Latch Works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143000"/>
            <a:ext cx="3443843" cy="265176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90725" y="40386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327529" y="6412468"/>
            <a:ext cx="444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Timing diagram / Logic Simulation of SR Latch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7400" y="4648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5029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7400" y="42672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57400" y="5334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57150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12192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0" y="4953000"/>
            <a:ext cx="1869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Once Set or Reset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Save previous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State on input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(S,R) =(0,0)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avoid Undefined state?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S’R’ Latch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052638"/>
            <a:ext cx="4810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86396" y="2057400"/>
          <a:ext cx="33528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0796" y="44958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S’R’ Latch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86400" y="205740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7675" y="2052638"/>
            <a:ext cx="4810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Processor executing sample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812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=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194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 =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6576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44958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53340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1400" y="2362200"/>
            <a:ext cx="14478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Adder-</a:t>
            </a:r>
            <a:r>
              <a:rPr lang="en-US" dirty="0" err="1" smtClean="0">
                <a:solidFill>
                  <a:schemeClr val="tx1"/>
                </a:solidFill>
              </a:rPr>
              <a:t>Subtractor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>
            <a:off x="1905000" y="2286000"/>
            <a:ext cx="16764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905000" y="3124200"/>
            <a:ext cx="1676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791200" y="1600200"/>
            <a:ext cx="2895600" cy="4525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a, b, c, d, r;</a:t>
            </a:r>
          </a:p>
          <a:p>
            <a:pPr>
              <a:buNone/>
            </a:pPr>
            <a:r>
              <a:rPr lang="en-US" dirty="0" smtClean="0"/>
              <a:t>a = 10;</a:t>
            </a:r>
          </a:p>
          <a:p>
            <a:pPr>
              <a:buNone/>
            </a:pPr>
            <a:r>
              <a:rPr lang="en-US" dirty="0" smtClean="0"/>
              <a:t>b = 5;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c = a + b;</a:t>
            </a:r>
          </a:p>
          <a:p>
            <a:pPr>
              <a:buNone/>
            </a:pPr>
            <a:r>
              <a:rPr lang="en-US" dirty="0" smtClean="0"/>
              <a:t>d = a - b;</a:t>
            </a:r>
          </a:p>
          <a:p>
            <a:pPr>
              <a:buNone/>
            </a:pPr>
            <a:r>
              <a:rPr lang="en-US" dirty="0" smtClean="0"/>
              <a:t>r = c + d;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1371600"/>
            <a:ext cx="104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Registers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S’R’ Latch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5486400"/>
            <a:ext cx="259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Standard Graphic Symbol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276600" y="1783080"/>
            <a:ext cx="2479266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Operation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05401" y="2819400"/>
          <a:ext cx="35051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663"/>
                <a:gridCol w="1121663"/>
                <a:gridCol w="126187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(XY)’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664" y="2926080"/>
            <a:ext cx="3250936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71290" y="3219271"/>
            <a:ext cx="314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0</a:t>
            </a:r>
          </a:p>
          <a:p>
            <a:r>
              <a:rPr lang="en-US" sz="2000" b="1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37439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7049" y="5943600"/>
            <a:ext cx="434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NAND </a:t>
            </a:r>
            <a:r>
              <a:rPr lang="en-US" b="1" dirty="0" err="1" smtClean="0"/>
              <a:t>shortcircuits</a:t>
            </a:r>
            <a:r>
              <a:rPr lang="en-US" b="1" dirty="0" smtClean="0"/>
              <a:t> on 0 and gives output 1.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S’R’ Latch Works…(S’=0, R’=0)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212852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7675" y="2052638"/>
            <a:ext cx="4810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5714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5714" y="4736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049" y="5943600"/>
            <a:ext cx="307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Which NAND will </a:t>
            </a:r>
            <a:r>
              <a:rPr lang="en-US" b="1" dirty="0" err="1" smtClean="0">
                <a:solidFill>
                  <a:srgbClr val="C00000"/>
                </a:solidFill>
              </a:rPr>
              <a:t>shortcircuit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S’R’ Latch Works…(S’=0, R’=0)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212852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7675" y="2052638"/>
            <a:ext cx="4810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5714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5714" y="4736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0" y="4495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145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133599" y="4876800"/>
            <a:ext cx="1600201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1409699" y="3314700"/>
            <a:ext cx="3352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8600" y="5678269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Undefined State: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Both outputs should be complement of each other.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049" y="5943600"/>
            <a:ext cx="222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Both will </a:t>
            </a:r>
            <a:r>
              <a:rPr lang="en-US" b="1" dirty="0" err="1" smtClean="0">
                <a:solidFill>
                  <a:srgbClr val="C00000"/>
                </a:solidFill>
              </a:rPr>
              <a:t>shortcircuit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S’R’ Latch Works…(S’=0, R’=1)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212852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7675" y="2052638"/>
            <a:ext cx="4810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5714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5714" y="4736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562600"/>
            <a:ext cx="1941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Which NAND Gate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will give output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First?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S’R’ Latch Works…(S’=0, R’=1)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212852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7675" y="2052638"/>
            <a:ext cx="4810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5714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5714" y="4736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0314" y="2069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049" y="5955268"/>
            <a:ext cx="274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This NAND will </a:t>
            </a:r>
            <a:r>
              <a:rPr lang="en-US" b="1" dirty="0" err="1" smtClean="0">
                <a:solidFill>
                  <a:srgbClr val="C00000"/>
                </a:solidFill>
              </a:rPr>
              <a:t>shortcircuit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409699" y="3314700"/>
            <a:ext cx="3352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S’R’ Latch Works…(S’=0, R’=1)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212852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7675" y="2052638"/>
            <a:ext cx="4810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5714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5714" y="4736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0314" y="2069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3821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0" y="4495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5678269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Latch has been Set i.e. 1 has been saved in output Q.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S’R’ Latch Works…(S’=1, R’=0)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212852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7675" y="2052638"/>
            <a:ext cx="4810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5714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5714" y="4736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562600"/>
            <a:ext cx="1941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Which NAND Gate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will give output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First?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S’R’ Latch Works…(S’=1, R’=0)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212852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7675" y="2052638"/>
            <a:ext cx="4810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5714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5714" y="4736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0" y="4495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049" y="5955268"/>
            <a:ext cx="274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This NAND will </a:t>
            </a:r>
            <a:r>
              <a:rPr lang="en-US" b="1" dirty="0" err="1" smtClean="0">
                <a:solidFill>
                  <a:srgbClr val="C00000"/>
                </a:solidFill>
              </a:rPr>
              <a:t>shortcircuit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33599" y="5029200"/>
            <a:ext cx="1676401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S’R’ Latch Works…(S’=1, R’=0)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212852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7675" y="2052638"/>
            <a:ext cx="4810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5714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5714" y="4736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0" y="4495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2831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145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5678269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Latch has been Reset i.e. 0 has been saved in output Q.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Processor executing sample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812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= 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194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 =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6576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 = 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44958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53340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1400" y="2362200"/>
            <a:ext cx="14478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Adder-</a:t>
            </a:r>
            <a:r>
              <a:rPr lang="en-US" dirty="0" err="1" smtClean="0">
                <a:solidFill>
                  <a:schemeClr val="tx1"/>
                </a:solidFill>
              </a:rPr>
              <a:t>Subtractor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13" idx="3"/>
            <a:endCxn id="10" idx="1"/>
          </p:cNvCxnSpPr>
          <p:nvPr/>
        </p:nvCxnSpPr>
        <p:spPr>
          <a:xfrm flipH="1">
            <a:off x="457200" y="3810000"/>
            <a:ext cx="4572000" cy="152400"/>
          </a:xfrm>
          <a:prstGeom prst="bentConnector5">
            <a:avLst>
              <a:gd name="adj1" fmla="val -5000"/>
              <a:gd name="adj2" fmla="val 1728126"/>
              <a:gd name="adj3" fmla="val 10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791200" y="1600200"/>
            <a:ext cx="2895600" cy="4525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a, b, c, d, r;</a:t>
            </a:r>
          </a:p>
          <a:p>
            <a:pPr>
              <a:buNone/>
            </a:pPr>
            <a:r>
              <a:rPr lang="en-US" dirty="0" smtClean="0"/>
              <a:t>a = 10;</a:t>
            </a:r>
          </a:p>
          <a:p>
            <a:pPr>
              <a:buNone/>
            </a:pPr>
            <a:r>
              <a:rPr lang="en-US" dirty="0" smtClean="0"/>
              <a:t>b = 5;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c = a + b;</a:t>
            </a:r>
          </a:p>
          <a:p>
            <a:pPr>
              <a:buNone/>
            </a:pPr>
            <a:r>
              <a:rPr lang="en-US" dirty="0" smtClean="0"/>
              <a:t>d = a - b;</a:t>
            </a:r>
          </a:p>
          <a:p>
            <a:pPr>
              <a:buNone/>
            </a:pPr>
            <a:r>
              <a:rPr lang="en-US" dirty="0" smtClean="0"/>
              <a:t>r = c + d;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1371600"/>
            <a:ext cx="104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Registers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Operation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05401" y="2819400"/>
          <a:ext cx="35051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663"/>
                <a:gridCol w="1121663"/>
                <a:gridCol w="126187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(XY)’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664" y="2926080"/>
            <a:ext cx="3250936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124200" y="5486400"/>
            <a:ext cx="2653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If X = 1, Output = Y’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S’R’ Latch Works…(S’=1, R’=1)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212852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7675" y="2052638"/>
            <a:ext cx="4810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5714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5714" y="4736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0314" y="2069068"/>
            <a:ext cx="56778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Q(t)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0" y="4495800"/>
            <a:ext cx="62844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Q’(t)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4584958" y="14859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0258" y="990600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Previous State</a:t>
            </a:r>
            <a:endParaRPr lang="en-US" b="1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S’R’ Latch Works…(S’=1, R’=1)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212852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7675" y="2052638"/>
            <a:ext cx="4810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5714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5714" y="4736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0314" y="2069068"/>
            <a:ext cx="56778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Q(t)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0" y="4495800"/>
            <a:ext cx="62844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Q’(t)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4584958" y="14859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0258" y="990600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Previous State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62200" y="3821668"/>
            <a:ext cx="56778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Q(t)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2200" y="2831068"/>
            <a:ext cx="62844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Q’(t)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S’R’ Latch Works…(S’=1, R’=1)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212852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7675" y="2052638"/>
            <a:ext cx="4810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5714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5714" y="4736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0314" y="2069068"/>
            <a:ext cx="140455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Q(t+1) = Q(t)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3821668"/>
            <a:ext cx="56778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Q(t)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4659868"/>
            <a:ext cx="15183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Q’(t+1) = Q’(t)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2831068"/>
            <a:ext cx="62844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Q’(t)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4584958" y="14859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0258" y="990600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State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5678269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Latch is retaining its value i.e. Q(t+1) = Q(t)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S’R’ Latch Works…(S’=1, R’=1)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212852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7675" y="2052638"/>
            <a:ext cx="4810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5714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5714" y="4736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0" y="4495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145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4000500" y="14859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95800" y="990600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Previous State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67200" y="563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Example</a:t>
            </a:r>
            <a:endParaRPr lang="en-US" b="1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S’R’ Latch Works…(S’=1, R’=1)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8798" y="2128520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7675" y="2052638"/>
            <a:ext cx="4810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55714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5714" y="4736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0" y="4495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145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4000500" y="14859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95800" y="990600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State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62200" y="2831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2200" y="3821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VS S’R’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S’R’ working for Complements of Inputs (S,R)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with Control Input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24598" y="212852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5486400"/>
            <a:ext cx="15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8154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</a:t>
            </a:r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SR Latch with Control Input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24598" y="10668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77001" y="42672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7"/>
                <a:gridCol w="857249"/>
                <a:gridCol w="7143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(XY)’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" y="3124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1143000"/>
            <a:ext cx="1672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 NAND 1 = X’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600" y="2133600"/>
            <a:ext cx="3481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4659868"/>
            <a:ext cx="3738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5122" idx="0"/>
          </p:cNvCxnSpPr>
          <p:nvPr/>
        </p:nvCxnSpPr>
        <p:spPr>
          <a:xfrm rot="5400000" flipH="1" flipV="1">
            <a:off x="2848347" y="1568188"/>
            <a:ext cx="701040" cy="460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53200" y="6172200"/>
            <a:ext cx="214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Truth Table of NAND</a:t>
            </a:r>
            <a:endParaRPr lang="en-US" b="1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SR Latch with Control Input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24598" y="10668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" y="3124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600" y="2133600"/>
            <a:ext cx="3481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4659868"/>
            <a:ext cx="3738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8400" y="1676400"/>
            <a:ext cx="28956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2971800" y="52578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19400" y="6019800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S’R’ Latch</a:t>
            </a:r>
            <a:endParaRPr lang="en-US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324599" y="4109720"/>
          <a:ext cx="2667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27"/>
                <a:gridCol w="361627"/>
                <a:gridCol w="406831"/>
                <a:gridCol w="406831"/>
                <a:gridCol w="113008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5638800" y="5943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45954" y="633626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Func</a:t>
            </a:r>
            <a:r>
              <a:rPr lang="en-US" b="1" dirty="0" smtClean="0"/>
              <a:t>. Table of S’R’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Processor executing sample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9812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a=10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28194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b=5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6576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c=15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44958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5334000"/>
            <a:ext cx="1447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81400" y="2362200"/>
            <a:ext cx="14478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Adder-</a:t>
            </a:r>
            <a:r>
              <a:rPr lang="en-US" dirty="0" err="1" smtClean="0">
                <a:solidFill>
                  <a:schemeClr val="tx1"/>
                </a:solidFill>
              </a:rPr>
              <a:t>Subtractor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>
            <a:off x="1905000" y="2286000"/>
            <a:ext cx="16764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1905000" y="3124200"/>
            <a:ext cx="16764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5791200" y="1600200"/>
            <a:ext cx="2895600" cy="4525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a, b, c, d, r;</a:t>
            </a:r>
          </a:p>
          <a:p>
            <a:pPr>
              <a:buNone/>
            </a:pPr>
            <a:r>
              <a:rPr lang="en-US" dirty="0" smtClean="0"/>
              <a:t>a = 10;</a:t>
            </a:r>
          </a:p>
          <a:p>
            <a:pPr>
              <a:buNone/>
            </a:pPr>
            <a:r>
              <a:rPr lang="en-US" dirty="0" smtClean="0"/>
              <a:t>b = 5;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 = a + b;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d = a - b;</a:t>
            </a:r>
          </a:p>
          <a:p>
            <a:pPr>
              <a:buNone/>
            </a:pPr>
            <a:r>
              <a:rPr lang="en-US" dirty="0" smtClean="0"/>
              <a:t>r = c + d;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1371600"/>
            <a:ext cx="104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Registers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SR Latch with Control Input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24598" y="10668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77001" y="42672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7"/>
                <a:gridCol w="857249"/>
                <a:gridCol w="7143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(XY)’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" y="3124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1143000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X NAND 0 = 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600" y="2133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4659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5122" idx="0"/>
          </p:cNvCxnSpPr>
          <p:nvPr/>
        </p:nvCxnSpPr>
        <p:spPr>
          <a:xfrm rot="5400000" flipH="1" flipV="1">
            <a:off x="2848347" y="1568188"/>
            <a:ext cx="701040" cy="460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SR Latch with Control Input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24598" y="10668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" y="3124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600" y="2133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4659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8400" y="1676400"/>
            <a:ext cx="28956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2971800" y="52578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19400" y="6019800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S’R’ Latch</a:t>
            </a:r>
            <a:endParaRPr lang="en-US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324599" y="4109720"/>
          <a:ext cx="2667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27"/>
                <a:gridCol w="361627"/>
                <a:gridCol w="406831"/>
                <a:gridCol w="406831"/>
                <a:gridCol w="113008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5638800" y="5943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45954" y="633626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Func</a:t>
            </a:r>
            <a:r>
              <a:rPr lang="en-US" b="1" dirty="0" smtClean="0"/>
              <a:t>. Table of S’R’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5943600"/>
            <a:ext cx="2236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When C=0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Retain previous value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Latch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1600200"/>
            <a:ext cx="8227983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4800600"/>
          <a:ext cx="3810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27432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 of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Reset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1, 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5867400"/>
            <a:ext cx="179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 = Control Input</a:t>
            </a:r>
          </a:p>
          <a:p>
            <a:r>
              <a:rPr lang="en-US" b="1" dirty="0" smtClean="0"/>
              <a:t>D = Data Input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6400800"/>
            <a:ext cx="15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Table</a:t>
            </a:r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Latch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5486400"/>
            <a:ext cx="259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Standard Graphic Symbol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041408" y="1981200"/>
            <a:ext cx="4892792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 Latch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1600200"/>
            <a:ext cx="8227983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800600"/>
          <a:ext cx="3810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27432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 of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Reset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1, 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81400" y="6400800"/>
            <a:ext cx="274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Table of S’R’ Latch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526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2514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0" y="1371600"/>
            <a:ext cx="3305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0" y="4202668"/>
            <a:ext cx="3910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7000" y="990600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X NAND 0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12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324599" y="4109720"/>
          <a:ext cx="2667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27"/>
                <a:gridCol w="361627"/>
                <a:gridCol w="406831"/>
                <a:gridCol w="406831"/>
                <a:gridCol w="113008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5257800" y="57912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81600" y="3516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6324600"/>
            <a:ext cx="258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 of D Latch</a:t>
            </a:r>
            <a:endParaRPr lang="en-US" b="1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 Latch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1600200"/>
            <a:ext cx="8227983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800600"/>
          <a:ext cx="3810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27432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 of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Reset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1, 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81400" y="6400800"/>
            <a:ext cx="279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 of S’R’ Latch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526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2514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0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0" y="4202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7000" y="990600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X NAND 1 = X’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324599" y="4109720"/>
          <a:ext cx="2667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27"/>
                <a:gridCol w="361627"/>
                <a:gridCol w="406831"/>
                <a:gridCol w="406831"/>
                <a:gridCol w="113008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5257800" y="57912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000" y="6324600"/>
            <a:ext cx="258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 of D Latch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1295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1600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1600" y="4202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 Latch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1600200"/>
            <a:ext cx="8227983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800600"/>
          <a:ext cx="3810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27432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 of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Reset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1, 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81400" y="6400800"/>
            <a:ext cx="274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Table of S’R’ Latch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526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2514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0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0" y="4202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7000" y="990600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X NAND 1 = X’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12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324599" y="4109720"/>
          <a:ext cx="266700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27"/>
                <a:gridCol w="361627"/>
                <a:gridCol w="406831"/>
                <a:gridCol w="406831"/>
                <a:gridCol w="113008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5257800" y="57912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000" y="6324600"/>
            <a:ext cx="258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 of D Latch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1295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200" y="4038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4708</Words>
  <Application>Microsoft Office PowerPoint</Application>
  <PresentationFormat>On-screen Show (4:3)</PresentationFormat>
  <Paragraphs>2724</Paragraphs>
  <Slides>96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Office Theme</vt:lpstr>
      <vt:lpstr>Sequential Circuits</vt:lpstr>
      <vt:lpstr>Types of Logic Circuits</vt:lpstr>
      <vt:lpstr>Combinational VS Sequential Circuits</vt:lpstr>
      <vt:lpstr>Combinational VS Sequential Circuits (contd.)</vt:lpstr>
      <vt:lpstr>Sample Program</vt:lpstr>
      <vt:lpstr>Processor executing sample program</vt:lpstr>
      <vt:lpstr>Processor executing sample program</vt:lpstr>
      <vt:lpstr>Processor executing sample program</vt:lpstr>
      <vt:lpstr>Processor executing sample program</vt:lpstr>
      <vt:lpstr>Processor executing sample program</vt:lpstr>
      <vt:lpstr>Processor executing sample program</vt:lpstr>
      <vt:lpstr>Processor executing sample program</vt:lpstr>
      <vt:lpstr>Processor executing sample program</vt:lpstr>
      <vt:lpstr>Processor executing sample program</vt:lpstr>
      <vt:lpstr>Saving information in Digital Systems</vt:lpstr>
      <vt:lpstr>Storage Element</vt:lpstr>
      <vt:lpstr>SR Latch</vt:lpstr>
      <vt:lpstr>SR Latch</vt:lpstr>
      <vt:lpstr>Function Table of SR Latch</vt:lpstr>
      <vt:lpstr>ShortCircuiting</vt:lpstr>
      <vt:lpstr>ShortCircuiting</vt:lpstr>
      <vt:lpstr>ShortCircuiting</vt:lpstr>
      <vt:lpstr>ShortCircuiting</vt:lpstr>
      <vt:lpstr>Slide 24</vt:lpstr>
      <vt:lpstr>Function Table of SR Latch</vt:lpstr>
      <vt:lpstr>Function Table of SR Latch</vt:lpstr>
      <vt:lpstr>Function Table of SR Latch</vt:lpstr>
      <vt:lpstr>Function Table of SR Latch</vt:lpstr>
      <vt:lpstr>Function Table of SR Latch</vt:lpstr>
      <vt:lpstr>Function Table of SR Latch</vt:lpstr>
      <vt:lpstr>Function Table of SR Latch</vt:lpstr>
      <vt:lpstr>Function Table of SR Latch</vt:lpstr>
      <vt:lpstr>Function Table of SR Latch</vt:lpstr>
      <vt:lpstr>Function Table of SR Latch</vt:lpstr>
      <vt:lpstr>Function Table of SR Latch</vt:lpstr>
      <vt:lpstr>Function Table of SR Latch</vt:lpstr>
      <vt:lpstr>Function Table of SR Latch</vt:lpstr>
      <vt:lpstr>Function Table of SR Latch</vt:lpstr>
      <vt:lpstr>Slide 39</vt:lpstr>
      <vt:lpstr>Function Table of SR Latch</vt:lpstr>
      <vt:lpstr>How SR Latch Works</vt:lpstr>
      <vt:lpstr>How SR Latch Works</vt:lpstr>
      <vt:lpstr>How SR Latch Works … Initial State</vt:lpstr>
      <vt:lpstr>How SR Latch Works … (R=1, S=0)</vt:lpstr>
      <vt:lpstr>How SR Latch Works … (R=1, S=0)</vt:lpstr>
      <vt:lpstr>How SR Latch Works … (R=1, S=0)</vt:lpstr>
      <vt:lpstr>How SR Latch Works … (R=1, S=0)</vt:lpstr>
      <vt:lpstr>How SR Latch Works … (R=0, S=0)</vt:lpstr>
      <vt:lpstr>How SR Latch Works … (R=0, S=0)</vt:lpstr>
      <vt:lpstr>How SR Latch Works … (R=0, S=0)</vt:lpstr>
      <vt:lpstr>How SR Latch Works … (R=0, S=0)</vt:lpstr>
      <vt:lpstr>How SR Latch Works … (R=0, S=1)</vt:lpstr>
      <vt:lpstr>How SR Latch Works … (R=0, S=1)</vt:lpstr>
      <vt:lpstr>How SR Latch Works … (R=0, S=0)</vt:lpstr>
      <vt:lpstr>How SR Latch Works … (R=0, S=0)</vt:lpstr>
      <vt:lpstr>How SR Latch Works … (R=0, S=0)</vt:lpstr>
      <vt:lpstr>How SR Latch Works … (R=1, S=0)</vt:lpstr>
      <vt:lpstr>How SR Latch Works … (R=1, S=1)</vt:lpstr>
      <vt:lpstr>How SR Latch Works … (R=1, S=1)</vt:lpstr>
      <vt:lpstr>How SR Latch Works … (R=0, S=0)</vt:lpstr>
      <vt:lpstr>How SR Latch Works … (R=0, S=0)</vt:lpstr>
      <vt:lpstr>How SR Latch Works … (R=0, S=0)</vt:lpstr>
      <vt:lpstr>How SR Latch Works … (R=0, S=0)</vt:lpstr>
      <vt:lpstr>How SR Latch Works … (R=0, S=0)</vt:lpstr>
      <vt:lpstr>How SR Latch Works … (R=0, S=0)</vt:lpstr>
      <vt:lpstr>How SR Latch Works</vt:lpstr>
      <vt:lpstr>Test your Concepts</vt:lpstr>
      <vt:lpstr>S’R’ Latch</vt:lpstr>
      <vt:lpstr>S’R’ Latch</vt:lpstr>
      <vt:lpstr>S’R’ Latch</vt:lpstr>
      <vt:lpstr>NAND Operation</vt:lpstr>
      <vt:lpstr>How S’R’ Latch Works…(S’=0, R’=0)</vt:lpstr>
      <vt:lpstr>How S’R’ Latch Works…(S’=0, R’=0)</vt:lpstr>
      <vt:lpstr>How S’R’ Latch Works…(S’=0, R’=1)</vt:lpstr>
      <vt:lpstr>How S’R’ Latch Works…(S’=0, R’=1)</vt:lpstr>
      <vt:lpstr>How S’R’ Latch Works…(S’=0, R’=1)</vt:lpstr>
      <vt:lpstr>How S’R’ Latch Works…(S’=1, R’=0)</vt:lpstr>
      <vt:lpstr>How S’R’ Latch Works…(S’=1, R’=0)</vt:lpstr>
      <vt:lpstr>How S’R’ Latch Works…(S’=1, R’=0)</vt:lpstr>
      <vt:lpstr>NAND Operation</vt:lpstr>
      <vt:lpstr>How S’R’ Latch Works…(S’=1, R’=1)</vt:lpstr>
      <vt:lpstr>How S’R’ Latch Works…(S’=1, R’=1)</vt:lpstr>
      <vt:lpstr>How S’R’ Latch Works…(S’=1, R’=1)</vt:lpstr>
      <vt:lpstr>How S’R’ Latch Works…(S’=1, R’=1)</vt:lpstr>
      <vt:lpstr>How S’R’ Latch Works…(S’=1, R’=1)</vt:lpstr>
      <vt:lpstr>SR Latch VS S’R’ Latch</vt:lpstr>
      <vt:lpstr>SR Latch with Control Input</vt:lpstr>
      <vt:lpstr>SR Latch with Control Input</vt:lpstr>
      <vt:lpstr>SR Latch with Control Input</vt:lpstr>
      <vt:lpstr>SR Latch with Control Input</vt:lpstr>
      <vt:lpstr>SR Latch with Control Input</vt:lpstr>
      <vt:lpstr>D Latch</vt:lpstr>
      <vt:lpstr>D Latch</vt:lpstr>
      <vt:lpstr>D Latch</vt:lpstr>
      <vt:lpstr>D Latch</vt:lpstr>
      <vt:lpstr>D Latch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Circuits</dc:title>
  <dc:creator>Samin</dc:creator>
  <cp:lastModifiedBy>Samin</cp:lastModifiedBy>
  <cp:revision>547</cp:revision>
  <dcterms:created xsi:type="dcterms:W3CDTF">2006-08-16T00:00:00Z</dcterms:created>
  <dcterms:modified xsi:type="dcterms:W3CDTF">2017-03-14T07:31:28Z</dcterms:modified>
</cp:coreProperties>
</file>