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67" r:id="rId3"/>
    <p:sldId id="258" r:id="rId4"/>
    <p:sldId id="261" r:id="rId5"/>
    <p:sldId id="264" r:id="rId6"/>
    <p:sldId id="266" r:id="rId7"/>
    <p:sldId id="273" r:id="rId8"/>
    <p:sldId id="268" r:id="rId9"/>
    <p:sldId id="290" r:id="rId10"/>
    <p:sldId id="291" r:id="rId11"/>
    <p:sldId id="292" r:id="rId12"/>
    <p:sldId id="293" r:id="rId13"/>
    <p:sldId id="284" r:id="rId14"/>
    <p:sldId id="269" r:id="rId15"/>
    <p:sldId id="270" r:id="rId16"/>
    <p:sldId id="274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6" r:id="rId29"/>
    <p:sldId id="287" r:id="rId30"/>
    <p:sldId id="288" r:id="rId31"/>
    <p:sldId id="289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585" autoAdjust="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3C2DB-05CA-4837-B4D8-A9B3B370A455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5DF3-93F5-4695-A8C3-AA0AE7C104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5DF3-93F5-4695-A8C3-AA0AE7C104D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354 </a:t>
            </a:r>
            <a:r>
              <a:rPr lang="en-US" dirty="0" err="1" smtClean="0"/>
              <a:t>Moris</a:t>
            </a:r>
            <a:r>
              <a:rPr lang="en-US" dirty="0" smtClean="0"/>
              <a:t> </a:t>
            </a:r>
            <a:r>
              <a:rPr lang="en-US" dirty="0" err="1" smtClean="0"/>
              <a:t>Mano</a:t>
            </a:r>
            <a:r>
              <a:rPr lang="en-US" dirty="0" smtClean="0"/>
              <a:t> 4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5DF3-93F5-4695-A8C3-AA0AE7C104D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354 </a:t>
            </a:r>
            <a:r>
              <a:rPr lang="en-US" dirty="0" err="1" smtClean="0"/>
              <a:t>Moris</a:t>
            </a:r>
            <a:r>
              <a:rPr lang="en-US" dirty="0" smtClean="0"/>
              <a:t> </a:t>
            </a:r>
            <a:r>
              <a:rPr lang="en-US" dirty="0" err="1" smtClean="0"/>
              <a:t>Mano</a:t>
            </a:r>
            <a:r>
              <a:rPr lang="en-US" dirty="0" smtClean="0"/>
              <a:t> 4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5DF3-93F5-4695-A8C3-AA0AE7C104D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Function table of Bidirectional shift register with Parallel Load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5DF3-93F5-4695-A8C3-AA0AE7C104DD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Bidirectional</a:t>
            </a:r>
            <a:r>
              <a:rPr lang="en-US" baseline="0" dirty="0" smtClean="0"/>
              <a:t> Shift Register with parallel Load. </a:t>
            </a:r>
            <a:r>
              <a:rPr lang="en-US" dirty="0" smtClean="0"/>
              <a:t>Page 355 </a:t>
            </a:r>
            <a:r>
              <a:rPr lang="en-US" dirty="0" err="1" smtClean="0"/>
              <a:t>Moris</a:t>
            </a:r>
            <a:r>
              <a:rPr lang="en-US" dirty="0" smtClean="0"/>
              <a:t> </a:t>
            </a:r>
            <a:r>
              <a:rPr lang="en-US" dirty="0" err="1" smtClean="0"/>
              <a:t>Mano</a:t>
            </a:r>
            <a:r>
              <a:rPr lang="en-US" dirty="0" smtClean="0"/>
              <a:t> 4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5DF3-93F5-4695-A8C3-AA0AE7C104DD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337 </a:t>
            </a:r>
            <a:r>
              <a:rPr lang="en-US" dirty="0" err="1" smtClean="0"/>
              <a:t>Moris</a:t>
            </a:r>
            <a:r>
              <a:rPr lang="en-US" dirty="0" smtClean="0"/>
              <a:t> </a:t>
            </a:r>
            <a:r>
              <a:rPr lang="en-US" dirty="0" err="1" smtClean="0"/>
              <a:t>Mano</a:t>
            </a:r>
            <a:r>
              <a:rPr lang="en-US" dirty="0" smtClean="0"/>
              <a:t> 4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5DF3-93F5-4695-A8C3-AA0AE7C104D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</a:t>
            </a:r>
            <a:r>
              <a:rPr lang="en-US" baseline="0" dirty="0" smtClean="0"/>
              <a:t> 337 </a:t>
            </a:r>
            <a:r>
              <a:rPr lang="en-US" baseline="0" dirty="0" err="1" smtClean="0"/>
              <a:t>Moris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Mano</a:t>
            </a:r>
            <a:r>
              <a:rPr lang="en-US" baseline="0" dirty="0" smtClean="0"/>
              <a:t> 4</a:t>
            </a:r>
            <a:r>
              <a:rPr lang="en-US" baseline="30000" dirty="0" smtClean="0"/>
              <a:t>th</a:t>
            </a:r>
            <a:r>
              <a:rPr lang="en-US" baseline="0" dirty="0" smtClean="0"/>
              <a:t>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5DF3-93F5-4695-A8C3-AA0AE7C104D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339 </a:t>
            </a:r>
            <a:r>
              <a:rPr lang="en-US" dirty="0" err="1" smtClean="0"/>
              <a:t>Moris</a:t>
            </a:r>
            <a:r>
              <a:rPr lang="en-US" dirty="0" smtClean="0"/>
              <a:t> </a:t>
            </a:r>
            <a:r>
              <a:rPr lang="en-US" dirty="0" err="1" smtClean="0"/>
              <a:t>Mano</a:t>
            </a:r>
            <a:r>
              <a:rPr lang="en-US" dirty="0" smtClean="0"/>
              <a:t> </a:t>
            </a:r>
            <a:r>
              <a:rPr lang="en-US" smtClean="0"/>
              <a:t>4</a:t>
            </a:r>
            <a:r>
              <a:rPr lang="en-US" baseline="30000" smtClean="0"/>
              <a:t>th</a:t>
            </a:r>
            <a:r>
              <a:rPr lang="en-US" smtClean="0"/>
              <a:t> Edition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5DF3-93F5-4695-A8C3-AA0AE7C104D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353 </a:t>
            </a:r>
            <a:r>
              <a:rPr lang="en-US" dirty="0" err="1" smtClean="0"/>
              <a:t>Moris</a:t>
            </a:r>
            <a:r>
              <a:rPr lang="en-US" dirty="0" smtClean="0"/>
              <a:t> </a:t>
            </a:r>
            <a:r>
              <a:rPr lang="en-US" dirty="0" err="1" smtClean="0"/>
              <a:t>Mano</a:t>
            </a:r>
            <a:r>
              <a:rPr lang="en-US" dirty="0" smtClean="0"/>
              <a:t> 4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5DF3-93F5-4695-A8C3-AA0AE7C104D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375 </a:t>
            </a:r>
            <a:r>
              <a:rPr lang="en-US" dirty="0" err="1" smtClean="0"/>
              <a:t>Moris</a:t>
            </a:r>
            <a:r>
              <a:rPr lang="en-US" dirty="0" smtClean="0"/>
              <a:t> </a:t>
            </a:r>
            <a:r>
              <a:rPr lang="en-US" dirty="0" err="1" smtClean="0"/>
              <a:t>Mano</a:t>
            </a:r>
            <a:r>
              <a:rPr lang="en-US" dirty="0" smtClean="0"/>
              <a:t> 4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5DF3-93F5-4695-A8C3-AA0AE7C104D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375 </a:t>
            </a:r>
            <a:r>
              <a:rPr lang="en-US" dirty="0" err="1" smtClean="0"/>
              <a:t>Moris</a:t>
            </a:r>
            <a:r>
              <a:rPr lang="en-US" dirty="0" smtClean="0"/>
              <a:t> </a:t>
            </a:r>
            <a:r>
              <a:rPr lang="en-US" dirty="0" err="1" smtClean="0"/>
              <a:t>Mano</a:t>
            </a:r>
            <a:r>
              <a:rPr lang="en-US" dirty="0" smtClean="0"/>
              <a:t> 4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5DF3-93F5-4695-A8C3-AA0AE7C104D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pair of significant</a:t>
            </a:r>
            <a:r>
              <a:rPr lang="en-US" baseline="0" dirty="0" smtClean="0"/>
              <a:t> bits (A</a:t>
            </a:r>
            <a:r>
              <a:rPr lang="en-US" sz="1000" baseline="0" dirty="0" smtClean="0"/>
              <a:t>i, Bi</a:t>
            </a:r>
            <a:r>
              <a:rPr lang="en-US" baseline="0" dirty="0" smtClean="0"/>
              <a:t>) is being added at one clock pulse. </a:t>
            </a:r>
            <a:r>
              <a:rPr lang="en-US" dirty="0" smtClean="0"/>
              <a:t>Page 377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Moris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Mano</a:t>
            </a:r>
            <a:r>
              <a:rPr lang="en-US" baseline="0" dirty="0" smtClean="0"/>
              <a:t> 4</a:t>
            </a:r>
            <a:r>
              <a:rPr lang="en-US" baseline="30000" dirty="0" smtClean="0"/>
              <a:t>th</a:t>
            </a:r>
            <a:r>
              <a:rPr lang="en-US" baseline="0" dirty="0" smtClean="0"/>
              <a:t>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5DF3-93F5-4695-A8C3-AA0AE7C104D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Page 377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Moris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Mano</a:t>
            </a:r>
            <a:r>
              <a:rPr lang="en-US" baseline="0" dirty="0" smtClean="0"/>
              <a:t> 4</a:t>
            </a:r>
            <a:r>
              <a:rPr lang="en-US" baseline="30000" dirty="0" smtClean="0"/>
              <a:t>th</a:t>
            </a:r>
            <a:r>
              <a:rPr lang="en-US" baseline="0" dirty="0" smtClean="0"/>
              <a:t>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5DF3-93F5-4695-A8C3-AA0AE7C104D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Registers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Reference</a:t>
            </a:r>
          </a:p>
          <a:p>
            <a:r>
              <a:rPr lang="en-US" dirty="0" smtClean="0"/>
              <a:t>Chapter 7</a:t>
            </a:r>
          </a:p>
          <a:p>
            <a:r>
              <a:rPr lang="en-US" dirty="0" err="1" smtClean="0"/>
              <a:t>Moris</a:t>
            </a:r>
            <a:r>
              <a:rPr lang="en-US" dirty="0" smtClean="0"/>
              <a:t> </a:t>
            </a:r>
            <a:r>
              <a:rPr lang="en-US" dirty="0" err="1" smtClean="0"/>
              <a:t>Mano</a:t>
            </a:r>
            <a:r>
              <a:rPr lang="en-US" dirty="0" smtClean="0"/>
              <a:t> 4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Shift Register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85800" y="2895600"/>
            <a:ext cx="7854216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2031125" y="4953000"/>
            <a:ext cx="5817475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40525" y="517802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447800"/>
            <a:ext cx="8415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Given: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Serial Input = 0 (constant)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Initial Value of Register = 1010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What will be the value of register after T</a:t>
            </a:r>
            <a:r>
              <a:rPr lang="en-US" sz="1200" b="1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C00000"/>
                </a:solidFill>
              </a:rPr>
              <a:t>, T</a:t>
            </a:r>
            <a:r>
              <a:rPr lang="en-US" sz="1200" b="1" dirty="0" smtClean="0">
                <a:solidFill>
                  <a:srgbClr val="C00000"/>
                </a:solidFill>
              </a:rPr>
              <a:t>2</a:t>
            </a:r>
            <a:r>
              <a:rPr lang="en-US" b="1" dirty="0" smtClean="0">
                <a:solidFill>
                  <a:srgbClr val="C00000"/>
                </a:solidFill>
              </a:rPr>
              <a:t>, T</a:t>
            </a:r>
            <a:r>
              <a:rPr lang="en-US" sz="1200" b="1" dirty="0" smtClean="0">
                <a:solidFill>
                  <a:srgbClr val="C00000"/>
                </a:solidFill>
              </a:rPr>
              <a:t>3</a:t>
            </a:r>
            <a:r>
              <a:rPr lang="en-US" b="1" dirty="0" smtClean="0">
                <a:solidFill>
                  <a:srgbClr val="C00000"/>
                </a:solidFill>
              </a:rPr>
              <a:t> and T</a:t>
            </a:r>
            <a:r>
              <a:rPr lang="en-US" sz="1200" b="1" dirty="0" smtClean="0">
                <a:solidFill>
                  <a:srgbClr val="C00000"/>
                </a:solidFill>
              </a:rPr>
              <a:t>4</a:t>
            </a:r>
            <a:r>
              <a:rPr lang="en-US" b="1" dirty="0" smtClean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4200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5800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7400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42114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8800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419600" y="4876800"/>
            <a:ext cx="381000" cy="914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Shift Register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85800" y="2895600"/>
            <a:ext cx="7854216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2031125" y="4953000"/>
            <a:ext cx="5817475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40525" y="517802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447800"/>
            <a:ext cx="8415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Given: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Serial Input = 0 (constant)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Initial Value of Register = 1010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What will be the value of register after T</a:t>
            </a:r>
            <a:r>
              <a:rPr lang="en-US" sz="1200" b="1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C00000"/>
                </a:solidFill>
              </a:rPr>
              <a:t>, T</a:t>
            </a:r>
            <a:r>
              <a:rPr lang="en-US" sz="1200" b="1" dirty="0" smtClean="0">
                <a:solidFill>
                  <a:srgbClr val="C00000"/>
                </a:solidFill>
              </a:rPr>
              <a:t>2</a:t>
            </a:r>
            <a:r>
              <a:rPr lang="en-US" b="1" dirty="0" smtClean="0">
                <a:solidFill>
                  <a:srgbClr val="C00000"/>
                </a:solidFill>
              </a:rPr>
              <a:t>, T</a:t>
            </a:r>
            <a:r>
              <a:rPr lang="en-US" sz="1200" b="1" dirty="0" smtClean="0">
                <a:solidFill>
                  <a:srgbClr val="C00000"/>
                </a:solidFill>
              </a:rPr>
              <a:t>3</a:t>
            </a:r>
            <a:r>
              <a:rPr lang="en-US" b="1" dirty="0" smtClean="0">
                <a:solidFill>
                  <a:srgbClr val="C00000"/>
                </a:solidFill>
              </a:rPr>
              <a:t> and T</a:t>
            </a:r>
            <a:r>
              <a:rPr lang="en-US" sz="1200" b="1" dirty="0" smtClean="0">
                <a:solidFill>
                  <a:srgbClr val="C00000"/>
                </a:solidFill>
              </a:rPr>
              <a:t>4</a:t>
            </a:r>
            <a:r>
              <a:rPr lang="en-US" b="1" dirty="0" smtClean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4200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5800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7400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42114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8800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638800" y="4876800"/>
            <a:ext cx="381000" cy="914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Shift Register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85800" y="2895600"/>
            <a:ext cx="7854216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2031125" y="4953000"/>
            <a:ext cx="5817475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40525" y="517802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447800"/>
            <a:ext cx="8415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Given: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Serial Input = 0 (constant)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Initial Value of Register = 1010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What will be the value of register after T</a:t>
            </a:r>
            <a:r>
              <a:rPr lang="en-US" sz="1200" b="1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C00000"/>
                </a:solidFill>
              </a:rPr>
              <a:t>, T</a:t>
            </a:r>
            <a:r>
              <a:rPr lang="en-US" sz="1200" b="1" dirty="0" smtClean="0">
                <a:solidFill>
                  <a:srgbClr val="C00000"/>
                </a:solidFill>
              </a:rPr>
              <a:t>2</a:t>
            </a:r>
            <a:r>
              <a:rPr lang="en-US" b="1" dirty="0" smtClean="0">
                <a:solidFill>
                  <a:srgbClr val="C00000"/>
                </a:solidFill>
              </a:rPr>
              <a:t>, T</a:t>
            </a:r>
            <a:r>
              <a:rPr lang="en-US" sz="1200" b="1" dirty="0" smtClean="0">
                <a:solidFill>
                  <a:srgbClr val="C00000"/>
                </a:solidFill>
              </a:rPr>
              <a:t>3</a:t>
            </a:r>
            <a:r>
              <a:rPr lang="en-US" b="1" dirty="0" smtClean="0">
                <a:solidFill>
                  <a:srgbClr val="C00000"/>
                </a:solidFill>
              </a:rPr>
              <a:t> and T</a:t>
            </a:r>
            <a:r>
              <a:rPr lang="en-US" sz="1200" b="1" dirty="0" smtClean="0">
                <a:solidFill>
                  <a:srgbClr val="C00000"/>
                </a:solidFill>
              </a:rPr>
              <a:t>4</a:t>
            </a:r>
            <a:r>
              <a:rPr lang="en-US" b="1" dirty="0" smtClean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4200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5800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7400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42114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8800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858000" y="4953000"/>
            <a:ext cx="381000" cy="914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Can you design a register which shifts the data left?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</a:t>
            </a:r>
            <a:r>
              <a:rPr lang="en-US" dirty="0" err="1" smtClean="0"/>
              <a:t>vs</a:t>
            </a:r>
            <a:r>
              <a:rPr lang="en-US" dirty="0" smtClean="0"/>
              <a:t> Serial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Digital System is said to operate in </a:t>
            </a:r>
            <a:r>
              <a:rPr lang="en-US" b="1" dirty="0" smtClean="0"/>
              <a:t>“Parallel Mode”</a:t>
            </a:r>
            <a:r>
              <a:rPr lang="en-US" dirty="0" smtClean="0"/>
              <a:t> when all the bits are transferred or manipulated at a time.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Digital System is said to operate in </a:t>
            </a:r>
            <a:r>
              <a:rPr lang="en-US" b="1" dirty="0" smtClean="0"/>
              <a:t>“Serial Mode”</a:t>
            </a:r>
            <a:r>
              <a:rPr lang="en-US" dirty="0" smtClean="0"/>
              <a:t> when information in the system is transferred or manipulated one bit at a time.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block doing?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90600" y="2057400"/>
            <a:ext cx="748910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2031125" y="4953000"/>
            <a:ext cx="5817475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40525" y="517802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Clock</a:t>
            </a:r>
            <a:endParaRPr lang="en-U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Transfer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990600" y="2057400"/>
            <a:ext cx="748910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2031125" y="4953000"/>
            <a:ext cx="5817475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40525" y="517802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Clock</a:t>
            </a:r>
            <a:endParaRPr 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Serial Transfer Works?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90600" y="2057400"/>
            <a:ext cx="748910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2031125" y="4953000"/>
            <a:ext cx="5817475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40525" y="517802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Clock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914400"/>
            <a:ext cx="8415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Given: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Initial Value of Register A = 1011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Initial Value of Register B = 0010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What will be the value of both registers after T</a:t>
            </a:r>
            <a:r>
              <a:rPr lang="en-US" sz="1200" b="1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C00000"/>
                </a:solidFill>
              </a:rPr>
              <a:t>, T</a:t>
            </a:r>
            <a:r>
              <a:rPr lang="en-US" sz="1200" b="1" dirty="0" smtClean="0">
                <a:solidFill>
                  <a:srgbClr val="C00000"/>
                </a:solidFill>
              </a:rPr>
              <a:t>2</a:t>
            </a:r>
            <a:r>
              <a:rPr lang="en-US" b="1" dirty="0" smtClean="0">
                <a:solidFill>
                  <a:srgbClr val="C00000"/>
                </a:solidFill>
              </a:rPr>
              <a:t>, T</a:t>
            </a:r>
            <a:r>
              <a:rPr lang="en-US" sz="1200" b="1" dirty="0" smtClean="0">
                <a:solidFill>
                  <a:srgbClr val="C00000"/>
                </a:solidFill>
              </a:rPr>
              <a:t>3</a:t>
            </a:r>
            <a:r>
              <a:rPr lang="en-US" b="1" dirty="0" smtClean="0">
                <a:solidFill>
                  <a:srgbClr val="C00000"/>
                </a:solidFill>
              </a:rPr>
              <a:t> and T</a:t>
            </a:r>
            <a:r>
              <a:rPr lang="en-US" sz="1200" b="1" dirty="0" smtClean="0">
                <a:solidFill>
                  <a:srgbClr val="C00000"/>
                </a:solidFill>
              </a:rPr>
              <a:t>4</a:t>
            </a:r>
            <a:r>
              <a:rPr lang="en-US" b="1" dirty="0" smtClean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Serial Transfer Works?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2031125" y="2834640"/>
            <a:ext cx="5817475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40525" y="304442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Clock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990600" y="685800"/>
            <a:ext cx="748910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1676400" y="3596640"/>
            <a:ext cx="6672884" cy="310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57200" y="4419600"/>
            <a:ext cx="10202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After T</a:t>
            </a:r>
            <a:r>
              <a:rPr lang="en-US" sz="1200" b="1" dirty="0" smtClean="0">
                <a:solidFill>
                  <a:srgbClr val="C00000"/>
                </a:solidFill>
              </a:rPr>
              <a:t>4</a:t>
            </a:r>
            <a:r>
              <a:rPr lang="en-US" b="1" dirty="0" smtClean="0">
                <a:solidFill>
                  <a:srgbClr val="C00000"/>
                </a:solidFill>
              </a:rPr>
              <a:t>: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B = A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A = 0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if after T</a:t>
            </a:r>
            <a:r>
              <a:rPr lang="en-US" sz="2000" dirty="0" smtClean="0"/>
              <a:t>4</a:t>
            </a:r>
            <a:r>
              <a:rPr lang="en-US" dirty="0" smtClean="0"/>
              <a:t> we want:</a:t>
            </a:r>
          </a:p>
          <a:p>
            <a:pPr lvl="1" algn="ctr">
              <a:buNone/>
            </a:pPr>
            <a:r>
              <a:rPr lang="en-US" dirty="0" smtClean="0"/>
              <a:t>B = A and A = A</a:t>
            </a:r>
          </a:p>
          <a:p>
            <a:pPr lvl="1" algn="ctr">
              <a:buNone/>
            </a:pPr>
            <a:r>
              <a:rPr lang="en-US" dirty="0" smtClean="0"/>
              <a:t>Or</a:t>
            </a:r>
          </a:p>
          <a:p>
            <a:pPr lvl="1" algn="ctr">
              <a:buNone/>
            </a:pPr>
            <a:r>
              <a:rPr lang="en-US" dirty="0" smtClean="0"/>
              <a:t>B = A and A = B</a:t>
            </a:r>
          </a:p>
          <a:p>
            <a:pPr lvl="1" algn="ctr">
              <a:buNone/>
            </a:pPr>
            <a:r>
              <a:rPr lang="en-US" dirty="0" smtClean="0"/>
              <a:t>Or </a:t>
            </a:r>
          </a:p>
          <a:p>
            <a:pPr lvl="1" algn="ctr">
              <a:buNone/>
            </a:pPr>
            <a:r>
              <a:rPr lang="en-US" dirty="0" smtClean="0"/>
              <a:t>B = A and C = B and A = C</a:t>
            </a:r>
          </a:p>
          <a:p>
            <a:pPr lvl="1" algn="ctr">
              <a:buNone/>
            </a:pPr>
            <a:endParaRPr lang="en-US" dirty="0" smtClean="0"/>
          </a:p>
          <a:p>
            <a:pPr lvl="1" algn="ctr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Registers with Parallel Load</a:t>
            </a:r>
          </a:p>
          <a:p>
            <a:pPr marL="914400" lvl="1" indent="-514350">
              <a:buNone/>
            </a:pPr>
            <a:r>
              <a:rPr lang="en-US" dirty="0" smtClean="0"/>
              <a:t>Simultaneously loading all bits from external input</a:t>
            </a:r>
          </a:p>
          <a:p>
            <a:pPr marL="914400" lvl="1" indent="-51435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Shift Registers</a:t>
            </a:r>
          </a:p>
          <a:p>
            <a:pPr marL="914400" lvl="1" indent="-514350"/>
            <a:r>
              <a:rPr lang="en-US" dirty="0" smtClean="0"/>
              <a:t>Register which can shift its stored bits in one or both directions</a:t>
            </a:r>
          </a:p>
          <a:p>
            <a:pPr marL="914400" lvl="1" indent="-514350"/>
            <a:r>
              <a:rPr lang="en-US" dirty="0" smtClean="0"/>
              <a:t>One bit (external input) being saved at a time</a:t>
            </a:r>
          </a:p>
          <a:p>
            <a:pPr marL="914400" lvl="1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Transfer with Shift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Requirement:</a:t>
            </a:r>
          </a:p>
          <a:p>
            <a:pPr algn="just">
              <a:buNone/>
            </a:pPr>
            <a:r>
              <a:rPr lang="en-US" dirty="0" smtClean="0"/>
              <a:t>If Shift = 1 </a:t>
            </a:r>
            <a:r>
              <a:rPr lang="en-US" dirty="0" smtClean="0">
                <a:sym typeface="Wingdings" pitchFamily="2" charset="2"/>
              </a:rPr>
              <a:t> Transfer Contents of registers</a:t>
            </a:r>
          </a:p>
          <a:p>
            <a:pPr algn="just">
              <a:buNone/>
            </a:pPr>
            <a:r>
              <a:rPr lang="en-US" dirty="0" smtClean="0">
                <a:sym typeface="Wingdings" pitchFamily="2" charset="2"/>
              </a:rPr>
              <a:t>If Shift = 0  Retain data</a:t>
            </a:r>
          </a:p>
          <a:p>
            <a:pPr algn="just">
              <a:buNone/>
            </a:pPr>
            <a:endParaRPr lang="en-US" dirty="0" smtClean="0">
              <a:sym typeface="Wingdings" pitchFamily="2" charset="2"/>
            </a:endParaRPr>
          </a:p>
          <a:p>
            <a:pPr algn="just">
              <a:buNone/>
            </a:pPr>
            <a:r>
              <a:rPr lang="en-US" dirty="0" smtClean="0">
                <a:sym typeface="Wingdings" pitchFamily="2" charset="2"/>
              </a:rPr>
              <a:t>How will you implement this functionality?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Transfer with Shift Control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533400" y="1724025"/>
            <a:ext cx="8175193" cy="4297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What is this block doing?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09600" y="990600"/>
            <a:ext cx="7664154" cy="52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962400" y="19050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3</a:t>
            </a:r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43434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r>
              <a:rPr lang="en-US" sz="1200" b="1" dirty="0" smtClean="0"/>
              <a:t>3</a:t>
            </a:r>
            <a:r>
              <a:rPr lang="en-US" b="1" dirty="0" smtClean="0"/>
              <a:t>B</a:t>
            </a:r>
            <a:r>
              <a:rPr lang="en-US" sz="1200" b="1" dirty="0" smtClean="0"/>
              <a:t>2</a:t>
            </a:r>
            <a:r>
              <a:rPr lang="en-US" b="1" dirty="0" smtClean="0"/>
              <a:t>B</a:t>
            </a:r>
            <a:r>
              <a:rPr lang="en-US" sz="1200" b="1" dirty="0" smtClean="0"/>
              <a:t>1</a:t>
            </a:r>
            <a:r>
              <a:rPr lang="en-US" b="1" dirty="0" smtClean="0"/>
              <a:t>B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609600" y="5562600"/>
            <a:ext cx="5073446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Serial Addition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09600" y="990600"/>
            <a:ext cx="7664154" cy="52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28601" y="685800"/>
            <a:ext cx="1295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Why are we saving carry in flip-flop?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2400" y="19050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r>
              <a:rPr lang="en-US" sz="1200" b="1" dirty="0" smtClean="0"/>
              <a:t>3</a:t>
            </a:r>
            <a:r>
              <a:rPr lang="en-US" b="1" dirty="0" smtClean="0"/>
              <a:t>A</a:t>
            </a:r>
            <a:r>
              <a:rPr lang="en-US" sz="1200" b="1" dirty="0" smtClean="0"/>
              <a:t>2</a:t>
            </a:r>
            <a:r>
              <a:rPr lang="en-US" b="1" dirty="0" smtClean="0"/>
              <a:t>A</a:t>
            </a:r>
            <a:r>
              <a:rPr lang="en-US" sz="1200" b="1" dirty="0" smtClean="0"/>
              <a:t>1</a:t>
            </a:r>
            <a:r>
              <a:rPr lang="en-US" b="1" dirty="0" smtClean="0"/>
              <a:t>A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962400" y="43434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r>
              <a:rPr lang="en-US" sz="1200" b="1" dirty="0" smtClean="0"/>
              <a:t>3</a:t>
            </a:r>
            <a:r>
              <a:rPr lang="en-US" b="1" dirty="0" smtClean="0"/>
              <a:t>B</a:t>
            </a:r>
            <a:r>
              <a:rPr lang="en-US" sz="1200" b="1" dirty="0" smtClean="0"/>
              <a:t>2</a:t>
            </a:r>
            <a:r>
              <a:rPr lang="en-US" b="1" dirty="0" smtClean="0"/>
              <a:t>B</a:t>
            </a:r>
            <a:r>
              <a:rPr lang="en-US" sz="1200" b="1" dirty="0" smtClean="0"/>
              <a:t>1</a:t>
            </a:r>
            <a:r>
              <a:rPr lang="en-US" b="1" dirty="0" smtClean="0"/>
              <a:t>B</a:t>
            </a:r>
            <a:r>
              <a:rPr lang="en-US" sz="1200" b="1" dirty="0" smtClean="0"/>
              <a:t>0</a:t>
            </a:r>
            <a:endParaRPr lang="en-US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609600" y="5562600"/>
            <a:ext cx="5073446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How can you perform following functionality using the Serial Addition Circuit (without changing the circuit)?</a:t>
            </a:r>
          </a:p>
          <a:p>
            <a:pPr algn="just"/>
            <a:endParaRPr lang="en-US" dirty="0" smtClean="0"/>
          </a:p>
          <a:p>
            <a:pPr algn="ctr">
              <a:buNone/>
            </a:pPr>
            <a:r>
              <a:rPr lang="en-US" dirty="0" smtClean="0"/>
              <a:t>A = A + B + C + D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Shift Register with Parallel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Requirements:</a:t>
            </a:r>
          </a:p>
          <a:p>
            <a:pPr>
              <a:buNone/>
            </a:pPr>
            <a:r>
              <a:rPr lang="en-US" dirty="0" smtClean="0"/>
              <a:t>Design a register which</a:t>
            </a:r>
          </a:p>
          <a:p>
            <a:pPr lvl="1"/>
            <a:r>
              <a:rPr lang="en-US" dirty="0" smtClean="0"/>
              <a:t>Behaves like a shift register, if Shift = 1</a:t>
            </a:r>
          </a:p>
          <a:p>
            <a:pPr lvl="1"/>
            <a:r>
              <a:rPr lang="en-US" dirty="0" smtClean="0"/>
              <a:t>Behaves like register with parallel load, if Load = 1</a:t>
            </a:r>
          </a:p>
          <a:p>
            <a:pPr lvl="1"/>
            <a:r>
              <a:rPr lang="en-US" dirty="0" smtClean="0"/>
              <a:t>Retains data, if Shift = 0 and Load = 0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Shift Register with Parallel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Requirements:</a:t>
            </a:r>
          </a:p>
          <a:p>
            <a:pPr>
              <a:buNone/>
            </a:pPr>
            <a:r>
              <a:rPr lang="en-US" dirty="0" smtClean="0"/>
              <a:t>Design a register which</a:t>
            </a:r>
          </a:p>
          <a:p>
            <a:pPr lvl="1"/>
            <a:r>
              <a:rPr lang="en-US" dirty="0" smtClean="0"/>
              <a:t>Behaves like a shift register, if Shift = 1</a:t>
            </a:r>
          </a:p>
          <a:p>
            <a:pPr lvl="1"/>
            <a:r>
              <a:rPr lang="en-US" dirty="0" smtClean="0"/>
              <a:t>Behaves like register with parallel load, if Load = 1</a:t>
            </a:r>
          </a:p>
          <a:p>
            <a:pPr lvl="1"/>
            <a:r>
              <a:rPr lang="en-US" dirty="0" smtClean="0"/>
              <a:t>Retains data, if Shift = 0 and Load = 0</a:t>
            </a:r>
          </a:p>
          <a:p>
            <a:pPr lvl="2"/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62200" y="4384040"/>
          <a:ext cx="4953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  <a:gridCol w="297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Shift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Load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Operation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Change(Hold)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Load Parallel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Data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Shift down from Q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to</a:t>
                      </a:r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Shift Register with Parallel Load</a:t>
            </a:r>
            <a:endParaRPr lang="en-US" dirty="0"/>
          </a:p>
        </p:txBody>
      </p:sp>
      <p:pic>
        <p:nvPicPr>
          <p:cNvPr id="6146" name="Picture 2" descr="F:\Academics\CLD\ShiftRegisterWithParallelLoad.pn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219200" y="838200"/>
            <a:ext cx="6704941" cy="5669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:\Academics\CLD\ShiftRegisterWithParallelLoad.pn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14400" y="152400"/>
            <a:ext cx="7678237" cy="649224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828800" y="76200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1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08314" y="381000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3162" y="1140023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53162" y="1524000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53162" y="2584846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3162" y="2968823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0600" y="4032646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0600" y="4416623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0600" y="5404246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0600" y="5788223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62400" y="225623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1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1800" y="304800"/>
            <a:ext cx="1896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When Shift = 1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Shifting data right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5400000">
            <a:off x="4724400" y="381000"/>
            <a:ext cx="381000" cy="228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05400" y="22860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Enabled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295400" y="2057400"/>
            <a:ext cx="2819400" cy="228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4800" y="190500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Enabled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371600" y="3429000"/>
            <a:ext cx="2819400" cy="228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1000" y="327660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Enabled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371600" y="4800600"/>
            <a:ext cx="2819400" cy="228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" y="464820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Enabled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:\Academics\CLD\ShiftRegisterWithParallelLoad.pn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14400" y="152400"/>
            <a:ext cx="7678237" cy="649224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38200" y="381000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1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9800" y="914400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533400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53162" y="1524000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0600" y="2133600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3162" y="2968823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0600" y="3581400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0600" y="4416623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24400" y="4953000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0600" y="5788223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67000" y="381000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1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5162" y="76200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4686300" y="419100"/>
            <a:ext cx="838200" cy="609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81800" y="304800"/>
            <a:ext cx="2029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Load = 1 &amp; Shift = 0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Parallel Load Data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72095" y="15240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Enabled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295400" y="2057400"/>
            <a:ext cx="3200400" cy="609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" y="190500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Enabled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371600" y="3429000"/>
            <a:ext cx="3124200" cy="685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1000" y="327660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Enabled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71600" y="4800600"/>
            <a:ext cx="3124200" cy="685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1000" y="464820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Enabled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4-bit Register with parallel load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905000" y="838200"/>
            <a:ext cx="3257097" cy="539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6019800" y="990600"/>
            <a:ext cx="1785404" cy="2468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19400" y="6248400"/>
            <a:ext cx="1522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Logic Diagram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3581400"/>
            <a:ext cx="88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Symbol</a:t>
            </a:r>
            <a:endParaRPr lang="en-US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715000" y="5105400"/>
          <a:ext cx="24384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791200" y="4648200"/>
            <a:ext cx="192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Register Contents:</a:t>
            </a:r>
            <a:endParaRPr lang="en-US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:\Academics\CLD\ShiftRegisterWithParallelLoad.pn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14400" y="152400"/>
            <a:ext cx="7678237" cy="649224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838200" y="381000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4400" y="533400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4400" y="990600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0600" y="2133600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4400" y="2590800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00600" y="3581400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24400" y="3962400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24400" y="4953000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24400" y="5410200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5162" y="76200"/>
            <a:ext cx="276038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0</a:t>
            </a:r>
            <a:endParaRPr lang="en-US" sz="1400" b="1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4686300" y="876300"/>
            <a:ext cx="838200" cy="609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81800" y="304800"/>
            <a:ext cx="2149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Load = 0 &amp; Shift = 0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Retain previous data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72095" y="31646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Enabled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295400" y="2057400"/>
            <a:ext cx="3200400" cy="9906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" y="190500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Enabled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371600" y="3429000"/>
            <a:ext cx="3124200" cy="1066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81000" y="327660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Enabled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371600" y="4800600"/>
            <a:ext cx="3124200" cy="1066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81000" y="464820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Enabled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F:\Academics\CLD\ShiftRegisterWithParallelLoad.png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14400" y="152400"/>
            <a:ext cx="7678237" cy="6492240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6961877" y="76200"/>
            <a:ext cx="20297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What is this circuit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Doing when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Load = 1 &amp; Shift = 1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???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 a register with following requirements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752600" y="2590800"/>
            <a:ext cx="5733701" cy="28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810000" y="5410200"/>
            <a:ext cx="15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Table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00800" y="4081046"/>
            <a:ext cx="1337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(Or Shift Left)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400800" y="4309646"/>
            <a:ext cx="1455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(Or Shift Right)</a:t>
            </a:r>
            <a:endParaRPr lang="en-US" sz="16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429000" y="1752600"/>
          <a:ext cx="2438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What is this Circuit doing?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990600" y="899160"/>
            <a:ext cx="7204153" cy="557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What is this Circuit doing?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90600" y="899160"/>
            <a:ext cx="7204153" cy="557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85800" y="2450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907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3581400"/>
            <a:ext cx="4572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057400" y="3810000"/>
            <a:ext cx="8382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0" y="5715000"/>
            <a:ext cx="2171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Q</a:t>
            </a:r>
            <a:r>
              <a:rPr lang="en-US" sz="1400" b="1" dirty="0" err="1" smtClean="0">
                <a:solidFill>
                  <a:srgbClr val="C00000"/>
                </a:solidFill>
              </a:rPr>
              <a:t>i</a:t>
            </a:r>
            <a:r>
              <a:rPr lang="en-US" b="1" dirty="0" smtClean="0">
                <a:solidFill>
                  <a:srgbClr val="C00000"/>
                </a:solidFill>
              </a:rPr>
              <a:t>(t+1) = </a:t>
            </a:r>
            <a:r>
              <a:rPr lang="en-US" b="1" dirty="0" err="1" smtClean="0">
                <a:solidFill>
                  <a:srgbClr val="C00000"/>
                </a:solidFill>
              </a:rPr>
              <a:t>Q</a:t>
            </a:r>
            <a:r>
              <a:rPr lang="en-US" sz="1400" b="1" dirty="0" err="1" smtClean="0">
                <a:solidFill>
                  <a:srgbClr val="C00000"/>
                </a:solidFill>
              </a:rPr>
              <a:t>i</a:t>
            </a:r>
            <a:r>
              <a:rPr lang="en-US" b="1" dirty="0" smtClean="0">
                <a:solidFill>
                  <a:srgbClr val="C00000"/>
                </a:solidFill>
              </a:rPr>
              <a:t>(t)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Retain Previous Data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What is this Circuit doing?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90600" y="899160"/>
            <a:ext cx="7204153" cy="557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85800" y="2450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907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3962400"/>
            <a:ext cx="4572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57400" y="3811588"/>
            <a:ext cx="838200" cy="37941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0" y="5715000"/>
            <a:ext cx="2559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Shift Left (or Shift Down)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What is this Circuit doing?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90600" y="899160"/>
            <a:ext cx="7204153" cy="557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85800" y="2450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907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4267200"/>
            <a:ext cx="4572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57400" y="3811588"/>
            <a:ext cx="838200" cy="37941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096000" y="5715000"/>
            <a:ext cx="24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Shift Right </a:t>
            </a:r>
            <a:r>
              <a:rPr lang="en-US" b="1" dirty="0" smtClean="0">
                <a:solidFill>
                  <a:srgbClr val="C00000"/>
                </a:solidFill>
              </a:rPr>
              <a:t>(or Shift Up)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What is this Circuit doing?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90600" y="899160"/>
            <a:ext cx="7204153" cy="557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85800" y="24500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2907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4572000"/>
            <a:ext cx="9906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057400" y="3811588"/>
            <a:ext cx="838200" cy="836612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21787" y="5715000"/>
            <a:ext cx="14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Parallel Load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Bidirectional shift register with Parallel Load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990600" y="838200"/>
            <a:ext cx="7204153" cy="557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Bidirectional shift register with Parallel Load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Make flip-flop level full circuit of 4-bit Bidirectional Shift Register with Parallel Load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Load Control with Clock Gating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533399" y="838200"/>
            <a:ext cx="3036277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4038600" y="1142999"/>
            <a:ext cx="449179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lum bright="-20000" contrast="40000"/>
          </a:blip>
          <a:srcRect/>
          <a:stretch>
            <a:fillRect/>
          </a:stretch>
        </p:blipFill>
        <p:spPr bwMode="auto">
          <a:xfrm>
            <a:off x="3717702" y="3093720"/>
            <a:ext cx="4816698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04800" y="1219200"/>
            <a:ext cx="79701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C Input</a:t>
            </a:r>
            <a:endParaRPr lang="en-US" sz="16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67200" y="4495800"/>
            <a:ext cx="1143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4343400" y="3962400"/>
            <a:ext cx="213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6400006" y="3962400"/>
            <a:ext cx="213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4533900" y="48387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57600" y="5373469"/>
            <a:ext cx="1690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Clock stopped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Behind the gate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486400" y="4648200"/>
            <a:ext cx="1905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6477000" y="48006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48400" y="5334000"/>
            <a:ext cx="1984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Clock being passed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To register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will be the Serial Output for Bidirectional Shift Register?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143000" y="2133600"/>
            <a:ext cx="3819748" cy="356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will be the Serial Output for Bidirectional Shift Register?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143000" y="2133600"/>
            <a:ext cx="3819748" cy="356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Arrow Connector 3"/>
          <p:cNvCxnSpPr/>
          <p:nvPr/>
        </p:nvCxnSpPr>
        <p:spPr>
          <a:xfrm>
            <a:off x="5105400" y="5027612"/>
            <a:ext cx="10668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77000" y="4876800"/>
            <a:ext cx="240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Serial Out For Shift Left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will be the Serial Output for Bidirectional Shift Register?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143000" y="2133600"/>
            <a:ext cx="3819748" cy="356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Arrow Connector 3"/>
          <p:cNvCxnSpPr/>
          <p:nvPr/>
        </p:nvCxnSpPr>
        <p:spPr>
          <a:xfrm>
            <a:off x="5029200" y="3962400"/>
            <a:ext cx="10668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24600" y="3810000"/>
            <a:ext cx="2534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rgbClr val="C00000"/>
                </a:solidFill>
              </a:rPr>
              <a:t>Serial Out For </a:t>
            </a:r>
            <a:r>
              <a:rPr lang="en-US" b="1" dirty="0" smtClean="0">
                <a:solidFill>
                  <a:srgbClr val="C00000"/>
                </a:solidFill>
              </a:rPr>
              <a:t>Shift Right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In – Parallel Out 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yourself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 Load Control with D Input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1295400" y="685800"/>
            <a:ext cx="256854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4648200" y="1295400"/>
            <a:ext cx="3793787" cy="164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lum bright="-20000" contrast="40000"/>
          </a:blip>
          <a:srcRect/>
          <a:stretch>
            <a:fillRect/>
          </a:stretch>
        </p:blipFill>
        <p:spPr bwMode="auto">
          <a:xfrm>
            <a:off x="5791200" y="3352800"/>
            <a:ext cx="1497612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>
            <a:lum bright="-20000" contrast="40000"/>
          </a:blip>
          <a:srcRect/>
          <a:stretch>
            <a:fillRect/>
          </a:stretch>
        </p:blipFill>
        <p:spPr bwMode="auto">
          <a:xfrm>
            <a:off x="1600200" y="5196840"/>
            <a:ext cx="5817475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09600" y="542186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Clock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this block doing?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85800" y="2514600"/>
            <a:ext cx="7854216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2031125" y="4572000"/>
            <a:ext cx="5817475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40525" y="479702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Clock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Register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685800" y="2895600"/>
            <a:ext cx="7854216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lum bright="-20000" contrast="40000"/>
          </a:blip>
          <a:srcRect/>
          <a:stretch>
            <a:fillRect/>
          </a:stretch>
        </p:blipFill>
        <p:spPr bwMode="auto">
          <a:xfrm>
            <a:off x="2031125" y="4953000"/>
            <a:ext cx="5817475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40525" y="517802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Clock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lum bright="-20000" contrast="40000"/>
          </a:blip>
          <a:srcRect/>
          <a:stretch>
            <a:fillRect/>
          </a:stretch>
        </p:blipFill>
        <p:spPr bwMode="auto">
          <a:xfrm>
            <a:off x="5419725" y="1476375"/>
            <a:ext cx="31146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806276" y="1143000"/>
            <a:ext cx="88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Symbol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1828800"/>
            <a:ext cx="153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External Input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191000" y="2133600"/>
            <a:ext cx="1447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Shift Register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85800" y="2895600"/>
            <a:ext cx="7854216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2031125" y="4953000"/>
            <a:ext cx="5817475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40525" y="517802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447800"/>
            <a:ext cx="8415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Given: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Serial Input = 0 (constant)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Initial Value of Register = 1010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What will be the value of register after T</a:t>
            </a:r>
            <a:r>
              <a:rPr lang="en-US" sz="1200" b="1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C00000"/>
                </a:solidFill>
              </a:rPr>
              <a:t>, T</a:t>
            </a:r>
            <a:r>
              <a:rPr lang="en-US" sz="1200" b="1" dirty="0" smtClean="0">
                <a:solidFill>
                  <a:srgbClr val="C00000"/>
                </a:solidFill>
              </a:rPr>
              <a:t>2</a:t>
            </a:r>
            <a:r>
              <a:rPr lang="en-US" b="1" dirty="0" smtClean="0">
                <a:solidFill>
                  <a:srgbClr val="C00000"/>
                </a:solidFill>
              </a:rPr>
              <a:t>, T</a:t>
            </a:r>
            <a:r>
              <a:rPr lang="en-US" sz="1200" b="1" dirty="0" smtClean="0">
                <a:solidFill>
                  <a:srgbClr val="C00000"/>
                </a:solidFill>
              </a:rPr>
              <a:t>3</a:t>
            </a:r>
            <a:r>
              <a:rPr lang="en-US" b="1" dirty="0" smtClean="0">
                <a:solidFill>
                  <a:srgbClr val="C00000"/>
                </a:solidFill>
              </a:rPr>
              <a:t> and T</a:t>
            </a:r>
            <a:r>
              <a:rPr lang="en-US" sz="1200" b="1" dirty="0" smtClean="0">
                <a:solidFill>
                  <a:srgbClr val="C00000"/>
                </a:solidFill>
              </a:rPr>
              <a:t>4</a:t>
            </a:r>
            <a:r>
              <a:rPr lang="en-US" b="1" dirty="0" smtClean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4200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5800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7400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42114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8800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209800" y="4876800"/>
            <a:ext cx="914400" cy="914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5800" y="6096000"/>
            <a:ext cx="478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Positive Edge Triggered D Flip-Flop: Q(t+1) = D(t)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Shift Register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685800" y="2895600"/>
            <a:ext cx="7854216" cy="1554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2031125" y="4953000"/>
            <a:ext cx="5817475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40525" y="517802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447800"/>
            <a:ext cx="8415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Given: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Serial Input = 0 (constant)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Initial Value of Register = 1010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What will be the value of register after T</a:t>
            </a:r>
            <a:r>
              <a:rPr lang="en-US" sz="1200" b="1" dirty="0" smtClean="0">
                <a:solidFill>
                  <a:srgbClr val="C00000"/>
                </a:solidFill>
              </a:rPr>
              <a:t>1</a:t>
            </a:r>
            <a:r>
              <a:rPr lang="en-US" b="1" dirty="0" smtClean="0">
                <a:solidFill>
                  <a:srgbClr val="C00000"/>
                </a:solidFill>
              </a:rPr>
              <a:t>, T</a:t>
            </a:r>
            <a:r>
              <a:rPr lang="en-US" sz="1200" b="1" dirty="0" smtClean="0">
                <a:solidFill>
                  <a:srgbClr val="C00000"/>
                </a:solidFill>
              </a:rPr>
              <a:t>2</a:t>
            </a:r>
            <a:r>
              <a:rPr lang="en-US" b="1" dirty="0" smtClean="0">
                <a:solidFill>
                  <a:srgbClr val="C00000"/>
                </a:solidFill>
              </a:rPr>
              <a:t>, T</a:t>
            </a:r>
            <a:r>
              <a:rPr lang="en-US" sz="1200" b="1" dirty="0" smtClean="0">
                <a:solidFill>
                  <a:srgbClr val="C00000"/>
                </a:solidFill>
              </a:rPr>
              <a:t>3</a:t>
            </a:r>
            <a:r>
              <a:rPr lang="en-US" b="1" dirty="0" smtClean="0">
                <a:solidFill>
                  <a:srgbClr val="C00000"/>
                </a:solidFill>
              </a:rPr>
              <a:t> and T</a:t>
            </a:r>
            <a:r>
              <a:rPr lang="en-US" sz="1200" b="1" dirty="0" smtClean="0">
                <a:solidFill>
                  <a:srgbClr val="C00000"/>
                </a:solidFill>
              </a:rPr>
              <a:t>4</a:t>
            </a:r>
            <a:r>
              <a:rPr lang="en-US" b="1" dirty="0" smtClean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4200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5800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67400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42114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8800" y="2895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124200" y="4876800"/>
            <a:ext cx="381000" cy="914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1042</Words>
  <Application>Microsoft Office PowerPoint</Application>
  <PresentationFormat>On-screen Show (4:3)</PresentationFormat>
  <Paragraphs>276</Paragraphs>
  <Slides>43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Registers</vt:lpstr>
      <vt:lpstr>Types of Registers</vt:lpstr>
      <vt:lpstr>4-bit Register with parallel load</vt:lpstr>
      <vt:lpstr>1. Load Control with Clock Gating</vt:lpstr>
      <vt:lpstr>2. Load Control with D Input</vt:lpstr>
      <vt:lpstr>What is this block doing?</vt:lpstr>
      <vt:lpstr>Shift Register</vt:lpstr>
      <vt:lpstr>How Shift Register works?</vt:lpstr>
      <vt:lpstr>How Shift Register works?</vt:lpstr>
      <vt:lpstr>How Shift Register works?</vt:lpstr>
      <vt:lpstr>How Shift Register works?</vt:lpstr>
      <vt:lpstr>How Shift Register works?</vt:lpstr>
      <vt:lpstr>Homework</vt:lpstr>
      <vt:lpstr>Parallel vs Serial Mode</vt:lpstr>
      <vt:lpstr>What is this block doing?</vt:lpstr>
      <vt:lpstr>Serial Transfer</vt:lpstr>
      <vt:lpstr>How Serial Transfer Works?</vt:lpstr>
      <vt:lpstr>How Serial Transfer Works?</vt:lpstr>
      <vt:lpstr>Homework</vt:lpstr>
      <vt:lpstr>Serial Transfer with Shift Control</vt:lpstr>
      <vt:lpstr>Serial Transfer with Shift Control</vt:lpstr>
      <vt:lpstr>What is this block doing?</vt:lpstr>
      <vt:lpstr>Serial Addition</vt:lpstr>
      <vt:lpstr>Homework</vt:lpstr>
      <vt:lpstr>Shift Register with Parallel Load</vt:lpstr>
      <vt:lpstr>Shift Register with Parallel Load</vt:lpstr>
      <vt:lpstr>Shift Register with Parallel Load</vt:lpstr>
      <vt:lpstr>Slide 28</vt:lpstr>
      <vt:lpstr>Slide 29</vt:lpstr>
      <vt:lpstr>Slide 30</vt:lpstr>
      <vt:lpstr>Slide 31</vt:lpstr>
      <vt:lpstr>Design a register with following requirements</vt:lpstr>
      <vt:lpstr>What is this Circuit doing?</vt:lpstr>
      <vt:lpstr>What is this Circuit doing?</vt:lpstr>
      <vt:lpstr>What is this Circuit doing?</vt:lpstr>
      <vt:lpstr>What is this Circuit doing?</vt:lpstr>
      <vt:lpstr>What is this Circuit doing?</vt:lpstr>
      <vt:lpstr>Bidirectional shift register with Parallel Load</vt:lpstr>
      <vt:lpstr>Bidirectional shift register with Parallel Load</vt:lpstr>
      <vt:lpstr>What will be the Serial Output for Bidirectional Shift Register?</vt:lpstr>
      <vt:lpstr>What will be the Serial Output for Bidirectional Shift Register?</vt:lpstr>
      <vt:lpstr>What will be the Serial Output for Bidirectional Shift Register?</vt:lpstr>
      <vt:lpstr>Serial In – Parallel Out Register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Registers and Register Transfers</dc:title>
  <dc:creator>Samin</dc:creator>
  <cp:lastModifiedBy>Samin</cp:lastModifiedBy>
  <cp:revision>212</cp:revision>
  <dcterms:created xsi:type="dcterms:W3CDTF">2006-08-16T00:00:00Z</dcterms:created>
  <dcterms:modified xsi:type="dcterms:W3CDTF">2017-04-13T06:28:52Z</dcterms:modified>
</cp:coreProperties>
</file>