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3.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745" r:id="rId5"/>
    <p:sldMasterId id="2147484884" r:id="rId6"/>
    <p:sldMasterId id="2147484762" r:id="rId7"/>
  </p:sldMasterIdLst>
  <p:notesMasterIdLst>
    <p:notesMasterId r:id="rId17"/>
  </p:notesMasterIdLst>
  <p:handoutMasterIdLst>
    <p:handoutMasterId r:id="rId18"/>
  </p:handoutMasterIdLst>
  <p:sldIdLst>
    <p:sldId id="1719" r:id="rId8"/>
    <p:sldId id="2012" r:id="rId9"/>
    <p:sldId id="1991" r:id="rId10"/>
    <p:sldId id="2003" r:id="rId11"/>
    <p:sldId id="2008" r:id="rId12"/>
    <p:sldId id="2010" r:id="rId13"/>
    <p:sldId id="2011" r:id="rId14"/>
    <p:sldId id="1992" r:id="rId15"/>
    <p:sldId id="2004" r:id="rId16"/>
  </p:sldIdLst>
  <p:sldSz cx="12192000" cy="6858000"/>
  <p:notesSz cx="6858000" cy="1381125"/>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2012"/>
            <p14:sldId id="1991"/>
            <p14:sldId id="2003"/>
            <p14:sldId id="2008"/>
            <p14:sldId id="2010"/>
            <p14:sldId id="2011"/>
            <p14:sldId id="1992"/>
            <p14:sldId id="200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7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3A5E"/>
    <a:srgbClr val="F2F2F2"/>
    <a:srgbClr val="E7ECF7"/>
    <a:srgbClr val="CBD6EF"/>
    <a:srgbClr val="0078D4"/>
    <a:srgbClr val="BCCAE5"/>
    <a:srgbClr val="C3E5FF"/>
    <a:srgbClr val="9FA4B1"/>
    <a:srgbClr val="D1D1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2EBDBF-D08F-4AE0-B84B-93430D2F58A2}" v="1" dt="2023-03-09T16:10:07.3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0303" autoAdjust="0"/>
  </p:normalViewPr>
  <p:slideViewPr>
    <p:cSldViewPr snapToGrid="0">
      <p:cViewPr varScale="1">
        <p:scale>
          <a:sx n="99" d="100"/>
          <a:sy n="99" d="100"/>
        </p:scale>
        <p:origin x="507" y="51"/>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3/12/2023 1:53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3/12/2023 1:52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learn.microsoft.com/en-us/azure/migrate/tutorial-discover-physica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learn.microsoft.com/en-us/azure/migrate/tutorial-app-containerization-aspnet-kubernet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3/12/2023 1:52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https://docs.microsoft.com/learn/modules/describe-azure-storage-services/6-identify-azure-data-migration-options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3/12/2023 1:52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588807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Discover physical servers with Azure Migrate Discovery and assessment - Azure Migrate | Microsoft Learn</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3/12/2023 1:52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149231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Azure App Containerization ASP.NET; Containerization and migration of ASP.NET applications to Azure Kubernetes. - Azure Migrate | Microsoft Learn</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3/12/2023 1:52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638813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https://docs.microsoft.com/learn/modules/describe-azure-storage-services/6-identify-azure-data-migration-options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3/12/2023 1:52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0218862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2629292"/>
      </p:ext>
    </p:extLst>
  </p:cSld>
  <p:clrMapOvr>
    <a:masterClrMapping/>
  </p:clrMapOvr>
  <p:transition>
    <p:fade/>
  </p:transition>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42763914"/>
      </p:ext>
    </p:extLst>
  </p:cSld>
  <p:clrMapOvr>
    <a:masterClrMapping/>
  </p:clrMapOvr>
  <p:transition>
    <p:fade/>
  </p:transition>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17171365"/>
      </p:ext>
    </p:extLst>
  </p:cSld>
  <p:clrMapOvr>
    <a:masterClrMapping/>
  </p:clrMapOvr>
  <p:transition>
    <p:fade/>
  </p:transition>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47097091"/>
      </p:ext>
    </p:extLst>
  </p:cSld>
  <p:clrMapOvr>
    <a:masterClrMapping/>
  </p:clrMapOvr>
  <p:transition>
    <p:fade/>
  </p:transition>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310110"/>
      </p:ext>
    </p:extLst>
  </p:cSld>
  <p:clrMapOvr>
    <a:masterClrMapping/>
  </p:clrMapOvr>
  <p:transition>
    <p:fade/>
  </p:transition>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40321029"/>
      </p:ext>
    </p:extLst>
  </p:cSld>
  <p:clrMapOvr>
    <a:masterClrMapping/>
  </p:clrMapOvr>
  <p:transition>
    <p:fade/>
  </p:transition>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78348474"/>
      </p:ext>
    </p:extLst>
  </p:cSld>
  <p:clrMapOvr>
    <a:masterClrMapping/>
  </p:clrMapOvr>
  <p:transition>
    <p:fade/>
  </p:transition>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71307871"/>
      </p:ext>
    </p:extLst>
  </p:cSld>
  <p:clrMapOvr>
    <a:masterClrMapping/>
  </p:clrMapOvr>
  <p:transition>
    <p:fade/>
  </p:transition>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5214379"/>
      </p:ext>
    </p:extLst>
  </p:cSld>
  <p:clrMapOvr>
    <a:masterClrMapping/>
  </p:clrMapOvr>
  <p:transition>
    <p:fade/>
  </p:transition>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424054560"/>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620696430"/>
      </p:ext>
    </p:extLst>
  </p:cSld>
  <p:clrMapOvr>
    <a:masterClrMapping/>
  </p:clrMapOvr>
  <p:transition>
    <p:fade/>
  </p:transition>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1964566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935660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0949039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4574013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025900548"/>
      </p:ext>
    </p:extLst>
  </p:cSld>
  <p:clrMapOvr>
    <a:masterClrMapping/>
  </p:clrMapOvr>
  <p:transition>
    <p:fade/>
  </p:transition>
  <p:hf sldNum="0"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88817992"/>
      </p:ext>
    </p:extLst>
  </p:cSld>
  <p:clrMapOvr>
    <a:masterClrMapping/>
  </p:clrMapOvr>
  <p:transition>
    <p:fade/>
  </p:transition>
  <p:hf sldNum="0"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35885521"/>
      </p:ext>
    </p:extLst>
  </p:cSld>
  <p:clrMapOvr>
    <a:masterClrMapping/>
  </p:clrMapOvr>
  <p:transition>
    <p:fade/>
  </p:transition>
  <p:hf sldNum="0"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234982"/>
      </p:ext>
    </p:extLst>
  </p:cSld>
  <p:clrMapOvr>
    <a:masterClrMapping/>
  </p:clrMapOvr>
  <p:transition>
    <p:fade/>
  </p:transition>
  <p:hf sldNum="0"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29773480"/>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9894728"/>
      </p:ext>
    </p:extLst>
  </p:cSld>
  <p:clrMapOvr>
    <a:masterClrMapping/>
  </p:clrMapOvr>
  <p:transition>
    <p:fade/>
  </p:transition>
  <p:hf sldNum="0"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28991395"/>
      </p:ext>
    </p:extLst>
  </p:cSld>
  <p:clrMapOvr>
    <a:masterClrMapping/>
  </p:clrMapOvr>
  <p:transition>
    <p:fade/>
  </p:transition>
  <p:hf sldNum="0"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36196867"/>
      </p:ext>
    </p:extLst>
  </p:cSld>
  <p:clrMapOvr>
    <a:masterClrMapping/>
  </p:clrMapOvr>
  <p:transition>
    <p:fade/>
  </p:transition>
  <p:hf sldNum="0"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5308235"/>
      </p:ext>
    </p:extLst>
  </p:cSld>
  <p:clrMapOvr>
    <a:masterClrMapping/>
  </p:clrMapOvr>
  <p:transition>
    <p:fade/>
  </p:transition>
  <p:hf sldNum="0"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30327420"/>
      </p:ext>
    </p:extLst>
  </p:cSld>
  <p:clrMapOvr>
    <a:masterClrMapping/>
  </p:clrMapOvr>
  <p:transition>
    <p:fade/>
  </p:transition>
  <p:hf sldNum="0"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90959540"/>
      </p:ext>
    </p:extLst>
  </p:cSld>
  <p:clrMapOvr>
    <a:masterClrMapping/>
  </p:clrMapOvr>
  <p:transition>
    <p:fade/>
  </p:transition>
  <p:hf sldNum="0"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4466721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730050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08226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6206599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41793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826678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52753650"/>
      </p:ext>
    </p:extLst>
  </p:cSld>
  <p:clrMapOvr>
    <a:masterClrMapping/>
  </p:clrMapOvr>
  <p:transition>
    <p:fade/>
  </p:transition>
  <p:hf sldNum="0"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53626875"/>
      </p:ext>
    </p:extLst>
  </p:cSld>
  <p:clrMapOvr>
    <a:masterClrMapping/>
  </p:clrMapOvr>
  <p:transition>
    <p:fade/>
  </p:transition>
  <p:hf sldNum="0"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98794602"/>
      </p:ext>
    </p:extLst>
  </p:cSld>
  <p:clrMapOvr>
    <a:masterClrMapping/>
  </p:clrMapOvr>
  <p:transition>
    <p:fade/>
  </p:transition>
  <p:hf sldNum="0"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18103982"/>
      </p:ext>
    </p:extLst>
  </p:cSld>
  <p:clrMapOvr>
    <a:masterClrMapping/>
  </p:clrMapOvr>
  <p:transition>
    <p:fade/>
  </p:transition>
  <p:hf sldNum="0"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704943207"/>
      </p:ext>
    </p:extLst>
  </p:cSld>
  <p:clrMapOvr>
    <a:masterClrMapping/>
  </p:clrMapOvr>
  <p:transition>
    <p:fade/>
  </p:transition>
  <p:hf sldNum="0"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92351001"/>
      </p:ext>
    </p:extLst>
  </p:cSld>
  <p:clrMapOvr>
    <a:masterClrMapping/>
  </p:clrMapOvr>
  <p:transition>
    <p:fade/>
  </p:transition>
  <p:hf sldNum="0"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8295443"/>
      </p:ext>
    </p:extLst>
  </p:cSld>
  <p:clrMapOvr>
    <a:masterClrMapping/>
  </p:clrMapOvr>
  <p:transition>
    <p:fade/>
  </p:transition>
  <p:hf sldNum="0"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4905001"/>
      </p:ext>
    </p:extLst>
  </p:cSld>
  <p:clrMapOvr>
    <a:masterClrMapping/>
  </p:clrMapOvr>
  <p:transition>
    <p:fade/>
  </p:transition>
  <p:hf sldNum="0" hdr="0" ftr="0" dt="0"/>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3659272"/>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857556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339687183"/>
      </p:ext>
    </p:extLst>
  </p:cSld>
  <p:clrMapOvr>
    <a:masterClrMapping/>
  </p:clrMapOvr>
  <p:transition>
    <p:fade/>
  </p:transition>
  <p:hf sldNum="0"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2133878"/>
      </p:ext>
    </p:extLst>
  </p:cSld>
  <p:clrMapOvr>
    <a:masterClrMapping/>
  </p:clrMapOvr>
  <p:transition>
    <p:fade/>
  </p:transition>
  <p:hf sldNum="0"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81308390"/>
      </p:ext>
    </p:extLst>
  </p:cSld>
  <p:clrMapOvr>
    <a:masterClrMapping/>
  </p:clrMapOvr>
  <p:transition>
    <p:fade/>
  </p:transition>
  <p:hf sldNum="0"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41885937"/>
      </p:ext>
    </p:extLst>
  </p:cSld>
  <p:clrMapOvr>
    <a:masterClrMapping/>
  </p:clrMapOvr>
  <p:transition>
    <p:fade/>
  </p:transition>
  <p:hf sldNum="0" hdr="0" ftr="0" dt="0"/>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1972867"/>
      </p:ext>
    </p:extLst>
  </p:cSld>
  <p:clrMapOvr>
    <a:masterClrMapping/>
  </p:clrMapOvr>
  <p:transition>
    <p:fade/>
  </p:transition>
  <p:hf sldNum="0"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91837419"/>
      </p:ext>
    </p:extLst>
  </p:cSld>
  <p:clrMapOvr>
    <a:masterClrMapping/>
  </p:clrMapOvr>
  <p:transition>
    <p:fade/>
  </p:transition>
  <p:hf sldNum="0"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9972639"/>
      </p:ext>
    </p:extLst>
  </p:cSld>
  <p:clrMapOvr>
    <a:masterClrMapping/>
  </p:clrMapOvr>
  <p:transition>
    <p:fade/>
  </p:transition>
  <p:hf sldNum="0" hdr="0" ftr="0" dt="0"/>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288735"/>
      </p:ext>
    </p:extLst>
  </p:cSld>
  <p:clrMapOvr>
    <a:masterClrMapping/>
  </p:clrMapOvr>
  <p:transition>
    <p:fade/>
  </p:transition>
  <p:hf sldNum="0"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64225660"/>
      </p:ext>
    </p:extLst>
  </p:cSld>
  <p:clrMapOvr>
    <a:masterClrMapping/>
  </p:clrMapOvr>
  <p:transition>
    <p:fade/>
  </p:transition>
  <p:hf sldNum="0"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88686536"/>
      </p:ext>
    </p:extLst>
  </p:cSld>
  <p:clrMapOvr>
    <a:masterClrMapping/>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7123385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5779374"/>
      </p:ext>
    </p:extLst>
  </p:cSld>
  <p:clrMapOvr>
    <a:masterClrMapping/>
  </p:clrMapOvr>
  <p:transition>
    <p:fade/>
  </p:transition>
  <p:hf sldNum="0"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66425302"/>
      </p:ext>
    </p:extLst>
  </p:cSld>
  <p:clrMapOvr>
    <a:masterClrMapping/>
  </p:clrMapOvr>
  <p:transition>
    <p:fade/>
  </p:transition>
  <p:hf sldNum="0" hdr="0" ftr="0" dt="0"/>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35265426"/>
      </p:ext>
    </p:extLst>
  </p:cSld>
  <p:clrMapOvr>
    <a:masterClrMapping/>
  </p:clrMapOvr>
  <p:transition>
    <p:fade/>
  </p:transition>
  <p:hf sldNum="0" hdr="0" ftr="0" dt="0"/>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6268052"/>
      </p:ext>
    </p:extLst>
  </p:cSld>
  <p:clrMapOvr>
    <a:masterClrMapping/>
  </p:clrMapOvr>
  <p:transition>
    <p:fade/>
  </p:transition>
  <p:hf sldNum="0" hdr="0" ftr="0" dt="0"/>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5211829"/>
      </p:ext>
    </p:extLst>
  </p:cSld>
  <p:clrMapOvr>
    <a:masterClrMapping/>
  </p:clrMapOvr>
  <p:transition>
    <p:fade/>
  </p:transition>
  <p:hf sldNum="0" hdr="0" ftr="0" dt="0"/>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7175694"/>
      </p:ext>
    </p:extLst>
  </p:cSld>
  <p:clrMapOvr>
    <a:masterClrMapping/>
  </p:clrMapOvr>
  <p:transition>
    <p:fade/>
  </p:transition>
  <p:hf sldNum="0" hdr="0" ftr="0" dt="0"/>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6775368"/>
      </p:ext>
    </p:extLst>
  </p:cSld>
  <p:clrMapOvr>
    <a:masterClrMapping/>
  </p:clrMapOvr>
  <p:transition>
    <p:fade/>
  </p:transition>
  <p:hf sldNum="0" hdr="0" ftr="0" dt="0"/>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3963458076"/>
      </p:ext>
    </p:extLst>
  </p:cSld>
  <p:clrMapOvr>
    <a:masterClrMapping/>
  </p:clrMapOvr>
  <p:transition>
    <p:fade/>
  </p:transition>
  <p:hf sldNum="0" hdr="0" ftr="0" dt="0"/>
</p:sldLayout>
</file>

<file path=ppt/slideLayouts/slideLayout158.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4353579"/>
      </p:ext>
    </p:extLst>
  </p:cSld>
  <p:clrMapOvr>
    <a:masterClrMapping/>
  </p:clrMapOvr>
  <p:transition>
    <p:fade/>
  </p:transition>
  <p:hf sldNum="0" hdr="0" ftr="0" dt="0"/>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24597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453614469"/>
      </p:ext>
    </p:extLst>
  </p:cSld>
  <p:clrMapOvr>
    <a:masterClrMapping/>
  </p:clrMapOvr>
  <p:transition>
    <p:fade/>
  </p:transition>
  <p:hf sldNum="0" hdr="0" ftr="0" dt="0"/>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71719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0192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64121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3169531958"/>
      </p:ext>
    </p:extLst>
  </p:cSld>
  <p:clrMapOvr>
    <a:masterClrMapping/>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65761898"/>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574850776"/>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7667282"/>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58058485"/>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10915642"/>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21842938"/>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5033492"/>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66867420"/>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50262167"/>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4042545"/>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6410944"/>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8981454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5197567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427434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0211121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16120438"/>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69691683"/>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3568703541"/>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17182952"/>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874201975"/>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4194704"/>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68847567"/>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43576811"/>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6409448"/>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506363558"/>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28253837"/>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02673210"/>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54349577"/>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56646582"/>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03850591"/>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05215723"/>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0388265"/>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085183"/>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262263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8397906"/>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3280620"/>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8629927"/>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07657260"/>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9621672"/>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7635691"/>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59299125"/>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37529691"/>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2041233968"/>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084927556"/>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6995759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887969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07311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204226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766691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4405458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7763642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4056159477"/>
      </p:ext>
    </p:extLst>
  </p:cSld>
  <p:clrMapOvr>
    <a:masterClrMapping/>
  </p:clrMapOvr>
  <p:transition>
    <p:fade/>
  </p:transition>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46335923"/>
      </p:ext>
    </p:extLst>
  </p:cSld>
  <p:clrMapOvr>
    <a:masterClrMapping/>
  </p:clrMapOvr>
  <p:transition>
    <p:fade/>
  </p:transition>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3440108513"/>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02895854"/>
      </p:ext>
    </p:extLst>
  </p:cSld>
  <p:clrMapOvr>
    <a:masterClrMapping/>
  </p:clrMapOvr>
  <p:transition>
    <p:fade/>
  </p:transition>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6920054"/>
      </p:ext>
    </p:extLst>
  </p:cSld>
  <p:clrMapOvr>
    <a:masterClrMapping/>
  </p:clrMapOvr>
  <p:transition>
    <p:fade/>
  </p:transition>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dirty="0"/>
              <a:t>Click to edit Master text styles</a:t>
            </a:r>
          </a:p>
          <a:p>
            <a:pPr lvl="4"/>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9446614"/>
      </p:ext>
    </p:extLst>
  </p:cSld>
  <p:clrMapOvr>
    <a:masterClrMapping/>
  </p:clrMapOvr>
  <p:transition>
    <p:fade/>
  </p:transition>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360935"/>
      </p:ext>
    </p:extLst>
  </p:cSld>
  <p:clrMapOvr>
    <a:masterClrMapping/>
  </p:clrMapOvr>
  <p:transition>
    <p:fade/>
  </p:transition>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55934661"/>
      </p:ext>
    </p:extLst>
  </p:cSld>
  <p:clrMapOvr>
    <a:masterClrMapping/>
  </p:clrMapOvr>
  <p:transition>
    <p:fade/>
  </p:transition>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3564279"/>
      </p:ext>
    </p:extLst>
  </p:cSld>
  <p:clrMapOvr>
    <a:masterClrMapping/>
  </p:clrMapOvr>
  <p:transition>
    <p:fade/>
  </p:transition>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3415586"/>
      </p:ext>
    </p:extLst>
  </p:cSld>
  <p:clrMapOvr>
    <a:masterClrMapping/>
  </p:clrMapOvr>
  <p:transition>
    <p:fade/>
  </p:transition>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7781410"/>
      </p:ext>
    </p:extLst>
  </p:cSld>
  <p:clrMapOvr>
    <a:masterClrMapping/>
  </p:clrMapOvr>
  <p:transition>
    <p:fade/>
  </p:transition>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6543400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888452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3295219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7545226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82140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4673441"/>
      </p:ext>
    </p:extLst>
  </p:cSld>
  <p:clrMapOvr>
    <a:masterClrMapping/>
  </p:clrMapOvr>
  <p:transition>
    <p:fade/>
  </p:transition>
  <p:hf sldNum="0"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038827"/>
      </p:ext>
    </p:extLst>
  </p:cSld>
  <p:clrMapOvr>
    <a:masterClrMapping/>
  </p:clrMapOvr>
  <p:transition>
    <p:fade/>
  </p:transition>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577706814"/>
      </p:ext>
    </p:extLst>
  </p:cSld>
  <p:clrMapOvr>
    <a:masterClrMapping/>
  </p:clrMapOvr>
  <p:transition>
    <p:fade/>
  </p:transition>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7572834"/>
      </p:ext>
    </p:extLst>
  </p:cSld>
  <p:clrMapOvr>
    <a:masterClrMapping/>
  </p:clrMapOvr>
  <p:transition>
    <p:fade/>
  </p:transition>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566746503"/>
      </p:ext>
    </p:extLst>
  </p:cSld>
  <p:clrMapOvr>
    <a:masterClrMapping/>
  </p:clrMapOvr>
  <p:transition>
    <p:fade/>
  </p:transition>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5754300"/>
      </p:ext>
    </p:extLst>
  </p:cSld>
  <p:clrMapOvr>
    <a:masterClrMapping/>
  </p:clrMapOvr>
  <p:transition>
    <p:fade/>
  </p:transition>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62967217"/>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85874600"/>
      </p:ext>
    </p:extLst>
  </p:cSld>
  <p:clrMapOvr>
    <a:masterClrMapping/>
  </p:clrMapOvr>
  <p:transition>
    <p:fade/>
  </p:transition>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22253057"/>
      </p:ext>
    </p:extLst>
  </p:cSld>
  <p:clrMapOvr>
    <a:masterClrMapping/>
  </p:clrMapOvr>
  <p:transition>
    <p:fade/>
  </p:transition>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907244005"/>
      </p:ext>
    </p:extLst>
  </p:cSld>
  <p:clrMapOvr>
    <a:masterClrMapping/>
  </p:clrMapOvr>
  <p:transition>
    <p:fade/>
  </p:transition>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6795642"/>
      </p:ext>
    </p:extLst>
  </p:cSld>
  <p:clrMapOvr>
    <a:masterClrMapping/>
  </p:clrMapOvr>
  <p:transition>
    <p:fade/>
  </p:transition>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24238052"/>
      </p:ext>
    </p:extLst>
  </p:cSld>
  <p:clrMapOvr>
    <a:masterClrMapping/>
  </p:clrMapOvr>
  <p:transition>
    <p:fade/>
  </p:transition>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28788566"/>
      </p:ext>
    </p:extLst>
  </p:cSld>
  <p:clrMapOvr>
    <a:masterClrMapping/>
  </p:clrMapOvr>
  <p:transition>
    <p:fade/>
  </p:transition>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75562541"/>
      </p:ext>
    </p:extLst>
  </p:cSld>
  <p:clrMapOvr>
    <a:masterClrMapping/>
  </p:clrMapOvr>
  <p:transition>
    <p:fade/>
  </p:transition>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3299623"/>
      </p:ext>
    </p:extLst>
  </p:cSld>
  <p:clrMapOvr>
    <a:masterClrMapping/>
  </p:clrMapOvr>
  <p:transition>
    <p:fade/>
  </p:transition>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1096607"/>
      </p:ext>
    </p:extLst>
  </p:cSld>
  <p:clrMapOvr>
    <a:masterClrMapping/>
  </p:clrMapOvr>
  <p:transition>
    <p:fade/>
  </p:transition>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02313463"/>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slideLayout" Target="../slideLayouts/slideLayout52.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42" Type="http://schemas.openxmlformats.org/officeDocument/2006/relationships/slideLayout" Target="../slideLayouts/slideLayout55.xml"/><Relationship Id="rId47" Type="http://schemas.openxmlformats.org/officeDocument/2006/relationships/slideLayout" Target="../slideLayouts/slideLayout60.xml"/><Relationship Id="rId50" Type="http://schemas.openxmlformats.org/officeDocument/2006/relationships/slideLayout" Target="../slideLayouts/slideLayout63.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9" Type="http://schemas.openxmlformats.org/officeDocument/2006/relationships/slideLayout" Target="../slideLayouts/slideLayout42.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slideLayout" Target="../slideLayouts/slideLayout53.xml"/><Relationship Id="rId45" Type="http://schemas.openxmlformats.org/officeDocument/2006/relationships/slideLayout" Target="../slideLayouts/slideLayout58.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49" Type="http://schemas.openxmlformats.org/officeDocument/2006/relationships/slideLayout" Target="../slideLayouts/slideLayout62.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4" Type="http://schemas.openxmlformats.org/officeDocument/2006/relationships/slideLayout" Target="../slideLayouts/slideLayout57.xml"/><Relationship Id="rId52"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43" Type="http://schemas.openxmlformats.org/officeDocument/2006/relationships/slideLayout" Target="../slideLayouts/slideLayout56.xml"/><Relationship Id="rId48" Type="http://schemas.openxmlformats.org/officeDocument/2006/relationships/slideLayout" Target="../slideLayouts/slideLayout61.xml"/><Relationship Id="rId8" Type="http://schemas.openxmlformats.org/officeDocument/2006/relationships/slideLayout" Target="../slideLayouts/slideLayout21.xml"/><Relationship Id="rId51" Type="http://schemas.openxmlformats.org/officeDocument/2006/relationships/slideLayout" Target="../slideLayouts/slideLayout64.xml"/><Relationship Id="rId3" Type="http://schemas.openxmlformats.org/officeDocument/2006/relationships/slideLayout" Target="../slideLayouts/slideLayout16.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46" Type="http://schemas.openxmlformats.org/officeDocument/2006/relationships/slideLayout" Target="../slideLayouts/slideLayout59.xml"/><Relationship Id="rId20" Type="http://schemas.openxmlformats.org/officeDocument/2006/relationships/slideLayout" Target="../slideLayouts/slideLayout33.xml"/><Relationship Id="rId41" Type="http://schemas.openxmlformats.org/officeDocument/2006/relationships/slideLayout" Target="../slideLayouts/slideLayout54.xml"/><Relationship Id="rId1" Type="http://schemas.openxmlformats.org/officeDocument/2006/relationships/slideLayout" Target="../slideLayouts/slideLayout14.xml"/><Relationship Id="rId6"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9" Type="http://schemas.openxmlformats.org/officeDocument/2006/relationships/slideLayout" Target="../slideLayouts/slideLayout103.xml"/><Relationship Id="rId21" Type="http://schemas.openxmlformats.org/officeDocument/2006/relationships/slideLayout" Target="../slideLayouts/slideLayout85.xml"/><Relationship Id="rId34" Type="http://schemas.openxmlformats.org/officeDocument/2006/relationships/slideLayout" Target="../slideLayouts/slideLayout98.xml"/><Relationship Id="rId42" Type="http://schemas.openxmlformats.org/officeDocument/2006/relationships/slideLayout" Target="../slideLayouts/slideLayout106.xml"/><Relationship Id="rId47" Type="http://schemas.openxmlformats.org/officeDocument/2006/relationships/slideLayout" Target="../slideLayouts/slideLayout111.xml"/><Relationship Id="rId7" Type="http://schemas.openxmlformats.org/officeDocument/2006/relationships/slideLayout" Target="../slideLayouts/slideLayout71.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9" Type="http://schemas.openxmlformats.org/officeDocument/2006/relationships/slideLayout" Target="../slideLayouts/slideLayout93.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37" Type="http://schemas.openxmlformats.org/officeDocument/2006/relationships/slideLayout" Target="../slideLayouts/slideLayout101.xml"/><Relationship Id="rId40" Type="http://schemas.openxmlformats.org/officeDocument/2006/relationships/slideLayout" Target="../slideLayouts/slideLayout104.xml"/><Relationship Id="rId45" Type="http://schemas.openxmlformats.org/officeDocument/2006/relationships/slideLayout" Target="../slideLayouts/slideLayout109.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36" Type="http://schemas.openxmlformats.org/officeDocument/2006/relationships/slideLayout" Target="../slideLayouts/slideLayout100.xml"/><Relationship Id="rId49" Type="http://schemas.openxmlformats.org/officeDocument/2006/relationships/theme" Target="../theme/theme3.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4" Type="http://schemas.openxmlformats.org/officeDocument/2006/relationships/slideLayout" Target="../slideLayouts/slideLayout108.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35" Type="http://schemas.openxmlformats.org/officeDocument/2006/relationships/slideLayout" Target="../slideLayouts/slideLayout99.xml"/><Relationship Id="rId43" Type="http://schemas.openxmlformats.org/officeDocument/2006/relationships/slideLayout" Target="../slideLayouts/slideLayout107.xml"/><Relationship Id="rId48" Type="http://schemas.openxmlformats.org/officeDocument/2006/relationships/slideLayout" Target="../slideLayouts/slideLayout112.xml"/><Relationship Id="rId8" Type="http://schemas.openxmlformats.org/officeDocument/2006/relationships/slideLayout" Target="../slideLayouts/slideLayout72.xml"/><Relationship Id="rId3" Type="http://schemas.openxmlformats.org/officeDocument/2006/relationships/slideLayout" Target="../slideLayouts/slideLayout67.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slideLayout" Target="../slideLayouts/slideLayout97.xml"/><Relationship Id="rId38" Type="http://schemas.openxmlformats.org/officeDocument/2006/relationships/slideLayout" Target="../slideLayouts/slideLayout102.xml"/><Relationship Id="rId46" Type="http://schemas.openxmlformats.org/officeDocument/2006/relationships/slideLayout" Target="../slideLayouts/slideLayout110.xml"/><Relationship Id="rId20" Type="http://schemas.openxmlformats.org/officeDocument/2006/relationships/slideLayout" Target="../slideLayouts/slideLayout84.xml"/><Relationship Id="rId41" Type="http://schemas.openxmlformats.org/officeDocument/2006/relationships/slideLayout" Target="../slideLayouts/slideLayout105.xml"/><Relationship Id="rId1" Type="http://schemas.openxmlformats.org/officeDocument/2006/relationships/slideLayout" Target="../slideLayouts/slideLayout65.xml"/><Relationship Id="rId6" Type="http://schemas.openxmlformats.org/officeDocument/2006/relationships/slideLayout" Target="../slideLayouts/slideLayout70.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5.xml"/><Relationship Id="rId18" Type="http://schemas.openxmlformats.org/officeDocument/2006/relationships/slideLayout" Target="../slideLayouts/slideLayout130.xml"/><Relationship Id="rId26" Type="http://schemas.openxmlformats.org/officeDocument/2006/relationships/slideLayout" Target="../slideLayouts/slideLayout138.xml"/><Relationship Id="rId39" Type="http://schemas.openxmlformats.org/officeDocument/2006/relationships/slideLayout" Target="../slideLayouts/slideLayout151.xml"/><Relationship Id="rId21" Type="http://schemas.openxmlformats.org/officeDocument/2006/relationships/slideLayout" Target="../slideLayouts/slideLayout133.xml"/><Relationship Id="rId34" Type="http://schemas.openxmlformats.org/officeDocument/2006/relationships/slideLayout" Target="../slideLayouts/slideLayout146.xml"/><Relationship Id="rId42" Type="http://schemas.openxmlformats.org/officeDocument/2006/relationships/slideLayout" Target="../slideLayouts/slideLayout154.xml"/><Relationship Id="rId47" Type="http://schemas.openxmlformats.org/officeDocument/2006/relationships/slideLayout" Target="../slideLayouts/slideLayout159.xml"/><Relationship Id="rId50" Type="http://schemas.openxmlformats.org/officeDocument/2006/relationships/slideLayout" Target="../slideLayouts/slideLayout162.xml"/><Relationship Id="rId7" Type="http://schemas.openxmlformats.org/officeDocument/2006/relationships/slideLayout" Target="../slideLayouts/slideLayout119.xml"/><Relationship Id="rId2" Type="http://schemas.openxmlformats.org/officeDocument/2006/relationships/slideLayout" Target="../slideLayouts/slideLayout114.xml"/><Relationship Id="rId16" Type="http://schemas.openxmlformats.org/officeDocument/2006/relationships/slideLayout" Target="../slideLayouts/slideLayout128.xml"/><Relationship Id="rId29" Type="http://schemas.openxmlformats.org/officeDocument/2006/relationships/slideLayout" Target="../slideLayouts/slideLayout141.xml"/><Relationship Id="rId11" Type="http://schemas.openxmlformats.org/officeDocument/2006/relationships/slideLayout" Target="../slideLayouts/slideLayout123.xml"/><Relationship Id="rId24" Type="http://schemas.openxmlformats.org/officeDocument/2006/relationships/slideLayout" Target="../slideLayouts/slideLayout136.xml"/><Relationship Id="rId32" Type="http://schemas.openxmlformats.org/officeDocument/2006/relationships/slideLayout" Target="../slideLayouts/slideLayout144.xml"/><Relationship Id="rId37" Type="http://schemas.openxmlformats.org/officeDocument/2006/relationships/slideLayout" Target="../slideLayouts/slideLayout149.xml"/><Relationship Id="rId40" Type="http://schemas.openxmlformats.org/officeDocument/2006/relationships/slideLayout" Target="../slideLayouts/slideLayout152.xml"/><Relationship Id="rId45" Type="http://schemas.openxmlformats.org/officeDocument/2006/relationships/slideLayout" Target="../slideLayouts/slideLayout157.xml"/><Relationship Id="rId5" Type="http://schemas.openxmlformats.org/officeDocument/2006/relationships/slideLayout" Target="../slideLayouts/slideLayout117.xml"/><Relationship Id="rId15" Type="http://schemas.openxmlformats.org/officeDocument/2006/relationships/slideLayout" Target="../slideLayouts/slideLayout127.xml"/><Relationship Id="rId23" Type="http://schemas.openxmlformats.org/officeDocument/2006/relationships/slideLayout" Target="../slideLayouts/slideLayout135.xml"/><Relationship Id="rId28" Type="http://schemas.openxmlformats.org/officeDocument/2006/relationships/slideLayout" Target="../slideLayouts/slideLayout140.xml"/><Relationship Id="rId36" Type="http://schemas.openxmlformats.org/officeDocument/2006/relationships/slideLayout" Target="../slideLayouts/slideLayout148.xml"/><Relationship Id="rId49" Type="http://schemas.openxmlformats.org/officeDocument/2006/relationships/slideLayout" Target="../slideLayouts/slideLayout161.xml"/><Relationship Id="rId10" Type="http://schemas.openxmlformats.org/officeDocument/2006/relationships/slideLayout" Target="../slideLayouts/slideLayout122.xml"/><Relationship Id="rId19" Type="http://schemas.openxmlformats.org/officeDocument/2006/relationships/slideLayout" Target="../slideLayouts/slideLayout131.xml"/><Relationship Id="rId31" Type="http://schemas.openxmlformats.org/officeDocument/2006/relationships/slideLayout" Target="../slideLayouts/slideLayout143.xml"/><Relationship Id="rId44" Type="http://schemas.openxmlformats.org/officeDocument/2006/relationships/slideLayout" Target="../slideLayouts/slideLayout156.xml"/><Relationship Id="rId52" Type="http://schemas.openxmlformats.org/officeDocument/2006/relationships/theme" Target="../theme/theme4.xml"/><Relationship Id="rId4" Type="http://schemas.openxmlformats.org/officeDocument/2006/relationships/slideLayout" Target="../slideLayouts/slideLayout116.xml"/><Relationship Id="rId9" Type="http://schemas.openxmlformats.org/officeDocument/2006/relationships/slideLayout" Target="../slideLayouts/slideLayout121.xml"/><Relationship Id="rId14" Type="http://schemas.openxmlformats.org/officeDocument/2006/relationships/slideLayout" Target="../slideLayouts/slideLayout126.xml"/><Relationship Id="rId22" Type="http://schemas.openxmlformats.org/officeDocument/2006/relationships/slideLayout" Target="../slideLayouts/slideLayout134.xml"/><Relationship Id="rId27" Type="http://schemas.openxmlformats.org/officeDocument/2006/relationships/slideLayout" Target="../slideLayouts/slideLayout139.xml"/><Relationship Id="rId30" Type="http://schemas.openxmlformats.org/officeDocument/2006/relationships/slideLayout" Target="../slideLayouts/slideLayout142.xml"/><Relationship Id="rId35" Type="http://schemas.openxmlformats.org/officeDocument/2006/relationships/slideLayout" Target="../slideLayouts/slideLayout147.xml"/><Relationship Id="rId43" Type="http://schemas.openxmlformats.org/officeDocument/2006/relationships/slideLayout" Target="../slideLayouts/slideLayout155.xml"/><Relationship Id="rId48" Type="http://schemas.openxmlformats.org/officeDocument/2006/relationships/slideLayout" Target="../slideLayouts/slideLayout160.xml"/><Relationship Id="rId8" Type="http://schemas.openxmlformats.org/officeDocument/2006/relationships/slideLayout" Target="../slideLayouts/slideLayout120.xml"/><Relationship Id="rId51" Type="http://schemas.openxmlformats.org/officeDocument/2006/relationships/slideLayout" Target="../slideLayouts/slideLayout163.xml"/><Relationship Id="rId3" Type="http://schemas.openxmlformats.org/officeDocument/2006/relationships/slideLayout" Target="../slideLayouts/slideLayout115.xml"/><Relationship Id="rId12" Type="http://schemas.openxmlformats.org/officeDocument/2006/relationships/slideLayout" Target="../slideLayouts/slideLayout124.xml"/><Relationship Id="rId17" Type="http://schemas.openxmlformats.org/officeDocument/2006/relationships/slideLayout" Target="../slideLayouts/slideLayout129.xml"/><Relationship Id="rId25" Type="http://schemas.openxmlformats.org/officeDocument/2006/relationships/slideLayout" Target="../slideLayouts/slideLayout137.xml"/><Relationship Id="rId33" Type="http://schemas.openxmlformats.org/officeDocument/2006/relationships/slideLayout" Target="../slideLayouts/slideLayout145.xml"/><Relationship Id="rId38" Type="http://schemas.openxmlformats.org/officeDocument/2006/relationships/slideLayout" Target="../slideLayouts/slideLayout150.xml"/><Relationship Id="rId46" Type="http://schemas.openxmlformats.org/officeDocument/2006/relationships/slideLayout" Target="../slideLayouts/slideLayout158.xml"/><Relationship Id="rId20" Type="http://schemas.openxmlformats.org/officeDocument/2006/relationships/slideLayout" Target="../slideLayouts/slideLayout132.xml"/><Relationship Id="rId41" Type="http://schemas.openxmlformats.org/officeDocument/2006/relationships/slideLayout" Target="../slideLayouts/slideLayout153.xml"/><Relationship Id="rId1" Type="http://schemas.openxmlformats.org/officeDocument/2006/relationships/slideLayout" Target="../slideLayouts/slideLayout113.xml"/><Relationship Id="rId6"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743" r:id="rId5"/>
    <p:sldLayoutId id="2147484240" r:id="rId6"/>
    <p:sldLayoutId id="2147484241" r:id="rId7"/>
    <p:sldLayoutId id="2147484474" r:id="rId8"/>
    <p:sldLayoutId id="2147484245" r:id="rId9"/>
    <p:sldLayoutId id="2147484249" r:id="rId10"/>
    <p:sldLayoutId id="2147484641" r:id="rId11"/>
    <p:sldLayoutId id="2147484584" r:id="rId12"/>
    <p:sldLayoutId id="2147484742" r:id="rId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17FCC5D2-4627-4438-958B-E797B4D6979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F01D5F50-6C0A-4122-ADB0-D27D43039B49}"/>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5310F69F-6170-4B5C-AE44-FB39186B519D}"/>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79E1F615-7424-415E-A69A-192FC130596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4543D39-027C-4FB6-93A7-64D67059FC1C}"/>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C0419CA-90D7-4AB1-872E-1A9C85395B89}"/>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2263C1D-1546-47AB-8F5C-789CEABC7583}"/>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2AD5CC8-7541-421D-B122-04177A854246}"/>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020BA9-5263-45AC-BE62-EF75BBDD3DFB}"/>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36A9F18-11DD-4BEE-99BB-2183590069EB}"/>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4FA88EB-CDD2-4480-BC60-CC9B1079CB2B}"/>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8C03331-45DD-44D4-98B8-82F4812080E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7D0E68-776E-4273-B554-E1551C6F71F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4488224-F58C-4452-8603-000B8DB57315}"/>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E0724CB-C983-4771-A3B9-18AA293C2735}"/>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AF5DF08-E377-4820-B327-E313377F861E}"/>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1529B9-55B4-440E-A1A7-CBEBB0CAB3DC}"/>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E30396F-362B-4E20-8E9C-27104BB08395}"/>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2FEE78F-ADB8-4535-A900-810A37D2FFCA}"/>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792DD69-80E2-488A-B693-E049C6A0CAC0}"/>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FA4DCF4-4D6B-48ED-B20A-30733EFB89D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BD41415-A5CA-458B-9202-2585F22338A8}"/>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1C2573-BDC8-4766-AA51-9DA13C544D03}"/>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B6BDD17-31DA-4CB9-A106-155301CF925B}"/>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89BCD9E-316E-484C-9D18-ABABAB11AB78}"/>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68BBE92-C94B-4092-ACEA-F1FBFCED665A}"/>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E0144B2-7C86-4CA3-9CAD-A72D27BFA6D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6EC4A79-3B59-4C70-ACDC-3EADBCEEB988}"/>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22FCA4E-29DB-4C2F-BE93-75CB3690C50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FCBB6C3-B117-4C29-A3E4-B8F7088901D5}"/>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AC347CD-3BB6-458B-988F-0CF4F3780980}"/>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EC7C542-5C2D-446A-9B70-7744995BB0DA}"/>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CC2875-5066-401E-B861-88541FCC73C2}"/>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DBF5746-B658-4242-B5ED-7C3745EADCE6}"/>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8759509-9ACF-4FDD-B4FE-72B4948CCE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5FA2057-7F9F-4B0A-89A4-CDCD91D5ECC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F231003-FA79-4EF7-8873-C167E2BFE744}"/>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ECE77184-103D-45AB-9C5E-6C7105E1DEE3}"/>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9411EC3E-5C2D-4DA1-95AC-EA690EDB829D}"/>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64426029"/>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3" r:id="rId8"/>
    <p:sldLayoutId id="2147484754" r:id="rId9"/>
    <p:sldLayoutId id="2147484755" r:id="rId10"/>
    <p:sldLayoutId id="2147484756" r:id="rId11"/>
    <p:sldLayoutId id="2147484757" r:id="rId12"/>
    <p:sldLayoutId id="2147484758" r:id="rId13"/>
    <p:sldLayoutId id="2147484759" r:id="rId14"/>
    <p:sldLayoutId id="2147484760" r:id="rId15"/>
    <p:sldLayoutId id="2147484761" r:id="rId16"/>
    <p:sldLayoutId id="2147484849" r:id="rId17"/>
    <p:sldLayoutId id="2147484850" r:id="rId18"/>
    <p:sldLayoutId id="2147484851" r:id="rId19"/>
    <p:sldLayoutId id="2147484852" r:id="rId20"/>
    <p:sldLayoutId id="2147484853" r:id="rId21"/>
    <p:sldLayoutId id="2147484854" r:id="rId22"/>
    <p:sldLayoutId id="2147484855" r:id="rId23"/>
    <p:sldLayoutId id="2147484856" r:id="rId24"/>
    <p:sldLayoutId id="2147484857" r:id="rId25"/>
    <p:sldLayoutId id="2147484858" r:id="rId26"/>
    <p:sldLayoutId id="2147484859" r:id="rId27"/>
    <p:sldLayoutId id="2147484860" r:id="rId28"/>
    <p:sldLayoutId id="2147484861" r:id="rId29"/>
    <p:sldLayoutId id="2147484862" r:id="rId30"/>
    <p:sldLayoutId id="2147484863" r:id="rId31"/>
    <p:sldLayoutId id="2147484864" r:id="rId32"/>
    <p:sldLayoutId id="2147484865" r:id="rId33"/>
    <p:sldLayoutId id="2147484866" r:id="rId34"/>
    <p:sldLayoutId id="2147484867" r:id="rId35"/>
    <p:sldLayoutId id="2147484868" r:id="rId36"/>
    <p:sldLayoutId id="2147484869" r:id="rId37"/>
    <p:sldLayoutId id="2147484870" r:id="rId38"/>
    <p:sldLayoutId id="2147484871" r:id="rId39"/>
    <p:sldLayoutId id="2147484872" r:id="rId40"/>
    <p:sldLayoutId id="2147484873" r:id="rId41"/>
    <p:sldLayoutId id="2147484874" r:id="rId42"/>
    <p:sldLayoutId id="2147484875" r:id="rId43"/>
    <p:sldLayoutId id="2147484876" r:id="rId44"/>
    <p:sldLayoutId id="2147484877" r:id="rId45"/>
    <p:sldLayoutId id="2147484878" r:id="rId46"/>
    <p:sldLayoutId id="2147484879" r:id="rId47"/>
    <p:sldLayoutId id="2147484880" r:id="rId48"/>
    <p:sldLayoutId id="2147484881" r:id="rId49"/>
    <p:sldLayoutId id="2147484882" r:id="rId50"/>
    <p:sldLayoutId id="2147484883"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grpSp>
        <p:nvGrpSpPr>
          <p:cNvPr id="11" name="GRID" hidden="1">
            <a:extLst>
              <a:ext uri="{FF2B5EF4-FFF2-40B4-BE49-F238E27FC236}">
                <a16:creationId xmlns:a16="http://schemas.microsoft.com/office/drawing/2014/main" id="{352FBFA5-04E2-47B3-832B-4825C1A63E8C}"/>
              </a:ext>
            </a:extLst>
          </p:cNvPr>
          <p:cNvGrpSpPr/>
          <p:nvPr userDrawn="1"/>
        </p:nvGrpSpPr>
        <p:grpSpPr>
          <a:xfrm>
            <a:off x="0" y="0"/>
            <a:ext cx="12192000" cy="6858000"/>
            <a:chOff x="0" y="0"/>
            <a:chExt cx="12192000" cy="6858000"/>
          </a:xfrm>
        </p:grpSpPr>
        <p:cxnSp>
          <p:nvCxnSpPr>
            <p:cNvPr id="12" name="Straight Connector 11">
              <a:extLst>
                <a:ext uri="{FF2B5EF4-FFF2-40B4-BE49-F238E27FC236}">
                  <a16:creationId xmlns:a16="http://schemas.microsoft.com/office/drawing/2014/main" id="{040BFD74-DEDF-4239-9219-D612FC86FCF9}"/>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C1C0AC-3D7F-4A51-81B9-653301CADA84}"/>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D3A83DB-92A3-4FA6-9284-D808B37ECC4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BA2F286-4940-4AB0-B639-0BA3B8BF6028}"/>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27BB35-7DC4-4A1F-88AD-A93AE8DB9373}"/>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6C6756A-D867-433E-BD4F-8986CAC1F3E9}"/>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531024-1FCB-4780-95A0-2E0A1B01C7E2}"/>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E89355-8266-4518-92A7-5871DEEAC86F}"/>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E98360D-575A-4895-BC38-12F6CD9CC651}"/>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2BBABB-B6D4-48EB-A2A4-094DE3A686D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12A9858-3E67-4DB9-9F37-A19A084AB6E8}"/>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0F2EE57-5CCB-431D-896B-04743C021055}"/>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D939FEA-4B19-41A4-B620-C507701F7768}"/>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BF0A62E-9C5A-436B-9AB8-3912076C9F54}"/>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605062-3684-4D23-BB67-8BE63A3DC822}"/>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7EEB40-D4DC-4629-8438-F0448E1A22F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F46153A-E24F-4405-ACA4-430BD67857B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DD11DA4-4E26-473B-A052-422EE6327CD4}"/>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FD98BDF-25F5-4566-B35D-DE9D3984F89C}"/>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07B28E3-1121-4CBE-8170-04C42DF70ED3}"/>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378B483-8596-468D-864D-F705E18D658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339A1DD-3C7C-474D-8E73-C3EF371BF4E1}"/>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DCF384F-95CF-4E07-866C-67F87EAAB7EB}"/>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440509E-F0B7-49F6-ABF9-B36A394A4F71}"/>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A2655C0-B930-4599-9C90-20D90AC3F719}"/>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549B2FE-86D8-4F27-982A-D5465F73393A}"/>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4669B4F-87FA-4BA5-94C3-DD732113249E}"/>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E109B33-5E7B-4322-9214-4248C344C89F}"/>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FAA663B-270E-4F9A-9406-97D68A9D4A8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B8BA9FC-2BBC-4F6D-9844-8006C06849A1}"/>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14FF488-074C-4EB4-BE9E-32281FB014F2}"/>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E83DEDC-8373-4BB5-901A-1199F8705822}"/>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50632C3-3042-40A8-8A40-D1D18EFD931E}"/>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3B677EF-9429-40D5-90F1-C4CF1BEF2EB0}"/>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3" name=".64 square" hidden="1">
            <a:extLst>
              <a:ext uri="{FF2B5EF4-FFF2-40B4-BE49-F238E27FC236}">
                <a16:creationId xmlns:a16="http://schemas.microsoft.com/office/drawing/2014/main" id="{F3EBAE4A-D850-4AB6-ADA7-73B2FC73F69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4" name=".32 square" hidden="1">
            <a:extLst>
              <a:ext uri="{FF2B5EF4-FFF2-40B4-BE49-F238E27FC236}">
                <a16:creationId xmlns:a16="http://schemas.microsoft.com/office/drawing/2014/main" id="{80CBC987-6FE4-468D-92CA-967EB248BB9D}"/>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50306010"/>
      </p:ext>
    </p:extLst>
  </p:cSld>
  <p:clrMap bg1="lt1" tx1="dk1" bg2="lt2" tx2="dk2" accent1="accent1" accent2="accent2" accent3="accent3" accent4="accent4" accent5="accent5" accent6="accent6" hlink="hlink" folHlink="folHlink"/>
  <p:sldLayoutIdLst>
    <p:sldLayoutId id="2147484885" r:id="rId1"/>
    <p:sldLayoutId id="2147484886" r:id="rId2"/>
    <p:sldLayoutId id="2147484887" r:id="rId3"/>
    <p:sldLayoutId id="2147484888" r:id="rId4"/>
    <p:sldLayoutId id="2147484889" r:id="rId5"/>
    <p:sldLayoutId id="2147484890" r:id="rId6"/>
    <p:sldLayoutId id="2147484891" r:id="rId7"/>
    <p:sldLayoutId id="2147484892" r:id="rId8"/>
    <p:sldLayoutId id="2147484893" r:id="rId9"/>
    <p:sldLayoutId id="2147484894" r:id="rId10"/>
    <p:sldLayoutId id="2147484895" r:id="rId11"/>
    <p:sldLayoutId id="2147484896" r:id="rId12"/>
    <p:sldLayoutId id="2147484897" r:id="rId13"/>
    <p:sldLayoutId id="2147484898" r:id="rId14"/>
    <p:sldLayoutId id="2147484899" r:id="rId15"/>
    <p:sldLayoutId id="2147484900" r:id="rId16"/>
    <p:sldLayoutId id="2147484901" r:id="rId17"/>
    <p:sldLayoutId id="2147484815" r:id="rId18"/>
    <p:sldLayoutId id="2147484816" r:id="rId19"/>
    <p:sldLayoutId id="2147484817" r:id="rId20"/>
    <p:sldLayoutId id="2147484818" r:id="rId21"/>
    <p:sldLayoutId id="2147484819" r:id="rId22"/>
    <p:sldLayoutId id="2147484820" r:id="rId23"/>
    <p:sldLayoutId id="2147484821" r:id="rId24"/>
    <p:sldLayoutId id="2147484822" r:id="rId25"/>
    <p:sldLayoutId id="2147484823" r:id="rId26"/>
    <p:sldLayoutId id="2147484824" r:id="rId27"/>
    <p:sldLayoutId id="2147484825" r:id="rId28"/>
    <p:sldLayoutId id="2147484826" r:id="rId29"/>
    <p:sldLayoutId id="2147484827" r:id="rId30"/>
    <p:sldLayoutId id="2147484828" r:id="rId31"/>
    <p:sldLayoutId id="2147484829" r:id="rId32"/>
    <p:sldLayoutId id="2147484830" r:id="rId33"/>
    <p:sldLayoutId id="2147484831" r:id="rId34"/>
    <p:sldLayoutId id="2147484832" r:id="rId35"/>
    <p:sldLayoutId id="2147484833" r:id="rId36"/>
    <p:sldLayoutId id="2147484834" r:id="rId37"/>
    <p:sldLayoutId id="2147484835" r:id="rId38"/>
    <p:sldLayoutId id="2147484836" r:id="rId39"/>
    <p:sldLayoutId id="2147484837" r:id="rId40"/>
    <p:sldLayoutId id="2147484838" r:id="rId41"/>
    <p:sldLayoutId id="2147484839" r:id="rId42"/>
    <p:sldLayoutId id="2147484840" r:id="rId43"/>
    <p:sldLayoutId id="2147484841" r:id="rId44"/>
    <p:sldLayoutId id="2147484842" r:id="rId45"/>
    <p:sldLayoutId id="2147484843" r:id="rId46"/>
    <p:sldLayoutId id="2147484847" r:id="rId47"/>
    <p:sldLayoutId id="2147484848" r:id="rId48"/>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8146AE93-787B-42C7-998B-94945CCDB245}"/>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322D9ECE-2F8A-41BF-B932-3CBFEE52CFC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22E0827B-BC1A-44E2-8096-61C3B6CE9235}"/>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9BECC4A3-5E56-46AB-B66A-24DB6F63C4F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D5DED18-B8E3-4E64-A2F9-AC876A45E950}"/>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7B2490-4E01-419B-9E15-AB1014C5585F}"/>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1B5F87-CB60-4C61-B0D4-0C5801F71D24}"/>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E5640D5-10AB-40EE-95AF-87579AFDE0EA}"/>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8585DA-510F-494E-A9B7-254EB9BECF52}"/>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4731B3-644F-4E37-BA44-ADA1DF75E384}"/>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1E010D-3645-4CAF-8CA0-B22C9B4B1698}"/>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5057B69-9FBE-4155-9F90-BAA01449C7BA}"/>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DE02459-2825-4AA0-ABEC-7CBA2298C3B4}"/>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0039303-4947-41C2-AF95-B60F1C0EE653}"/>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6F4ED6F-ADD8-4311-BC08-B50F06C11267}"/>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052927-2CE4-4E87-B2F1-BDFB8CA825C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DC82426-ED22-418B-ADE0-D8A3C728E805}"/>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014786F-E497-4601-8EC7-5FBC624548C9}"/>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AD541AA-9B42-4318-8260-D19740D5CD48}"/>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9E5E3-4E7C-47AD-BAF6-D40C808B2421}"/>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A1745E5-301B-48E7-8AF3-6A4652362C3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9AB3D5-A967-4468-A455-A376CD1DD0C4}"/>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A267528-5387-4DC7-BAE0-D023B941FE78}"/>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BB4ECA-5958-471D-86B9-8531F578F149}"/>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FF77FE5-11E6-43DC-B99C-F2ADB26E464D}"/>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3F4A49-6A1D-4AB4-AECB-710DE98015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51C4FE-249A-44AE-A18C-E773AE76FB1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69E0E17-D8D3-4E4D-A7FE-9AFD470BD3AA}"/>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82DB94-9146-431A-9B8B-6AAC6E76B64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BCC82BA-674A-4BBC-ABA5-68B4AD3D5A19}"/>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9F537F4-3DB2-485E-ACC0-65F639F316D4}"/>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220F975-3D71-49A3-8F00-3F6BCE4F093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FD55E-813F-4122-8C22-3E1162867774}"/>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E35D2CB-8F27-4A92-9C8D-7A79F0B183C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0F3267F-CE5D-4883-86D0-FD742567176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0F4D088-BD82-4E16-B541-B869789E8801}"/>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3D50B9-9DE7-460E-91A2-05019D97564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7688798E-233A-4099-B60A-EBD1052094F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46B5817-534B-4451-9E77-9425BB016BA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82394868"/>
      </p:ext>
    </p:extLst>
  </p:cSld>
  <p:clrMap bg1="lt1" tx1="dk1" bg2="lt2" tx2="dk2" accent1="accent1" accent2="accent2" accent3="accent3" accent4="accent4" accent5="accent5" accent6="accent6" hlink="hlink" folHlink="folHlink"/>
  <p:sldLayoutIdLst>
    <p:sldLayoutId id="2147484763" r:id="rId1"/>
    <p:sldLayoutId id="2147484764" r:id="rId2"/>
    <p:sldLayoutId id="2147484765" r:id="rId3"/>
    <p:sldLayoutId id="2147484766" r:id="rId4"/>
    <p:sldLayoutId id="2147484767" r:id="rId5"/>
    <p:sldLayoutId id="2147484768" r:id="rId6"/>
    <p:sldLayoutId id="2147484769" r:id="rId7"/>
    <p:sldLayoutId id="2147484770" r:id="rId8"/>
    <p:sldLayoutId id="2147484771" r:id="rId9"/>
    <p:sldLayoutId id="2147484772" r:id="rId10"/>
    <p:sldLayoutId id="2147484773" r:id="rId11"/>
    <p:sldLayoutId id="2147484774" r:id="rId12"/>
    <p:sldLayoutId id="2147484775" r:id="rId13"/>
    <p:sldLayoutId id="2147484776" r:id="rId14"/>
    <p:sldLayoutId id="2147484777" r:id="rId15"/>
    <p:sldLayoutId id="2147484778" r:id="rId16"/>
    <p:sldLayoutId id="2147484779" r:id="rId17"/>
    <p:sldLayoutId id="2147484780" r:id="rId18"/>
    <p:sldLayoutId id="2147484781" r:id="rId19"/>
    <p:sldLayoutId id="2147484782" r:id="rId20"/>
    <p:sldLayoutId id="2147484783" r:id="rId21"/>
    <p:sldLayoutId id="2147484784" r:id="rId22"/>
    <p:sldLayoutId id="2147484785" r:id="rId23"/>
    <p:sldLayoutId id="2147484786" r:id="rId24"/>
    <p:sldLayoutId id="2147484787" r:id="rId25"/>
    <p:sldLayoutId id="2147484788" r:id="rId26"/>
    <p:sldLayoutId id="2147484789" r:id="rId27"/>
    <p:sldLayoutId id="2147484790" r:id="rId28"/>
    <p:sldLayoutId id="2147484791" r:id="rId29"/>
    <p:sldLayoutId id="2147484792" r:id="rId30"/>
    <p:sldLayoutId id="2147484793" r:id="rId31"/>
    <p:sldLayoutId id="2147484794" r:id="rId32"/>
    <p:sldLayoutId id="2147484795" r:id="rId33"/>
    <p:sldLayoutId id="2147484796" r:id="rId34"/>
    <p:sldLayoutId id="2147484797" r:id="rId35"/>
    <p:sldLayoutId id="2147484798" r:id="rId36"/>
    <p:sldLayoutId id="2147484799" r:id="rId37"/>
    <p:sldLayoutId id="2147484800" r:id="rId38"/>
    <p:sldLayoutId id="2147484801" r:id="rId39"/>
    <p:sldLayoutId id="2147484802" r:id="rId40"/>
    <p:sldLayoutId id="2147484803" r:id="rId41"/>
    <p:sldLayoutId id="2147484804" r:id="rId42"/>
    <p:sldLayoutId id="2147484805" r:id="rId43"/>
    <p:sldLayoutId id="2147484806" r:id="rId44"/>
    <p:sldLayoutId id="2147484807" r:id="rId45"/>
    <p:sldLayoutId id="2147484808" r:id="rId46"/>
    <p:sldLayoutId id="2147484809" r:id="rId47"/>
    <p:sldLayoutId id="2147484810" r:id="rId48"/>
    <p:sldLayoutId id="2147484811" r:id="rId49"/>
    <p:sldLayoutId id="2147484812" r:id="rId50"/>
    <p:sldLayoutId id="2147484814"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6.xml"/><Relationship Id="rId4" Type="http://schemas.openxmlformats.org/officeDocument/2006/relationships/image" Target="../media/image14.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6.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0.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0.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6.xml"/><Relationship Id="rId4" Type="http://schemas.openxmlformats.org/officeDocument/2006/relationships/image" Target="../media/image21.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7473" y="3884370"/>
            <a:ext cx="6228151" cy="1099549"/>
          </a:xfrm>
        </p:spPr>
        <p:txBody>
          <a:bodyPr/>
          <a:lstStyle/>
          <a:p>
            <a:r>
              <a:rPr lang="en-US" dirty="0">
                <a:solidFill>
                  <a:schemeClr val="tx1"/>
                </a:solidFill>
                <a:latin typeface="Segoe UI Semibold (Headings)"/>
                <a:cs typeface="Segoe UI"/>
              </a:rPr>
              <a:t>Azure Migrate</a:t>
            </a:r>
            <a:endParaRPr lang="en-US"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FDF20-3CDF-3BCB-A47E-8909D9EDACC7}"/>
              </a:ext>
            </a:extLst>
          </p:cNvPr>
          <p:cNvSpPr>
            <a:spLocks noGrp="1"/>
          </p:cNvSpPr>
          <p:nvPr>
            <p:ph type="title"/>
          </p:nvPr>
        </p:nvSpPr>
        <p:spPr/>
        <p:txBody>
          <a:bodyPr/>
          <a:lstStyle/>
          <a:p>
            <a:r>
              <a:rPr lang="en-US" dirty="0"/>
              <a:t>Azure Migrate – Domain Objectives</a:t>
            </a:r>
          </a:p>
        </p:txBody>
      </p:sp>
      <p:sp>
        <p:nvSpPr>
          <p:cNvPr id="3" name="TextBox 2">
            <a:extLst>
              <a:ext uri="{FF2B5EF4-FFF2-40B4-BE49-F238E27FC236}">
                <a16:creationId xmlns:a16="http://schemas.microsoft.com/office/drawing/2014/main" id="{FD19CBBB-2DB4-699E-981D-469E5D507CF1}"/>
              </a:ext>
            </a:extLst>
          </p:cNvPr>
          <p:cNvSpPr txBox="1"/>
          <p:nvPr/>
        </p:nvSpPr>
        <p:spPr>
          <a:xfrm>
            <a:off x="418643" y="1268361"/>
            <a:ext cx="8453276" cy="4721292"/>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What is Azure Migrate</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Integrated Tools</a:t>
            </a:r>
          </a:p>
          <a:p>
            <a:pPr marL="800083"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On-Premises Discovery &amp; Assessment</a:t>
            </a:r>
          </a:p>
          <a:p>
            <a:pPr marL="800083"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Server Migration</a:t>
            </a:r>
          </a:p>
          <a:p>
            <a:pPr marL="800083"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Data Migration Assistant</a:t>
            </a:r>
          </a:p>
          <a:p>
            <a:pPr marL="800083"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Database Migration Assistant</a:t>
            </a:r>
          </a:p>
          <a:p>
            <a:pPr marL="800083"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Database Migration Service</a:t>
            </a:r>
          </a:p>
          <a:p>
            <a:pPr marL="800083"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Web App Migration Assistant &amp; App Containerization</a:t>
            </a:r>
          </a:p>
          <a:p>
            <a:pPr marL="800083"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Data Box &amp; Related Use Cases</a:t>
            </a:r>
          </a:p>
          <a:p>
            <a:pPr lvl="1">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218295963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EA537-A47A-8BB9-D3DE-9CE0416ACC92}"/>
              </a:ext>
            </a:extLst>
          </p:cNvPr>
          <p:cNvSpPr>
            <a:spLocks noGrp="1"/>
          </p:cNvSpPr>
          <p:nvPr>
            <p:ph type="title"/>
          </p:nvPr>
        </p:nvSpPr>
        <p:spPr/>
        <p:txBody>
          <a:bodyPr/>
          <a:lstStyle/>
          <a:p>
            <a:r>
              <a:rPr lang="en-US" dirty="0"/>
              <a:t>Azure Migrate</a:t>
            </a:r>
          </a:p>
        </p:txBody>
      </p:sp>
      <p:sp>
        <p:nvSpPr>
          <p:cNvPr id="3" name="Content Placeholder 2">
            <a:extLst>
              <a:ext uri="{FF2B5EF4-FFF2-40B4-BE49-F238E27FC236}">
                <a16:creationId xmlns:a16="http://schemas.microsoft.com/office/drawing/2014/main" id="{BF2C84F0-4236-7C4F-E8BF-450C59B4F09C}"/>
              </a:ext>
            </a:extLst>
          </p:cNvPr>
          <p:cNvSpPr>
            <a:spLocks noGrp="1"/>
          </p:cNvSpPr>
          <p:nvPr>
            <p:ph sz="quarter" idx="10"/>
          </p:nvPr>
        </p:nvSpPr>
        <p:spPr>
          <a:xfrm>
            <a:off x="241540" y="1444900"/>
            <a:ext cx="5854460" cy="4647426"/>
          </a:xfrm>
        </p:spPr>
        <p:txBody>
          <a:bodyPr/>
          <a:lstStyle/>
          <a:p>
            <a:r>
              <a:rPr lang="en-US" b="0" i="0" dirty="0">
                <a:solidFill>
                  <a:srgbClr val="161616"/>
                </a:solidFill>
                <a:effectLst/>
                <a:latin typeface="Segoe UI" panose="020B0502040204020203" pitchFamily="34" charset="0"/>
              </a:rPr>
              <a:t>Service that helps you migrate from an on-premises environment to the cloud. </a:t>
            </a:r>
          </a:p>
          <a:p>
            <a:endParaRPr lang="en-US" dirty="0">
              <a:solidFill>
                <a:srgbClr val="161616"/>
              </a:solidFill>
              <a:latin typeface="Segoe UI" panose="020B0502040204020203" pitchFamily="34" charset="0"/>
            </a:endParaRPr>
          </a:p>
          <a:p>
            <a:r>
              <a:rPr lang="en-US" b="0" i="0" dirty="0">
                <a:solidFill>
                  <a:srgbClr val="161616"/>
                </a:solidFill>
                <a:effectLst/>
                <a:latin typeface="Segoe UI" panose="020B0502040204020203" pitchFamily="34" charset="0"/>
              </a:rPr>
              <a:t>Azure Migrate helps you manage the assessment and migration of your on-premises datacenter to Azure</a:t>
            </a:r>
          </a:p>
          <a:p>
            <a:endParaRPr lang="en-US" dirty="0">
              <a:latin typeface="+mn-lt"/>
            </a:endParaRPr>
          </a:p>
          <a:p>
            <a:pPr marL="342900" indent="-342900">
              <a:buFont typeface="Arial" panose="020B0604020202020204" pitchFamily="34" charset="0"/>
              <a:buChar char="•"/>
            </a:pPr>
            <a:r>
              <a:rPr lang="en-US" dirty="0">
                <a:latin typeface="+mn-lt"/>
              </a:rPr>
              <a:t>Unified migration platform</a:t>
            </a:r>
          </a:p>
          <a:p>
            <a:pPr marL="342900" indent="-342900">
              <a:buFont typeface="Arial" panose="020B0604020202020204" pitchFamily="34" charset="0"/>
              <a:buChar char="•"/>
            </a:pPr>
            <a:r>
              <a:rPr lang="en-US" dirty="0">
                <a:latin typeface="+mn-lt"/>
              </a:rPr>
              <a:t>Range of integrated and standalone tools</a:t>
            </a:r>
          </a:p>
          <a:p>
            <a:pPr marL="342900" indent="-342900">
              <a:buFont typeface="Arial" panose="020B0604020202020204" pitchFamily="34" charset="0"/>
              <a:buChar char="•"/>
            </a:pPr>
            <a:r>
              <a:rPr lang="en-US" dirty="0">
                <a:latin typeface="+mn-lt"/>
              </a:rPr>
              <a:t>Assessment and migration</a:t>
            </a:r>
          </a:p>
        </p:txBody>
      </p:sp>
      <p:pic>
        <p:nvPicPr>
          <p:cNvPr id="6" name="Content Placeholder 5">
            <a:extLst>
              <a:ext uri="{FF2B5EF4-FFF2-40B4-BE49-F238E27FC236}">
                <a16:creationId xmlns:a16="http://schemas.microsoft.com/office/drawing/2014/main" id="{7F4A6B29-10CF-7473-1C1F-3A78C2A31B45}"/>
              </a:ext>
              <a:ext uri="{C183D7F6-B498-43B3-948B-1728B52AA6E4}">
                <adec:decorative xmlns:adec="http://schemas.microsoft.com/office/drawing/2017/decorative" val="1"/>
              </a:ext>
            </a:extLst>
          </p:cNvPr>
          <p:cNvPicPr>
            <a:picLocks noGrp="1" noChangeAspect="1"/>
          </p:cNvPicPr>
          <p:nvPr>
            <p:ph sz="quarter" idx="12"/>
          </p:nvPr>
        </p:nvPicPr>
        <p:blipFill>
          <a:blip r:embed="rId3">
            <a:extLst>
              <a:ext uri="{96DAC541-7B7A-43D3-8B79-37D633B846F1}">
                <asvg:svgBlip xmlns:asvg="http://schemas.microsoft.com/office/drawing/2016/SVG/main" r:embed="rId4"/>
              </a:ext>
            </a:extLst>
          </a:blip>
          <a:stretch>
            <a:fillRect/>
          </a:stretch>
        </p:blipFill>
        <p:spPr>
          <a:xfrm>
            <a:off x="7155640" y="1263245"/>
            <a:ext cx="4331509" cy="4331509"/>
          </a:xfrm>
        </p:spPr>
      </p:pic>
    </p:spTree>
    <p:extLst>
      <p:ext uri="{BB962C8B-B14F-4D97-AF65-F5344CB8AC3E}">
        <p14:creationId xmlns:p14="http://schemas.microsoft.com/office/powerpoint/2010/main" val="124359978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EC61A-3A9B-6C13-C832-BDB8DE95317B}"/>
              </a:ext>
            </a:extLst>
          </p:cNvPr>
          <p:cNvSpPr>
            <a:spLocks noGrp="1"/>
          </p:cNvSpPr>
          <p:nvPr>
            <p:ph type="title"/>
          </p:nvPr>
        </p:nvSpPr>
        <p:spPr/>
        <p:txBody>
          <a:bodyPr/>
          <a:lstStyle/>
          <a:p>
            <a:r>
              <a:rPr lang="en-US" dirty="0"/>
              <a:t>Azure Migrate – Integrated Tools</a:t>
            </a:r>
          </a:p>
        </p:txBody>
      </p:sp>
      <p:sp>
        <p:nvSpPr>
          <p:cNvPr id="3" name="Content Placeholder 2">
            <a:extLst>
              <a:ext uri="{FF2B5EF4-FFF2-40B4-BE49-F238E27FC236}">
                <a16:creationId xmlns:a16="http://schemas.microsoft.com/office/drawing/2014/main" id="{BCB84BEF-7A67-1188-12BF-32EC950B8ED0}"/>
              </a:ext>
            </a:extLst>
          </p:cNvPr>
          <p:cNvSpPr>
            <a:spLocks noGrp="1"/>
          </p:cNvSpPr>
          <p:nvPr>
            <p:ph sz="quarter" idx="10"/>
          </p:nvPr>
        </p:nvSpPr>
        <p:spPr>
          <a:xfrm>
            <a:off x="418642" y="1361802"/>
            <a:ext cx="5394960" cy="5493812"/>
          </a:xfrm>
        </p:spPr>
        <p:txBody>
          <a:bodyPr/>
          <a:lstStyle/>
          <a:p>
            <a:pPr algn="l"/>
            <a:r>
              <a:rPr lang="en-US" sz="2000" b="1" i="0" dirty="0">
                <a:solidFill>
                  <a:srgbClr val="161616"/>
                </a:solidFill>
                <a:effectLst/>
                <a:latin typeface="Segoe UI" panose="020B0502040204020203" pitchFamily="34" charset="0"/>
              </a:rPr>
              <a:t>Azure Migrate: Discovery and assessment</a:t>
            </a:r>
            <a:r>
              <a:rPr lang="en-US" sz="2000" b="0" i="0" dirty="0">
                <a:solidFill>
                  <a:srgbClr val="161616"/>
                </a:solidFill>
                <a:effectLst/>
                <a:latin typeface="Segoe UI" panose="020B0502040204020203" pitchFamily="34" charset="0"/>
              </a:rPr>
              <a:t>. Discover and assess on-premises servers running on VMware, Hyper-V, and physical servers in preparation for migration to Azure.</a:t>
            </a:r>
          </a:p>
          <a:p>
            <a:pPr algn="l"/>
            <a:r>
              <a:rPr lang="en-US" sz="2000" b="1" i="0" dirty="0">
                <a:solidFill>
                  <a:srgbClr val="161616"/>
                </a:solidFill>
                <a:effectLst/>
                <a:latin typeface="Segoe UI" panose="020B0502040204020203" pitchFamily="34" charset="0"/>
              </a:rPr>
              <a:t>Azure Migrate: Server Migration</a:t>
            </a:r>
            <a:r>
              <a:rPr lang="en-US" sz="2000" b="0" i="0" dirty="0">
                <a:solidFill>
                  <a:srgbClr val="161616"/>
                </a:solidFill>
                <a:effectLst/>
                <a:latin typeface="Segoe UI" panose="020B0502040204020203" pitchFamily="34" charset="0"/>
              </a:rPr>
              <a:t>. Migrate VMware VMs, Hyper-V VMs, physical servers, other virtualized servers, and public cloud VMs to Azure.</a:t>
            </a:r>
          </a:p>
          <a:p>
            <a:pPr algn="l"/>
            <a:r>
              <a:rPr lang="en-US" sz="2000" b="1" i="0" dirty="0">
                <a:solidFill>
                  <a:srgbClr val="161616"/>
                </a:solidFill>
                <a:effectLst/>
                <a:latin typeface="Segoe UI" panose="020B0502040204020203" pitchFamily="34" charset="0"/>
              </a:rPr>
              <a:t>Data Migration Assistant</a:t>
            </a:r>
            <a:r>
              <a:rPr lang="en-US" sz="2000" b="0" i="0" dirty="0">
                <a:solidFill>
                  <a:srgbClr val="161616"/>
                </a:solidFill>
                <a:effectLst/>
                <a:latin typeface="Segoe UI" panose="020B0502040204020203" pitchFamily="34" charset="0"/>
              </a:rPr>
              <a:t>. Data Migration Assistant is a stand-alone tool to assess SQL Servers. It helps pinpoint potential problems blocking migration. It identifies unsupported features, new features that can benefit you after migration, and the right path for database migration.</a:t>
            </a:r>
          </a:p>
          <a:p>
            <a:endParaRPr lang="en-US" sz="2000" dirty="0"/>
          </a:p>
        </p:txBody>
      </p:sp>
      <p:sp>
        <p:nvSpPr>
          <p:cNvPr id="4" name="Content Placeholder 3">
            <a:extLst>
              <a:ext uri="{FF2B5EF4-FFF2-40B4-BE49-F238E27FC236}">
                <a16:creationId xmlns:a16="http://schemas.microsoft.com/office/drawing/2014/main" id="{1EF2D9D8-A84B-16EF-34F4-E162AA62FB7B}"/>
              </a:ext>
            </a:extLst>
          </p:cNvPr>
          <p:cNvSpPr>
            <a:spLocks noGrp="1"/>
          </p:cNvSpPr>
          <p:nvPr>
            <p:ph sz="quarter" idx="12"/>
          </p:nvPr>
        </p:nvSpPr>
        <p:spPr>
          <a:xfrm>
            <a:off x="6364951" y="1456897"/>
            <a:ext cx="5394960" cy="4324261"/>
          </a:xfrm>
        </p:spPr>
        <p:txBody>
          <a:bodyPr/>
          <a:lstStyle/>
          <a:p>
            <a:pPr algn="l"/>
            <a:r>
              <a:rPr lang="en-US" sz="2000" b="1" i="0" dirty="0">
                <a:solidFill>
                  <a:srgbClr val="161616"/>
                </a:solidFill>
                <a:effectLst/>
                <a:latin typeface="Segoe UI" panose="020B0502040204020203" pitchFamily="34" charset="0"/>
              </a:rPr>
              <a:t>Azure Database Migration Service</a:t>
            </a:r>
            <a:r>
              <a:rPr lang="en-US" sz="2000" b="0" i="0" dirty="0">
                <a:solidFill>
                  <a:srgbClr val="161616"/>
                </a:solidFill>
                <a:effectLst/>
                <a:latin typeface="Segoe UI" panose="020B0502040204020203" pitchFamily="34" charset="0"/>
              </a:rPr>
              <a:t>. Migrate on-premises databases to Azure VMs running SQL Server, Azure SQL Database, or SQL Managed Instances.</a:t>
            </a:r>
          </a:p>
          <a:p>
            <a:pPr algn="l"/>
            <a:r>
              <a:rPr lang="en-US" sz="2000" b="1" i="0" dirty="0">
                <a:solidFill>
                  <a:srgbClr val="161616"/>
                </a:solidFill>
                <a:effectLst/>
                <a:latin typeface="Segoe UI" panose="020B0502040204020203" pitchFamily="34" charset="0"/>
              </a:rPr>
              <a:t>Web app migration assistant</a:t>
            </a:r>
            <a:r>
              <a:rPr lang="en-US" sz="2000" b="0" i="0" dirty="0">
                <a:solidFill>
                  <a:srgbClr val="161616"/>
                </a:solidFill>
                <a:effectLst/>
                <a:latin typeface="Segoe UI" panose="020B0502040204020203" pitchFamily="34" charset="0"/>
              </a:rPr>
              <a:t>. Azure App Service Migration Assistant is a standalone tool to assess on-premises websites for migration to Azure App Service. Use Migration Assistant to migrate .NET and PHP web apps to Azure.</a:t>
            </a:r>
          </a:p>
          <a:p>
            <a:pPr algn="l"/>
            <a:r>
              <a:rPr lang="en-US" sz="2000" b="1" i="0" dirty="0">
                <a:solidFill>
                  <a:srgbClr val="161616"/>
                </a:solidFill>
                <a:effectLst/>
                <a:latin typeface="Segoe UI" panose="020B0502040204020203" pitchFamily="34" charset="0"/>
              </a:rPr>
              <a:t>Azure Data Box</a:t>
            </a:r>
            <a:r>
              <a:rPr lang="en-US" sz="2000" b="0" i="0" dirty="0">
                <a:solidFill>
                  <a:srgbClr val="161616"/>
                </a:solidFill>
                <a:effectLst/>
                <a:latin typeface="Segoe UI" panose="020B0502040204020203" pitchFamily="34" charset="0"/>
              </a:rPr>
              <a:t>. Use Azure Data Box products to move large amounts of offline data to Azure.</a:t>
            </a:r>
          </a:p>
          <a:p>
            <a:endParaRPr lang="en-US" sz="2000" dirty="0"/>
          </a:p>
        </p:txBody>
      </p:sp>
    </p:spTree>
    <p:extLst>
      <p:ext uri="{BB962C8B-B14F-4D97-AF65-F5344CB8AC3E}">
        <p14:creationId xmlns:p14="http://schemas.microsoft.com/office/powerpoint/2010/main" val="39431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F17CC-EAD3-5AC0-F571-9B5D6ED7B3C0}"/>
              </a:ext>
            </a:extLst>
          </p:cNvPr>
          <p:cNvSpPr>
            <a:spLocks noGrp="1"/>
          </p:cNvSpPr>
          <p:nvPr>
            <p:ph type="title"/>
          </p:nvPr>
        </p:nvSpPr>
        <p:spPr/>
        <p:txBody>
          <a:bodyPr/>
          <a:lstStyle/>
          <a:p>
            <a:r>
              <a:rPr lang="en-US" dirty="0"/>
              <a:t>Azure Migrate – Discovery &amp; Assessment</a:t>
            </a:r>
          </a:p>
        </p:txBody>
      </p:sp>
      <p:sp>
        <p:nvSpPr>
          <p:cNvPr id="3" name="Content Placeholder 2">
            <a:extLst>
              <a:ext uri="{FF2B5EF4-FFF2-40B4-BE49-F238E27FC236}">
                <a16:creationId xmlns:a16="http://schemas.microsoft.com/office/drawing/2014/main" id="{103DF505-0EB9-2DBC-C03B-E8F56085394F}"/>
              </a:ext>
            </a:extLst>
          </p:cNvPr>
          <p:cNvSpPr>
            <a:spLocks noGrp="1"/>
          </p:cNvSpPr>
          <p:nvPr>
            <p:ph sz="quarter" idx="10"/>
          </p:nvPr>
        </p:nvSpPr>
        <p:spPr>
          <a:xfrm>
            <a:off x="418642" y="1456897"/>
            <a:ext cx="5394960" cy="3411190"/>
          </a:xfrm>
        </p:spPr>
        <p:txBody>
          <a:bodyPr/>
          <a:lstStyle/>
          <a:p>
            <a:pPr algn="l">
              <a:buFont typeface="Arial" panose="020B0604020202020204" pitchFamily="34" charset="0"/>
              <a:buChar char="•"/>
            </a:pPr>
            <a:r>
              <a:rPr lang="en-US" b="0" i="0" dirty="0">
                <a:solidFill>
                  <a:srgbClr val="161616"/>
                </a:solidFill>
                <a:effectLst/>
                <a:latin typeface="Segoe UI" panose="020B0502040204020203" pitchFamily="34" charset="0"/>
              </a:rPr>
              <a:t>Set up an Azure account with proper Azure &amp; Azure AD permissions.</a:t>
            </a:r>
          </a:p>
          <a:p>
            <a:pPr algn="l">
              <a:buFont typeface="Arial" panose="020B0604020202020204" pitchFamily="34" charset="0"/>
              <a:buChar char="•"/>
            </a:pPr>
            <a:r>
              <a:rPr lang="en-US" b="0" i="0" dirty="0">
                <a:solidFill>
                  <a:srgbClr val="161616"/>
                </a:solidFill>
                <a:effectLst/>
                <a:latin typeface="Segoe UI" panose="020B0502040204020203" pitchFamily="34" charset="0"/>
              </a:rPr>
              <a:t>Prepare physical servers for discovery.</a:t>
            </a:r>
          </a:p>
          <a:p>
            <a:pPr algn="l">
              <a:buFont typeface="Arial" panose="020B0604020202020204" pitchFamily="34" charset="0"/>
              <a:buChar char="•"/>
            </a:pPr>
            <a:r>
              <a:rPr lang="en-US" b="0" i="0" dirty="0">
                <a:solidFill>
                  <a:srgbClr val="161616"/>
                </a:solidFill>
                <a:effectLst/>
                <a:latin typeface="Segoe UI" panose="020B0502040204020203" pitchFamily="34" charset="0"/>
              </a:rPr>
              <a:t>Create a project in Azure Portal.</a:t>
            </a:r>
          </a:p>
          <a:p>
            <a:pPr algn="l">
              <a:buFont typeface="Arial" panose="020B0604020202020204" pitchFamily="34" charset="0"/>
              <a:buChar char="•"/>
            </a:pPr>
            <a:r>
              <a:rPr lang="en-US" b="0" i="0" dirty="0">
                <a:solidFill>
                  <a:srgbClr val="161616"/>
                </a:solidFill>
                <a:effectLst/>
                <a:latin typeface="Segoe UI" panose="020B0502040204020203" pitchFamily="34" charset="0"/>
              </a:rPr>
              <a:t>Set up the Azure Migrate appliance.</a:t>
            </a:r>
          </a:p>
          <a:p>
            <a:pPr algn="l">
              <a:buFont typeface="Arial" panose="020B0604020202020204" pitchFamily="34" charset="0"/>
              <a:buChar char="•"/>
            </a:pPr>
            <a:r>
              <a:rPr lang="en-US" b="0" i="0" dirty="0">
                <a:solidFill>
                  <a:srgbClr val="161616"/>
                </a:solidFill>
                <a:effectLst/>
                <a:latin typeface="Segoe UI" panose="020B0502040204020203" pitchFamily="34" charset="0"/>
              </a:rPr>
              <a:t>Start continuous discovery.</a:t>
            </a:r>
          </a:p>
          <a:p>
            <a:endParaRPr lang="en-US" dirty="0"/>
          </a:p>
        </p:txBody>
      </p:sp>
      <p:pic>
        <p:nvPicPr>
          <p:cNvPr id="5" name="Content Placeholder 4">
            <a:extLst>
              <a:ext uri="{FF2B5EF4-FFF2-40B4-BE49-F238E27FC236}">
                <a16:creationId xmlns:a16="http://schemas.microsoft.com/office/drawing/2014/main" id="{EF153F7F-5EB5-0124-32D1-E742A37A2B64}"/>
              </a:ext>
            </a:extLst>
          </p:cNvPr>
          <p:cNvPicPr>
            <a:picLocks noGrp="1" noChangeAspect="1"/>
          </p:cNvPicPr>
          <p:nvPr>
            <p:ph sz="quarter" idx="12"/>
          </p:nvPr>
        </p:nvPicPr>
        <p:blipFill>
          <a:blip r:embed="rId3"/>
          <a:stretch>
            <a:fillRect/>
          </a:stretch>
        </p:blipFill>
        <p:spPr>
          <a:xfrm>
            <a:off x="6283094" y="1751162"/>
            <a:ext cx="5692767" cy="3973551"/>
          </a:xfrm>
          <a:prstGeom prst="rect">
            <a:avLst/>
          </a:prstGeom>
        </p:spPr>
      </p:pic>
    </p:spTree>
    <p:extLst>
      <p:ext uri="{BB962C8B-B14F-4D97-AF65-F5344CB8AC3E}">
        <p14:creationId xmlns:p14="http://schemas.microsoft.com/office/powerpoint/2010/main" val="143934898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C77B-F7CF-6A79-EE4B-C85210093FDF}"/>
              </a:ext>
            </a:extLst>
          </p:cNvPr>
          <p:cNvSpPr>
            <a:spLocks noGrp="1"/>
          </p:cNvSpPr>
          <p:nvPr>
            <p:ph type="title"/>
          </p:nvPr>
        </p:nvSpPr>
        <p:spPr/>
        <p:txBody>
          <a:bodyPr/>
          <a:lstStyle/>
          <a:p>
            <a:r>
              <a:rPr lang="en-US" dirty="0"/>
              <a:t>Azure Migrate – Migration Approach &amp; Scenarios</a:t>
            </a:r>
          </a:p>
        </p:txBody>
      </p:sp>
      <p:pic>
        <p:nvPicPr>
          <p:cNvPr id="4" name="Picture 3">
            <a:extLst>
              <a:ext uri="{FF2B5EF4-FFF2-40B4-BE49-F238E27FC236}">
                <a16:creationId xmlns:a16="http://schemas.microsoft.com/office/drawing/2014/main" id="{13337519-769E-F96B-2B86-CB09F241DEE7}"/>
              </a:ext>
            </a:extLst>
          </p:cNvPr>
          <p:cNvPicPr>
            <a:picLocks noChangeAspect="1"/>
          </p:cNvPicPr>
          <p:nvPr/>
        </p:nvPicPr>
        <p:blipFill>
          <a:blip r:embed="rId2"/>
          <a:stretch>
            <a:fillRect/>
          </a:stretch>
        </p:blipFill>
        <p:spPr>
          <a:xfrm>
            <a:off x="194356" y="1291963"/>
            <a:ext cx="2609524" cy="2476190"/>
          </a:xfrm>
          <a:prstGeom prst="rect">
            <a:avLst/>
          </a:prstGeom>
        </p:spPr>
      </p:pic>
      <p:pic>
        <p:nvPicPr>
          <p:cNvPr id="6" name="Picture 5">
            <a:extLst>
              <a:ext uri="{FF2B5EF4-FFF2-40B4-BE49-F238E27FC236}">
                <a16:creationId xmlns:a16="http://schemas.microsoft.com/office/drawing/2014/main" id="{9C881046-1E74-6F1B-5E1D-72BB560FD3F8}"/>
              </a:ext>
            </a:extLst>
          </p:cNvPr>
          <p:cNvPicPr>
            <a:picLocks noChangeAspect="1"/>
          </p:cNvPicPr>
          <p:nvPr/>
        </p:nvPicPr>
        <p:blipFill>
          <a:blip r:embed="rId3"/>
          <a:stretch>
            <a:fillRect/>
          </a:stretch>
        </p:blipFill>
        <p:spPr>
          <a:xfrm>
            <a:off x="2870442" y="1302385"/>
            <a:ext cx="2914286" cy="3590476"/>
          </a:xfrm>
          <a:prstGeom prst="rect">
            <a:avLst/>
          </a:prstGeom>
        </p:spPr>
      </p:pic>
      <p:pic>
        <p:nvPicPr>
          <p:cNvPr id="8" name="Picture 7">
            <a:extLst>
              <a:ext uri="{FF2B5EF4-FFF2-40B4-BE49-F238E27FC236}">
                <a16:creationId xmlns:a16="http://schemas.microsoft.com/office/drawing/2014/main" id="{4D6BE168-E9C4-465F-C463-22C3C30E75DD}"/>
              </a:ext>
            </a:extLst>
          </p:cNvPr>
          <p:cNvPicPr>
            <a:picLocks noChangeAspect="1"/>
          </p:cNvPicPr>
          <p:nvPr/>
        </p:nvPicPr>
        <p:blipFill>
          <a:blip r:embed="rId4"/>
          <a:stretch>
            <a:fillRect/>
          </a:stretch>
        </p:blipFill>
        <p:spPr>
          <a:xfrm>
            <a:off x="5851290" y="1291963"/>
            <a:ext cx="2466667" cy="2438095"/>
          </a:xfrm>
          <a:prstGeom prst="rect">
            <a:avLst/>
          </a:prstGeom>
        </p:spPr>
      </p:pic>
      <p:pic>
        <p:nvPicPr>
          <p:cNvPr id="10" name="Picture 9">
            <a:extLst>
              <a:ext uri="{FF2B5EF4-FFF2-40B4-BE49-F238E27FC236}">
                <a16:creationId xmlns:a16="http://schemas.microsoft.com/office/drawing/2014/main" id="{FC3086AB-1F56-5A9A-0968-70AF4D3FC22C}"/>
              </a:ext>
            </a:extLst>
          </p:cNvPr>
          <p:cNvPicPr>
            <a:picLocks noChangeAspect="1"/>
          </p:cNvPicPr>
          <p:nvPr/>
        </p:nvPicPr>
        <p:blipFill>
          <a:blip r:embed="rId5"/>
          <a:stretch>
            <a:fillRect/>
          </a:stretch>
        </p:blipFill>
        <p:spPr>
          <a:xfrm>
            <a:off x="8384519" y="1291963"/>
            <a:ext cx="3019048" cy="3600000"/>
          </a:xfrm>
          <a:prstGeom prst="rect">
            <a:avLst/>
          </a:prstGeom>
        </p:spPr>
      </p:pic>
    </p:spTree>
    <p:extLst>
      <p:ext uri="{BB962C8B-B14F-4D97-AF65-F5344CB8AC3E}">
        <p14:creationId xmlns:p14="http://schemas.microsoft.com/office/powerpoint/2010/main" val="17177423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CFAA-98AB-B0FD-F25D-7A0D818BBEAC}"/>
              </a:ext>
            </a:extLst>
          </p:cNvPr>
          <p:cNvSpPr>
            <a:spLocks noGrp="1"/>
          </p:cNvSpPr>
          <p:nvPr>
            <p:ph type="title"/>
          </p:nvPr>
        </p:nvSpPr>
        <p:spPr/>
        <p:txBody>
          <a:bodyPr/>
          <a:lstStyle/>
          <a:p>
            <a:r>
              <a:rPr lang="en-US" b="0" i="0" dirty="0">
                <a:solidFill>
                  <a:srgbClr val="161616"/>
                </a:solidFill>
                <a:effectLst/>
                <a:latin typeface="Segoe UI" panose="020B0502040204020203" pitchFamily="34" charset="0"/>
              </a:rPr>
              <a:t> Azure Migrate: App Containerization</a:t>
            </a:r>
            <a:endParaRPr lang="en-US" dirty="0"/>
          </a:p>
        </p:txBody>
      </p:sp>
      <p:sp>
        <p:nvSpPr>
          <p:cNvPr id="4" name="TextBox 3">
            <a:extLst>
              <a:ext uri="{FF2B5EF4-FFF2-40B4-BE49-F238E27FC236}">
                <a16:creationId xmlns:a16="http://schemas.microsoft.com/office/drawing/2014/main" id="{50F9AB6C-3D9A-2E7B-F1F4-6DCFD377ADBB}"/>
              </a:ext>
            </a:extLst>
          </p:cNvPr>
          <p:cNvSpPr txBox="1"/>
          <p:nvPr/>
        </p:nvSpPr>
        <p:spPr>
          <a:xfrm>
            <a:off x="418642" y="1209931"/>
            <a:ext cx="11341267" cy="4893647"/>
          </a:xfrm>
          <a:prstGeom prst="rect">
            <a:avLst/>
          </a:prstGeom>
          <a:noFill/>
        </p:spPr>
        <p:txBody>
          <a:bodyPr wrap="square">
            <a:spAutoFit/>
          </a:bodyPr>
          <a:lstStyle/>
          <a:p>
            <a:pPr algn="l"/>
            <a:r>
              <a:rPr lang="en-US" sz="2400" b="0" i="0" dirty="0">
                <a:solidFill>
                  <a:srgbClr val="161616"/>
                </a:solidFill>
                <a:effectLst/>
                <a:latin typeface="Segoe UI" panose="020B0502040204020203" pitchFamily="34" charset="0"/>
              </a:rPr>
              <a:t>The Azure Migrate: App Containerization tool helps you to:</a:t>
            </a:r>
          </a:p>
          <a:p>
            <a:pPr marL="342900" indent="-342900" algn="l">
              <a:buFont typeface="Arial" panose="020B0604020202020204" pitchFamily="34" charset="0"/>
              <a:buChar char="•"/>
            </a:pPr>
            <a:r>
              <a:rPr lang="en-US" sz="2400" b="1" i="0" dirty="0">
                <a:solidFill>
                  <a:srgbClr val="161616"/>
                </a:solidFill>
                <a:effectLst/>
                <a:latin typeface="Segoe UI" panose="020B0502040204020203" pitchFamily="34" charset="0"/>
              </a:rPr>
              <a:t>Discover your application</a:t>
            </a:r>
            <a:r>
              <a:rPr lang="en-US" sz="2400" b="0" i="0" dirty="0">
                <a:solidFill>
                  <a:srgbClr val="161616"/>
                </a:solidFill>
                <a:effectLst/>
                <a:latin typeface="Segoe UI" panose="020B0502040204020203" pitchFamily="34" charset="0"/>
              </a:rPr>
              <a:t>: The tool remotely connects to the application servers running your ASP.NET application and discovers the application components. The tool creates a </a:t>
            </a:r>
            <a:r>
              <a:rPr lang="en-US" sz="2400" b="1" i="0" dirty="0" err="1">
                <a:solidFill>
                  <a:srgbClr val="161616"/>
                </a:solidFill>
                <a:effectLst/>
                <a:latin typeface="Segoe UI" panose="020B0502040204020203" pitchFamily="34" charset="0"/>
              </a:rPr>
              <a:t>Dockerfile</a:t>
            </a:r>
            <a:r>
              <a:rPr lang="en-US" sz="2400" b="0" i="0" dirty="0">
                <a:solidFill>
                  <a:srgbClr val="161616"/>
                </a:solidFill>
                <a:effectLst/>
                <a:latin typeface="Segoe UI" panose="020B0502040204020203" pitchFamily="34" charset="0"/>
              </a:rPr>
              <a:t> that can be used to create a container image for the application.</a:t>
            </a:r>
          </a:p>
          <a:p>
            <a:pPr marL="342900" indent="-342900" algn="l">
              <a:buFont typeface="Arial" panose="020B0604020202020204" pitchFamily="34" charset="0"/>
              <a:buChar char="•"/>
            </a:pPr>
            <a:r>
              <a:rPr lang="en-US" sz="2400" b="1" i="0" dirty="0">
                <a:solidFill>
                  <a:srgbClr val="161616"/>
                </a:solidFill>
                <a:effectLst/>
                <a:latin typeface="Segoe UI" panose="020B0502040204020203" pitchFamily="34" charset="0"/>
              </a:rPr>
              <a:t>Build the container image</a:t>
            </a:r>
            <a:r>
              <a:rPr lang="en-US" sz="2400" b="0" i="0" dirty="0">
                <a:solidFill>
                  <a:srgbClr val="161616"/>
                </a:solidFill>
                <a:effectLst/>
                <a:latin typeface="Segoe UI" panose="020B0502040204020203" pitchFamily="34" charset="0"/>
              </a:rPr>
              <a:t>: You can inspect and further customize the </a:t>
            </a:r>
            <a:r>
              <a:rPr lang="en-US" sz="2400" b="1" i="0" dirty="0" err="1">
                <a:solidFill>
                  <a:srgbClr val="161616"/>
                </a:solidFill>
                <a:effectLst/>
                <a:latin typeface="Segoe UI" panose="020B0502040204020203" pitchFamily="34" charset="0"/>
              </a:rPr>
              <a:t>Dockerfile</a:t>
            </a:r>
            <a:r>
              <a:rPr lang="en-US" sz="2400" b="0" i="0" dirty="0">
                <a:solidFill>
                  <a:srgbClr val="161616"/>
                </a:solidFill>
                <a:effectLst/>
                <a:latin typeface="Segoe UI" panose="020B0502040204020203" pitchFamily="34" charset="0"/>
              </a:rPr>
              <a:t> as per your application requirements and use that to build your application container image. The application container image is pushed to an Azure Container Registry you specify.</a:t>
            </a:r>
          </a:p>
          <a:p>
            <a:pPr marL="342900" indent="-342900" algn="l">
              <a:buFont typeface="Arial" panose="020B0604020202020204" pitchFamily="34" charset="0"/>
              <a:buChar char="•"/>
            </a:pPr>
            <a:r>
              <a:rPr lang="en-US" sz="2400" b="1" i="0" dirty="0">
                <a:solidFill>
                  <a:srgbClr val="161616"/>
                </a:solidFill>
                <a:effectLst/>
                <a:latin typeface="Segoe UI" panose="020B0502040204020203" pitchFamily="34" charset="0"/>
              </a:rPr>
              <a:t>Deploy to Azure Kubernetes Service</a:t>
            </a:r>
            <a:r>
              <a:rPr lang="en-US" sz="2400" b="0" i="0" dirty="0">
                <a:solidFill>
                  <a:srgbClr val="161616"/>
                </a:solidFill>
                <a:effectLst/>
                <a:latin typeface="Segoe UI" panose="020B0502040204020203" pitchFamily="34" charset="0"/>
              </a:rPr>
              <a:t>: The tool then generates the Kubernetes resource definition YAML files needed to deploy the containerized application to your Azure Kubernetes Service cluster. You can customize the YAML files and use them to deploy the application on AKS.</a:t>
            </a:r>
          </a:p>
        </p:txBody>
      </p:sp>
    </p:spTree>
    <p:extLst>
      <p:ext uri="{BB962C8B-B14F-4D97-AF65-F5344CB8AC3E}">
        <p14:creationId xmlns:p14="http://schemas.microsoft.com/office/powerpoint/2010/main" val="69853296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Data Box icon">
            <a:extLst>
              <a:ext uri="{FF2B5EF4-FFF2-40B4-BE49-F238E27FC236}">
                <a16:creationId xmlns:a16="http://schemas.microsoft.com/office/drawing/2014/main" id="{ECC6200D-FBC5-A87E-F7C4-5824FD537308}"/>
              </a:ext>
              <a:ext uri="{C183D7F6-B498-43B3-948B-1728B52AA6E4}">
                <adec:decorative xmlns:adec="http://schemas.microsoft.com/office/drawing/2017/decorative" val="1"/>
              </a:ext>
            </a:extLst>
          </p:cNvPr>
          <p:cNvPicPr>
            <a:picLocks noGrp="1" noChangeAspect="1"/>
          </p:cNvPicPr>
          <p:nvPr>
            <p:ph sz="quarter" idx="12"/>
          </p:nvPr>
        </p:nvPicPr>
        <p:blipFill>
          <a:blip r:embed="rId3">
            <a:extLst>
              <a:ext uri="{96DAC541-7B7A-43D3-8B79-37D633B846F1}">
                <asvg:svgBlip xmlns:asvg="http://schemas.microsoft.com/office/drawing/2016/SVG/main" r:embed="rId4"/>
              </a:ext>
            </a:extLst>
          </a:blip>
          <a:stretch>
            <a:fillRect/>
          </a:stretch>
        </p:blipFill>
        <p:spPr>
          <a:xfrm>
            <a:off x="6869430" y="1631473"/>
            <a:ext cx="4663440" cy="4663440"/>
          </a:xfrm>
          <a:prstGeom prst="rect">
            <a:avLst/>
          </a:prstGeom>
        </p:spPr>
      </p:pic>
      <p:sp>
        <p:nvSpPr>
          <p:cNvPr id="5" name="Body text">
            <a:extLst>
              <a:ext uri="{FF2B5EF4-FFF2-40B4-BE49-F238E27FC236}">
                <a16:creationId xmlns:a16="http://schemas.microsoft.com/office/drawing/2014/main" id="{FD25405F-BA1D-085B-16B1-FD48C4A07754}"/>
              </a:ext>
            </a:extLst>
          </p:cNvPr>
          <p:cNvSpPr>
            <a:spLocks noGrp="1"/>
          </p:cNvSpPr>
          <p:nvPr>
            <p:ph sz="quarter" idx="10"/>
          </p:nvPr>
        </p:nvSpPr>
        <p:spPr>
          <a:xfrm>
            <a:off x="418642" y="1456897"/>
            <a:ext cx="5677358" cy="5016758"/>
          </a:xfrm>
        </p:spPr>
        <p:txBody>
          <a:bodyPr/>
          <a:lstStyle/>
          <a:p>
            <a:pPr marL="342900" indent="-342900">
              <a:buFont typeface="Arial" panose="020B0604020202020204" pitchFamily="34" charset="0"/>
              <a:buChar char="•"/>
            </a:pPr>
            <a:r>
              <a:rPr lang="en-US" sz="2000" dirty="0">
                <a:latin typeface="+mn-lt"/>
              </a:rPr>
              <a:t>Ideally suited to transfer data sizes larger than 40 TBs in scenarios with no to limited network connectivity. The data movement can be one-time, periodic, or an initial bulk data transfer followed by periodic transfers.</a:t>
            </a:r>
          </a:p>
          <a:p>
            <a:pPr marL="342900" indent="-342900">
              <a:buFont typeface="Arial" panose="020B0604020202020204" pitchFamily="34" charset="0"/>
              <a:buChar char="•"/>
            </a:pPr>
            <a:r>
              <a:rPr lang="en-US" sz="2000" dirty="0">
                <a:latin typeface="+mn-lt"/>
              </a:rPr>
              <a:t>Store up to 80 terabytes of data.</a:t>
            </a:r>
          </a:p>
          <a:p>
            <a:pPr marL="342900" indent="-342900">
              <a:buFont typeface="Arial" panose="020B0604020202020204" pitchFamily="34" charset="0"/>
              <a:buChar char="•"/>
            </a:pPr>
            <a:r>
              <a:rPr lang="en-US" sz="2000" dirty="0">
                <a:latin typeface="+mn-lt"/>
              </a:rPr>
              <a:t>Move your disaster recovery backups to Azure.</a:t>
            </a:r>
          </a:p>
          <a:p>
            <a:pPr marL="342900" indent="-342900">
              <a:buFont typeface="Arial" panose="020B0604020202020204" pitchFamily="34" charset="0"/>
              <a:buChar char="•"/>
            </a:pPr>
            <a:r>
              <a:rPr lang="en-US" sz="2000" dirty="0">
                <a:latin typeface="+mn-lt"/>
              </a:rPr>
              <a:t>Protect your data in a rugged case during transit.</a:t>
            </a:r>
          </a:p>
          <a:p>
            <a:pPr marL="342900" indent="-342900">
              <a:buFont typeface="Arial" panose="020B0604020202020204" pitchFamily="34" charset="0"/>
              <a:buChar char="•"/>
            </a:pPr>
            <a:r>
              <a:rPr lang="en-US" sz="2000" dirty="0">
                <a:latin typeface="+mn-lt"/>
              </a:rPr>
              <a:t>Migrate data out of Azure for compliance or regulatory needs.</a:t>
            </a:r>
          </a:p>
          <a:p>
            <a:pPr marL="342900" indent="-342900">
              <a:buFont typeface="Arial" panose="020B0604020202020204" pitchFamily="34" charset="0"/>
              <a:buChar char="•"/>
            </a:pPr>
            <a:r>
              <a:rPr lang="en-US" sz="2000" dirty="0">
                <a:latin typeface="+mn-lt"/>
              </a:rPr>
              <a:t>Migrate data to Azure from remote locations with limited or no connectivity.</a:t>
            </a:r>
          </a:p>
          <a:p>
            <a:pPr marL="342900" indent="-342900">
              <a:buFont typeface="Arial" panose="020B0604020202020204" pitchFamily="34" charset="0"/>
              <a:buChar char="•"/>
            </a:pPr>
            <a:endParaRPr lang="en-US" sz="2000" dirty="0">
              <a:latin typeface="+mn-lt"/>
            </a:endParaRPr>
          </a:p>
        </p:txBody>
      </p:sp>
      <p:sp>
        <p:nvSpPr>
          <p:cNvPr id="2" name="Azure Data Box">
            <a:extLst>
              <a:ext uri="{FF2B5EF4-FFF2-40B4-BE49-F238E27FC236}">
                <a16:creationId xmlns:a16="http://schemas.microsoft.com/office/drawing/2014/main" id="{8A5FD8CB-0CF6-C37F-BB0D-56DF9C7F40A9}"/>
              </a:ext>
            </a:extLst>
          </p:cNvPr>
          <p:cNvSpPr>
            <a:spLocks noGrp="1"/>
          </p:cNvSpPr>
          <p:nvPr>
            <p:ph type="title"/>
          </p:nvPr>
        </p:nvSpPr>
        <p:spPr/>
        <p:txBody>
          <a:bodyPr/>
          <a:lstStyle/>
          <a:p>
            <a:r>
              <a:rPr lang="en-US" dirty="0"/>
              <a:t>Azure Data Box</a:t>
            </a:r>
          </a:p>
        </p:txBody>
      </p:sp>
    </p:spTree>
    <p:extLst>
      <p:ext uri="{BB962C8B-B14F-4D97-AF65-F5344CB8AC3E}">
        <p14:creationId xmlns:p14="http://schemas.microsoft.com/office/powerpoint/2010/main" val="394593995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8B50-3200-F25B-4CD3-4CCE612917C1}"/>
              </a:ext>
            </a:extLst>
          </p:cNvPr>
          <p:cNvSpPr>
            <a:spLocks noGrp="1"/>
          </p:cNvSpPr>
          <p:nvPr>
            <p:ph type="title"/>
          </p:nvPr>
        </p:nvSpPr>
        <p:spPr/>
        <p:txBody>
          <a:bodyPr/>
          <a:lstStyle/>
          <a:p>
            <a:r>
              <a:rPr lang="en-US" dirty="0"/>
              <a:t>Azure Data Box – Import &amp; Export Use Cases</a:t>
            </a:r>
          </a:p>
        </p:txBody>
      </p:sp>
      <p:sp>
        <p:nvSpPr>
          <p:cNvPr id="3" name="Content Placeholder 2">
            <a:extLst>
              <a:ext uri="{FF2B5EF4-FFF2-40B4-BE49-F238E27FC236}">
                <a16:creationId xmlns:a16="http://schemas.microsoft.com/office/drawing/2014/main" id="{24C92FC7-9D24-E871-000C-69D0B54B942A}"/>
              </a:ext>
            </a:extLst>
          </p:cNvPr>
          <p:cNvSpPr>
            <a:spLocks noGrp="1"/>
          </p:cNvSpPr>
          <p:nvPr>
            <p:ph sz="quarter" idx="10"/>
          </p:nvPr>
        </p:nvSpPr>
        <p:spPr>
          <a:xfrm>
            <a:off x="418642" y="1456897"/>
            <a:ext cx="5394960" cy="5053631"/>
          </a:xfrm>
        </p:spPr>
        <p:txBody>
          <a:bodyPr/>
          <a:lstStyle/>
          <a:p>
            <a:pPr algn="l">
              <a:buFont typeface="Arial" panose="020B0604020202020204" pitchFamily="34" charset="0"/>
              <a:buChar char="•"/>
            </a:pPr>
            <a:r>
              <a:rPr lang="en-US" sz="2000" b="0" i="0" dirty="0">
                <a:solidFill>
                  <a:srgbClr val="161616"/>
                </a:solidFill>
                <a:effectLst/>
                <a:latin typeface="Segoe UI" panose="020B0502040204020203" pitchFamily="34" charset="0"/>
              </a:rPr>
              <a:t>Onetime migration - when a large amount of on-premises data is moved to Azure.</a:t>
            </a:r>
          </a:p>
          <a:p>
            <a:pPr algn="l">
              <a:buFont typeface="Arial" panose="020B0604020202020204" pitchFamily="34" charset="0"/>
              <a:buChar char="•"/>
            </a:pPr>
            <a:r>
              <a:rPr lang="en-US" sz="2000" b="0" i="0" dirty="0">
                <a:solidFill>
                  <a:srgbClr val="161616"/>
                </a:solidFill>
                <a:effectLst/>
                <a:latin typeface="Segoe UI" panose="020B0502040204020203" pitchFamily="34" charset="0"/>
              </a:rPr>
              <a:t>Moving a media library from offline tapes into Azure to create an online media library.</a:t>
            </a:r>
          </a:p>
          <a:p>
            <a:pPr algn="l">
              <a:buFont typeface="Arial" panose="020B0604020202020204" pitchFamily="34" charset="0"/>
              <a:buChar char="•"/>
            </a:pPr>
            <a:r>
              <a:rPr lang="en-US" sz="2000" b="0" i="0" dirty="0">
                <a:solidFill>
                  <a:srgbClr val="161616"/>
                </a:solidFill>
                <a:effectLst/>
                <a:latin typeface="Segoe UI" panose="020B0502040204020203" pitchFamily="34" charset="0"/>
              </a:rPr>
              <a:t>Migrating your VM farm, SQL server, and applications to Azure.</a:t>
            </a:r>
          </a:p>
          <a:p>
            <a:pPr algn="l">
              <a:buFont typeface="Arial" panose="020B0604020202020204" pitchFamily="34" charset="0"/>
              <a:buChar char="•"/>
            </a:pPr>
            <a:r>
              <a:rPr lang="en-US" sz="2000" b="0" i="0" dirty="0">
                <a:solidFill>
                  <a:srgbClr val="161616"/>
                </a:solidFill>
                <a:effectLst/>
                <a:latin typeface="Segoe UI" panose="020B0502040204020203" pitchFamily="34" charset="0"/>
              </a:rPr>
              <a:t>Moving historical data to Azure for in-depth analysis and reporting using HDInsight.</a:t>
            </a:r>
          </a:p>
          <a:p>
            <a:pPr algn="l">
              <a:buFont typeface="Arial" panose="020B0604020202020204" pitchFamily="34" charset="0"/>
              <a:buChar char="•"/>
            </a:pPr>
            <a:r>
              <a:rPr lang="en-US" sz="2000" b="0" i="0" dirty="0">
                <a:solidFill>
                  <a:srgbClr val="161616"/>
                </a:solidFill>
                <a:effectLst/>
                <a:latin typeface="Segoe UI" panose="020B0502040204020203" pitchFamily="34" charset="0"/>
              </a:rPr>
              <a:t>Initial bulk transfer - when an initial bulk transfer is done using Data Box (seed) followed by incremental transfers over the network.</a:t>
            </a:r>
          </a:p>
          <a:p>
            <a:pPr algn="l">
              <a:buFont typeface="Arial" panose="020B0604020202020204" pitchFamily="34" charset="0"/>
              <a:buChar char="•"/>
            </a:pPr>
            <a:r>
              <a:rPr lang="en-US" sz="2000" b="0" i="0" dirty="0">
                <a:solidFill>
                  <a:srgbClr val="161616"/>
                </a:solidFill>
                <a:effectLst/>
                <a:latin typeface="Segoe UI" panose="020B0502040204020203" pitchFamily="34" charset="0"/>
              </a:rPr>
              <a:t>Periodic uploads - when large amount of data is generated periodically and needs to be moved to Azure.</a:t>
            </a:r>
          </a:p>
          <a:p>
            <a:endParaRPr lang="en-US" sz="2000" dirty="0"/>
          </a:p>
        </p:txBody>
      </p:sp>
      <p:sp>
        <p:nvSpPr>
          <p:cNvPr id="4" name="Content Placeholder 3">
            <a:extLst>
              <a:ext uri="{FF2B5EF4-FFF2-40B4-BE49-F238E27FC236}">
                <a16:creationId xmlns:a16="http://schemas.microsoft.com/office/drawing/2014/main" id="{0B5383C5-DC10-1E5B-B4C2-7741983C2A71}"/>
              </a:ext>
            </a:extLst>
          </p:cNvPr>
          <p:cNvSpPr>
            <a:spLocks noGrp="1"/>
          </p:cNvSpPr>
          <p:nvPr>
            <p:ph sz="quarter" idx="12"/>
          </p:nvPr>
        </p:nvSpPr>
        <p:spPr>
          <a:xfrm>
            <a:off x="6364951" y="1456897"/>
            <a:ext cx="5394960" cy="5247590"/>
          </a:xfrm>
        </p:spPr>
        <p:txBody>
          <a:bodyPr/>
          <a:lstStyle/>
          <a:p>
            <a:pPr algn="l">
              <a:buFont typeface="Arial" panose="020B0604020202020204" pitchFamily="34" charset="0"/>
              <a:buChar char="•"/>
            </a:pPr>
            <a:r>
              <a:rPr lang="en-US" sz="2000" b="0" i="0" dirty="0">
                <a:solidFill>
                  <a:srgbClr val="161616"/>
                </a:solidFill>
                <a:effectLst/>
                <a:latin typeface="Segoe UI" panose="020B0502040204020203" pitchFamily="34" charset="0"/>
              </a:rPr>
              <a:t>Disaster recovery - when a copy of the data from Azure is restored to an on-premises network. In a typical disaster recovery scenario, a large amount of Azure data is exported to a Data Box. Microsoft then ships this Data Box, and the data is restored on your premises in a short time.</a:t>
            </a:r>
          </a:p>
          <a:p>
            <a:pPr algn="l">
              <a:buFont typeface="Arial" panose="020B0604020202020204" pitchFamily="34" charset="0"/>
              <a:buChar char="•"/>
            </a:pPr>
            <a:r>
              <a:rPr lang="en-US" sz="2000" b="0" i="0" dirty="0">
                <a:solidFill>
                  <a:srgbClr val="161616"/>
                </a:solidFill>
                <a:effectLst/>
                <a:latin typeface="Segoe UI" panose="020B0502040204020203" pitchFamily="34" charset="0"/>
              </a:rPr>
              <a:t>Security requirements - when you need to be able to export data out of Azure due to government or security requirements.</a:t>
            </a:r>
          </a:p>
          <a:p>
            <a:pPr algn="l">
              <a:buFont typeface="Arial" panose="020B0604020202020204" pitchFamily="34" charset="0"/>
              <a:buChar char="•"/>
            </a:pPr>
            <a:r>
              <a:rPr lang="en-US" sz="2000" b="0" i="0" dirty="0">
                <a:solidFill>
                  <a:srgbClr val="161616"/>
                </a:solidFill>
                <a:effectLst/>
                <a:latin typeface="Segoe UI" panose="020B0502040204020203" pitchFamily="34" charset="0"/>
              </a:rPr>
              <a:t>Migrate back to on-premises or to another cloud service provider - when you want to move all the data back to on-premises, or to another cloud service provider, export data via Data Box to migrate the workloads.</a:t>
            </a:r>
          </a:p>
          <a:p>
            <a:endParaRPr lang="en-US" sz="2000" dirty="0"/>
          </a:p>
        </p:txBody>
      </p:sp>
    </p:spTree>
    <p:extLst>
      <p:ext uri="{BB962C8B-B14F-4D97-AF65-F5344CB8AC3E}">
        <p14:creationId xmlns:p14="http://schemas.microsoft.com/office/powerpoint/2010/main" val="3871131028"/>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1_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667CFF-8FFB-4733-80D4-925966003584}">
  <ds:schemaRefs>
    <ds:schemaRef ds:uri="http://purl.org/dc/elements/1.1/"/>
    <ds:schemaRef ds:uri="http://www.w3.org/XML/1998/namespace"/>
    <ds:schemaRef ds:uri="http://purl.org/dc/terms/"/>
    <ds:schemaRef ds:uri="6656ffad-92b0-4efb-bc78-5d5af2c7fd93"/>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e7cc3f53-dbdf-4ffb-90f1-33d3d1806439"/>
    <ds:schemaRef ds:uri="http://schemas.microsoft.com/office/2006/metadata/properties"/>
  </ds:schemaRefs>
</ds:datastoreItem>
</file>

<file path=customXml/itemProps2.xml><?xml version="1.0" encoding="utf-8"?>
<ds:datastoreItem xmlns:ds="http://schemas.openxmlformats.org/officeDocument/2006/customXml" ds:itemID="{98F9096F-2DD7-47BB-8510-8D433A04D6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6FE134-7361-4698-B6E4-8A8E01883A29}">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1007</Words>
  <Application>Microsoft Office PowerPoint</Application>
  <PresentationFormat>Widescreen</PresentationFormat>
  <Paragraphs>76</Paragraphs>
  <Slides>9</Slides>
  <Notes>5</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9</vt:i4>
      </vt:variant>
    </vt:vector>
  </HeadingPairs>
  <TitlesOfParts>
    <vt:vector size="20" baseType="lpstr">
      <vt:lpstr>Arial</vt:lpstr>
      <vt:lpstr>Segoe UI</vt:lpstr>
      <vt:lpstr>Segoe UI Light</vt:lpstr>
      <vt:lpstr>Segoe UI Semibold</vt:lpstr>
      <vt:lpstr>Segoe UI Semibold (Headings)</vt:lpstr>
      <vt:lpstr>Segoe UI Semilight</vt:lpstr>
      <vt:lpstr>Wingdings</vt:lpstr>
      <vt:lpstr>WHITE TEMPLATE</vt:lpstr>
      <vt:lpstr>Microsoft Power Platform Template</vt:lpstr>
      <vt:lpstr>1_Microsoft Power Platform Template</vt:lpstr>
      <vt:lpstr>Microsoft Power Platform Template</vt:lpstr>
      <vt:lpstr>Azure Migrate</vt:lpstr>
      <vt:lpstr>Azure Migrate – Domain Objectives</vt:lpstr>
      <vt:lpstr>Azure Migrate</vt:lpstr>
      <vt:lpstr>Azure Migrate – Integrated Tools</vt:lpstr>
      <vt:lpstr>Azure Migrate – Discovery &amp; Assessment</vt:lpstr>
      <vt:lpstr>Azure Migrate – Migration Approach &amp; Scenarios</vt:lpstr>
      <vt:lpstr> Azure Migrate: App Containerization</vt:lpstr>
      <vt:lpstr>Azure Data Box</vt:lpstr>
      <vt:lpstr>Azure Data Box – Import &amp; Export Use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02: Core Azure Services</dc:title>
  <dc:creator/>
  <cp:lastModifiedBy/>
  <cp:revision>63</cp:revision>
  <dcterms:created xsi:type="dcterms:W3CDTF">2020-08-21T18:00:05Z</dcterms:created>
  <dcterms:modified xsi:type="dcterms:W3CDTF">2023-03-12T10:57:04Z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