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635" r:id="rId1"/>
  </p:sldMasterIdLst>
  <p:notesMasterIdLst>
    <p:notesMasterId r:id="rId32"/>
  </p:notesMasterIdLst>
  <p:handoutMasterIdLst>
    <p:handoutMasterId r:id="rId33"/>
  </p:handoutMasterIdLst>
  <p:sldIdLst>
    <p:sldId id="1719" r:id="rId2"/>
    <p:sldId id="2543" r:id="rId3"/>
    <p:sldId id="2076138225" r:id="rId4"/>
    <p:sldId id="1865" r:id="rId5"/>
    <p:sldId id="2537" r:id="rId6"/>
    <p:sldId id="2548" r:id="rId7"/>
    <p:sldId id="1925" r:id="rId8"/>
    <p:sldId id="1817" r:id="rId9"/>
    <p:sldId id="1930" r:id="rId10"/>
    <p:sldId id="1931" r:id="rId11"/>
    <p:sldId id="2241" r:id="rId12"/>
    <p:sldId id="2534" r:id="rId13"/>
    <p:sldId id="2538" r:id="rId14"/>
    <p:sldId id="2076138227" r:id="rId15"/>
    <p:sldId id="1940" r:id="rId16"/>
    <p:sldId id="2076138226" r:id="rId17"/>
    <p:sldId id="2117" r:id="rId18"/>
    <p:sldId id="2553" r:id="rId19"/>
    <p:sldId id="2535" r:id="rId20"/>
    <p:sldId id="2539" r:id="rId21"/>
    <p:sldId id="1911" r:id="rId22"/>
    <p:sldId id="2542" r:id="rId23"/>
    <p:sldId id="1912" r:id="rId24"/>
    <p:sldId id="1918" r:id="rId25"/>
    <p:sldId id="1919" r:id="rId26"/>
    <p:sldId id="2554" r:id="rId27"/>
    <p:sldId id="2007" r:id="rId28"/>
    <p:sldId id="2594" r:id="rId29"/>
    <p:sldId id="2076138228" r:id="rId30"/>
    <p:sldId id="2551"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minister Monitoring" id="{82E1F89D-777B-4436-B81E-BCA5C7F3B931}">
          <p14:sldIdLst>
            <p14:sldId id="1719"/>
            <p14:sldId id="2543"/>
            <p14:sldId id="2076138225"/>
          </p14:sldIdLst>
        </p14:section>
        <p14:section name="Monitor" id="{4E7A5E32-0B10-468E-B292-9F261AB528DF}">
          <p14:sldIdLst>
            <p14:sldId id="1865"/>
            <p14:sldId id="2537"/>
            <p14:sldId id="2548"/>
            <p14:sldId id="1925"/>
            <p14:sldId id="1817"/>
            <p14:sldId id="1930"/>
            <p14:sldId id="1931"/>
            <p14:sldId id="2241"/>
          </p14:sldIdLst>
        </p14:section>
        <p14:section name="Alerts" id="{C41CBC55-79DE-4161-A782-18F3C48F0190}">
          <p14:sldIdLst>
            <p14:sldId id="2534"/>
            <p14:sldId id="2538"/>
            <p14:sldId id="2076138227"/>
            <p14:sldId id="1940"/>
            <p14:sldId id="2076138226"/>
            <p14:sldId id="2117"/>
            <p14:sldId id="2553"/>
          </p14:sldIdLst>
        </p14:section>
        <p14:section name="Log Analytics" id="{5A82DCA5-2C33-4C5C-8E4D-E0064AE43403}">
          <p14:sldIdLst>
            <p14:sldId id="2535"/>
            <p14:sldId id="2539"/>
            <p14:sldId id="1911"/>
            <p14:sldId id="2542"/>
            <p14:sldId id="1912"/>
            <p14:sldId id="1918"/>
            <p14:sldId id="1919"/>
            <p14:sldId id="2554"/>
          </p14:sldIdLst>
        </p14:section>
        <p14:section name="Lab" id="{60776A3B-ED40-4E7A-9267-D6B160C39679}">
          <p14:sldIdLst>
            <p14:sldId id="2007"/>
            <p14:sldId id="2594"/>
            <p14:sldId id="2076138228"/>
            <p14:sldId id="2551"/>
          </p14:sldIdLst>
        </p14:section>
        <p14:section name="Extra slides" id="{E3B36C51-3AEB-4E64-9B92-8EB0A64D7966}">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A5E"/>
    <a:srgbClr val="EBEBEB"/>
    <a:srgbClr val="F2F2F2"/>
    <a:srgbClr val="59B4D9"/>
    <a:srgbClr val="FFFFFF"/>
    <a:srgbClr val="FFF100"/>
    <a:srgbClr val="75757A"/>
    <a:srgbClr val="3C3C41"/>
    <a:srgbClr val="30E5D0"/>
    <a:srgbClr val="008272"/>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89212" autoAdjust="0"/>
  </p:normalViewPr>
  <p:slideViewPr>
    <p:cSldViewPr snapToGrid="0">
      <p:cViewPr varScale="1">
        <p:scale>
          <a:sx n="90" d="100"/>
          <a:sy n="90" d="100"/>
        </p:scale>
        <p:origin x="1149" y="270"/>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89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11/12/2024 9:13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11/12/2024 9:13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training/modules/incident-response-with-alerting-on-azur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i="0"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619146B-24F9-441E-A368-DB3B5A84C1D4}"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11/12/2024 9:13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https://forms.office.com/Pages/ShareFormPage.aspx?id=v4j5cvGGr0GRqy180BHbR5NEFZBpuAZBgxPOGXi_gX5UOFlRUEszMlRFTkpFT0E3Q1oxRjlQVk81MS4u&amp;sharetoken=8yKD9q6v9z0tcrXy3tS5&amp;wdLOR=c3820A896-48CD-46AD-BE50-F09068C1280F</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Name at least three data sources that can be used by Azure Monitor.</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Azure Monitor can ingest many different data sources. Sources include application code, operating system, resource, subscription, and tenant data. You can even create your own custom data source. Data sources generally fall into two categories metrics and logs. Metrics are numerical values that describe some aspect of a system at a point in time. For example, virtual machine CPU performance. Logs contain data organized into records with different sets of properties for each type. For example, the activity log shows subscription-level events. This includes such information as when a resource is modified or when a virtual machine is started.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11</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250"/>
              </a:spcBef>
              <a:spcAft>
                <a:spcPts val="1350"/>
              </a:spcAft>
            </a:pPr>
            <a:endPar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0983807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There is a new module for this is </a:t>
            </a:r>
            <a:r>
              <a:rPr lang="en-US" sz="900" b="0" i="0" kern="1200" dirty="0">
                <a:solidFill>
                  <a:srgbClr val="161616"/>
                </a:solidFill>
                <a:effectLst/>
                <a:latin typeface="Segoe UI" panose="020B0502040204020203" pitchFamily="34" charset="0"/>
                <a:ea typeface="+mn-ea"/>
                <a:cs typeface="+mn-cs"/>
                <a:hlinkClick r:id="rId3">
                  <a:extLst>
                    <a:ext uri="{A12FA001-AC4F-418D-AE19-62706E023703}">
                      <ahyp:hlinkClr xmlns:ahyp="http://schemas.microsoft.com/office/drawing/2018/hyperlinkcolor" val="tx"/>
                    </a:ext>
                  </a:extLst>
                </a:hlinkClick>
              </a:rPr>
              <a:t>Improve incident response with alerting on Azure - Training | Microsoft Learn</a:t>
            </a:r>
            <a:r>
              <a:rPr lang="en-US" sz="900" b="0" i="0" kern="1200" dirty="0">
                <a:solidFill>
                  <a:srgbClr val="161616"/>
                </a:solidFill>
                <a:effectLst/>
                <a:latin typeface="Segoe UI" panose="020B0502040204020203" pitchFamily="34" charset="0"/>
                <a:ea typeface="+mn-ea"/>
                <a:cs typeface="+mn-cs"/>
              </a:rPr>
              <a:t>, https</a:t>
            </a:r>
            <a:r>
              <a:rPr lang="en-US" dirty="0"/>
              <a:t>://learn.microsoft.com/training/modules/incident-response-with-alerting-on-azure/. The slides cover the certification topics and do not match the new module exactly. There are exercises in the new module that we are not using. </a:t>
            </a:r>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13</a:t>
            </a:fld>
            <a:endParaRPr lang="en-US" dirty="0"/>
          </a:p>
        </p:txBody>
      </p:sp>
    </p:spTree>
    <p:extLst>
      <p:ext uri="{BB962C8B-B14F-4D97-AF65-F5344CB8AC3E}">
        <p14:creationId xmlns:p14="http://schemas.microsoft.com/office/powerpoint/2010/main" val="21600072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 new alerts experience in Azure Monitor - https://docs.microsoft.com/azure/monitoring-and-diagnostics/monitoring-overview-unified-alerts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572940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Demonstration Azure Alerts - https://microsoftlearning.github.io/AZ-104-MicrosoftAzureAdministrator/Instructions/Demos/11%20-%20Administer%20Monitoring.html#configure-azure-alerts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11/12/2024 9:13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3378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Respond to events with Azure Monitor Alerts - https://docs.microsoft.com/azure/azure-monitor/learn/tutorial-response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Create, view, and manage metric alerts using Azure Monitor - https://docs.microsoft.com/azure/azure-monitor/platform/alerts-metric</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Recommended out-of-the-box alert rules - https://learn.microsoft.com/azure/azure-monitor/alerts/alerts-manage-alert-rules#enable-recommended-alert-rules-in-the-azure-portal</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48387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Create and manage action groups in the Azure portal - https://docs.microsoft.com/azure/azure-monitor/platform/action-groups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11/12/2024 9:13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6185000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https://forms.office.com/Pages/ShareFormPage.aspx?id=v4j5cvGGr0GRqy180BHbR5NEFZBpuAZBgxPOGXi_gX5UOFlRUEszMlRFTkpFT0E3Q1oxRjlQVk81MS4u&amp;sharetoken=8yKD9q6v9z0tcrXy3tS5&amp;wdLOR=c3820A896-48CD-46AD-BE50-F09068C1280F</a:t>
            </a:r>
          </a:p>
          <a:p>
            <a:endParaRPr lang="en-US" dirty="0"/>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need to configure several Azure alerts. How will you assign/notify the help desk personnel when an alert is triggered? What methods can be used to notify them?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a:t>
            </a:r>
            <a:r>
              <a:rPr lang="en-US" sz="1800" dirty="0">
                <a:solidFill>
                  <a:srgbClr val="505050"/>
                </a:solidFill>
                <a:effectLst/>
                <a:latin typeface="Calibri" panose="020F0502020204030204" pitchFamily="34" charset="0"/>
                <a:ea typeface="Segoe UI" panose="020B0502040204020203" pitchFamily="34" charset="0"/>
                <a:cs typeface="Segoe UI (Body)"/>
              </a:rPr>
              <a:t>: The help desk personnel should be added to an action group. </a:t>
            </a:r>
            <a:r>
              <a:rPr lang="en-US" sz="1800" dirty="0">
                <a:solidFill>
                  <a:srgbClr val="000000"/>
                </a:solidFill>
                <a:effectLst/>
                <a:latin typeface="Segoe UI" panose="020B0502040204020203" pitchFamily="34" charset="0"/>
                <a:ea typeface="Segoe UI" panose="020B0502040204020203" pitchFamily="34" charset="0"/>
                <a:cs typeface="Segoe UI" panose="020B0502040204020203" pitchFamily="34" charset="0"/>
              </a:rPr>
              <a:t>An action group is a collection of notification preferences. Alerts use action groups to notify users that an alert has been triggered. Various alerts may use the same action group or different action groups depending on the user's requirements. Notification methods include push notifications to the Azure mobile app, email, SMS, and voice.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You are reviewing the Azure Monitor alerts page. What alert states (statuses) are possible? </a:t>
            </a: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There are three alert states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and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a:t>
            </a:r>
            <a:r>
              <a:rPr lang="en-US" sz="1800" i="1" dirty="0">
                <a:solidFill>
                  <a:srgbClr val="505050"/>
                </a:solidFill>
                <a:effectLst/>
                <a:latin typeface="Calibri" panose="020F0502020204030204" pitchFamily="34" charset="0"/>
                <a:ea typeface="Segoe UI" panose="020B0502040204020203" pitchFamily="34" charset="0"/>
                <a:cs typeface="Segoe UI (Body)"/>
              </a:rPr>
              <a:t>New</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issue has been detected and hasn’t been reviewed. </a:t>
            </a:r>
            <a:r>
              <a:rPr lang="en-US" sz="1800" i="1" dirty="0">
                <a:solidFill>
                  <a:srgbClr val="505050"/>
                </a:solidFill>
                <a:effectLst/>
                <a:latin typeface="Calibri" panose="020F0502020204030204" pitchFamily="34" charset="0"/>
                <a:ea typeface="Segoe UI" panose="020B0502040204020203" pitchFamily="34" charset="0"/>
                <a:cs typeface="Segoe UI (Body)"/>
              </a:rPr>
              <a:t>Acknowledged</a:t>
            </a:r>
            <a:r>
              <a:rPr lang="en-US" sz="1800" dirty="0">
                <a:solidFill>
                  <a:srgbClr val="505050"/>
                </a:solidFill>
                <a:effectLst/>
                <a:latin typeface="Calibri" panose="020F0502020204030204" pitchFamily="34" charset="0"/>
                <a:ea typeface="Segoe UI" panose="020B0502040204020203" pitchFamily="34" charset="0"/>
                <a:cs typeface="Segoe UI (Body)"/>
              </a:rPr>
              <a:t> indicates an administrator has reviewed the alert and started working on it. </a:t>
            </a:r>
            <a:r>
              <a:rPr lang="en-US" sz="1800" i="1" dirty="0">
                <a:solidFill>
                  <a:srgbClr val="505050"/>
                </a:solidFill>
                <a:effectLst/>
                <a:latin typeface="Calibri" panose="020F0502020204030204" pitchFamily="34" charset="0"/>
                <a:ea typeface="Segoe UI" panose="020B0502040204020203" pitchFamily="34" charset="0"/>
                <a:cs typeface="Segoe UI (Body)"/>
              </a:rPr>
              <a:t>Closed</a:t>
            </a:r>
            <a:r>
              <a:rPr lang="en-US" sz="1800" dirty="0">
                <a:solidFill>
                  <a:srgbClr val="505050"/>
                </a:solidFill>
                <a:effectLst/>
                <a:latin typeface="Calibri" panose="020F0502020204030204" pitchFamily="34" charset="0"/>
                <a:ea typeface="Segoe UI" panose="020B0502040204020203" pitchFamily="34" charset="0"/>
                <a:cs typeface="Segoe UI (Body)"/>
              </a:rPr>
              <a:t> indicates the issue has been resolved. You can reopen a closed alert if the issue returns.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18</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250"/>
              </a:spcBef>
              <a:spcAft>
                <a:spcPts val="13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Monitor and maintain Azure resources (10–15%)</a:t>
            </a:r>
          </a:p>
          <a:p>
            <a:pPr marL="0" marR="0">
              <a:lnSpc>
                <a:spcPct val="107000"/>
              </a:lnSpc>
              <a:spcBef>
                <a:spcPts val="2250"/>
              </a:spcBef>
              <a:spcAft>
                <a:spcPts val="1350"/>
              </a:spcAft>
            </a:pP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700"/>
              </a:spcBef>
              <a:spcAft>
                <a:spcPts val="450"/>
              </a:spcAft>
            </a:pPr>
            <a:r>
              <a:rPr lang="en-US" sz="1800" b="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Monitor resources by using Azure Monitor</a:t>
            </a:r>
            <a:endParaRPr lang="en-US" sz="1800" b="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and interpret metrics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kern="0" dirty="0">
                <a:solidFill>
                  <a:srgbClr val="161616"/>
                </a:solidFill>
                <a:effectLst/>
                <a:latin typeface="Segoe UI" panose="020B0502040204020203" pitchFamily="34" charset="0"/>
                <a:ea typeface="Times New Roman" panose="02020603050405020304" pitchFamily="18" charset="0"/>
                <a:cs typeface="Times New Roman" panose="02020603050405020304" pitchFamily="18" charset="0"/>
              </a:rPr>
              <a:t>Configure Azure Monitor Logs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8521929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20</a:t>
            </a:fld>
            <a:endParaRPr lang="en-US" dirty="0"/>
          </a:p>
        </p:txBody>
      </p:sp>
    </p:spTree>
    <p:extLst>
      <p:ext uri="{BB962C8B-B14F-4D97-AF65-F5344CB8AC3E}">
        <p14:creationId xmlns:p14="http://schemas.microsoft.com/office/powerpoint/2010/main" val="30465321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This content is part of the AZ-104: Monitor and back up Azure resources (https://docs.microsoft.com/learn/paths/az-104-monitor-backup-resources/)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16904964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Overview of Azure Monitor agents - https://docs.microsoft.com/azure/azure-monitor/platform/agents-overview</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11/12/2024 9:13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68459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Demonstration Log Analytics - https://microsoftlearning.github.io/AZ-104-MicrosoftAzureAdministrator/Instructions/Demos/11%20-%20Administer%20Monitoring.html#configure-log-analytics</a:t>
            </a:r>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747552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 Log Analytics workspace in the Azure portal -https://docs.microsoft.com/azure/azure-monitor/learn/quick-create-workspace </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11/12/2024 9:13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Overview of log queries in Azure Monitor - https://docs.microsoft.com/azure/azure-monitor/log-query/log-query-overview</a:t>
            </a:r>
          </a:p>
          <a:p>
            <a:endParaRPr lang="en-US" b="0" i="0" dirty="0">
              <a:solidFill>
                <a:srgbClr val="171717"/>
              </a:solidFill>
              <a:effectLst/>
              <a:latin typeface="Segoe UI" panose="020B0502040204020203" pitchFamily="34" charset="0"/>
            </a:endParaRPr>
          </a:p>
          <a:p>
            <a:r>
              <a:rPr lang="en-US" b="0" i="0" dirty="0">
                <a:effectLst/>
                <a:latin typeface="Segoe UI" panose="020B0502040204020203" pitchFamily="34" charset="0"/>
              </a:rPr>
              <a:t>Get started with log queries in Azure Monitor - https://docs.microsoft.com/azure/azure-monitor/log-query/get-started-queries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11/12/2024 9:13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8398585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Azure Monitor log queries - https://docs.microsoft.com/azure/azure-monitor/log-query/query-language</a:t>
            </a:r>
          </a:p>
          <a:p>
            <a:endParaRPr lang="en-US" dirty="0"/>
          </a:p>
          <a:p>
            <a:r>
              <a:rPr lang="en-US" dirty="0"/>
              <a:t>Azure Monitor log query examples - https://docs.microsoft.com/azure/azure-monitor/log-query/examples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11/12/2024 9:13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15688880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Additional questions in Office Forms - https://forms.office.com/Pages/ShareFormPage.aspx?id=v4j5cvGGr0GRqy180BHbR5NEFZBpuAZBgxPOGXi_gX5UOFlRUEszMlRFTkpFT0E3Q1oxRjlQVk81MS4u&amp;sharetoken=8yKD9q6v9z0tcrXy3tS5&amp;wdLOR=c3820A896-48CD-46AD-BE50-F09068C1280F</a:t>
            </a:r>
          </a:p>
          <a:p>
            <a:endParaRPr lang="en-US" dirty="0"/>
          </a:p>
          <a:p>
            <a:pPr marL="0" marR="365760" lvl="0" indent="0">
              <a:lnSpc>
                <a:spcPct val="107000"/>
              </a:lnSpc>
              <a:spcBef>
                <a:spcPts val="0"/>
              </a:spcBef>
              <a:spcAft>
                <a:spcPts val="800"/>
              </a:spcAft>
              <a:buFont typeface="+mj-lt"/>
              <a:buNone/>
            </a:pPr>
            <a:r>
              <a:rPr lang="en-US" sz="9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 would like to structure queries against the Windows Event log. Specifically, you would like to identify any errors. What product should you use? What query language is available to construct the query?</a:t>
            </a:r>
          </a:p>
          <a:p>
            <a:pPr marL="0" marR="365760" lvl="0" indent="0">
              <a:lnSpc>
                <a:spcPct val="107000"/>
              </a:lnSpc>
              <a:spcBef>
                <a:spcPts val="0"/>
              </a:spcBef>
              <a:spcAft>
                <a:spcPts val="800"/>
              </a:spcAft>
              <a:buFont typeface="+mj-lt"/>
              <a:buNone/>
            </a:pPr>
            <a:r>
              <a:rPr lang="en-US" sz="900" b="1"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Answer: </a:t>
            </a:r>
            <a:r>
              <a:rPr lang="en-US" sz="9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You should use a Log Analytics workspace. The workspace can receive data from the Windows Event log. The event records can then be visualized or queried. Azure uses the Kusto query language. Windows Event logs are stored in the Event table. to query the event table for errors, use this command: Event | where (</a:t>
            </a:r>
            <a:r>
              <a:rPr lang="en-US" sz="900" dirty="0" err="1">
                <a:solidFill>
                  <a:schemeClr val="tx1"/>
                </a:solidFill>
                <a:effectLst/>
                <a:latin typeface="Segoe UI" panose="020B0502040204020203" pitchFamily="34" charset="0"/>
                <a:ea typeface="Segoe UI" panose="020B0502040204020203" pitchFamily="34" charset="0"/>
                <a:cs typeface="Segoe UI" panose="020B0502040204020203" pitchFamily="34" charset="0"/>
              </a:rPr>
              <a:t>EventLevelName</a:t>
            </a:r>
            <a:r>
              <a:rPr lang="en-US" sz="900" dirty="0">
                <a:solidFill>
                  <a:schemeClr val="tx1"/>
                </a:solidFill>
                <a:effectLst/>
                <a:latin typeface="Segoe UI" panose="020B0502040204020203" pitchFamily="34" charset="0"/>
                <a:ea typeface="Segoe UI" panose="020B0502040204020203" pitchFamily="34" charset="0"/>
                <a:cs typeface="Segoe UI" panose="020B0502040204020203" pitchFamily="34" charset="0"/>
              </a:rPr>
              <a:t> == "Error").</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26</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last lab is little shorter but puts together a practical example of monitoring. </a:t>
            </a:r>
          </a:p>
          <a:p>
            <a:endParaRPr lang="en-US" dirty="0"/>
          </a:p>
          <a:p>
            <a:r>
              <a:rPr lang="en-US" dirty="0"/>
              <a:t>Lab 11 - https://microsoftlearning.github.io/AZ-104-MicrosoftAzureAdministrator/Instructions/Labs/LAB_11-Implement_Monitoring.html</a:t>
            </a:r>
          </a:p>
        </p:txBody>
      </p:sp>
      <p:sp>
        <p:nvSpPr>
          <p:cNvPr id="4" name="Slide Number Placeholder 3"/>
          <p:cNvSpPr>
            <a:spLocks noGrp="1"/>
          </p:cNvSpPr>
          <p:nvPr>
            <p:ph type="sldNum" sz="quarter" idx="5"/>
          </p:nvPr>
        </p:nvSpPr>
        <p:spPr/>
        <p:txBody>
          <a:bodyPr/>
          <a:lstStyle/>
          <a:p>
            <a:fld id="{8507DC7E-BC41-4478-BA30-CBCC3A644F0A}" type="slidenum">
              <a:rPr lang="en-US" smtClean="0"/>
              <a:t>28</a:t>
            </a:fld>
            <a:endParaRPr lang="en-US" dirty="0"/>
          </a:p>
        </p:txBody>
      </p:sp>
    </p:spTree>
    <p:extLst>
      <p:ext uri="{BB962C8B-B14F-4D97-AF65-F5344CB8AC3E}">
        <p14:creationId xmlns:p14="http://schemas.microsoft.com/office/powerpoint/2010/main" val="3475942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gn="l" defTabSz="932742" rtl="0" eaLnBrk="1" fontAlgn="auto" latinLnBrk="0" hangingPunct="1">
              <a:lnSpc>
                <a:spcPct val="107000"/>
              </a:lnSpc>
              <a:spcBef>
                <a:spcPts val="0"/>
              </a:spcBef>
              <a:spcAft>
                <a:spcPts val="800"/>
              </a:spcAft>
              <a:buClrTx/>
              <a:buSzTx/>
              <a:buFont typeface="+mj-lt"/>
              <a:buNone/>
              <a:tabLst/>
              <a:defRP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Optional whiteboard slide to introduce the module or review the content. Use the whiteboard diagram directly or recreate the image during the class. </a:t>
            </a: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pPr marL="0" marR="365760" lvl="0" indent="0">
              <a:lnSpc>
                <a:spcPct val="107000"/>
              </a:lnSpc>
              <a:spcBef>
                <a:spcPts val="0"/>
              </a:spcBef>
              <a:spcAft>
                <a:spcPts val="800"/>
              </a:spcAft>
              <a:buFont typeface="+mj-lt"/>
              <a:buNone/>
            </a:pPr>
            <a:endParaRPr lang="en-US" sz="1200" dirty="0">
              <a:solidFill>
                <a:schemeClr val="tx1"/>
              </a:solidFill>
              <a:effectLst/>
              <a:latin typeface="Segoe UI" panose="020B0502040204020203" pitchFamily="34" charset="0"/>
              <a:ea typeface="Segoe UI" panose="020B0502040204020203" pitchFamily="34" charset="0"/>
              <a:cs typeface="Segoe UI" panose="020B0502040204020203" pitchFamily="34" charset="0"/>
            </a:endParaRPr>
          </a:p>
          <a:p>
            <a:endParaRPr lang="en-US" sz="1200" dirty="0">
              <a:solidFill>
                <a:schemeClr val="tx1"/>
              </a:solidFill>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A5AD710-EC89-4888-BD15-6B04A0D5F96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388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8507DC7E-BC41-4478-BA30-CBCC3A644F0A}" type="slidenum">
              <a:rPr lang="en-US" smtClean="0"/>
              <a:t>5</a:t>
            </a:fld>
            <a:endParaRPr lang="en-US" dirty="0"/>
          </a:p>
        </p:txBody>
      </p:sp>
    </p:spTree>
    <p:extLst>
      <p:ext uri="{BB962C8B-B14F-4D97-AF65-F5344CB8AC3E}">
        <p14:creationId xmlns:p14="http://schemas.microsoft.com/office/powerpoint/2010/main" val="69198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11/12/2024 9:13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32563377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Monitor - https://docs.microsoft.com/azure/azure-monitor/overview</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Sources of monitoring data for Azure Monitor - https://docs.microsoft.com/azure/azure-monitor/platform/data-sources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11/12/2024 9:13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92886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Metrics - https://docs.microsoft.com/azure/azure-monitor/platform/data-platform-metrics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it-IT" dirty="0"/>
          </a:p>
          <a:p>
            <a:pPr marL="0" marR="0" lvl="0" indent="0" algn="l" defTabSz="914367" rtl="0" eaLnBrk="1" fontAlgn="auto" latinLnBrk="0" hangingPunct="1">
              <a:lnSpc>
                <a:spcPct val="90000"/>
              </a:lnSpc>
              <a:spcBef>
                <a:spcPts val="0"/>
              </a:spcBef>
              <a:spcAft>
                <a:spcPts val="333"/>
              </a:spcAft>
              <a:buClrTx/>
              <a:buSzTx/>
              <a:buFontTx/>
              <a:buNone/>
              <a:tabLst/>
              <a:defRPr/>
            </a:pPr>
            <a:r>
              <a:rPr lang="it-IT" dirty="0"/>
              <a:t>Logs - https://docs.microsoft.com/azure/azure-monitor/platform/data-platform-logs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50" dirty="0">
              <a:cs typeface="Segoe UI Light"/>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11/12/2024 9:13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7354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Activity log - https://docs.microsoft.com/azure/azure-monitor/platform/activity-log</a:t>
            </a:r>
          </a:p>
          <a:p>
            <a:endParaRPr lang="en-US" dirty="0"/>
          </a:p>
          <a:p>
            <a:r>
              <a:rPr lang="en-US" dirty="0"/>
              <a:t>Send Azure Activity log to Log Analytics workspace using Azure portal - https://docs.microsoft.com/azure/azure-monitor/learn/quick-collect-activity-log-portal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11/12/2024 9:13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198934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Query the Activity Log in the Azure portal - https://docs.microsoft.com/azure/monitoring-and-diagnostics/monitoring-overview-activity-logs#query-the-activity-log-in-the-azure-portal</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11/12/2024 9:13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418048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2E9348E-FA16-FE20-38FB-EDD806C9464D}"/>
              </a:ext>
            </a:extLst>
          </p:cNvPr>
          <p:cNvPicPr>
            <a:picLocks noChangeAspect="1"/>
          </p:cNvPicPr>
          <p:nvPr userDrawn="1"/>
        </p:nvPicPr>
        <p:blipFill>
          <a:blip r:embed="rId2"/>
          <a:stretch>
            <a:fillRect/>
          </a:stretch>
        </p:blipFill>
        <p:spPr>
          <a:xfrm>
            <a:off x="-1" y="11112"/>
            <a:ext cx="12436475" cy="6972300"/>
          </a:xfrm>
          <a:prstGeom prst="rect">
            <a:avLst/>
          </a:prstGeom>
        </p:spPr>
      </p:pic>
      <p:pic>
        <p:nvPicPr>
          <p:cNvPr id="7" name="MS logo gray - EMF" descr="Microsoft logo, gray text version">
            <a:extLst>
              <a:ext uri="{FF2B5EF4-FFF2-40B4-BE49-F238E27FC236}">
                <a16:creationId xmlns:a16="http://schemas.microsoft.com/office/drawing/2014/main" id="{7B930E7F-5B91-31B0-B67D-DB8C41E881CF}"/>
              </a:ext>
            </a:extLst>
          </p:cNvPr>
          <p:cNvPicPr>
            <a:picLocks noChangeAspect="1"/>
          </p:cNvPicPr>
          <p:nvPr userDrawn="1"/>
        </p:nvPicPr>
        <p:blipFill>
          <a:blip r:embed="rId3"/>
          <a:stretch>
            <a:fillRect/>
          </a:stretch>
        </p:blipFill>
        <p:spPr bwMode="black">
          <a:xfrm>
            <a:off x="595914" y="597450"/>
            <a:ext cx="1393840" cy="298433"/>
          </a:xfrm>
          <a:prstGeom prst="rect">
            <a:avLst/>
          </a:prstGeom>
        </p:spPr>
      </p:pic>
      <p:sp>
        <p:nvSpPr>
          <p:cNvPr id="3" name="Title 1">
            <a:extLst>
              <a:ext uri="{FF2B5EF4-FFF2-40B4-BE49-F238E27FC236}">
                <a16:creationId xmlns:a16="http://schemas.microsoft.com/office/drawing/2014/main" id="{3E21C31D-925C-53B5-2E40-C54FF245B41E}"/>
              </a:ext>
            </a:extLst>
          </p:cNvPr>
          <p:cNvSpPr>
            <a:spLocks noGrp="1"/>
          </p:cNvSpPr>
          <p:nvPr>
            <p:ph type="title" hasCustomPrompt="1"/>
          </p:nvPr>
        </p:nvSpPr>
        <p:spPr>
          <a:xfrm>
            <a:off x="581341" y="3622696"/>
            <a:ext cx="5800990" cy="113018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Event name or </a:t>
            </a:r>
            <a:br>
              <a:rPr lang="en-US" dirty="0"/>
            </a:br>
            <a:r>
              <a:rPr lang="en-US" dirty="0"/>
              <a:t>presentation title </a:t>
            </a:r>
          </a:p>
        </p:txBody>
      </p:sp>
      <p:sp>
        <p:nvSpPr>
          <p:cNvPr id="5" name="Footer Placeholder 10">
            <a:extLst>
              <a:ext uri="{FF2B5EF4-FFF2-40B4-BE49-F238E27FC236}">
                <a16:creationId xmlns:a16="http://schemas.microsoft.com/office/drawing/2014/main" id="{44253EDB-56F0-1036-A65B-02ABC067A9E8}"/>
              </a:ext>
            </a:extLst>
          </p:cNvPr>
          <p:cNvSpPr>
            <a:spLocks noGrp="1"/>
          </p:cNvSpPr>
          <p:nvPr>
            <p:ph type="ftr" sz="quarter" idx="3"/>
          </p:nvPr>
        </p:nvSpPr>
        <p:spPr>
          <a:xfrm>
            <a:off x="591057" y="6548910"/>
            <a:ext cx="4234554" cy="201917"/>
          </a:xfrm>
          <a:prstGeom prst="rect">
            <a:avLst/>
          </a:prstGeom>
        </p:spPr>
        <p:txBody>
          <a:bodyPr vert="horz" lIns="0" tIns="0" rIns="0" bIns="0" rtlCol="0" anchor="ctr"/>
          <a:lstStyle>
            <a:lvl1pPr marL="0" algn="l" defTabSz="932597" rtl="0" eaLnBrk="1" latinLnBrk="0" hangingPunct="1">
              <a:defRPr lang="en-US" sz="1020" kern="1200" dirty="0">
                <a:solidFill>
                  <a:schemeClr val="tx1"/>
                </a:solidFill>
                <a:latin typeface="+mn-lt"/>
                <a:ea typeface="+mn-ea"/>
                <a:cs typeface="+mn-cs"/>
              </a:defRPr>
            </a:lvl1pPr>
            <a:lvl5pPr>
              <a:defRPr lang="en-US" sz="765" kern="100" cap="all" spc="0" baseline="0" dirty="0">
                <a:solidFill>
                  <a:schemeClr val="tx1"/>
                </a:solidFill>
                <a:latin typeface="Arial" panose="020B0604020202020204" pitchFamily="34" charset="0"/>
                <a:ea typeface="+mn-ea"/>
                <a:cs typeface="Arial" panose="020B0604020202020204" pitchFamily="34" charset="0"/>
              </a:defRPr>
            </a:lvl5pPr>
          </a:lstStyle>
          <a:p>
            <a:pPr defTabSz="932563">
              <a:defRPr/>
            </a:pPr>
            <a:r>
              <a:rPr lang="en-US">
                <a:solidFill>
                  <a:srgbClr val="000000"/>
                </a:solidFill>
              </a:rPr>
              <a:t>© Copyright Microsoft Corporation. All rights reserved.</a:t>
            </a:r>
          </a:p>
        </p:txBody>
      </p:sp>
      <p:sp>
        <p:nvSpPr>
          <p:cNvPr id="2" name="Footer Placeholder 10">
            <a:extLst>
              <a:ext uri="{FF2B5EF4-FFF2-40B4-BE49-F238E27FC236}">
                <a16:creationId xmlns:a16="http://schemas.microsoft.com/office/drawing/2014/main" id="{A2E85BCA-8C5F-EFAA-DEF3-E5518406532B}"/>
              </a:ext>
            </a:extLst>
          </p:cNvPr>
          <p:cNvSpPr txBox="1">
            <a:spLocks/>
          </p:cNvSpPr>
          <p:nvPr userDrawn="1"/>
        </p:nvSpPr>
        <p:spPr>
          <a:xfrm>
            <a:off x="591057" y="6548910"/>
            <a:ext cx="4234554" cy="201917"/>
          </a:xfrm>
          <a:prstGeom prst="rect">
            <a:avLst/>
          </a:prstGeom>
        </p:spPr>
        <p:txBody>
          <a:bodyPr vert="horz" lIns="0" tIns="0" rIns="0" bIns="0" rtlCol="0" anchor="ctr"/>
          <a:lstStyle>
            <a:defPPr>
              <a:defRPr lang="en-US"/>
            </a:defPPr>
            <a:lvl1pPr marL="0" algn="l" defTabSz="914400" rtl="0" eaLnBrk="1" latinLnBrk="0" hangingPunct="1">
              <a:defRPr lang="en-US" sz="1000" kern="1200" dirty="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lang="en-US" sz="750" kern="100" cap="all" spc="0" baseline="0" dirty="0">
                <a:solidFill>
                  <a:schemeClr val="tx1"/>
                </a:solidFill>
                <a:latin typeface="Arial" panose="020B0604020202020204" pitchFamily="34" charset="0"/>
                <a:ea typeface="+mn-ea"/>
                <a:cs typeface="Arial" panose="020B0604020202020204" pitchFamily="34" charset="0"/>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defTabSz="932563">
              <a:defRPr/>
            </a:pPr>
            <a:r>
              <a:rPr lang="en-US" sz="1020" dirty="0">
                <a:solidFill>
                  <a:srgbClr val="000000"/>
                </a:solidFill>
              </a:rPr>
              <a:t>© Copyright Microsoft Corporation. All rights reserved.</a:t>
            </a:r>
          </a:p>
        </p:txBody>
      </p:sp>
    </p:spTree>
    <p:extLst>
      <p:ext uri="{BB962C8B-B14F-4D97-AF65-F5344CB8AC3E}">
        <p14:creationId xmlns:p14="http://schemas.microsoft.com/office/powerpoint/2010/main" val="1683255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4707CDC-9BD2-0073-85EB-939160E4C7CC}"/>
              </a:ext>
            </a:extLst>
          </p:cNvPr>
          <p:cNvPicPr>
            <a:picLocks noChangeAspect="1"/>
          </p:cNvPicPr>
          <p:nvPr userDrawn="1"/>
        </p:nvPicPr>
        <p:blipFill>
          <a:blip r:embed="rId2"/>
          <a:stretch>
            <a:fillRect/>
          </a:stretch>
        </p:blipFill>
        <p:spPr>
          <a:xfrm>
            <a:off x="427038" y="1587"/>
            <a:ext cx="12009437" cy="6991350"/>
          </a:xfrm>
          <a:prstGeom prst="rect">
            <a:avLst/>
          </a:prstGeom>
        </p:spPr>
      </p:pic>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581340" y="3514705"/>
            <a:ext cx="6472474" cy="565091"/>
          </a:xfrm>
          <a:noFill/>
        </p:spPr>
        <p:txBody>
          <a:bodyPr wrap="square" lIns="0" tIns="0" rIns="0" bIns="0" anchor="ctr" anchorCtr="0">
            <a:spAutoFit/>
          </a:bodyPr>
          <a:lstStyle>
            <a:lvl1pPr>
              <a:defRPr sz="4080" b="0" i="0" spc="-51" baseline="0">
                <a:solidFill>
                  <a:schemeClr val="tx1"/>
                </a:solidFill>
                <a:latin typeface="+mn-lt"/>
                <a:cs typeface="Segoe UI" panose="020B0502040204020203" pitchFamily="34" charset="0"/>
              </a:defRPr>
            </a:lvl1pPr>
          </a:lstStyle>
          <a:p>
            <a:r>
              <a:rPr lang="en-US" dirty="0"/>
              <a:t>Section divider title</a:t>
            </a:r>
          </a:p>
        </p:txBody>
      </p:sp>
      <p:sp>
        <p:nvSpPr>
          <p:cNvPr id="7" name="TextBox 6">
            <a:extLst>
              <a:ext uri="{FF2B5EF4-FFF2-40B4-BE49-F238E27FC236}">
                <a16:creationId xmlns:a16="http://schemas.microsoft.com/office/drawing/2014/main" id="{49AE7960-A7FE-D692-112F-471C560CCA67}"/>
              </a:ext>
            </a:extLst>
          </p:cNvPr>
          <p:cNvSpPr txBox="1"/>
          <p:nvPr userDrawn="1"/>
        </p:nvSpPr>
        <p:spPr>
          <a:xfrm>
            <a:off x="427038" y="6411853"/>
            <a:ext cx="6216728" cy="270285"/>
          </a:xfrm>
          <a:prstGeom prst="rect">
            <a:avLst/>
          </a:prstGeom>
          <a:noFill/>
        </p:spPr>
        <p:txBody>
          <a:bodyPr wrap="square">
            <a:spAutoFit/>
          </a:bodyPr>
          <a:lstStyle/>
          <a:p>
            <a:pPr defTabSz="932563">
              <a:defRPr/>
            </a:pPr>
            <a:r>
              <a:rPr lang="en-US" sz="1122" dirty="0">
                <a:solidFill>
                  <a:srgbClr val="000000"/>
                </a:solidFill>
              </a:rPr>
              <a:t>© Copyright Microsoft Corporation. All rights reserved.</a:t>
            </a:r>
          </a:p>
        </p:txBody>
      </p:sp>
    </p:spTree>
    <p:extLst>
      <p:ext uri="{BB962C8B-B14F-4D97-AF65-F5344CB8AC3E}">
        <p14:creationId xmlns:p14="http://schemas.microsoft.com/office/powerpoint/2010/main" val="3159480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450">
          <p15:clr>
            <a:srgbClr val="FBAE40"/>
          </p15:clr>
        </p15:guide>
        <p15:guide id="2" orient="horz" pos="2647">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Tree>
    <p:extLst>
      <p:ext uri="{BB962C8B-B14F-4D97-AF65-F5344CB8AC3E}">
        <p14:creationId xmlns:p14="http://schemas.microsoft.com/office/powerpoint/2010/main" val="37056567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27038" y="449263"/>
            <a:ext cx="11568684" cy="655637"/>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40753" y="998040"/>
            <a:ext cx="11568684" cy="439465"/>
          </a:xfrm>
        </p:spPr>
        <p:txBody>
          <a:bodyPr tIns="45720" rIns="0" bIns="45720"/>
          <a:lstStyle>
            <a:lvl1pPr>
              <a:defRPr sz="2244">
                <a:solidFill>
                  <a:schemeClr val="tx2">
                    <a:lumMod val="50000"/>
                  </a:schemeClr>
                </a:solidFill>
              </a:defRPr>
            </a:lvl1pPr>
          </a:lstStyle>
          <a:p>
            <a:r>
              <a:rPr lang="en-US" dirty="0"/>
              <a:t>Subheading Segoe UI </a:t>
            </a:r>
            <a:r>
              <a:rPr lang="en-US" dirty="0" err="1"/>
              <a:t>Semibold</a:t>
            </a:r>
            <a:r>
              <a:rPr lang="en-US" dirty="0"/>
              <a:t> 22 </a:t>
            </a:r>
            <a:r>
              <a:rPr lang="en-US" dirty="0" err="1"/>
              <a:t>pt</a:t>
            </a:r>
            <a:endParaRPr lang="en-US" dirty="0"/>
          </a:p>
        </p:txBody>
      </p:sp>
    </p:spTree>
    <p:extLst>
      <p:ext uri="{BB962C8B-B14F-4D97-AF65-F5344CB8AC3E}">
        <p14:creationId xmlns:p14="http://schemas.microsoft.com/office/powerpoint/2010/main" val="230108110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Learning Objs - no O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Tree>
    <p:extLst>
      <p:ext uri="{BB962C8B-B14F-4D97-AF65-F5344CB8AC3E}">
        <p14:creationId xmlns:p14="http://schemas.microsoft.com/office/powerpoint/2010/main" val="45644143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arning Objs">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dirty="0"/>
              <a:t>Click to edit Master title style</a:t>
            </a: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sp>
        <p:nvSpPr>
          <p:cNvPr id="7" name="Rectangle: Rounded Corners 6">
            <a:extLst>
              <a:ext uri="{FF2B5EF4-FFF2-40B4-BE49-F238E27FC236}">
                <a16:creationId xmlns:a16="http://schemas.microsoft.com/office/drawing/2014/main" id="{E8885716-8A7B-42A7-93E2-E8749AF5C6BC}"/>
              </a:ext>
            </a:extLst>
          </p:cNvPr>
          <p:cNvSpPr/>
          <p:nvPr userDrawn="1"/>
        </p:nvSpPr>
        <p:spPr bwMode="auto">
          <a:xfrm>
            <a:off x="6116130" y="1476375"/>
            <a:ext cx="5313870" cy="4333875"/>
          </a:xfrm>
          <a:prstGeom prst="roundRect">
            <a:avLst/>
          </a:prstGeom>
          <a:solidFill>
            <a:schemeClr val="bg1"/>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5431695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arning Recap">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3183609"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grpSp>
        <p:nvGrpSpPr>
          <p:cNvPr id="3" name="Group 2">
            <a:extLst>
              <a:ext uri="{FF2B5EF4-FFF2-40B4-BE49-F238E27FC236}">
                <a16:creationId xmlns:a16="http://schemas.microsoft.com/office/drawing/2014/main" id="{C54C7EE8-4313-2803-B06C-A5BA61EA412A}"/>
              </a:ext>
              <a:ext uri="{C183D7F6-B498-43B3-948B-1728B52AA6E4}">
                <adec:decorative xmlns:adec="http://schemas.microsoft.com/office/drawing/2017/decorative" val="1"/>
              </a:ext>
            </a:extLst>
          </p:cNvPr>
          <p:cNvGrpSpPr/>
          <p:nvPr userDrawn="1"/>
        </p:nvGrpSpPr>
        <p:grpSpPr>
          <a:xfrm>
            <a:off x="2614984" y="1617484"/>
            <a:ext cx="1132870" cy="1132709"/>
            <a:chOff x="5540700" y="2116300"/>
            <a:chExt cx="1110600" cy="1110600"/>
          </a:xfrm>
        </p:grpSpPr>
        <p:sp>
          <p:nvSpPr>
            <p:cNvPr id="4" name="Oval 3">
              <a:extLst>
                <a:ext uri="{FF2B5EF4-FFF2-40B4-BE49-F238E27FC236}">
                  <a16:creationId xmlns:a16="http://schemas.microsoft.com/office/drawing/2014/main" id="{3F97E22B-DD1F-99A5-25F7-1E4F4F58DA7D}"/>
                </a:ext>
              </a:extLst>
            </p:cNvPr>
            <p:cNvSpPr/>
            <p:nvPr/>
          </p:nvSpPr>
          <p:spPr>
            <a:xfrm>
              <a:off x="5540700"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9" name="Picture 8">
              <a:extLst>
                <a:ext uri="{FF2B5EF4-FFF2-40B4-BE49-F238E27FC236}">
                  <a16:creationId xmlns:a16="http://schemas.microsoft.com/office/drawing/2014/main" id="{B1C046DA-F3B0-17BF-4867-63F317F8ACA9}"/>
                </a:ext>
              </a:extLst>
            </p:cNvPr>
            <p:cNvPicPr/>
            <p:nvPr/>
          </p:nvPicPr>
          <p:blipFill>
            <a:blip r:embed="rId2"/>
            <a:srcRect/>
            <a:stretch/>
          </p:blipFill>
          <p:spPr>
            <a:xfrm>
              <a:off x="5749602" y="2325202"/>
              <a:ext cx="692796" cy="692796"/>
            </a:xfrm>
            <a:prstGeom prst="rect">
              <a:avLst/>
            </a:prstGeom>
            <a:noFill/>
          </p:spPr>
        </p:pic>
      </p:grpSp>
      <p:sp>
        <p:nvSpPr>
          <p:cNvPr id="7" name="TextBox 6">
            <a:extLst>
              <a:ext uri="{FF2B5EF4-FFF2-40B4-BE49-F238E27FC236}">
                <a16:creationId xmlns:a16="http://schemas.microsoft.com/office/drawing/2014/main" id="{05350FFB-1FC5-59FA-F297-3FE6E8364735}"/>
              </a:ext>
            </a:extLst>
          </p:cNvPr>
          <p:cNvSpPr txBox="1"/>
          <p:nvPr userDrawn="1"/>
        </p:nvSpPr>
        <p:spPr>
          <a:xfrm>
            <a:off x="600058" y="2927690"/>
            <a:ext cx="2228017" cy="2366802"/>
          </a:xfrm>
          <a:prstGeom prst="rect">
            <a:avLst/>
          </a:prstGeom>
          <a:noFill/>
        </p:spPr>
        <p:txBody>
          <a:bodyPr wrap="squar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2400" kern="1200" spc="-50" baseline="0" dirty="0">
                <a:solidFill>
                  <a:srgbClr val="000000"/>
                </a:solidFill>
                <a:latin typeface="+mj-lt"/>
                <a:ea typeface="+mn-ea"/>
                <a:cs typeface="+mn-cs"/>
              </a:rPr>
              <a:t>Check your knowledge questions and additional study</a:t>
            </a:r>
          </a:p>
          <a:p>
            <a:pPr>
              <a:lnSpc>
                <a:spcPct val="90000"/>
              </a:lnSpc>
              <a:spcAft>
                <a:spcPts val="600"/>
              </a:spcAft>
            </a:pPr>
            <a:endParaRPr lang="en-US" sz="2400" dirty="0" err="1">
              <a:gradFill>
                <a:gsLst>
                  <a:gs pos="2917">
                    <a:schemeClr val="tx1"/>
                  </a:gs>
                  <a:gs pos="30000">
                    <a:schemeClr val="tx1"/>
                  </a:gs>
                </a:gsLst>
                <a:lin ang="5400000" scaled="0"/>
              </a:gradFill>
            </a:endParaRPr>
          </a:p>
        </p:txBody>
      </p:sp>
      <p:sp>
        <p:nvSpPr>
          <p:cNvPr id="5" name="Title 1">
            <a:extLst>
              <a:ext uri="{FF2B5EF4-FFF2-40B4-BE49-F238E27FC236}">
                <a16:creationId xmlns:a16="http://schemas.microsoft.com/office/drawing/2014/main" id="{DA9EEDEA-6687-D76A-D227-7C52A001F415}"/>
              </a:ext>
            </a:extLst>
          </p:cNvPr>
          <p:cNvSpPr>
            <a:spLocks noGrp="1"/>
          </p:cNvSpPr>
          <p:nvPr>
            <p:ph type="title"/>
          </p:nvPr>
        </p:nvSpPr>
        <p:spPr>
          <a:xfrm>
            <a:off x="427038" y="449263"/>
            <a:ext cx="11568684" cy="693737"/>
          </a:xfrm>
        </p:spPr>
        <p:txBody>
          <a:bodyPr/>
          <a:lstStyle/>
          <a:p>
            <a:r>
              <a:rPr lang="en-US" dirty="0"/>
              <a:t>Click to edit Master title style</a:t>
            </a:r>
          </a:p>
        </p:txBody>
      </p:sp>
    </p:spTree>
    <p:extLst>
      <p:ext uri="{BB962C8B-B14F-4D97-AF65-F5344CB8AC3E}">
        <p14:creationId xmlns:p14="http://schemas.microsoft.com/office/powerpoint/2010/main" val="3396147016"/>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nstration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DA845-DD15-1C56-8B25-22EAA1B45A8A}"/>
              </a:ext>
            </a:extLst>
          </p:cNvPr>
          <p:cNvSpPr>
            <a:spLocks noGrp="1"/>
          </p:cNvSpPr>
          <p:nvPr>
            <p:ph type="title"/>
          </p:nvPr>
        </p:nvSpPr>
        <p:spPr/>
        <p:txBody>
          <a:bodyPr/>
          <a:lstStyle/>
          <a:p>
            <a:r>
              <a:rPr lang="en-US"/>
              <a:t>Click to edit Master title style</a:t>
            </a:r>
          </a:p>
        </p:txBody>
      </p:sp>
      <p:sp>
        <p:nvSpPr>
          <p:cNvPr id="4" name="Rounded Rectangle 3_1">
            <a:extLst>
              <a:ext uri="{FF2B5EF4-FFF2-40B4-BE49-F238E27FC236}">
                <a16:creationId xmlns:a16="http://schemas.microsoft.com/office/drawing/2014/main" id="{FC76C8DF-13B1-1B33-CBD3-D0B1496658D3}"/>
              </a:ext>
            </a:extLst>
          </p:cNvPr>
          <p:cNvSpPr/>
          <p:nvPr userDrawn="1"/>
        </p:nvSpPr>
        <p:spPr>
          <a:xfrm>
            <a:off x="521111" y="1292745"/>
            <a:ext cx="10387932" cy="4749970"/>
          </a:xfrm>
          <a:prstGeom prst="roundRect">
            <a:avLst>
              <a:gd name="adj" fmla="val 6113"/>
            </a:avLst>
          </a:prstGeom>
          <a:solidFill>
            <a:schemeClr val="bg1"/>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tIns="274320" rIns="274320" bIns="182880" rtlCol="0" anchor="t"/>
          <a:lstStyle/>
          <a:p>
            <a:pPr marL="0" marR="0" lvl="0" indent="0" algn="l" defTabSz="932742" rtl="0" eaLnBrk="1" fontAlgn="auto" latinLnBrk="0" hangingPunct="1">
              <a:lnSpc>
                <a:spcPct val="100000"/>
              </a:lnSpc>
              <a:spcBef>
                <a:spcPct val="20000"/>
              </a:spcBef>
              <a:spcAft>
                <a:spcPts val="0"/>
              </a:spcAft>
              <a:buClrTx/>
              <a:buSzPct val="90000"/>
              <a:buFontTx/>
              <a:buNone/>
              <a:tabLst/>
              <a:defRPr/>
            </a:pPr>
            <a:endParaRPr kumimoji="0" lang="en-US" sz="18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endParaRPr>
          </a:p>
        </p:txBody>
      </p:sp>
      <p:sp>
        <p:nvSpPr>
          <p:cNvPr id="6" name="Oval 5">
            <a:extLst>
              <a:ext uri="{FF2B5EF4-FFF2-40B4-BE49-F238E27FC236}">
                <a16:creationId xmlns:a16="http://schemas.microsoft.com/office/drawing/2014/main" id="{C0B7F7B8-27DC-CB90-9841-2B0EB6BDC8A9}"/>
              </a:ext>
            </a:extLst>
          </p:cNvPr>
          <p:cNvSpPr/>
          <p:nvPr userDrawn="1"/>
        </p:nvSpPr>
        <p:spPr>
          <a:xfrm>
            <a:off x="10324155" y="1117294"/>
            <a:ext cx="1132870" cy="1132709"/>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597" rtl="0" eaLnBrk="1" fontAlgn="auto" latinLnBrk="0" hangingPunct="1">
              <a:lnSpc>
                <a:spcPct val="100000"/>
              </a:lnSpc>
              <a:spcBef>
                <a:spcPts val="0"/>
              </a:spcBef>
              <a:spcAft>
                <a:spcPts val="0"/>
              </a:spcAft>
              <a:buClrTx/>
              <a:buSzTx/>
              <a:buFontTx/>
              <a:buNone/>
              <a:tabLst/>
              <a:defRPr/>
            </a:pPr>
            <a:endParaRPr kumimoji="0" lang="en-US" sz="1836"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5" name="Graphic 14">
            <a:extLst>
              <a:ext uri="{FF2B5EF4-FFF2-40B4-BE49-F238E27FC236}">
                <a16:creationId xmlns:a16="http://schemas.microsoft.com/office/drawing/2014/main" id="{B2A34330-BC4D-94AB-2A95-93170E54289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3207262"/>
            <a:ext cx="12436476" cy="3095623"/>
          </a:xfrm>
          <a:prstGeom prst="rect">
            <a:avLst/>
          </a:prstGeom>
        </p:spPr>
      </p:pic>
      <p:pic>
        <p:nvPicPr>
          <p:cNvPr id="5" name="Graphic 4" descr="Beaker with solid fill">
            <a:extLst>
              <a:ext uri="{FF2B5EF4-FFF2-40B4-BE49-F238E27FC236}">
                <a16:creationId xmlns:a16="http://schemas.microsoft.com/office/drawing/2014/main" id="{0A4277E8-514E-E7C0-EEAE-4DBF838AD06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433390" y="1141729"/>
            <a:ext cx="914400" cy="914400"/>
          </a:xfrm>
          <a:prstGeom prst="rect">
            <a:avLst/>
          </a:prstGeom>
        </p:spPr>
      </p:pic>
    </p:spTree>
    <p:extLst>
      <p:ext uri="{BB962C8B-B14F-4D97-AF65-F5344CB8AC3E}">
        <p14:creationId xmlns:p14="http://schemas.microsoft.com/office/powerpoint/2010/main" val="147657956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Lab">
    <p:spTree>
      <p:nvGrpSpPr>
        <p:cNvPr id="1" name=""/>
        <p:cNvGrpSpPr/>
        <p:nvPr/>
      </p:nvGrpSpPr>
      <p:grpSpPr>
        <a:xfrm>
          <a:off x="0" y="0"/>
          <a:ext cx="0" cy="0"/>
          <a:chOff x="0" y="0"/>
          <a:chExt cx="0" cy="0"/>
        </a:xfrm>
      </p:grpSpPr>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951559"/>
            <a:ext cx="4282290" cy="4015292"/>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ctr" anchorCtr="0" forceAA="0" compatLnSpc="1">
            <a:prstTxWarp prst="textNoShape">
              <a:avLst/>
            </a:prstTxWarp>
            <a:noAutofit/>
          </a:bodyPr>
          <a:lstStyle/>
          <a:p>
            <a:pPr algn="ctr" defTabSz="951028" fontAlgn="base">
              <a:spcBef>
                <a:spcPct val="0"/>
              </a:spcBef>
              <a:spcAft>
                <a:spcPct val="0"/>
              </a:spcAft>
            </a:pPr>
            <a:endParaRPr lang="en-US" sz="2448" dirty="0">
              <a:solidFill>
                <a:schemeClr val="tx1"/>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600058" y="525428"/>
            <a:ext cx="11703601" cy="502246"/>
          </a:xfrm>
        </p:spPr>
        <p:txBody>
          <a:bodyPr/>
          <a:lstStyle>
            <a:lvl1pPr>
              <a:defRPr sz="3264" b="0" i="0">
                <a:solidFill>
                  <a:schemeClr val="tx1"/>
                </a:solidFill>
                <a:latin typeface="+mj-lt"/>
                <a:cs typeface="Segoe UI Semibold" panose="020B0502040204020203" pitchFamily="34" charset="0"/>
              </a:defRPr>
            </a:lvl1pPr>
          </a:lstStyle>
          <a:p>
            <a:r>
              <a:rPr lang="en-US" dirty="0"/>
              <a:t> </a:t>
            </a:r>
          </a:p>
        </p:txBody>
      </p:sp>
      <p:grpSp>
        <p:nvGrpSpPr>
          <p:cNvPr id="8" name="Group 7">
            <a:extLst>
              <a:ext uri="{FF2B5EF4-FFF2-40B4-BE49-F238E27FC236}">
                <a16:creationId xmlns:a16="http://schemas.microsoft.com/office/drawing/2014/main" id="{1682E78A-A36F-A9AB-B5BC-51FF48A0C477}"/>
              </a:ext>
              <a:ext uri="{C183D7F6-B498-43B3-948B-1728B52AA6E4}">
                <adec:decorative xmlns:adec="http://schemas.microsoft.com/office/drawing/2017/decorative" val="1"/>
              </a:ext>
            </a:extLst>
          </p:cNvPr>
          <p:cNvGrpSpPr/>
          <p:nvPr userDrawn="1"/>
        </p:nvGrpSpPr>
        <p:grpSpPr>
          <a:xfrm>
            <a:off x="3726989" y="1477271"/>
            <a:ext cx="1110600" cy="1110600"/>
            <a:chOff x="5540700" y="2116300"/>
            <a:chExt cx="1110600" cy="1110600"/>
          </a:xfrm>
        </p:grpSpPr>
        <p:sp>
          <p:nvSpPr>
            <p:cNvPr id="10" name="Oval 9">
              <a:extLst>
                <a:ext uri="{FF2B5EF4-FFF2-40B4-BE49-F238E27FC236}">
                  <a16:creationId xmlns:a16="http://schemas.microsoft.com/office/drawing/2014/main" id="{A006B05E-82F0-67C0-F4BE-484546169B05}"/>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Segoe UI"/>
                <a:ea typeface="+mn-ea"/>
                <a:cs typeface="+mn-cs"/>
              </a:endParaRPr>
            </a:p>
          </p:txBody>
        </p:sp>
        <p:pic>
          <p:nvPicPr>
            <p:cNvPr id="11" name="Picture 33">
              <a:extLst>
                <a:ext uri="{FF2B5EF4-FFF2-40B4-BE49-F238E27FC236}">
                  <a16:creationId xmlns:a16="http://schemas.microsoft.com/office/drawing/2014/main" id="{B551F7BB-0B62-B45A-97E8-BDBC64276EB2}"/>
                </a:ext>
              </a:extLst>
            </p:cNvPr>
            <p:cNvPicPr/>
            <p:nvPr/>
          </p:nvPicPr>
          <p:blipFill>
            <a:blip r:embed="rId2">
              <a:extLst>
                <a:ext uri="{96DAC541-7B7A-43D3-8B79-37D633B846F1}">
                  <asvg:svgBlip xmlns:asvg="http://schemas.microsoft.com/office/drawing/2016/SVG/main" r:embed="rId3"/>
                </a:ext>
              </a:extLst>
            </a:blip>
            <a:src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614921951"/>
      </p:ext>
    </p:extLst>
  </p:cSld>
  <p:clrMapOvr>
    <a:masterClrMapping/>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6">
          <p15:clr>
            <a:srgbClr val="954F72"/>
          </p15:clr>
        </p15:guide>
        <p15:guide id="9" pos="2150">
          <p15:clr>
            <a:srgbClr val="954F72"/>
          </p15:clr>
        </p15:guide>
        <p15:guide id="10" pos="2560">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67">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
        <p:nvSpPr>
          <p:cNvPr id="6" name="TextBox 5">
            <a:extLst>
              <a:ext uri="{FF2B5EF4-FFF2-40B4-BE49-F238E27FC236}">
                <a16:creationId xmlns:a16="http://schemas.microsoft.com/office/drawing/2014/main" id="{3DFC1871-CFCE-3B3A-64D9-F7F5A4441034}"/>
              </a:ext>
            </a:extLst>
          </p:cNvPr>
          <p:cNvSpPr txBox="1"/>
          <p:nvPr userDrawn="1"/>
        </p:nvSpPr>
        <p:spPr>
          <a:xfrm>
            <a:off x="465138" y="6267044"/>
            <a:ext cx="3794950" cy="447815"/>
          </a:xfrm>
          <a:prstGeom prst="rect">
            <a:avLst/>
          </a:prstGeom>
          <a:noFill/>
        </p:spPr>
        <p:txBody>
          <a:bodyPr wrap="none" lIns="182880" tIns="146304" rIns="182880" bIns="146304" rtlCol="0">
            <a:spAutoFit/>
          </a:bodyPr>
          <a:lstStyle/>
          <a:p>
            <a:pPr marL="0" marR="0" lvl="0" indent="0" algn="l" defTabSz="932742" rtl="0" eaLnBrk="1" fontAlgn="auto" latinLnBrk="0" hangingPunct="1">
              <a:lnSpc>
                <a:spcPct val="90000"/>
              </a:lnSpc>
              <a:spcBef>
                <a:spcPts val="0"/>
              </a:spcBef>
              <a:spcAft>
                <a:spcPts val="600"/>
              </a:spcAft>
              <a:buClrTx/>
              <a:buSzTx/>
              <a:buFontTx/>
              <a:buNone/>
              <a:tabLst/>
              <a:defRPr/>
            </a:pPr>
            <a:r>
              <a:rPr lang="en-US" sz="1100" dirty="0">
                <a:solidFill>
                  <a:srgbClr val="000000"/>
                </a:solidFill>
              </a:rPr>
              <a:t>© Copyright Microsoft Corporation. All rights reserved.</a:t>
            </a:r>
          </a:p>
        </p:txBody>
      </p:sp>
    </p:spTree>
    <p:extLst>
      <p:ext uri="{BB962C8B-B14F-4D97-AF65-F5344CB8AC3E}">
        <p14:creationId xmlns:p14="http://schemas.microsoft.com/office/powerpoint/2010/main" val="3282960996"/>
      </p:ext>
    </p:extLst>
  </p:cSld>
  <p:clrMap bg1="lt1" tx1="dk1" bg2="lt2" tx2="dk2" accent1="accent1" accent2="accent2" accent3="accent3" accent4="accent4" accent5="accent5" accent6="accent6" hlink="hlink" folHlink="folHlink"/>
  <p:sldLayoutIdLst>
    <p:sldLayoutId id="2147484636" r:id="rId1"/>
    <p:sldLayoutId id="2147484637" r:id="rId2"/>
    <p:sldLayoutId id="2147484638" r:id="rId3"/>
    <p:sldLayoutId id="2147484639" r:id="rId4"/>
    <p:sldLayoutId id="2147484640" r:id="rId5"/>
    <p:sldLayoutId id="2147484641" r:id="rId6"/>
    <p:sldLayoutId id="2147484642" r:id="rId7"/>
    <p:sldLayoutId id="2147484643" r:id="rId8"/>
    <p:sldLayoutId id="2147484644" r:id="rId9"/>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learn/modules/analyze-infrastructure-with-azure-monitor-logs/"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hyperlink" Target="https://docs.microsoft.com/learn/modules/monitor-diagnose-and-troubleshoot-azure-storage/" TargetMode="External"/><Relationship Id="rId4" Type="http://schemas.openxmlformats.org/officeDocument/2006/relationships/hyperlink" Target="https://docs.microsoft.com/learn/modules/monitor-performance-using-azure-monitor-for-vms/"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learn/modules/incident-response-with-alerting-on-azure/"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hyperlink" Target="https://docs.microsoft.com/learn/modules/remediate-azure-defender-security-alerts/" TargetMode="External"/><Relationship Id="rId4" Type="http://schemas.openxmlformats.org/officeDocument/2006/relationships/hyperlink" Target="https://docs.microsoft.com/learn/modules/configure-settings-for-alerts-detections-microsoft-defender-for-endpoin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learn/modules/configure-azure-monitor/"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hyperlink" Target="https://microsoftlearning.github.io/AZ-104-MicrosoftAzureAdministrator/Instructions/Labs/LAB_11-Implement_Monitoring.html" TargetMode="External"/><Relationship Id="rId5" Type="http://schemas.openxmlformats.org/officeDocument/2006/relationships/hyperlink" Target="https://docs.microsoft.com/learn/modules/configure-log-analytics/" TargetMode="External"/><Relationship Id="rId4" Type="http://schemas.openxmlformats.org/officeDocument/2006/relationships/hyperlink" Target="https://learn.microsoft.com/en-us/training/modules/incident-response-with-alerting-on-azure/"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learn/modules/write-first-query-kusto-query-language/" TargetMode="External"/><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svg"/><Relationship Id="rId3" Type="http://schemas.openxmlformats.org/officeDocument/2006/relationships/image" Target="../media/image25.svg"/><Relationship Id="rId7" Type="http://schemas.openxmlformats.org/officeDocument/2006/relationships/image" Target="../media/image29.sv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5" Type="http://schemas.openxmlformats.org/officeDocument/2006/relationships/image" Target="../media/image3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 Id="rId14" Type="http://schemas.openxmlformats.org/officeDocument/2006/relationships/image" Target="../media/image36.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1341" y="3905241"/>
            <a:ext cx="5800990" cy="565091"/>
          </a:xfrm>
        </p:spPr>
        <p:txBody>
          <a:bodyPr/>
          <a:lstStyle/>
          <a:p>
            <a:r>
              <a:rPr lang="en-US" dirty="0"/>
              <a:t>Azure Monitoring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Query the Activity Log</a:t>
            </a:r>
          </a:p>
        </p:txBody>
      </p:sp>
      <p:pic>
        <p:nvPicPr>
          <p:cNvPr id="2" name="Picture 2" descr="Screenshot of the Activity Log page. Several events are shown">
            <a:extLst>
              <a:ext uri="{FF2B5EF4-FFF2-40B4-BE49-F238E27FC236}">
                <a16:creationId xmlns:a16="http://schemas.microsoft.com/office/drawing/2014/main" id="{E0462F92-0D2E-4EE1-9D41-314F01ECCD6E}"/>
              </a:ext>
            </a:extLst>
          </p:cNvPr>
          <p:cNvPicPr>
            <a:picLocks noChangeAspect="1"/>
          </p:cNvPicPr>
          <p:nvPr/>
        </p:nvPicPr>
        <p:blipFill>
          <a:blip r:embed="rId3"/>
          <a:stretch>
            <a:fillRect/>
          </a:stretch>
        </p:blipFill>
        <p:spPr>
          <a:xfrm>
            <a:off x="1637739" y="1194237"/>
            <a:ext cx="9109076" cy="3152737"/>
          </a:xfrm>
          <a:prstGeom prst="rect">
            <a:avLst/>
          </a:prstGeom>
          <a:ln>
            <a:noFill/>
          </a:ln>
        </p:spPr>
      </p:pic>
      <p:sp>
        <p:nvSpPr>
          <p:cNvPr id="8" name="Freeform: Shape 7">
            <a:extLst>
              <a:ext uri="{FF2B5EF4-FFF2-40B4-BE49-F238E27FC236}">
                <a16:creationId xmlns:a16="http://schemas.microsoft.com/office/drawing/2014/main" id="{9978F8C0-2CB7-4B42-82F9-B972BE4BB5D6}"/>
              </a:ext>
            </a:extLst>
          </p:cNvPr>
          <p:cNvSpPr/>
          <p:nvPr/>
        </p:nvSpPr>
        <p:spPr>
          <a:xfrm>
            <a:off x="413399" y="4775059"/>
            <a:ext cx="3749052" cy="949880"/>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dirty="0">
                <a:solidFill>
                  <a:schemeClr val="tx1"/>
                </a:solidFill>
              </a:rPr>
              <a:t>Filter by Management group, Subscription, Timespan, and Event Severity</a:t>
            </a:r>
          </a:p>
        </p:txBody>
      </p:sp>
      <p:sp>
        <p:nvSpPr>
          <p:cNvPr id="9" name="Freeform: Shape 8">
            <a:extLst>
              <a:ext uri="{FF2B5EF4-FFF2-40B4-BE49-F238E27FC236}">
                <a16:creationId xmlns:a16="http://schemas.microsoft.com/office/drawing/2014/main" id="{71814961-604C-4D8D-9599-0E4283B0E9C0}"/>
              </a:ext>
            </a:extLst>
          </p:cNvPr>
          <p:cNvSpPr/>
          <p:nvPr/>
        </p:nvSpPr>
        <p:spPr>
          <a:xfrm>
            <a:off x="4317751" y="4775059"/>
            <a:ext cx="3749052" cy="949880"/>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dirty="0">
                <a:solidFill>
                  <a:schemeClr val="tx1"/>
                </a:solidFill>
              </a:rPr>
              <a:t>Add a filter, like Event Category (Security, Recommendations, Alerts) </a:t>
            </a:r>
          </a:p>
        </p:txBody>
      </p:sp>
      <p:sp>
        <p:nvSpPr>
          <p:cNvPr id="10" name="Freeform: Shape 9">
            <a:extLst>
              <a:ext uri="{FF2B5EF4-FFF2-40B4-BE49-F238E27FC236}">
                <a16:creationId xmlns:a16="http://schemas.microsoft.com/office/drawing/2014/main" id="{76434EC5-74B4-44D5-8719-9C60CC53378D}"/>
              </a:ext>
            </a:extLst>
          </p:cNvPr>
          <p:cNvSpPr/>
          <p:nvPr/>
        </p:nvSpPr>
        <p:spPr>
          <a:xfrm>
            <a:off x="8222102" y="4775059"/>
            <a:ext cx="3749052" cy="949880"/>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pPr>
              <a:spcBef>
                <a:spcPts val="1200"/>
              </a:spcBef>
            </a:pPr>
            <a:r>
              <a:rPr lang="en-US" dirty="0">
                <a:solidFill>
                  <a:schemeClr val="tx1"/>
                </a:solidFill>
              </a:rPr>
              <a:t>Pin current filters and download as CSV</a:t>
            </a:r>
          </a:p>
        </p:txBody>
      </p:sp>
    </p:spTree>
    <p:extLst>
      <p:ext uri="{BB962C8B-B14F-4D97-AF65-F5344CB8AC3E}">
        <p14:creationId xmlns:p14="http://schemas.microsoft.com/office/powerpoint/2010/main" val="2070277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Azure Monitor</a:t>
            </a:r>
          </a:p>
        </p:txBody>
      </p:sp>
      <p:sp>
        <p:nvSpPr>
          <p:cNvPr id="13" name="Rectangle 12">
            <a:extLst>
              <a:ext uri="{FF2B5EF4-FFF2-40B4-BE49-F238E27FC236}">
                <a16:creationId xmlns:a16="http://schemas.microsoft.com/office/drawing/2014/main" id="{6B7FCB13-AE3A-48FB-90C6-9B4527155C1B}"/>
              </a:ext>
            </a:extLst>
          </p:cNvPr>
          <p:cNvSpPr/>
          <p:nvPr/>
        </p:nvSpPr>
        <p:spPr>
          <a:xfrm>
            <a:off x="3805682" y="2002865"/>
            <a:ext cx="7132144" cy="3523291"/>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285750" indent="-285750" defTabSz="800100">
              <a:lnSpc>
                <a:spcPct val="90000"/>
              </a:lnSpc>
              <a:spcBef>
                <a:spcPct val="0"/>
              </a:spcBef>
              <a:spcAft>
                <a:spcPct val="35000"/>
              </a:spcAft>
              <a:buClr>
                <a:schemeClr val="accent3"/>
              </a:buClr>
              <a:buFont typeface="Arial" panose="020B0604020202020204" pitchFamily="34" charset="0"/>
              <a:buChar char="•"/>
            </a:pPr>
            <a:r>
              <a:rPr lang="en-US" dirty="0">
                <a:hlinkClick r:id="rId3"/>
              </a:rPr>
              <a:t>Analyze your Azure infrastructure by using Azure Monitor logs (</a:t>
            </a:r>
            <a:r>
              <a:rPr lang="en-US" dirty="0">
                <a:highlight>
                  <a:srgbClr val="FFFF00"/>
                </a:highlight>
                <a:hlinkClick r:id="rId3"/>
              </a:rPr>
              <a:t>sandbox</a:t>
            </a:r>
            <a:r>
              <a:rPr lang="en-US" dirty="0">
                <a:hlinkClick r:id="rId3"/>
              </a:rPr>
              <a:t>)</a:t>
            </a: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r>
              <a:rPr lang="en-US" dirty="0">
                <a:hlinkClick r:id="rId4"/>
              </a:rPr>
              <a:t>Monitor your Azure virtual machines with Azure Monitor</a:t>
            </a: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r>
              <a:rPr lang="en-US" dirty="0">
                <a:hlinkClick r:id="rId5"/>
              </a:rPr>
              <a:t>Monitor, diagnose, and troubleshoot your Azure storage (</a:t>
            </a:r>
            <a:r>
              <a:rPr lang="en-US" dirty="0">
                <a:highlight>
                  <a:srgbClr val="FFFF00"/>
                </a:highlight>
                <a:hlinkClick r:id="rId5"/>
              </a:rPr>
              <a:t>sandbox</a:t>
            </a:r>
            <a:r>
              <a:rPr lang="en-US" dirty="0">
                <a:hlinkClick r:id="rId5"/>
              </a:rPr>
              <a:t>)</a:t>
            </a: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endParaRPr lang="en-US" dirty="0"/>
          </a:p>
          <a:p>
            <a:pPr marL="285750" indent="-285750" defTabSz="800100">
              <a:lnSpc>
                <a:spcPct val="90000"/>
              </a:lnSpc>
              <a:spcBef>
                <a:spcPct val="0"/>
              </a:spcBef>
              <a:spcAft>
                <a:spcPct val="35000"/>
              </a:spcAft>
              <a:buClr>
                <a:schemeClr val="accent3"/>
              </a:buClr>
              <a:buFont typeface="Arial" panose="020B0604020202020204" pitchFamily="34" charset="0"/>
              <a:buChar char="•"/>
            </a:pPr>
            <a:endParaRPr lang="en-US" dirty="0"/>
          </a:p>
          <a:p>
            <a:pPr marL="285750" lvl="0" indent="-285750" defTabSz="800100">
              <a:lnSpc>
                <a:spcPct val="90000"/>
              </a:lnSpc>
              <a:spcBef>
                <a:spcPct val="0"/>
              </a:spcBef>
              <a:spcAft>
                <a:spcPct val="35000"/>
              </a:spcAft>
              <a:buClr>
                <a:schemeClr val="accent3"/>
              </a:buClr>
              <a:buFont typeface="Arial" panose="020B0604020202020204" pitchFamily="34" charset="0"/>
              <a:buChar char="•"/>
            </a:pPr>
            <a:endParaRPr lang="en-US" dirty="0">
              <a:solidFill>
                <a:schemeClr val="tx1"/>
              </a:solidFill>
            </a:endParaRPr>
          </a:p>
        </p:txBody>
      </p:sp>
      <p:sp>
        <p:nvSpPr>
          <p:cNvPr id="4" name="TextBox 3">
            <a:extLst>
              <a:ext uri="{FF2B5EF4-FFF2-40B4-BE49-F238E27FC236}">
                <a16:creationId xmlns:a16="http://schemas.microsoft.com/office/drawing/2014/main" id="{3A250349-1E96-440F-A0F9-E24B258FDD0A}"/>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245363075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24633" y="2233689"/>
            <a:ext cx="6472474" cy="1695272"/>
          </a:xfrm>
        </p:spPr>
        <p:txBody>
          <a:bodyPr/>
          <a:lstStyle/>
          <a:p>
            <a:br>
              <a:rPr lang="en-US" dirty="0"/>
            </a:br>
            <a:r>
              <a:rPr lang="en-US" dirty="0"/>
              <a:t>Improve incident response with alerting on Azure </a:t>
            </a:r>
          </a:p>
        </p:txBody>
      </p:sp>
    </p:spTree>
    <p:extLst>
      <p:ext uri="{BB962C8B-B14F-4D97-AF65-F5344CB8AC3E}">
        <p14:creationId xmlns:p14="http://schemas.microsoft.com/office/powerpoint/2010/main" val="3820388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a:xfrm>
            <a:off x="465138" y="567457"/>
            <a:ext cx="11530584" cy="830020"/>
          </a:xfrm>
        </p:spPr>
        <p:txBody>
          <a:bodyPr/>
          <a:lstStyle/>
          <a:p>
            <a:r>
              <a:rPr lang="en-US" dirty="0"/>
              <a:t>Improve incident response with alerting on Azure - Overview</a:t>
            </a:r>
          </a:p>
        </p:txBody>
      </p:sp>
      <p:sp>
        <p:nvSpPr>
          <p:cNvPr id="43" name="Rectangle 42">
            <a:extLst>
              <a:ext uri="{FF2B5EF4-FFF2-40B4-BE49-F238E27FC236}">
                <a16:creationId xmlns:a16="http://schemas.microsoft.com/office/drawing/2014/main" id="{622AE29B-6D2A-459C-A224-7E67D61D568B}"/>
              </a:ext>
            </a:extLst>
          </p:cNvPr>
          <p:cNvSpPr/>
          <p:nvPr/>
        </p:nvSpPr>
        <p:spPr bwMode="auto">
          <a:xfrm>
            <a:off x="465138" y="1397000"/>
            <a:ext cx="4997091" cy="268188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Manage Azure Monitor Alerts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Create Alert Rules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Create Action Groups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Demonstration – Alerts</a:t>
            </a:r>
          </a:p>
          <a:p>
            <a:pPr marL="342900" indent="-342900" defTabSz="1022350">
              <a:lnSpc>
                <a:spcPct val="150000"/>
              </a:lnSpc>
              <a:spcBef>
                <a:spcPct val="0"/>
              </a:spcBef>
              <a:spcAft>
                <a:spcPct val="35000"/>
              </a:spcAft>
              <a:buFont typeface="Arial" panose="020B0604020202020204" pitchFamily="34" charset="0"/>
              <a:buChar char="•"/>
            </a:pPr>
            <a:r>
              <a:rPr lang="en-US" sz="2000" dirty="0">
                <a:solidFill>
                  <a:schemeClr val="tx1"/>
                </a:solidFill>
              </a:rPr>
              <a:t>Learning Recap</a:t>
            </a:r>
          </a:p>
        </p:txBody>
      </p:sp>
      <p:sp>
        <p:nvSpPr>
          <p:cNvPr id="6" name="TextBox 5">
            <a:extLst>
              <a:ext uri="{FF2B5EF4-FFF2-40B4-BE49-F238E27FC236}">
                <a16:creationId xmlns:a16="http://schemas.microsoft.com/office/drawing/2014/main" id="{3FEE9C64-6D18-2B9F-9662-80E5DB863961}"/>
              </a:ext>
            </a:extLst>
          </p:cNvPr>
          <p:cNvSpPr txBox="1"/>
          <p:nvPr/>
        </p:nvSpPr>
        <p:spPr>
          <a:xfrm>
            <a:off x="6377655" y="2099307"/>
            <a:ext cx="4761702" cy="1277273"/>
          </a:xfrm>
          <a:prstGeom prst="rect">
            <a:avLst/>
          </a:prstGeom>
          <a:noFill/>
        </p:spPr>
        <p:txBody>
          <a:bodyPr wrap="square">
            <a:spAutoFit/>
          </a:bodyPr>
          <a:lstStyle/>
          <a:p>
            <a:pPr algn="l"/>
            <a:r>
              <a:rPr lang="en-US" kern="0" dirty="0">
                <a:solidFill>
                  <a:srgbClr val="243A5E"/>
                </a:solidFill>
              </a:rPr>
              <a:t>Monitor and maintain Azure resources (10–15%): Monitor resources in Azure</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Set up alert rules, action groups, and alert processing rules in Azure Monitor</a:t>
            </a:r>
          </a:p>
        </p:txBody>
      </p:sp>
    </p:spTree>
    <p:extLst>
      <p:ext uri="{BB962C8B-B14F-4D97-AF65-F5344CB8AC3E}">
        <p14:creationId xmlns:p14="http://schemas.microsoft.com/office/powerpoint/2010/main" val="1467616634"/>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6EA6D06-C76E-8622-0955-626657728FD2}"/>
              </a:ext>
            </a:extLst>
          </p:cNvPr>
          <p:cNvSpPr>
            <a:spLocks noGrp="1"/>
          </p:cNvSpPr>
          <p:nvPr>
            <p:ph type="title"/>
          </p:nvPr>
        </p:nvSpPr>
        <p:spPr/>
        <p:txBody>
          <a:bodyPr/>
          <a:lstStyle/>
          <a:p>
            <a:r>
              <a:rPr lang="en-US" dirty="0"/>
              <a:t>Manage Azure Monitor Alerts</a:t>
            </a:r>
          </a:p>
        </p:txBody>
      </p:sp>
      <p:pic>
        <p:nvPicPr>
          <p:cNvPr id="6" name="Picture 5" descr="Diagram of Azure resources using Alert Rules to trigger and take action. ">
            <a:extLst>
              <a:ext uri="{FF2B5EF4-FFF2-40B4-BE49-F238E27FC236}">
                <a16:creationId xmlns:a16="http://schemas.microsoft.com/office/drawing/2014/main" id="{C6ACA9CE-77A6-B762-3E15-395CE2BAA2BF}"/>
              </a:ext>
            </a:extLst>
          </p:cNvPr>
          <p:cNvPicPr>
            <a:picLocks noChangeAspect="1"/>
          </p:cNvPicPr>
          <p:nvPr/>
        </p:nvPicPr>
        <p:blipFill>
          <a:blip r:embed="rId3"/>
          <a:stretch>
            <a:fillRect/>
          </a:stretch>
        </p:blipFill>
        <p:spPr>
          <a:xfrm>
            <a:off x="754451" y="1397477"/>
            <a:ext cx="10017611" cy="4684824"/>
          </a:xfrm>
          <a:prstGeom prst="rect">
            <a:avLst/>
          </a:prstGeom>
        </p:spPr>
      </p:pic>
    </p:spTree>
    <p:extLst>
      <p:ext uri="{BB962C8B-B14F-4D97-AF65-F5344CB8AC3E}">
        <p14:creationId xmlns:p14="http://schemas.microsoft.com/office/powerpoint/2010/main" val="31680273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EDCF-1ABE-4C85-987F-3E8F231E43D7}"/>
              </a:ext>
            </a:extLst>
          </p:cNvPr>
          <p:cNvSpPr>
            <a:spLocks noGrp="1"/>
          </p:cNvSpPr>
          <p:nvPr>
            <p:ph type="title"/>
          </p:nvPr>
        </p:nvSpPr>
        <p:spPr/>
        <p:txBody>
          <a:bodyPr/>
          <a:lstStyle/>
          <a:p>
            <a:r>
              <a:rPr lang="en-US" dirty="0"/>
              <a:t>Demonstration – Alerts</a:t>
            </a:r>
          </a:p>
        </p:txBody>
      </p:sp>
      <p:sp>
        <p:nvSpPr>
          <p:cNvPr id="34" name="Rectangle 33">
            <a:extLst>
              <a:ext uri="{FF2B5EF4-FFF2-40B4-BE49-F238E27FC236}">
                <a16:creationId xmlns:a16="http://schemas.microsoft.com/office/drawing/2014/main" id="{BB32E323-9AA7-4D95-91C6-250EF7309CE4}"/>
              </a:ext>
            </a:extLst>
          </p:cNvPr>
          <p:cNvSpPr/>
          <p:nvPr/>
        </p:nvSpPr>
        <p:spPr bwMode="auto">
          <a:xfrm>
            <a:off x="747643" y="1566104"/>
            <a:ext cx="7263297" cy="116846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1022350">
              <a:lnSpc>
                <a:spcPct val="150000"/>
              </a:lnSpc>
              <a:spcBef>
                <a:spcPct val="0"/>
              </a:spcBef>
              <a:spcAft>
                <a:spcPct val="35000"/>
              </a:spcAft>
              <a:buFont typeface="Arial" panose="020B0604020202020204" pitchFamily="34" charset="0"/>
              <a:buChar char="•"/>
            </a:pPr>
            <a:r>
              <a:rPr lang="en-US" sz="2400" dirty="0">
                <a:solidFill>
                  <a:schemeClr val="tx1"/>
                </a:solidFill>
              </a:rPr>
              <a:t>Create and configure an alert rule</a:t>
            </a:r>
          </a:p>
          <a:p>
            <a:pPr marL="342900" indent="-342900" defTabSz="1022350">
              <a:lnSpc>
                <a:spcPct val="150000"/>
              </a:lnSpc>
              <a:spcBef>
                <a:spcPct val="0"/>
              </a:spcBef>
              <a:spcAft>
                <a:spcPct val="35000"/>
              </a:spcAft>
              <a:buFont typeface="Arial" panose="020B0604020202020204" pitchFamily="34" charset="0"/>
              <a:buChar char="•"/>
            </a:pPr>
            <a:r>
              <a:rPr lang="en-US" sz="2400" dirty="0">
                <a:solidFill>
                  <a:schemeClr val="tx1"/>
                </a:solidFill>
              </a:rPr>
              <a:t>Review alerts </a:t>
            </a:r>
          </a:p>
        </p:txBody>
      </p:sp>
    </p:spTree>
    <p:extLst>
      <p:ext uri="{BB962C8B-B14F-4D97-AF65-F5344CB8AC3E}">
        <p14:creationId xmlns:p14="http://schemas.microsoft.com/office/powerpoint/2010/main" val="381101288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4F290-4388-5C78-66CF-E3E17270A0AB}"/>
              </a:ext>
            </a:extLst>
          </p:cNvPr>
          <p:cNvSpPr>
            <a:spLocks noGrp="1"/>
          </p:cNvSpPr>
          <p:nvPr>
            <p:ph type="title"/>
          </p:nvPr>
        </p:nvSpPr>
        <p:spPr/>
        <p:txBody>
          <a:bodyPr/>
          <a:lstStyle/>
          <a:p>
            <a:r>
              <a:rPr lang="en-US" dirty="0"/>
              <a:t>Create Alert Rules</a:t>
            </a:r>
          </a:p>
        </p:txBody>
      </p:sp>
      <p:pic>
        <p:nvPicPr>
          <p:cNvPr id="4" name="Picture 3" descr="Screenshot of the Alert Rules page. ">
            <a:extLst>
              <a:ext uri="{FF2B5EF4-FFF2-40B4-BE49-F238E27FC236}">
                <a16:creationId xmlns:a16="http://schemas.microsoft.com/office/drawing/2014/main" id="{96286D32-65D0-12BC-4C6D-76E8F1C54EBA}"/>
              </a:ext>
            </a:extLst>
          </p:cNvPr>
          <p:cNvPicPr>
            <a:picLocks noChangeAspect="1"/>
          </p:cNvPicPr>
          <p:nvPr/>
        </p:nvPicPr>
        <p:blipFill>
          <a:blip r:embed="rId3"/>
          <a:stretch>
            <a:fillRect/>
          </a:stretch>
        </p:blipFill>
        <p:spPr>
          <a:xfrm>
            <a:off x="244761" y="1397477"/>
            <a:ext cx="11971337" cy="2054977"/>
          </a:xfrm>
          <a:prstGeom prst="rect">
            <a:avLst/>
          </a:prstGeom>
        </p:spPr>
      </p:pic>
      <p:sp>
        <p:nvSpPr>
          <p:cNvPr id="5" name="Rectangle 4">
            <a:extLst>
              <a:ext uri="{FF2B5EF4-FFF2-40B4-BE49-F238E27FC236}">
                <a16:creationId xmlns:a16="http://schemas.microsoft.com/office/drawing/2014/main" id="{4D3AE4DC-D732-F0CE-9917-ED171B7DE9AA}"/>
              </a:ext>
              <a:ext uri="{C183D7F6-B498-43B3-948B-1728B52AA6E4}">
                <adec:decorative xmlns:adec="http://schemas.microsoft.com/office/drawing/2017/decorative" val="0"/>
              </a:ext>
            </a:extLst>
          </p:cNvPr>
          <p:cNvSpPr/>
          <p:nvPr/>
        </p:nvSpPr>
        <p:spPr bwMode="auto">
          <a:xfrm>
            <a:off x="645452" y="3761779"/>
            <a:ext cx="10861605" cy="1835269"/>
          </a:xfrm>
          <a:prstGeom prst="rect">
            <a:avLst/>
          </a:prstGeom>
          <a:no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marL="342900" indent="-342900">
              <a:spcBef>
                <a:spcPts val="1200"/>
              </a:spcBef>
              <a:buFont typeface="Arial" panose="020B0604020202020204" pitchFamily="34" charset="0"/>
              <a:buChar char="•"/>
            </a:pPr>
            <a:r>
              <a:rPr lang="en-US" sz="2000" dirty="0">
                <a:solidFill>
                  <a:srgbClr val="161616"/>
                </a:solidFill>
                <a:latin typeface="Segoe UI" panose="020B0502040204020203" pitchFamily="34" charset="0"/>
              </a:rPr>
              <a:t>Alert rules combine the resources to be monitored, the signal or data from the resource, and the conditions.</a:t>
            </a:r>
            <a:r>
              <a:rPr lang="en-US" sz="2000" b="0" i="0" dirty="0">
                <a:solidFill>
                  <a:srgbClr val="161616"/>
                </a:solidFill>
                <a:effectLst/>
                <a:latin typeface="Segoe UI" panose="020B0502040204020203" pitchFamily="34" charset="0"/>
              </a:rPr>
              <a:t> </a:t>
            </a:r>
          </a:p>
          <a:p>
            <a:pPr marL="342900" indent="-342900">
              <a:spcBef>
                <a:spcPts val="1200"/>
              </a:spcBef>
              <a:buFont typeface="Arial" panose="020B0604020202020204" pitchFamily="34" charset="0"/>
              <a:buChar char="•"/>
            </a:pPr>
            <a:r>
              <a:rPr lang="en-US" sz="2000" b="0" i="0" dirty="0">
                <a:solidFill>
                  <a:srgbClr val="161616"/>
                </a:solidFill>
                <a:effectLst/>
                <a:latin typeface="Segoe UI" panose="020B0502040204020203" pitchFamily="34" charset="0"/>
              </a:rPr>
              <a:t>You can </a:t>
            </a:r>
            <a:r>
              <a:rPr lang="en-US" sz="2000" dirty="0">
                <a:solidFill>
                  <a:srgbClr val="161616"/>
                </a:solidFill>
                <a:latin typeface="Segoe UI" panose="020B0502040204020203" pitchFamily="34" charset="0"/>
              </a:rPr>
              <a:t>enable recommended out-of-the-box alert rules in the Azure portal.</a:t>
            </a:r>
          </a:p>
        </p:txBody>
      </p:sp>
    </p:spTree>
    <p:extLst>
      <p:ext uri="{BB962C8B-B14F-4D97-AF65-F5344CB8AC3E}">
        <p14:creationId xmlns:p14="http://schemas.microsoft.com/office/powerpoint/2010/main" val="378644174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Action Groups</a:t>
            </a:r>
          </a:p>
        </p:txBody>
      </p:sp>
      <p:sp>
        <p:nvSpPr>
          <p:cNvPr id="8" name="Rectangle 7">
            <a:extLst>
              <a:ext uri="{FF2B5EF4-FFF2-40B4-BE49-F238E27FC236}">
                <a16:creationId xmlns:a16="http://schemas.microsoft.com/office/drawing/2014/main" id="{84E87EFB-8C40-486A-8EA0-06670498B356}"/>
              </a:ext>
              <a:ext uri="{C183D7F6-B498-43B3-948B-1728B52AA6E4}">
                <adec:decorative xmlns:adec="http://schemas.microsoft.com/office/drawing/2017/decorative" val="0"/>
              </a:ext>
            </a:extLst>
          </p:cNvPr>
          <p:cNvSpPr/>
          <p:nvPr/>
        </p:nvSpPr>
        <p:spPr bwMode="auto">
          <a:xfrm>
            <a:off x="427037" y="2003461"/>
            <a:ext cx="5215250" cy="119468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Defines a set of notifications and/or actions when an alert is triggered</a:t>
            </a:r>
          </a:p>
        </p:txBody>
      </p:sp>
      <p:sp>
        <p:nvSpPr>
          <p:cNvPr id="10" name="Rectangle 9">
            <a:extLst>
              <a:ext uri="{FF2B5EF4-FFF2-40B4-BE49-F238E27FC236}">
                <a16:creationId xmlns:a16="http://schemas.microsoft.com/office/drawing/2014/main" id="{F0EB7391-CEA6-4D08-9675-907CEF06BE36}"/>
              </a:ext>
              <a:ext uri="{C183D7F6-B498-43B3-948B-1728B52AA6E4}">
                <adec:decorative xmlns:adec="http://schemas.microsoft.com/office/drawing/2017/decorative" val="0"/>
              </a:ext>
            </a:extLst>
          </p:cNvPr>
          <p:cNvSpPr/>
          <p:nvPr/>
        </p:nvSpPr>
        <p:spPr bwMode="auto">
          <a:xfrm>
            <a:off x="427037" y="3707064"/>
            <a:ext cx="5215249" cy="1194683"/>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l"/>
            <a:r>
              <a:rPr lang="en-US" sz="2000" dirty="0">
                <a:solidFill>
                  <a:schemeClr val="tx1"/>
                </a:solidFill>
              </a:rPr>
              <a:t>You can add up to five action groups to an alert rule. Multiple alert rules can use the same action group.</a:t>
            </a:r>
          </a:p>
        </p:txBody>
      </p:sp>
      <p:pic>
        <p:nvPicPr>
          <p:cNvPr id="15" name="Picture 14" descr="Screenshot of the Portal Action Group Notifications tab. ">
            <a:extLst>
              <a:ext uri="{FF2B5EF4-FFF2-40B4-BE49-F238E27FC236}">
                <a16:creationId xmlns:a16="http://schemas.microsoft.com/office/drawing/2014/main" id="{B7D0BF3F-742A-4D1D-80D7-1A59C7F5CD0C}"/>
              </a:ext>
            </a:extLst>
          </p:cNvPr>
          <p:cNvPicPr>
            <a:picLocks noChangeAspect="1"/>
          </p:cNvPicPr>
          <p:nvPr/>
        </p:nvPicPr>
        <p:blipFill>
          <a:blip r:embed="rId3"/>
          <a:stretch>
            <a:fillRect/>
          </a:stretch>
        </p:blipFill>
        <p:spPr>
          <a:xfrm>
            <a:off x="5921375" y="1245519"/>
            <a:ext cx="6153150" cy="1952625"/>
          </a:xfrm>
          <a:prstGeom prst="rect">
            <a:avLst/>
          </a:prstGeom>
        </p:spPr>
      </p:pic>
      <p:sp>
        <p:nvSpPr>
          <p:cNvPr id="20" name="Rectangle 19">
            <a:extLst>
              <a:ext uri="{FF2B5EF4-FFF2-40B4-BE49-F238E27FC236}">
                <a16:creationId xmlns:a16="http://schemas.microsoft.com/office/drawing/2014/main" id="{7B2BDFE6-D4A9-4C86-9B69-57AA12FC25F0}"/>
              </a:ext>
              <a:ext uri="{C183D7F6-B498-43B3-948B-1728B52AA6E4}">
                <adec:decorative xmlns:adec="http://schemas.microsoft.com/office/drawing/2017/decorative" val="1"/>
              </a:ext>
            </a:extLst>
          </p:cNvPr>
          <p:cNvSpPr/>
          <p:nvPr/>
        </p:nvSpPr>
        <p:spPr bwMode="auto">
          <a:xfrm>
            <a:off x="5891752" y="3396281"/>
            <a:ext cx="6117685" cy="2915721"/>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
        <p:nvSpPr>
          <p:cNvPr id="11" name="Rectangle 10">
            <a:extLst>
              <a:ext uri="{FF2B5EF4-FFF2-40B4-BE49-F238E27FC236}">
                <a16:creationId xmlns:a16="http://schemas.microsoft.com/office/drawing/2014/main" id="{E37B3AB1-C9BA-49FC-9C76-8DFC7F45A7F5}"/>
              </a:ext>
              <a:ext uri="{C183D7F6-B498-43B3-948B-1728B52AA6E4}">
                <adec:decorative xmlns:adec="http://schemas.microsoft.com/office/drawing/2017/decorative" val="1"/>
              </a:ext>
            </a:extLst>
          </p:cNvPr>
          <p:cNvSpPr/>
          <p:nvPr/>
        </p:nvSpPr>
        <p:spPr bwMode="auto">
          <a:xfrm>
            <a:off x="5891752" y="1192214"/>
            <a:ext cx="6117685" cy="2078888"/>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6" descr="Screenshot of the Actions page with Action types like Event Hub. ">
            <a:extLst>
              <a:ext uri="{FF2B5EF4-FFF2-40B4-BE49-F238E27FC236}">
                <a16:creationId xmlns:a16="http://schemas.microsoft.com/office/drawing/2014/main" id="{F2D73BA6-89A4-66BD-0DDE-D17F19D8375B}"/>
              </a:ext>
            </a:extLst>
          </p:cNvPr>
          <p:cNvPicPr>
            <a:picLocks noChangeAspect="1"/>
          </p:cNvPicPr>
          <p:nvPr/>
        </p:nvPicPr>
        <p:blipFill>
          <a:blip r:embed="rId4"/>
          <a:stretch>
            <a:fillRect/>
          </a:stretch>
        </p:blipFill>
        <p:spPr>
          <a:xfrm>
            <a:off x="5994364" y="3583389"/>
            <a:ext cx="5913384" cy="2636715"/>
          </a:xfrm>
          <a:prstGeom prst="rect">
            <a:avLst/>
          </a:prstGeom>
        </p:spPr>
      </p:pic>
    </p:spTree>
    <p:extLst>
      <p:ext uri="{BB962C8B-B14F-4D97-AF65-F5344CB8AC3E}">
        <p14:creationId xmlns:p14="http://schemas.microsoft.com/office/powerpoint/2010/main" val="1082155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Azure Alerts</a:t>
            </a:r>
          </a:p>
        </p:txBody>
      </p:sp>
      <p:sp>
        <p:nvSpPr>
          <p:cNvPr id="7" name="Rectangle 6">
            <a:extLst>
              <a:ext uri="{FF2B5EF4-FFF2-40B4-BE49-F238E27FC236}">
                <a16:creationId xmlns:a16="http://schemas.microsoft.com/office/drawing/2014/main" id="{F252B34B-AA3F-48F4-BB9F-584CC6528192}"/>
              </a:ext>
            </a:extLst>
          </p:cNvPr>
          <p:cNvSpPr/>
          <p:nvPr/>
        </p:nvSpPr>
        <p:spPr>
          <a:xfrm>
            <a:off x="3872267" y="2049305"/>
            <a:ext cx="7587550" cy="2463998"/>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040" tIns="106040" rIns="106040" bIns="106040" numCol="1" spcCol="1270" anchor="t" anchorCtr="0">
            <a:noAutofit/>
          </a:bodyPr>
          <a:lstStyle/>
          <a:p>
            <a:pPr marL="342900" lvl="0" indent="-342900" defTabSz="800100">
              <a:lnSpc>
                <a:spcPct val="90000"/>
              </a:lnSpc>
              <a:spcBef>
                <a:spcPct val="0"/>
              </a:spcBef>
              <a:spcAft>
                <a:spcPts val="600"/>
              </a:spcAft>
              <a:buClr>
                <a:schemeClr val="accent3"/>
              </a:buClr>
              <a:buFont typeface="Arial" panose="020B0604020202020204" pitchFamily="34" charset="0"/>
              <a:buChar char="•"/>
            </a:pPr>
            <a:r>
              <a:rPr lang="en-US" sz="2000" dirty="0">
                <a:hlinkClick r:id="rId3"/>
              </a:rPr>
              <a:t>Improve incident response with alerting on Azure (</a:t>
            </a:r>
            <a:r>
              <a:rPr lang="en-US" sz="2000" dirty="0">
                <a:highlight>
                  <a:srgbClr val="FFFF00"/>
                </a:highlight>
                <a:hlinkClick r:id="rId3"/>
              </a:rPr>
              <a:t>sandbox</a:t>
            </a:r>
            <a:r>
              <a:rPr lang="en-US" sz="2000" dirty="0">
                <a:hlinkClick r:id="rId3"/>
              </a:rPr>
              <a:t>)</a:t>
            </a:r>
            <a:endParaRPr lang="en-US" sz="2000" dirty="0"/>
          </a:p>
          <a:p>
            <a:pPr marL="342900" indent="-342900" defTabSz="800100">
              <a:lnSpc>
                <a:spcPct val="90000"/>
              </a:lnSpc>
              <a:spcBef>
                <a:spcPct val="0"/>
              </a:spcBef>
              <a:spcAft>
                <a:spcPts val="600"/>
              </a:spcAft>
              <a:buClr>
                <a:schemeClr val="accent3"/>
              </a:buClr>
              <a:buFont typeface="Arial" panose="020B0604020202020204" pitchFamily="34" charset="0"/>
              <a:buChar char="•"/>
            </a:pPr>
            <a:r>
              <a:rPr lang="en-US" sz="2000" dirty="0">
                <a:hlinkClick r:id="rId4"/>
              </a:rPr>
              <a:t>Configure for alerts and detections in Microsoft Defender for Endpoint </a:t>
            </a:r>
            <a:endParaRPr lang="en-US" sz="2000" dirty="0"/>
          </a:p>
          <a:p>
            <a:pPr marL="342900" indent="-342900" defTabSz="800100">
              <a:lnSpc>
                <a:spcPct val="90000"/>
              </a:lnSpc>
              <a:spcBef>
                <a:spcPct val="0"/>
              </a:spcBef>
              <a:spcAft>
                <a:spcPts val="600"/>
              </a:spcAft>
              <a:buClr>
                <a:schemeClr val="accent3"/>
              </a:buClr>
              <a:buFont typeface="Arial" panose="020B0604020202020204" pitchFamily="34" charset="0"/>
              <a:buChar char="•"/>
            </a:pPr>
            <a:r>
              <a:rPr lang="en-US" sz="2000" dirty="0">
                <a:hlinkClick r:id="rId5"/>
              </a:rPr>
              <a:t>Remediate security alerts using Microsoft Defender for Cloud</a:t>
            </a:r>
            <a:endParaRPr lang="en-US" sz="2000" dirty="0">
              <a:solidFill>
                <a:schemeClr val="tx1"/>
              </a:solidFill>
            </a:endParaRPr>
          </a:p>
          <a:p>
            <a:pPr marL="342900" indent="-342900" defTabSz="800100">
              <a:lnSpc>
                <a:spcPct val="90000"/>
              </a:lnSpc>
              <a:spcBef>
                <a:spcPct val="0"/>
              </a:spcBef>
              <a:spcAft>
                <a:spcPts val="600"/>
              </a:spcAft>
              <a:buClr>
                <a:schemeClr val="accent3"/>
              </a:buClr>
              <a:buFont typeface="Arial" panose="020B0604020202020204" pitchFamily="34" charset="0"/>
              <a:buChar char="•"/>
            </a:pPr>
            <a:endParaRPr lang="en-US" sz="2000" dirty="0">
              <a:solidFill>
                <a:schemeClr val="tx1"/>
              </a:solidFill>
            </a:endParaRPr>
          </a:p>
          <a:p>
            <a:pPr marL="342900" indent="-342900" defTabSz="800100">
              <a:lnSpc>
                <a:spcPct val="90000"/>
              </a:lnSpc>
              <a:spcBef>
                <a:spcPct val="0"/>
              </a:spcBef>
              <a:spcAft>
                <a:spcPts val="600"/>
              </a:spcAft>
              <a:buClr>
                <a:schemeClr val="accent3"/>
              </a:buClr>
              <a:buFont typeface="Arial" panose="020B0604020202020204" pitchFamily="34" charset="0"/>
              <a:buChar char="•"/>
            </a:pPr>
            <a:endParaRPr lang="en-US" sz="2000" dirty="0">
              <a:solidFill>
                <a:schemeClr val="tx1"/>
              </a:solidFill>
            </a:endParaRPr>
          </a:p>
          <a:p>
            <a:pPr marL="342900" lvl="0" indent="-342900" defTabSz="800100">
              <a:lnSpc>
                <a:spcPct val="90000"/>
              </a:lnSpc>
              <a:spcBef>
                <a:spcPct val="0"/>
              </a:spcBef>
              <a:spcAft>
                <a:spcPts val="600"/>
              </a:spcAft>
              <a:buClr>
                <a:schemeClr val="accent3"/>
              </a:buClr>
              <a:buFont typeface="Arial" panose="020B0604020202020204" pitchFamily="34" charset="0"/>
              <a:buChar char="•"/>
            </a:pPr>
            <a:endParaRPr lang="en-US" sz="2000" dirty="0">
              <a:solidFill>
                <a:schemeClr val="tx1"/>
              </a:solidFill>
            </a:endParaRPr>
          </a:p>
        </p:txBody>
      </p:sp>
      <p:sp>
        <p:nvSpPr>
          <p:cNvPr id="3" name="TextBox 2">
            <a:extLst>
              <a:ext uri="{FF2B5EF4-FFF2-40B4-BE49-F238E27FC236}">
                <a16:creationId xmlns:a16="http://schemas.microsoft.com/office/drawing/2014/main" id="{88459969-38FB-1106-1C38-59A5724CAAFE}"/>
              </a:ext>
            </a:extLst>
          </p:cNvPr>
          <p:cNvSpPr txBox="1"/>
          <p:nvPr/>
        </p:nvSpPr>
        <p:spPr>
          <a:xfrm>
            <a:off x="6235363" y="6000497"/>
            <a:ext cx="5760359"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an additional hands-on exercise.</a:t>
            </a:r>
          </a:p>
        </p:txBody>
      </p:sp>
    </p:spTree>
    <p:extLst>
      <p:ext uri="{BB962C8B-B14F-4D97-AF65-F5344CB8AC3E}">
        <p14:creationId xmlns:p14="http://schemas.microsoft.com/office/powerpoint/2010/main" val="360664159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Log Analytics</a:t>
            </a:r>
          </a:p>
        </p:txBody>
      </p:sp>
    </p:spTree>
    <p:extLst>
      <p:ext uri="{BB962C8B-B14F-4D97-AF65-F5344CB8AC3E}">
        <p14:creationId xmlns:p14="http://schemas.microsoft.com/office/powerpoint/2010/main" val="3009258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387740A-BEC2-413A-A8AC-E348170AE49A}"/>
              </a:ext>
            </a:extLst>
          </p:cNvPr>
          <p:cNvSpPr>
            <a:spLocks noGrp="1"/>
          </p:cNvSpPr>
          <p:nvPr>
            <p:ph type="title"/>
          </p:nvPr>
        </p:nvSpPr>
        <p:spPr/>
        <p:txBody>
          <a:bodyPr/>
          <a:lstStyle/>
          <a:p>
            <a:r>
              <a:rPr lang="en-US" dirty="0"/>
              <a:t>Learning Objectives - Administer Monitoring </a:t>
            </a:r>
          </a:p>
        </p:txBody>
      </p:sp>
      <p:sp>
        <p:nvSpPr>
          <p:cNvPr id="26" name="TextBox 25">
            <a:extLst>
              <a:ext uri="{FF2B5EF4-FFF2-40B4-BE49-F238E27FC236}">
                <a16:creationId xmlns:a16="http://schemas.microsoft.com/office/drawing/2014/main" id="{75055C2C-D7C0-45CF-8740-EBEEE37322AE}"/>
              </a:ext>
            </a:extLst>
          </p:cNvPr>
          <p:cNvSpPr txBox="1"/>
          <p:nvPr/>
        </p:nvSpPr>
        <p:spPr>
          <a:xfrm>
            <a:off x="465137" y="1471465"/>
            <a:ext cx="7412193" cy="3072970"/>
          </a:xfrm>
          <a:prstGeom prst="rect">
            <a:avLst/>
          </a:prstGeom>
          <a:noFill/>
        </p:spPr>
        <p:txBody>
          <a:bodyPr wrap="square" lIns="0" tIns="0" rIns="0" bIns="0" rtlCol="0" anchor="t">
            <a:noAutofit/>
          </a:bodyPr>
          <a:lstStyle/>
          <a:p>
            <a:pPr marL="342900" indent="-342900">
              <a:lnSpc>
                <a:spcPct val="150000"/>
              </a:lnSpc>
              <a:spcBef>
                <a:spcPct val="0"/>
              </a:spcBef>
              <a:spcAft>
                <a:spcPct val="35000"/>
              </a:spcAft>
              <a:buFont typeface="Arial" panose="020B0604020202020204" pitchFamily="34" charset="0"/>
              <a:buChar char="•"/>
            </a:pPr>
            <a:r>
              <a:rPr lang="en-US" sz="2000" dirty="0">
                <a:hlinkClick r:id="rId3"/>
              </a:rPr>
              <a:t>Configure Azure Monitor</a:t>
            </a:r>
            <a:endParaRPr lang="en-US" sz="2000" dirty="0"/>
          </a:p>
          <a:p>
            <a:pPr marL="342900" indent="-342900">
              <a:lnSpc>
                <a:spcPct val="150000"/>
              </a:lnSpc>
              <a:spcBef>
                <a:spcPct val="0"/>
              </a:spcBef>
              <a:spcAft>
                <a:spcPct val="35000"/>
              </a:spcAft>
              <a:buFont typeface="Arial" panose="020B0604020202020204" pitchFamily="34" charset="0"/>
              <a:buChar char="•"/>
            </a:pPr>
            <a:r>
              <a:rPr lang="en-US" sz="2000" dirty="0">
                <a:hlinkClick r:id="rId4"/>
              </a:rPr>
              <a:t>Improve incident response with alerting on Azure</a:t>
            </a:r>
            <a:endParaRPr lang="en-US" sz="2000" dirty="0"/>
          </a:p>
          <a:p>
            <a:pPr marL="342900" indent="-342900">
              <a:lnSpc>
                <a:spcPct val="150000"/>
              </a:lnSpc>
              <a:spcBef>
                <a:spcPct val="0"/>
              </a:spcBef>
              <a:spcAft>
                <a:spcPct val="35000"/>
              </a:spcAft>
              <a:buFont typeface="Arial" panose="020B0604020202020204" pitchFamily="34" charset="0"/>
              <a:buChar char="•"/>
            </a:pPr>
            <a:r>
              <a:rPr lang="en-US" sz="2000" dirty="0">
                <a:hlinkClick r:id="rId5"/>
              </a:rPr>
              <a:t>Configure Log Analytics</a:t>
            </a:r>
            <a:endParaRPr lang="en-US" sz="2000" dirty="0"/>
          </a:p>
          <a:p>
            <a:pPr marL="342900" indent="-342900">
              <a:lnSpc>
                <a:spcPct val="150000"/>
              </a:lnSpc>
              <a:spcBef>
                <a:spcPct val="0"/>
              </a:spcBef>
              <a:spcAft>
                <a:spcPct val="35000"/>
              </a:spcAft>
              <a:buFont typeface="Arial" panose="020B0604020202020204" pitchFamily="34" charset="0"/>
              <a:buChar char="•"/>
            </a:pPr>
            <a:r>
              <a:rPr lang="en-US" sz="2000" dirty="0">
                <a:hlinkClick r:id="rId6"/>
              </a:rPr>
              <a:t>Lab 11 – Implement Monitoring</a:t>
            </a:r>
            <a:endParaRPr lang="en-US" sz="2000" dirty="0"/>
          </a:p>
        </p:txBody>
      </p:sp>
    </p:spTree>
    <p:extLst>
      <p:ext uri="{BB962C8B-B14F-4D97-AF65-F5344CB8AC3E}">
        <p14:creationId xmlns:p14="http://schemas.microsoft.com/office/powerpoint/2010/main" val="1653400231"/>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Learning Objectives - Configure Log </a:t>
            </a:r>
            <a:r>
              <a:rPr lang="en-US"/>
              <a:t>Analytics </a:t>
            </a:r>
            <a:endParaRPr lang="en-US" dirty="0"/>
          </a:p>
        </p:txBody>
      </p:sp>
      <p:sp>
        <p:nvSpPr>
          <p:cNvPr id="49" name="Rectangle 48">
            <a:extLst>
              <a:ext uri="{FF2B5EF4-FFF2-40B4-BE49-F238E27FC236}">
                <a16:creationId xmlns:a16="http://schemas.microsoft.com/office/drawing/2014/main" id="{53B635EF-3EA3-471D-B5DF-DB26BC3143F0}"/>
              </a:ext>
            </a:extLst>
          </p:cNvPr>
          <p:cNvSpPr/>
          <p:nvPr/>
        </p:nvSpPr>
        <p:spPr bwMode="auto">
          <a:xfrm>
            <a:off x="465138" y="1316868"/>
            <a:ext cx="5378623" cy="348210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Determine Log Analytics Uses</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Create a Workspace</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Query Log Analytics Data</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Structure Log Analytics Queries</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Demonstration – Log Analytics</a:t>
            </a:r>
          </a:p>
          <a:p>
            <a:pPr marL="342900" indent="-342900" defTabSz="444500">
              <a:lnSpc>
                <a:spcPct val="150000"/>
              </a:lnSpc>
              <a:spcBef>
                <a:spcPct val="0"/>
              </a:spcBef>
              <a:spcAft>
                <a:spcPts val="1200"/>
              </a:spcAft>
              <a:buFont typeface="Arial" panose="020B0604020202020204" pitchFamily="34" charset="0"/>
              <a:buChar char="•"/>
            </a:pPr>
            <a:r>
              <a:rPr lang="en-US" sz="2000" dirty="0">
                <a:solidFill>
                  <a:schemeClr val="tx1"/>
                </a:solidFill>
              </a:rPr>
              <a:t>Learning Recap</a:t>
            </a:r>
          </a:p>
        </p:txBody>
      </p:sp>
      <p:sp>
        <p:nvSpPr>
          <p:cNvPr id="3" name="TextBox 2">
            <a:extLst>
              <a:ext uri="{FF2B5EF4-FFF2-40B4-BE49-F238E27FC236}">
                <a16:creationId xmlns:a16="http://schemas.microsoft.com/office/drawing/2014/main" id="{A5C63B55-2159-AE7C-5040-F1EBDEDA3648}"/>
              </a:ext>
            </a:extLst>
          </p:cNvPr>
          <p:cNvSpPr txBox="1"/>
          <p:nvPr/>
        </p:nvSpPr>
        <p:spPr>
          <a:xfrm>
            <a:off x="6592715" y="1998859"/>
            <a:ext cx="4761702" cy="1000274"/>
          </a:xfrm>
          <a:prstGeom prst="rect">
            <a:avLst/>
          </a:prstGeom>
          <a:noFill/>
        </p:spPr>
        <p:txBody>
          <a:bodyPr wrap="square">
            <a:spAutoFit/>
          </a:bodyPr>
          <a:lstStyle/>
          <a:p>
            <a:pPr algn="l"/>
            <a:r>
              <a:rPr lang="en-US" kern="0" dirty="0">
                <a:solidFill>
                  <a:srgbClr val="243A5E"/>
                </a:solidFill>
              </a:rPr>
              <a:t>Monitor and maintain Azure resources (10–15%): Monitor resources in Azure</a:t>
            </a:r>
          </a:p>
          <a:p>
            <a:pPr algn="l">
              <a:spcBef>
                <a:spcPts val="600"/>
              </a:spcBef>
              <a:buFont typeface="Arial" panose="020B0604020202020204" pitchFamily="34" charset="0"/>
              <a:buChar char="•"/>
            </a:pPr>
            <a:r>
              <a:rPr lang="en-US" b="0" i="0" dirty="0">
                <a:solidFill>
                  <a:srgbClr val="161616"/>
                </a:solidFill>
                <a:effectLst/>
                <a:latin typeface="Segoe UI" panose="020B0502040204020203" pitchFamily="34" charset="0"/>
              </a:rPr>
              <a:t> Query and analyze logs in Azure Monitor</a:t>
            </a:r>
          </a:p>
        </p:txBody>
      </p:sp>
    </p:spTree>
    <p:extLst>
      <p:ext uri="{BB962C8B-B14F-4D97-AF65-F5344CB8AC3E}">
        <p14:creationId xmlns:p14="http://schemas.microsoft.com/office/powerpoint/2010/main" val="4038080133"/>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BB8E15-07CC-4B42-AB9F-9162C9F776EB}"/>
              </a:ext>
            </a:extLst>
          </p:cNvPr>
          <p:cNvSpPr>
            <a:spLocks noGrp="1"/>
          </p:cNvSpPr>
          <p:nvPr>
            <p:ph type="title"/>
          </p:nvPr>
        </p:nvSpPr>
        <p:spPr/>
        <p:txBody>
          <a:bodyPr/>
          <a:lstStyle/>
          <a:p>
            <a:r>
              <a:rPr lang="en-US" dirty="0">
                <a:cs typeface="Segoe UI"/>
              </a:rPr>
              <a:t>Determine Log Analytics Uses</a:t>
            </a:r>
          </a:p>
        </p:txBody>
      </p:sp>
      <p:sp>
        <p:nvSpPr>
          <p:cNvPr id="6" name="Rectangle 5">
            <a:extLst>
              <a:ext uri="{FF2B5EF4-FFF2-40B4-BE49-F238E27FC236}">
                <a16:creationId xmlns:a16="http://schemas.microsoft.com/office/drawing/2014/main" id="{2B075833-694E-4137-B519-80D51BBB18CE}"/>
              </a:ext>
              <a:ext uri="{C183D7F6-B498-43B3-948B-1728B52AA6E4}">
                <adec:decorative xmlns:adec="http://schemas.microsoft.com/office/drawing/2017/decorative" val="0"/>
              </a:ext>
            </a:extLst>
          </p:cNvPr>
          <p:cNvSpPr/>
          <p:nvPr/>
        </p:nvSpPr>
        <p:spPr bwMode="auto">
          <a:xfrm>
            <a:off x="465140" y="1459498"/>
            <a:ext cx="5059362" cy="1249458"/>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service that helps you collect and analyze data generated by resources in your cloud and on-premises environments</a:t>
            </a:r>
          </a:p>
        </p:txBody>
      </p:sp>
      <p:sp>
        <p:nvSpPr>
          <p:cNvPr id="7" name="Rectangle 6">
            <a:extLst>
              <a:ext uri="{FF2B5EF4-FFF2-40B4-BE49-F238E27FC236}">
                <a16:creationId xmlns:a16="http://schemas.microsoft.com/office/drawing/2014/main" id="{7870B128-9604-4F4F-8EAE-0DCC410C5C12}"/>
              </a:ext>
              <a:ext uri="{C183D7F6-B498-43B3-948B-1728B52AA6E4}">
                <adec:decorative xmlns:adec="http://schemas.microsoft.com/office/drawing/2017/decorative" val="0"/>
              </a:ext>
            </a:extLst>
          </p:cNvPr>
          <p:cNvSpPr/>
          <p:nvPr/>
        </p:nvSpPr>
        <p:spPr bwMode="auto">
          <a:xfrm>
            <a:off x="465140" y="2832718"/>
            <a:ext cx="5059362" cy="1249459"/>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Write log queries and interactively analyze their results</a:t>
            </a:r>
          </a:p>
        </p:txBody>
      </p:sp>
      <p:sp>
        <p:nvSpPr>
          <p:cNvPr id="8" name="Rectangle 7">
            <a:extLst>
              <a:ext uri="{FF2B5EF4-FFF2-40B4-BE49-F238E27FC236}">
                <a16:creationId xmlns:a16="http://schemas.microsoft.com/office/drawing/2014/main" id="{B7C5506F-CFC3-4B03-9B26-C03B4637B9D1}"/>
              </a:ext>
              <a:ext uri="{C183D7F6-B498-43B3-948B-1728B52AA6E4}">
                <adec:decorative xmlns:adec="http://schemas.microsoft.com/office/drawing/2017/decorative" val="0"/>
              </a:ext>
            </a:extLst>
          </p:cNvPr>
          <p:cNvSpPr/>
          <p:nvPr/>
        </p:nvSpPr>
        <p:spPr bwMode="auto">
          <a:xfrm>
            <a:off x="465138" y="4205938"/>
            <a:ext cx="5059362" cy="132908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Examples include assessing system updates and troubleshooting operational incidents</a:t>
            </a:r>
          </a:p>
        </p:txBody>
      </p:sp>
      <p:pic>
        <p:nvPicPr>
          <p:cNvPr id="2" name="Picture 2" descr="Screenshot of Microsoft Monitor Logs - Logs is being highlighted and on the right New Query One window pops up">
            <a:extLst>
              <a:ext uri="{FF2B5EF4-FFF2-40B4-BE49-F238E27FC236}">
                <a16:creationId xmlns:a16="http://schemas.microsoft.com/office/drawing/2014/main" id="{2B123903-9386-4D62-8827-2914A02356F4}"/>
              </a:ext>
            </a:extLst>
          </p:cNvPr>
          <p:cNvPicPr>
            <a:picLocks noChangeAspect="1"/>
          </p:cNvPicPr>
          <p:nvPr/>
        </p:nvPicPr>
        <p:blipFill>
          <a:blip r:embed="rId3"/>
          <a:stretch>
            <a:fillRect/>
          </a:stretch>
        </p:blipFill>
        <p:spPr>
          <a:xfrm>
            <a:off x="6392170" y="1254349"/>
            <a:ext cx="4787319" cy="4988127"/>
          </a:xfrm>
          <a:prstGeom prst="rect">
            <a:avLst/>
          </a:prstGeom>
          <a:ln>
            <a:noFill/>
          </a:ln>
        </p:spPr>
      </p:pic>
    </p:spTree>
    <p:extLst>
      <p:ext uri="{BB962C8B-B14F-4D97-AF65-F5344CB8AC3E}">
        <p14:creationId xmlns:p14="http://schemas.microsoft.com/office/powerpoint/2010/main" val="28387288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0198-9E9B-4199-8F93-D516F767DE10}"/>
              </a:ext>
            </a:extLst>
          </p:cNvPr>
          <p:cNvSpPr>
            <a:spLocks noGrp="1"/>
          </p:cNvSpPr>
          <p:nvPr>
            <p:ph type="title"/>
          </p:nvPr>
        </p:nvSpPr>
        <p:spPr/>
        <p:txBody>
          <a:bodyPr/>
          <a:lstStyle/>
          <a:p>
            <a:r>
              <a:rPr lang="en-US" dirty="0"/>
              <a:t>Demonstration – Log Analytics</a:t>
            </a:r>
          </a:p>
        </p:txBody>
      </p:sp>
      <p:sp>
        <p:nvSpPr>
          <p:cNvPr id="5" name="TextBox 4">
            <a:extLst>
              <a:ext uri="{FF2B5EF4-FFF2-40B4-BE49-F238E27FC236}">
                <a16:creationId xmlns:a16="http://schemas.microsoft.com/office/drawing/2014/main" id="{17D97059-4512-97BF-DCF6-5BDECD8AE533}"/>
              </a:ext>
            </a:extLst>
          </p:cNvPr>
          <p:cNvSpPr txBox="1"/>
          <p:nvPr/>
        </p:nvSpPr>
        <p:spPr>
          <a:xfrm>
            <a:off x="892037" y="1677042"/>
            <a:ext cx="6216926" cy="958339"/>
          </a:xfrm>
          <a:prstGeom prst="rect">
            <a:avLst/>
          </a:prstGeom>
          <a:noFill/>
        </p:spPr>
        <p:txBody>
          <a:bodyPr wrap="square">
            <a:spAutoFit/>
          </a:bodyPr>
          <a:lstStyle/>
          <a:p>
            <a:pPr marL="342900" indent="-342900" defTabSz="932472" fontAlgn="base">
              <a:lnSpc>
                <a:spcPct val="150000"/>
              </a:lnSpc>
              <a:spcBef>
                <a:spcPct val="0"/>
              </a:spcBef>
              <a:spcAft>
                <a:spcPct val="0"/>
              </a:spcAft>
              <a:buFont typeface="Arial" panose="020B0604020202020204" pitchFamily="34" charset="0"/>
              <a:buChar char="•"/>
            </a:pPr>
            <a:r>
              <a:rPr lang="en-US" sz="2000" dirty="0">
                <a:solidFill>
                  <a:schemeClr val="tx1"/>
                </a:solidFill>
              </a:rPr>
              <a:t>Review built-in log queries</a:t>
            </a:r>
          </a:p>
          <a:p>
            <a:pPr marL="342900" indent="-342900" defTabSz="932472" fontAlgn="base">
              <a:lnSpc>
                <a:spcPct val="150000"/>
              </a:lnSpc>
              <a:spcBef>
                <a:spcPct val="0"/>
              </a:spcBef>
              <a:spcAft>
                <a:spcPct val="0"/>
              </a:spcAft>
              <a:buFont typeface="Arial" panose="020B0604020202020204" pitchFamily="34" charset="0"/>
              <a:buChar char="•"/>
            </a:pPr>
            <a:r>
              <a:rPr lang="en-US" sz="2000" dirty="0">
                <a:solidFill>
                  <a:schemeClr val="tx1"/>
                </a:solidFill>
              </a:rPr>
              <a:t>Review the KQL language</a:t>
            </a:r>
          </a:p>
        </p:txBody>
      </p:sp>
    </p:spTree>
    <p:extLst>
      <p:ext uri="{BB962C8B-B14F-4D97-AF65-F5344CB8AC3E}">
        <p14:creationId xmlns:p14="http://schemas.microsoft.com/office/powerpoint/2010/main" val="3699274446"/>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a Workspace</a:t>
            </a:r>
          </a:p>
        </p:txBody>
      </p:sp>
      <p:sp>
        <p:nvSpPr>
          <p:cNvPr id="11" name="Rectangle 10">
            <a:extLst>
              <a:ext uri="{FF2B5EF4-FFF2-40B4-BE49-F238E27FC236}">
                <a16:creationId xmlns:a16="http://schemas.microsoft.com/office/drawing/2014/main" id="{B9C68CE0-7F43-433F-9771-4C6305E34249}"/>
              </a:ext>
              <a:ext uri="{C183D7F6-B498-43B3-948B-1728B52AA6E4}">
                <adec:decorative xmlns:adec="http://schemas.microsoft.com/office/drawing/2017/decorative" val="0"/>
              </a:ext>
            </a:extLst>
          </p:cNvPr>
          <p:cNvSpPr/>
          <p:nvPr/>
        </p:nvSpPr>
        <p:spPr bwMode="auto">
          <a:xfrm>
            <a:off x="465138" y="1614813"/>
            <a:ext cx="5059362" cy="1240162"/>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is an Azure resource and</a:t>
            </a:r>
            <a:br>
              <a:rPr lang="en-US" sz="2000" dirty="0">
                <a:solidFill>
                  <a:schemeClr val="tx1"/>
                </a:solidFill>
              </a:rPr>
            </a:br>
            <a:r>
              <a:rPr lang="en-US" sz="2000" dirty="0">
                <a:solidFill>
                  <a:schemeClr val="tx1"/>
                </a:solidFill>
              </a:rPr>
              <a:t>is a container where data is collected, aggregated, analyzed, and presented</a:t>
            </a:r>
          </a:p>
        </p:txBody>
      </p:sp>
      <p:sp>
        <p:nvSpPr>
          <p:cNvPr id="12" name="Rectangle 11">
            <a:extLst>
              <a:ext uri="{FF2B5EF4-FFF2-40B4-BE49-F238E27FC236}">
                <a16:creationId xmlns:a16="http://schemas.microsoft.com/office/drawing/2014/main" id="{1A38F902-ECEC-4E53-8663-98AC2B9F3397}"/>
              </a:ext>
              <a:ext uri="{C183D7F6-B498-43B3-948B-1728B52AA6E4}">
                <adec:decorative xmlns:adec="http://schemas.microsoft.com/office/drawing/2017/decorative" val="0"/>
              </a:ext>
            </a:extLst>
          </p:cNvPr>
          <p:cNvSpPr/>
          <p:nvPr/>
        </p:nvSpPr>
        <p:spPr bwMode="auto">
          <a:xfrm>
            <a:off x="465138" y="3079613"/>
            <a:ext cx="5059362" cy="124016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You can have multiple workspaces per Azure subscription, and you can have access to more than one workspace</a:t>
            </a:r>
          </a:p>
        </p:txBody>
      </p:sp>
      <p:sp>
        <p:nvSpPr>
          <p:cNvPr id="13" name="Rectangle 12">
            <a:extLst>
              <a:ext uri="{FF2B5EF4-FFF2-40B4-BE49-F238E27FC236}">
                <a16:creationId xmlns:a16="http://schemas.microsoft.com/office/drawing/2014/main" id="{F7E4931E-7AAE-4F69-B021-33C4D5D91F79}"/>
              </a:ext>
              <a:ext uri="{C183D7F6-B498-43B3-948B-1728B52AA6E4}">
                <adec:decorative xmlns:adec="http://schemas.microsoft.com/office/drawing/2017/decorative" val="0"/>
              </a:ext>
            </a:extLst>
          </p:cNvPr>
          <p:cNvSpPr/>
          <p:nvPr/>
        </p:nvSpPr>
        <p:spPr bwMode="auto">
          <a:xfrm>
            <a:off x="465138" y="4544412"/>
            <a:ext cx="5059362" cy="1240161"/>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A workspace provides a geographic location, data isolation, and scope</a:t>
            </a:r>
          </a:p>
        </p:txBody>
      </p:sp>
      <p:pic>
        <p:nvPicPr>
          <p:cNvPr id="4" name="Picture 3" descr="Screenshot of the Create Log Analytics workspace portal page. ">
            <a:extLst>
              <a:ext uri="{FF2B5EF4-FFF2-40B4-BE49-F238E27FC236}">
                <a16:creationId xmlns:a16="http://schemas.microsoft.com/office/drawing/2014/main" id="{B523FFE5-00CD-9F6D-8E2D-F60988784B7F}"/>
              </a:ext>
            </a:extLst>
          </p:cNvPr>
          <p:cNvPicPr>
            <a:picLocks noChangeAspect="1"/>
          </p:cNvPicPr>
          <p:nvPr/>
        </p:nvPicPr>
        <p:blipFill>
          <a:blip r:embed="rId3"/>
          <a:stretch>
            <a:fillRect/>
          </a:stretch>
        </p:blipFill>
        <p:spPr>
          <a:xfrm>
            <a:off x="6140145" y="1304289"/>
            <a:ext cx="5622036" cy="4945380"/>
          </a:xfrm>
          <a:prstGeom prst="rect">
            <a:avLst/>
          </a:prstGeom>
        </p:spPr>
      </p:pic>
    </p:spTree>
    <p:extLst>
      <p:ext uri="{BB962C8B-B14F-4D97-AF65-F5344CB8AC3E}">
        <p14:creationId xmlns:p14="http://schemas.microsoft.com/office/powerpoint/2010/main" val="60174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Query Log Analytics Data</a:t>
            </a:r>
          </a:p>
        </p:txBody>
      </p:sp>
      <p:sp>
        <p:nvSpPr>
          <p:cNvPr id="6" name="Rectangle 5">
            <a:extLst>
              <a:ext uri="{FF2B5EF4-FFF2-40B4-BE49-F238E27FC236}">
                <a16:creationId xmlns:a16="http://schemas.microsoft.com/office/drawing/2014/main" id="{6BEBBF42-D68B-4CF7-9DA4-88B310D77DED}"/>
              </a:ext>
              <a:ext uri="{C183D7F6-B498-43B3-948B-1728B52AA6E4}">
                <adec:decorative xmlns:adec="http://schemas.microsoft.com/office/drawing/2017/decorative" val="0"/>
              </a:ext>
            </a:extLst>
          </p:cNvPr>
          <p:cNvSpPr/>
          <p:nvPr/>
        </p:nvSpPr>
        <p:spPr bwMode="auto">
          <a:xfrm>
            <a:off x="427038" y="1486285"/>
            <a:ext cx="5188570" cy="941127"/>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Common queries and a query language (KQL) for custom searches</a:t>
            </a:r>
          </a:p>
        </p:txBody>
      </p:sp>
      <p:sp>
        <p:nvSpPr>
          <p:cNvPr id="7" name="Rectangle 6">
            <a:extLst>
              <a:ext uri="{FF2B5EF4-FFF2-40B4-BE49-F238E27FC236}">
                <a16:creationId xmlns:a16="http://schemas.microsoft.com/office/drawing/2014/main" id="{2A950FB8-3454-424D-92E9-BB69C17E17DD}"/>
              </a:ext>
              <a:ext uri="{C183D7F6-B498-43B3-948B-1728B52AA6E4}">
                <adec:decorative xmlns:adec="http://schemas.microsoft.com/office/drawing/2017/decorative" val="0"/>
              </a:ext>
            </a:extLst>
          </p:cNvPr>
          <p:cNvSpPr/>
          <p:nvPr/>
        </p:nvSpPr>
        <p:spPr bwMode="auto">
          <a:xfrm>
            <a:off x="427039" y="2628403"/>
            <a:ext cx="5188570" cy="94112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Quickly retrieve and consolidate data in the repository</a:t>
            </a:r>
          </a:p>
        </p:txBody>
      </p:sp>
      <p:sp>
        <p:nvSpPr>
          <p:cNvPr id="8" name="Rectangle 7">
            <a:extLst>
              <a:ext uri="{FF2B5EF4-FFF2-40B4-BE49-F238E27FC236}">
                <a16:creationId xmlns:a16="http://schemas.microsoft.com/office/drawing/2014/main" id="{DB3D733E-BF55-473B-AA83-8272CBC5521D}"/>
              </a:ext>
              <a:ext uri="{C183D7F6-B498-43B3-948B-1728B52AA6E4}">
                <adec:decorative xmlns:adec="http://schemas.microsoft.com/office/drawing/2017/decorative" val="0"/>
              </a:ext>
            </a:extLst>
          </p:cNvPr>
          <p:cNvSpPr/>
          <p:nvPr/>
        </p:nvSpPr>
        <p:spPr bwMode="auto">
          <a:xfrm>
            <a:off x="427038" y="3823211"/>
            <a:ext cx="5188570" cy="94112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Save or have log searches run automatically to create an alert </a:t>
            </a:r>
          </a:p>
        </p:txBody>
      </p:sp>
      <p:sp>
        <p:nvSpPr>
          <p:cNvPr id="9" name="Rectangle 8">
            <a:extLst>
              <a:ext uri="{FF2B5EF4-FFF2-40B4-BE49-F238E27FC236}">
                <a16:creationId xmlns:a16="http://schemas.microsoft.com/office/drawing/2014/main" id="{DC24399E-B6DE-484B-A796-F2ADD18A18DD}"/>
              </a:ext>
              <a:ext uri="{C183D7F6-B498-43B3-948B-1728B52AA6E4}">
                <adec:decorative xmlns:adec="http://schemas.microsoft.com/office/drawing/2017/decorative" val="0"/>
              </a:ext>
            </a:extLst>
          </p:cNvPr>
          <p:cNvSpPr/>
          <p:nvPr/>
        </p:nvSpPr>
        <p:spPr bwMode="auto">
          <a:xfrm>
            <a:off x="427038" y="5018019"/>
            <a:ext cx="5188570" cy="941126"/>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sz="2000" dirty="0">
                <a:solidFill>
                  <a:schemeClr val="tx1"/>
                </a:solidFill>
              </a:rPr>
              <a:t>Export the data to Power BI or Excel</a:t>
            </a:r>
          </a:p>
        </p:txBody>
      </p:sp>
      <p:pic>
        <p:nvPicPr>
          <p:cNvPr id="5" name="Picture 4" descr="Screenshot of the Log Analytics All Queries portal page. ">
            <a:extLst>
              <a:ext uri="{FF2B5EF4-FFF2-40B4-BE49-F238E27FC236}">
                <a16:creationId xmlns:a16="http://schemas.microsoft.com/office/drawing/2014/main" id="{8579CC0F-C532-4204-A0FE-E219066C618B}"/>
              </a:ext>
            </a:extLst>
          </p:cNvPr>
          <p:cNvPicPr>
            <a:picLocks noChangeAspect="1"/>
          </p:cNvPicPr>
          <p:nvPr/>
        </p:nvPicPr>
        <p:blipFill>
          <a:blip r:embed="rId3"/>
          <a:stretch>
            <a:fillRect/>
          </a:stretch>
        </p:blipFill>
        <p:spPr>
          <a:xfrm>
            <a:off x="6212681" y="1321653"/>
            <a:ext cx="5067300" cy="4802124"/>
          </a:xfrm>
          <a:prstGeom prst="rect">
            <a:avLst/>
          </a:prstGeom>
        </p:spPr>
      </p:pic>
    </p:spTree>
    <p:extLst>
      <p:ext uri="{BB962C8B-B14F-4D97-AF65-F5344CB8AC3E}">
        <p14:creationId xmlns:p14="http://schemas.microsoft.com/office/powerpoint/2010/main" val="305324842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621376-13AB-4493-AA50-3523327179B5}"/>
              </a:ext>
            </a:extLst>
          </p:cNvPr>
          <p:cNvSpPr>
            <a:spLocks noGrp="1"/>
          </p:cNvSpPr>
          <p:nvPr>
            <p:ph type="title"/>
          </p:nvPr>
        </p:nvSpPr>
        <p:spPr/>
        <p:txBody>
          <a:bodyPr/>
          <a:lstStyle/>
          <a:p>
            <a:r>
              <a:rPr lang="en-US" b="1" dirty="0"/>
              <a:t>Structure Log Analytics Queries</a:t>
            </a:r>
          </a:p>
        </p:txBody>
      </p:sp>
      <p:pic>
        <p:nvPicPr>
          <p:cNvPr id="6" name="Picture 5" descr="Illustration showing how Log Analytics queries are built from data in dedicated tables in a Log Analytics workspace. An example of a query is given that uses the main query tables (Event, Syslog, Heartbeat, and Alert)">
            <a:extLst>
              <a:ext uri="{FF2B5EF4-FFF2-40B4-BE49-F238E27FC236}">
                <a16:creationId xmlns:a16="http://schemas.microsoft.com/office/drawing/2014/main" id="{1EDFD141-9E91-43BB-8AD9-9C5B8BA7E06C}"/>
              </a:ext>
            </a:extLst>
          </p:cNvPr>
          <p:cNvPicPr/>
          <p:nvPr/>
        </p:nvPicPr>
        <p:blipFill>
          <a:blip r:embed="rId3"/>
          <a:stretch>
            <a:fillRect/>
          </a:stretch>
        </p:blipFill>
        <p:spPr>
          <a:xfrm>
            <a:off x="2068910" y="1270000"/>
            <a:ext cx="8298656" cy="3492500"/>
          </a:xfrm>
          <a:prstGeom prst="rect">
            <a:avLst/>
          </a:prstGeom>
        </p:spPr>
      </p:pic>
      <p:sp>
        <p:nvSpPr>
          <p:cNvPr id="8" name="Freeform: Shape 7">
            <a:extLst>
              <a:ext uri="{FF2B5EF4-FFF2-40B4-BE49-F238E27FC236}">
                <a16:creationId xmlns:a16="http://schemas.microsoft.com/office/drawing/2014/main" id="{D12DF2CC-7C69-4258-A2E0-7472160BA0D3}"/>
              </a:ext>
            </a:extLst>
          </p:cNvPr>
          <p:cNvSpPr/>
          <p:nvPr/>
        </p:nvSpPr>
        <p:spPr>
          <a:xfrm>
            <a:off x="424435" y="4762500"/>
            <a:ext cx="11571287" cy="1449544"/>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rgbClr val="EBEBEB"/>
          </a:solidFill>
          <a:ln w="6350">
            <a:solidFill>
              <a:srgbClr val="EBEBEB"/>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ctr" anchorCtr="0">
            <a:noAutofit/>
          </a:bodyPr>
          <a:lstStyle/>
          <a:p>
            <a:pPr marL="233149" lvl="1"/>
            <a:r>
              <a:rPr lang="en-US" dirty="0">
                <a:solidFill>
                  <a:schemeClr val="tx1"/>
                </a:solidFill>
                <a:latin typeface="Consolas" panose="020B0609020204030204" pitchFamily="49" charset="0"/>
              </a:rPr>
              <a:t>Event</a:t>
            </a:r>
          </a:p>
          <a:p>
            <a:pPr marL="233149" lvl="1"/>
            <a:r>
              <a:rPr lang="en-US" dirty="0">
                <a:solidFill>
                  <a:schemeClr val="tx1"/>
                </a:solidFill>
                <a:latin typeface="Consolas" panose="020B0609020204030204" pitchFamily="49" charset="0"/>
              </a:rPr>
              <a:t>| where (EventLevelName == "Error")</a:t>
            </a:r>
          </a:p>
          <a:p>
            <a:pPr marL="233149" lvl="1"/>
            <a:r>
              <a:rPr lang="en-US" dirty="0">
                <a:solidFill>
                  <a:schemeClr val="tx1"/>
                </a:solidFill>
                <a:latin typeface="Consolas" panose="020B0609020204030204" pitchFamily="49" charset="0"/>
              </a:rPr>
              <a:t>| where (TimeGenerated &gt; ago(1days))</a:t>
            </a:r>
          </a:p>
          <a:p>
            <a:pPr marL="233149" lvl="1"/>
            <a:r>
              <a:rPr lang="en-US" dirty="0">
                <a:solidFill>
                  <a:schemeClr val="tx1"/>
                </a:solidFill>
                <a:latin typeface="Consolas" panose="020B0609020204030204" pitchFamily="49" charset="0"/>
              </a:rPr>
              <a:t>| summarize ErrorCount = count() by Computer</a:t>
            </a:r>
          </a:p>
          <a:p>
            <a:pPr marL="233149" lvl="1"/>
            <a:r>
              <a:rPr lang="en-US" dirty="0">
                <a:solidFill>
                  <a:schemeClr val="tx1"/>
                </a:solidFill>
                <a:latin typeface="Consolas" panose="020B0609020204030204" pitchFamily="49" charset="0"/>
              </a:rPr>
              <a:t>| top 10 by ErrorCount desc</a:t>
            </a:r>
          </a:p>
        </p:txBody>
      </p:sp>
    </p:spTree>
    <p:extLst>
      <p:ext uri="{BB962C8B-B14F-4D97-AF65-F5344CB8AC3E}">
        <p14:creationId xmlns:p14="http://schemas.microsoft.com/office/powerpoint/2010/main" val="37423362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t>Learning Recap – Configure Log Analytics</a:t>
            </a:r>
          </a:p>
        </p:txBody>
      </p:sp>
      <p:sp>
        <p:nvSpPr>
          <p:cNvPr id="12" name="TextBox 11">
            <a:extLst>
              <a:ext uri="{FF2B5EF4-FFF2-40B4-BE49-F238E27FC236}">
                <a16:creationId xmlns:a16="http://schemas.microsoft.com/office/drawing/2014/main" id="{AB0E0891-AD3C-445A-A373-5B63DD9569F1}"/>
              </a:ext>
            </a:extLst>
          </p:cNvPr>
          <p:cNvSpPr txBox="1"/>
          <p:nvPr/>
        </p:nvSpPr>
        <p:spPr>
          <a:xfrm>
            <a:off x="3930730" y="2049827"/>
            <a:ext cx="6215864" cy="400110"/>
          </a:xfrm>
          <a:prstGeom prst="rect">
            <a:avLst/>
          </a:prstGeom>
          <a:noFill/>
        </p:spPr>
        <p:txBody>
          <a:bodyPr wrap="square">
            <a:spAutoFit/>
          </a:bodyPr>
          <a:lstStyle/>
          <a:p>
            <a:pPr marL="342900" indent="-342900">
              <a:buFont typeface="Arial" panose="020B0604020202020204" pitchFamily="34" charset="0"/>
              <a:buChar char="•"/>
            </a:pPr>
            <a:r>
              <a:rPr lang="en-US" sz="2000" dirty="0">
                <a:hlinkClick r:id="rId3"/>
              </a:rPr>
              <a:t>Write your first query with Kusto Query Language </a:t>
            </a:r>
            <a:endParaRPr lang="en-US" sz="2000" dirty="0"/>
          </a:p>
        </p:txBody>
      </p:sp>
    </p:spTree>
    <p:extLst>
      <p:ext uri="{BB962C8B-B14F-4D97-AF65-F5344CB8AC3E}">
        <p14:creationId xmlns:p14="http://schemas.microsoft.com/office/powerpoint/2010/main" val="2569214390"/>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1340" y="3514705"/>
            <a:ext cx="6472474" cy="565091"/>
          </a:xfrm>
        </p:spPr>
        <p:txBody>
          <a:bodyPr/>
          <a:lstStyle/>
          <a:p>
            <a:r>
              <a:rPr lang="en-US" dirty="0"/>
              <a:t>Lab – Implement Monitoring</a:t>
            </a:r>
          </a:p>
        </p:txBody>
      </p:sp>
    </p:spTree>
    <p:extLst>
      <p:ext uri="{BB962C8B-B14F-4D97-AF65-F5344CB8AC3E}">
        <p14:creationId xmlns:p14="http://schemas.microsoft.com/office/powerpoint/2010/main" val="3194727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B55C8-6368-4BBB-A9E6-0DE88363DA1D}"/>
              </a:ext>
            </a:extLst>
          </p:cNvPr>
          <p:cNvSpPr>
            <a:spLocks noGrp="1"/>
          </p:cNvSpPr>
          <p:nvPr>
            <p:ph type="title"/>
          </p:nvPr>
        </p:nvSpPr>
        <p:spPr>
          <a:xfrm>
            <a:off x="600855" y="525428"/>
            <a:ext cx="11701941" cy="502246"/>
          </a:xfrm>
        </p:spPr>
        <p:txBody>
          <a:bodyPr>
            <a:noAutofit/>
          </a:bodyPr>
          <a:lstStyle/>
          <a:p>
            <a:r>
              <a:rPr lang="en-US" dirty="0"/>
              <a:t>Lab 11 – Implement monitoring</a:t>
            </a:r>
          </a:p>
        </p:txBody>
      </p:sp>
      <p:sp>
        <p:nvSpPr>
          <p:cNvPr id="5" name="Text Placeholder 2">
            <a:extLst>
              <a:ext uri="{FF2B5EF4-FFF2-40B4-BE49-F238E27FC236}">
                <a16:creationId xmlns:a16="http://schemas.microsoft.com/office/drawing/2014/main" id="{5B4572D1-8BDB-4E8C-997C-153C1991CF42}"/>
              </a:ext>
            </a:extLst>
          </p:cNvPr>
          <p:cNvSpPr txBox="1">
            <a:spLocks/>
          </p:cNvSpPr>
          <p:nvPr/>
        </p:nvSpPr>
        <p:spPr>
          <a:xfrm>
            <a:off x="340048" y="2406469"/>
            <a:ext cx="3758606" cy="2260106"/>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SzPct val="100000"/>
            </a:pPr>
            <a:r>
              <a:rPr lang="en-US" sz="1800" spc="0" dirty="0">
                <a:latin typeface="+mn-lt"/>
              </a:rPr>
              <a:t>In this lab, you learn about Azure Monitor.</a:t>
            </a:r>
          </a:p>
          <a:p>
            <a:pPr>
              <a:buSzPct val="100000"/>
            </a:pPr>
            <a:endParaRPr lang="en-US" sz="1800" spc="0" dirty="0">
              <a:latin typeface="+mn-lt"/>
            </a:endParaRPr>
          </a:p>
          <a:p>
            <a:pPr>
              <a:buSzPct val="100000"/>
            </a:pPr>
            <a:r>
              <a:rPr lang="en-US" sz="1800" spc="0" dirty="0">
                <a:latin typeface="+mn-lt"/>
              </a:rPr>
              <a:t>You learn to create an alert to be sent to an action group.</a:t>
            </a:r>
          </a:p>
          <a:p>
            <a:pPr>
              <a:buSzPct val="100000"/>
            </a:pPr>
            <a:endParaRPr lang="en-US" sz="1800" spc="0" dirty="0">
              <a:latin typeface="+mn-lt"/>
            </a:endParaRPr>
          </a:p>
          <a:p>
            <a:pPr>
              <a:buSzPct val="100000"/>
            </a:pPr>
            <a:r>
              <a:rPr lang="en-US" sz="1800" spc="0" dirty="0">
                <a:latin typeface="+mn-lt"/>
              </a:rPr>
              <a:t>You trigger the alert and check the activity log.  </a:t>
            </a:r>
          </a:p>
        </p:txBody>
      </p:sp>
      <p:sp>
        <p:nvSpPr>
          <p:cNvPr id="8" name="Rectangle 7">
            <a:extLst>
              <a:ext uri="{FF2B5EF4-FFF2-40B4-BE49-F238E27FC236}">
                <a16:creationId xmlns:a16="http://schemas.microsoft.com/office/drawing/2014/main" id="{143E2443-3CB7-4D43-9917-6DB7F6C731EF}"/>
              </a:ext>
            </a:extLst>
          </p:cNvPr>
          <p:cNvSpPr/>
          <p:nvPr/>
        </p:nvSpPr>
        <p:spPr bwMode="auto">
          <a:xfrm>
            <a:off x="5121949" y="2052287"/>
            <a:ext cx="6431746" cy="3313479"/>
          </a:xfrm>
          <a:prstGeom prst="rect">
            <a:avLst/>
          </a:prstGeom>
          <a:solidFill>
            <a:schemeClr val="bg1"/>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54" tIns="137141" rIns="182854" bIns="137141" numCol="1" spcCol="1270" anchor="t" anchorCtr="0">
            <a:noAutofit/>
          </a:bodyPr>
          <a:lstStyle/>
          <a:p>
            <a:pPr>
              <a:spcAft>
                <a:spcPts val="612"/>
              </a:spcAft>
              <a:buSzPct val="90000"/>
            </a:pPr>
            <a:r>
              <a:rPr lang="en-US" sz="2040" dirty="0">
                <a:solidFill>
                  <a:schemeClr val="tx1"/>
                </a:solidFill>
                <a:latin typeface="+mj-lt"/>
                <a:cs typeface="Segoe UI Semilight"/>
              </a:rPr>
              <a:t>Task 1</a:t>
            </a:r>
            <a:r>
              <a:rPr lang="en-US" sz="2040" dirty="0">
                <a:solidFill>
                  <a:schemeClr val="tx1"/>
                </a:solidFill>
                <a:cs typeface="Segoe UI Semilight"/>
              </a:rPr>
              <a:t>: Use a template to provision an infrastructure.</a:t>
            </a:r>
          </a:p>
          <a:p>
            <a:pPr>
              <a:spcAft>
                <a:spcPts val="612"/>
              </a:spcAft>
              <a:buSzPct val="90000"/>
            </a:pPr>
            <a:r>
              <a:rPr lang="en-US" sz="2040" dirty="0">
                <a:solidFill>
                  <a:schemeClr val="tx1"/>
                </a:solidFill>
                <a:latin typeface="+mj-lt"/>
                <a:cs typeface="Segoe UI Semilight"/>
              </a:rPr>
              <a:t>Task 2</a:t>
            </a:r>
            <a:r>
              <a:rPr lang="en-US" sz="2040" dirty="0">
                <a:solidFill>
                  <a:schemeClr val="tx1"/>
                </a:solidFill>
                <a:cs typeface="Segoe UI Semilight"/>
              </a:rPr>
              <a:t>: Create an alert.</a:t>
            </a:r>
          </a:p>
          <a:p>
            <a:pPr>
              <a:spcAft>
                <a:spcPts val="612"/>
              </a:spcAft>
              <a:buSzPct val="90000"/>
            </a:pPr>
            <a:r>
              <a:rPr lang="en-US" sz="2040" dirty="0">
                <a:solidFill>
                  <a:schemeClr val="tx1"/>
                </a:solidFill>
                <a:latin typeface="+mj-lt"/>
                <a:cs typeface="Segoe UI Semilight"/>
              </a:rPr>
              <a:t>Task 3</a:t>
            </a:r>
            <a:r>
              <a:rPr lang="en-US" sz="2040" dirty="0">
                <a:solidFill>
                  <a:schemeClr val="tx1"/>
                </a:solidFill>
                <a:cs typeface="Segoe UI Semilight"/>
              </a:rPr>
              <a:t>: Configure action group notifications.</a:t>
            </a:r>
          </a:p>
          <a:p>
            <a:pPr>
              <a:spcAft>
                <a:spcPts val="612"/>
              </a:spcAft>
              <a:buSzPct val="90000"/>
            </a:pPr>
            <a:r>
              <a:rPr lang="en-US" sz="2040" dirty="0">
                <a:solidFill>
                  <a:schemeClr val="tx1"/>
                </a:solidFill>
                <a:latin typeface="+mj-lt"/>
                <a:cs typeface="Segoe UI Semilight"/>
              </a:rPr>
              <a:t>Task 4: </a:t>
            </a:r>
            <a:r>
              <a:rPr lang="en-US" sz="2040" dirty="0">
                <a:solidFill>
                  <a:schemeClr val="tx1"/>
                </a:solidFill>
                <a:cs typeface="Segoe UI Semilight"/>
              </a:rPr>
              <a:t>Trigger an alert and confirm it is working.</a:t>
            </a:r>
          </a:p>
          <a:p>
            <a:pPr>
              <a:spcAft>
                <a:spcPts val="612"/>
              </a:spcAft>
              <a:buSzPct val="90000"/>
            </a:pPr>
            <a:r>
              <a:rPr lang="en-US" sz="2040" dirty="0">
                <a:solidFill>
                  <a:schemeClr val="tx1"/>
                </a:solidFill>
                <a:latin typeface="+mj-lt"/>
                <a:cs typeface="Segoe UI Semilight"/>
              </a:rPr>
              <a:t>Task 5</a:t>
            </a:r>
            <a:r>
              <a:rPr lang="en-US" sz="2040" dirty="0">
                <a:solidFill>
                  <a:schemeClr val="tx1"/>
                </a:solidFill>
                <a:cs typeface="Segoe UI Semilight"/>
              </a:rPr>
              <a:t>: Configure an alert rule.</a:t>
            </a:r>
          </a:p>
          <a:p>
            <a:pPr>
              <a:spcAft>
                <a:spcPts val="612"/>
              </a:spcAft>
              <a:buSzPct val="90000"/>
            </a:pPr>
            <a:r>
              <a:rPr lang="en-US" sz="2040" dirty="0">
                <a:solidFill>
                  <a:schemeClr val="tx1"/>
                </a:solidFill>
                <a:latin typeface="+mj-lt"/>
                <a:cs typeface="Segoe UI Semilight"/>
              </a:rPr>
              <a:t>Task 6</a:t>
            </a:r>
            <a:r>
              <a:rPr lang="en-US" sz="2040" dirty="0">
                <a:solidFill>
                  <a:schemeClr val="tx1"/>
                </a:solidFill>
                <a:cs typeface="Segoe UI Semilight"/>
              </a:rPr>
              <a:t>: Use Azure Monitor log queries.</a:t>
            </a:r>
          </a:p>
        </p:txBody>
      </p:sp>
      <p:sp>
        <p:nvSpPr>
          <p:cNvPr id="3" name="Text Placeholder 2">
            <a:extLst>
              <a:ext uri="{FF2B5EF4-FFF2-40B4-BE49-F238E27FC236}">
                <a16:creationId xmlns:a16="http://schemas.microsoft.com/office/drawing/2014/main" id="{27215AA5-E15C-4AA2-9693-9CAA4665B51F}"/>
              </a:ext>
              <a:ext uri="{C183D7F6-B498-43B3-948B-1728B52AA6E4}">
                <adec:decorative xmlns:adec="http://schemas.microsoft.com/office/drawing/2017/decorative" val="1"/>
              </a:ext>
            </a:extLst>
          </p:cNvPr>
          <p:cNvSpPr txBox="1">
            <a:spLocks/>
          </p:cNvSpPr>
          <p:nvPr/>
        </p:nvSpPr>
        <p:spPr>
          <a:xfrm>
            <a:off x="8251643" y="6126432"/>
            <a:ext cx="3408749" cy="246093"/>
          </a:xfrm>
          <a:prstGeom prst="rect">
            <a:avLst/>
          </a:prstGeom>
        </p:spPr>
        <p:txBody>
          <a:bodyPr vert="horz" wrap="square" lIns="0" tIns="0" rIns="0" bIns="0" rtlCol="0" anchor="t">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599" spc="0" dirty="0">
                <a:solidFill>
                  <a:schemeClr val="tx1"/>
                </a:solidFill>
                <a:latin typeface="+mn-lt"/>
                <a:cs typeface="Segoe UI Semilight"/>
              </a:rPr>
              <a:t>Next slide for an architecture diagram </a:t>
            </a:r>
          </a:p>
        </p:txBody>
      </p:sp>
      <p:sp>
        <p:nvSpPr>
          <p:cNvPr id="4" name="arrow_15">
            <a:extLst>
              <a:ext uri="{FF2B5EF4-FFF2-40B4-BE49-F238E27FC236}">
                <a16:creationId xmlns:a16="http://schemas.microsoft.com/office/drawing/2014/main" id="{92248CC0-8B9A-4982-A2E7-73815481BB90}"/>
              </a:ext>
              <a:ext uri="{C183D7F6-B498-43B3-948B-1728B52AA6E4}">
                <adec:decorative xmlns:adec="http://schemas.microsoft.com/office/drawing/2017/decorative" val="1"/>
              </a:ext>
            </a:extLst>
          </p:cNvPr>
          <p:cNvSpPr>
            <a:spLocks noChangeAspect="1" noEditPoints="1"/>
          </p:cNvSpPr>
          <p:nvPr/>
        </p:nvSpPr>
        <p:spPr bwMode="auto">
          <a:xfrm>
            <a:off x="11783228" y="6137089"/>
            <a:ext cx="225900" cy="224873"/>
          </a:xfrm>
          <a:custGeom>
            <a:avLst/>
            <a:gdLst>
              <a:gd name="T0" fmla="*/ 0 w 304"/>
              <a:gd name="T1" fmla="*/ 151 h 303"/>
              <a:gd name="T2" fmla="*/ 152 w 304"/>
              <a:gd name="T3" fmla="*/ 0 h 303"/>
              <a:gd name="T4" fmla="*/ 304 w 304"/>
              <a:gd name="T5" fmla="*/ 151 h 303"/>
              <a:gd name="T6" fmla="*/ 152 w 304"/>
              <a:gd name="T7" fmla="*/ 303 h 303"/>
              <a:gd name="T8" fmla="*/ 0 w 304"/>
              <a:gd name="T9" fmla="*/ 151 h 303"/>
              <a:gd name="T10" fmla="*/ 151 w 304"/>
              <a:gd name="T11" fmla="*/ 223 h 303"/>
              <a:gd name="T12" fmla="*/ 223 w 304"/>
              <a:gd name="T13" fmla="*/ 151 h 303"/>
              <a:gd name="T14" fmla="*/ 151 w 304"/>
              <a:gd name="T15" fmla="*/ 79 h 303"/>
              <a:gd name="T16" fmla="*/ 223 w 304"/>
              <a:gd name="T17" fmla="*/ 151 h 303"/>
              <a:gd name="T18" fmla="*/ 73 w 304"/>
              <a:gd name="T19" fmla="*/ 151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4" h="303">
                <a:moveTo>
                  <a:pt x="0" y="151"/>
                </a:moveTo>
                <a:cubicBezTo>
                  <a:pt x="0" y="68"/>
                  <a:pt x="68" y="0"/>
                  <a:pt x="152" y="0"/>
                </a:cubicBezTo>
                <a:cubicBezTo>
                  <a:pt x="236" y="0"/>
                  <a:pt x="304" y="68"/>
                  <a:pt x="304" y="151"/>
                </a:cubicBezTo>
                <a:cubicBezTo>
                  <a:pt x="304" y="235"/>
                  <a:pt x="236" y="303"/>
                  <a:pt x="152" y="303"/>
                </a:cubicBezTo>
                <a:cubicBezTo>
                  <a:pt x="68" y="303"/>
                  <a:pt x="0" y="235"/>
                  <a:pt x="0" y="151"/>
                </a:cubicBezTo>
                <a:close/>
                <a:moveTo>
                  <a:pt x="151" y="223"/>
                </a:moveTo>
                <a:cubicBezTo>
                  <a:pt x="223" y="151"/>
                  <a:pt x="223" y="151"/>
                  <a:pt x="223" y="151"/>
                </a:cubicBezTo>
                <a:cubicBezTo>
                  <a:pt x="151" y="79"/>
                  <a:pt x="151" y="79"/>
                  <a:pt x="151" y="79"/>
                </a:cubicBezTo>
                <a:moveTo>
                  <a:pt x="223" y="151"/>
                </a:moveTo>
                <a:cubicBezTo>
                  <a:pt x="73" y="151"/>
                  <a:pt x="73" y="151"/>
                  <a:pt x="73" y="151"/>
                </a:cubicBezTo>
              </a:path>
            </a:pathLst>
          </a:custGeom>
          <a:solidFill>
            <a:srgbClr val="FFFF00"/>
          </a:solidFill>
          <a:ln w="15875" cap="sq">
            <a:solidFill>
              <a:schemeClr val="tx1"/>
            </a:solidFill>
            <a:prstDash val="solid"/>
            <a:miter lim="800000"/>
            <a:headEnd/>
            <a:tailEnd/>
          </a:ln>
        </p:spPr>
        <p:txBody>
          <a:bodyPr vert="horz" wrap="square" lIns="91427" tIns="45713" rIns="91427" bIns="45713" numCol="1" anchor="t" anchorCtr="0" compatLnSpc="1">
            <a:prstTxWarp prst="textNoShape">
              <a:avLst/>
            </a:prstTxWarp>
          </a:bodyPr>
          <a:lstStyle/>
          <a:p>
            <a:endParaRPr lang="en-US" sz="900" dirty="0">
              <a:gradFill>
                <a:gsLst>
                  <a:gs pos="0">
                    <a:srgbClr val="505050"/>
                  </a:gs>
                  <a:gs pos="100000">
                    <a:srgbClr val="505050"/>
                  </a:gs>
                </a:gsLst>
                <a:lin ang="5400000" scaled="1"/>
              </a:gradFill>
            </a:endParaRPr>
          </a:p>
        </p:txBody>
      </p:sp>
      <p:sp>
        <p:nvSpPr>
          <p:cNvPr id="6" name="TextBox 5">
            <a:extLst>
              <a:ext uri="{FF2B5EF4-FFF2-40B4-BE49-F238E27FC236}">
                <a16:creationId xmlns:a16="http://schemas.microsoft.com/office/drawing/2014/main" id="{7B8773BA-DA51-D97B-AFF5-A791468253DC}"/>
              </a:ext>
              <a:ext uri="{C183D7F6-B498-43B3-948B-1728B52AA6E4}">
                <adec:decorative xmlns:adec="http://schemas.microsoft.com/office/drawing/2017/decorative" val="1"/>
              </a:ext>
            </a:extLst>
          </p:cNvPr>
          <p:cNvSpPr txBox="1"/>
          <p:nvPr/>
        </p:nvSpPr>
        <p:spPr>
          <a:xfrm>
            <a:off x="5035246" y="1738886"/>
            <a:ext cx="6215646" cy="414353"/>
          </a:xfrm>
          <a:prstGeom prst="rect">
            <a:avLst/>
          </a:prstGeom>
          <a:noFill/>
        </p:spPr>
        <p:txBody>
          <a:bodyPr wrap="square">
            <a:spAutoFit/>
          </a:bodyPr>
          <a:lstStyle/>
          <a:p>
            <a:r>
              <a:rPr lang="en-US" sz="2040" dirty="0">
                <a:latin typeface="Segoe UI Semibold" panose="020B0702040204020203" pitchFamily="34" charset="0"/>
                <a:cs typeface="Segoe UI Semibold" panose="020B0702040204020203" pitchFamily="34" charset="0"/>
              </a:rPr>
              <a:t>Job Skills</a:t>
            </a:r>
            <a:endParaRPr lang="en-US" sz="2040" dirty="0"/>
          </a:p>
        </p:txBody>
      </p:sp>
    </p:spTree>
    <p:extLst>
      <p:ext uri="{BB962C8B-B14F-4D97-AF65-F5344CB8AC3E}">
        <p14:creationId xmlns:p14="http://schemas.microsoft.com/office/powerpoint/2010/main" val="4120710586"/>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8B5A-D869-4B8D-B02A-F882E5A64307}"/>
              </a:ext>
            </a:extLst>
          </p:cNvPr>
          <p:cNvSpPr>
            <a:spLocks noGrp="1"/>
          </p:cNvSpPr>
          <p:nvPr>
            <p:ph type="title"/>
          </p:nvPr>
        </p:nvSpPr>
        <p:spPr/>
        <p:txBody>
          <a:bodyPr/>
          <a:lstStyle/>
          <a:p>
            <a:r>
              <a:rPr lang="en-US" sz="3264" dirty="0"/>
              <a:t>Lab 11 – Architecture diagram</a:t>
            </a:r>
          </a:p>
        </p:txBody>
      </p:sp>
      <p:grpSp>
        <p:nvGrpSpPr>
          <p:cNvPr id="88" name="Group 87" descr="Architecture diagram for the monitoring lab tasks. ">
            <a:extLst>
              <a:ext uri="{FF2B5EF4-FFF2-40B4-BE49-F238E27FC236}">
                <a16:creationId xmlns:a16="http://schemas.microsoft.com/office/drawing/2014/main" id="{7A542043-FFD9-107D-1A02-7DE8657B80B0}"/>
              </a:ext>
            </a:extLst>
          </p:cNvPr>
          <p:cNvGrpSpPr/>
          <p:nvPr/>
        </p:nvGrpSpPr>
        <p:grpSpPr>
          <a:xfrm>
            <a:off x="2718199" y="1287880"/>
            <a:ext cx="6155738" cy="4793459"/>
            <a:chOff x="1504781" y="1197516"/>
            <a:chExt cx="6043501" cy="4925378"/>
          </a:xfrm>
        </p:grpSpPr>
        <p:sp>
          <p:nvSpPr>
            <p:cNvPr id="86" name="Rectangle 85">
              <a:extLst>
                <a:ext uri="{FF2B5EF4-FFF2-40B4-BE49-F238E27FC236}">
                  <a16:creationId xmlns:a16="http://schemas.microsoft.com/office/drawing/2014/main" id="{8A463B19-6E0D-C389-55E4-D88CECD41A87}"/>
                </a:ext>
              </a:extLst>
            </p:cNvPr>
            <p:cNvSpPr/>
            <p:nvPr/>
          </p:nvSpPr>
          <p:spPr bwMode="auto">
            <a:xfrm>
              <a:off x="1504781" y="1371600"/>
              <a:ext cx="6043501" cy="4751294"/>
            </a:xfrm>
            <a:prstGeom prst="rect">
              <a:avLst/>
            </a:prstGeom>
            <a:no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51028" fontAlgn="base">
                <a:lnSpc>
                  <a:spcPct val="90000"/>
                </a:lnSpc>
                <a:spcBef>
                  <a:spcPct val="0"/>
                </a:spcBef>
                <a:spcAft>
                  <a:spcPct val="0"/>
                </a:spcAft>
              </a:pPr>
              <a:endParaRPr lang="en-US" sz="2448" dirty="0" err="1">
                <a:gradFill>
                  <a:gsLst>
                    <a:gs pos="0">
                      <a:srgbClr val="FFFFFF"/>
                    </a:gs>
                    <a:gs pos="100000">
                      <a:srgbClr val="FFFFFF"/>
                    </a:gs>
                  </a:gsLst>
                  <a:lin ang="5400000" scaled="0"/>
                </a:gradFill>
                <a:ea typeface="Segoe UI" pitchFamily="34" charset="0"/>
                <a:cs typeface="Segoe UI" pitchFamily="34" charset="0"/>
              </a:endParaRPr>
            </a:p>
          </p:txBody>
        </p:sp>
        <p:sp>
          <p:nvSpPr>
            <p:cNvPr id="32" name="Rectangle 31">
              <a:extLst>
                <a:ext uri="{FF2B5EF4-FFF2-40B4-BE49-F238E27FC236}">
                  <a16:creationId xmlns:a16="http://schemas.microsoft.com/office/drawing/2014/main" id="{51D5A156-32BC-553A-F9E1-4D2462798037}"/>
                </a:ext>
              </a:extLst>
            </p:cNvPr>
            <p:cNvSpPr/>
            <p:nvPr/>
          </p:nvSpPr>
          <p:spPr bwMode="auto">
            <a:xfrm>
              <a:off x="3793386" y="3838856"/>
              <a:ext cx="3503883" cy="902847"/>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a:extLst>
                <a:ext uri="{FF2B5EF4-FFF2-40B4-BE49-F238E27FC236}">
                  <a16:creationId xmlns:a16="http://schemas.microsoft.com/office/drawing/2014/main" id="{5AAA9F90-394C-C860-2918-54F5773246D4}"/>
                </a:ext>
              </a:extLst>
            </p:cNvPr>
            <p:cNvSpPr/>
            <p:nvPr/>
          </p:nvSpPr>
          <p:spPr bwMode="auto">
            <a:xfrm>
              <a:off x="3793386" y="2706140"/>
              <a:ext cx="3503883" cy="902847"/>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45" name="Rectangle 44">
              <a:extLst>
                <a:ext uri="{FF2B5EF4-FFF2-40B4-BE49-F238E27FC236}">
                  <a16:creationId xmlns:a16="http://schemas.microsoft.com/office/drawing/2014/main" id="{0F92A459-EF63-4693-A94C-CC7A0B0E5C05}"/>
                </a:ext>
              </a:extLst>
            </p:cNvPr>
            <p:cNvSpPr/>
            <p:nvPr/>
          </p:nvSpPr>
          <p:spPr bwMode="auto">
            <a:xfrm>
              <a:off x="3793386" y="1573424"/>
              <a:ext cx="3503883" cy="902847"/>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grpSp>
          <p:nvGrpSpPr>
            <p:cNvPr id="68" name="Group 67">
              <a:extLst>
                <a:ext uri="{FF2B5EF4-FFF2-40B4-BE49-F238E27FC236}">
                  <a16:creationId xmlns:a16="http://schemas.microsoft.com/office/drawing/2014/main" id="{21BDE8C5-EDF8-DD7F-F0CB-E7701B4BC6D9}"/>
                </a:ext>
              </a:extLst>
            </p:cNvPr>
            <p:cNvGrpSpPr/>
            <p:nvPr/>
          </p:nvGrpSpPr>
          <p:grpSpPr>
            <a:xfrm>
              <a:off x="1596951" y="1197516"/>
              <a:ext cx="1635969" cy="370842"/>
              <a:chOff x="1605916" y="1583926"/>
              <a:chExt cx="1635969" cy="370842"/>
            </a:xfrm>
          </p:grpSpPr>
          <p:sp>
            <p:nvSpPr>
              <p:cNvPr id="39" name="TextBox 38">
                <a:extLst>
                  <a:ext uri="{FF2B5EF4-FFF2-40B4-BE49-F238E27FC236}">
                    <a16:creationId xmlns:a16="http://schemas.microsoft.com/office/drawing/2014/main" id="{F1253F70-908D-4D99-8026-C6E5455EA625}"/>
                  </a:ext>
                </a:extLst>
              </p:cNvPr>
              <p:cNvSpPr txBox="1"/>
              <p:nvPr/>
            </p:nvSpPr>
            <p:spPr>
              <a:xfrm>
                <a:off x="1605916" y="1594797"/>
                <a:ext cx="1635969" cy="359971"/>
              </a:xfrm>
              <a:prstGeom prst="rect">
                <a:avLst/>
              </a:prstGeom>
              <a:solidFill>
                <a:schemeClr val="bg1"/>
              </a:solidFill>
            </p:spPr>
            <p:txBody>
              <a:bodyPr wrap="square">
                <a:spAutoFit/>
              </a:bodyPr>
              <a:lstStyle/>
              <a:p>
                <a:pPr algn="r"/>
                <a:r>
                  <a:rPr lang="fr-FR" sz="1632" dirty="0"/>
                  <a:t>az104-rg11</a:t>
                </a:r>
              </a:p>
            </p:txBody>
          </p:sp>
          <p:pic>
            <p:nvPicPr>
              <p:cNvPr id="41" name="Graphic 40">
                <a:extLst>
                  <a:ext uri="{FF2B5EF4-FFF2-40B4-BE49-F238E27FC236}">
                    <a16:creationId xmlns:a16="http://schemas.microsoft.com/office/drawing/2014/main" id="{991E135E-20DD-46D6-A8F0-53FA9918A2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05916" y="1583926"/>
                <a:ext cx="368970" cy="337149"/>
              </a:xfrm>
              <a:prstGeom prst="rect">
                <a:avLst/>
              </a:prstGeom>
            </p:spPr>
          </p:pic>
        </p:grpSp>
        <p:grpSp>
          <p:nvGrpSpPr>
            <p:cNvPr id="4" name="Group 3">
              <a:extLst>
                <a:ext uri="{FF2B5EF4-FFF2-40B4-BE49-F238E27FC236}">
                  <a16:creationId xmlns:a16="http://schemas.microsoft.com/office/drawing/2014/main" id="{CA0278F7-1E90-B29B-47B2-BA0459747F54}"/>
                </a:ext>
              </a:extLst>
            </p:cNvPr>
            <p:cNvGrpSpPr/>
            <p:nvPr/>
          </p:nvGrpSpPr>
          <p:grpSpPr>
            <a:xfrm>
              <a:off x="1637093" y="2025608"/>
              <a:ext cx="1798942" cy="1493034"/>
              <a:chOff x="2151985" y="2447340"/>
              <a:chExt cx="1515058" cy="1226528"/>
            </a:xfrm>
          </p:grpSpPr>
          <p:sp>
            <p:nvSpPr>
              <p:cNvPr id="93" name="Rectangle 92">
                <a:extLst>
                  <a:ext uri="{FF2B5EF4-FFF2-40B4-BE49-F238E27FC236}">
                    <a16:creationId xmlns:a16="http://schemas.microsoft.com/office/drawing/2014/main" id="{A75749D2-7236-4930-A055-83940D5AE734}"/>
                  </a:ext>
                </a:extLst>
              </p:cNvPr>
              <p:cNvSpPr/>
              <p:nvPr/>
            </p:nvSpPr>
            <p:spPr bwMode="auto">
              <a:xfrm>
                <a:off x="2171801" y="2462214"/>
                <a:ext cx="1495242" cy="1211654"/>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95" name="TextBox 94">
                <a:extLst>
                  <a:ext uri="{FF2B5EF4-FFF2-40B4-BE49-F238E27FC236}">
                    <a16:creationId xmlns:a16="http://schemas.microsoft.com/office/drawing/2014/main" id="{B095A8CE-D0CF-4414-B9CB-3B3B83ADC484}"/>
                  </a:ext>
                </a:extLst>
              </p:cNvPr>
              <p:cNvSpPr txBox="1"/>
              <p:nvPr/>
            </p:nvSpPr>
            <p:spPr>
              <a:xfrm>
                <a:off x="2171801" y="3286998"/>
                <a:ext cx="1363994" cy="295717"/>
              </a:xfrm>
              <a:prstGeom prst="rect">
                <a:avLst/>
              </a:prstGeom>
              <a:noFill/>
              <a:ln>
                <a:noFill/>
              </a:ln>
            </p:spPr>
            <p:txBody>
              <a:bodyPr wrap="square">
                <a:spAutoFit/>
              </a:bodyPr>
              <a:lstStyle/>
              <a:p>
                <a:pPr algn="ctr"/>
                <a:r>
                  <a:rPr lang="fr-FR" sz="1632" dirty="0"/>
                  <a:t>az104-11-vm0</a:t>
                </a:r>
              </a:p>
            </p:txBody>
          </p:sp>
          <p:pic>
            <p:nvPicPr>
              <p:cNvPr id="97" name="Graphic 96">
                <a:extLst>
                  <a:ext uri="{FF2B5EF4-FFF2-40B4-BE49-F238E27FC236}">
                    <a16:creationId xmlns:a16="http://schemas.microsoft.com/office/drawing/2014/main" id="{4358472A-78E7-49BE-8D3E-9C08B920D36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70565" y="2805227"/>
                <a:ext cx="434273" cy="396820"/>
              </a:xfrm>
              <a:prstGeom prst="rect">
                <a:avLst/>
              </a:prstGeom>
            </p:spPr>
          </p:pic>
          <p:sp>
            <p:nvSpPr>
              <p:cNvPr id="99" name="TextBox 98">
                <a:extLst>
                  <a:ext uri="{FF2B5EF4-FFF2-40B4-BE49-F238E27FC236}">
                    <a16:creationId xmlns:a16="http://schemas.microsoft.com/office/drawing/2014/main" id="{CD555457-6743-4CB8-BBCB-AE111F3E88E5}"/>
                  </a:ext>
                </a:extLst>
              </p:cNvPr>
              <p:cNvSpPr txBox="1"/>
              <p:nvPr/>
            </p:nvSpPr>
            <p:spPr>
              <a:xfrm>
                <a:off x="2151985" y="2447340"/>
                <a:ext cx="1208616" cy="295717"/>
              </a:xfrm>
              <a:prstGeom prst="rect">
                <a:avLst/>
              </a:prstGeom>
              <a:noFill/>
              <a:ln>
                <a:noFill/>
              </a:ln>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1</a:t>
                </a:r>
              </a:p>
            </p:txBody>
          </p:sp>
        </p:grpSp>
        <p:sp>
          <p:nvSpPr>
            <p:cNvPr id="47" name="TextBox 46">
              <a:extLst>
                <a:ext uri="{FF2B5EF4-FFF2-40B4-BE49-F238E27FC236}">
                  <a16:creationId xmlns:a16="http://schemas.microsoft.com/office/drawing/2014/main" id="{8DC2BFCA-FDD9-4D08-B127-5A37C58B7517}"/>
                </a:ext>
              </a:extLst>
            </p:cNvPr>
            <p:cNvSpPr txBox="1"/>
            <p:nvPr/>
          </p:nvSpPr>
          <p:spPr>
            <a:xfrm>
              <a:off x="3818064" y="1572981"/>
              <a:ext cx="839641" cy="359971"/>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2</a:t>
              </a:r>
            </a:p>
          </p:txBody>
        </p:sp>
        <p:pic>
          <p:nvPicPr>
            <p:cNvPr id="9" name="Graphic 8">
              <a:extLst>
                <a:ext uri="{FF2B5EF4-FFF2-40B4-BE49-F238E27FC236}">
                  <a16:creationId xmlns:a16="http://schemas.microsoft.com/office/drawing/2014/main" id="{F0905B8D-3526-35F7-3E7B-6EF9FAE8D2D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36365" y="1902463"/>
              <a:ext cx="508293" cy="508293"/>
            </a:xfrm>
            <a:prstGeom prst="rect">
              <a:avLst/>
            </a:prstGeom>
          </p:spPr>
        </p:pic>
        <p:sp>
          <p:nvSpPr>
            <p:cNvPr id="10" name="TextBox 9">
              <a:extLst>
                <a:ext uri="{FF2B5EF4-FFF2-40B4-BE49-F238E27FC236}">
                  <a16:creationId xmlns:a16="http://schemas.microsoft.com/office/drawing/2014/main" id="{B17541C8-4EBA-0C4E-5F71-2B6AED701034}"/>
                </a:ext>
              </a:extLst>
            </p:cNvPr>
            <p:cNvSpPr txBox="1"/>
            <p:nvPr/>
          </p:nvSpPr>
          <p:spPr>
            <a:xfrm>
              <a:off x="4580062" y="1909627"/>
              <a:ext cx="2825998" cy="359971"/>
            </a:xfrm>
            <a:prstGeom prst="rect">
              <a:avLst/>
            </a:prstGeom>
            <a:noFill/>
          </p:spPr>
          <p:txBody>
            <a:bodyPr wrap="square">
              <a:spAutoFit/>
            </a:bodyPr>
            <a:lstStyle/>
            <a:p>
              <a:r>
                <a:rPr lang="en-US" sz="1632" dirty="0"/>
                <a:t>Alert- delete virtual machine</a:t>
              </a:r>
            </a:p>
          </p:txBody>
        </p:sp>
        <p:pic>
          <p:nvPicPr>
            <p:cNvPr id="12" name="Graphic 11" descr="Envelope with solid fill">
              <a:extLst>
                <a:ext uri="{FF2B5EF4-FFF2-40B4-BE49-F238E27FC236}">
                  <a16:creationId xmlns:a16="http://schemas.microsoft.com/office/drawing/2014/main" id="{FF5FC94D-F321-56AD-9BBB-03B5BA61C31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038608" y="2990847"/>
              <a:ext cx="503807" cy="503807"/>
            </a:xfrm>
            <a:prstGeom prst="rect">
              <a:avLst/>
            </a:prstGeom>
          </p:spPr>
        </p:pic>
        <p:cxnSp>
          <p:nvCxnSpPr>
            <p:cNvPr id="16" name="Connector: Elbow 15">
              <a:extLst>
                <a:ext uri="{FF2B5EF4-FFF2-40B4-BE49-F238E27FC236}">
                  <a16:creationId xmlns:a16="http://schemas.microsoft.com/office/drawing/2014/main" id="{15054B5D-49A5-F768-3F6A-9A15FEA96665}"/>
                </a:ext>
              </a:extLst>
            </p:cNvPr>
            <p:cNvCxnSpPr>
              <a:cxnSpLocks/>
              <a:stCxn id="97" idx="3"/>
              <a:endCxn id="32" idx="1"/>
            </p:cNvCxnSpPr>
            <p:nvPr/>
          </p:nvCxnSpPr>
          <p:spPr>
            <a:xfrm>
              <a:off x="2768487" y="2702780"/>
              <a:ext cx="1024899" cy="1587500"/>
            </a:xfrm>
            <a:prstGeom prst="bentConnector3">
              <a:avLst>
                <a:gd name="adj1" fmla="val 79739"/>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58BB4CA5-E489-465D-ED3B-DB00395E3F83}"/>
                </a:ext>
              </a:extLst>
            </p:cNvPr>
            <p:cNvSpPr txBox="1"/>
            <p:nvPr/>
          </p:nvSpPr>
          <p:spPr>
            <a:xfrm>
              <a:off x="3818063" y="2714096"/>
              <a:ext cx="839641" cy="359971"/>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3</a:t>
              </a:r>
            </a:p>
          </p:txBody>
        </p:sp>
        <p:sp>
          <p:nvSpPr>
            <p:cNvPr id="28" name="TextBox 27">
              <a:extLst>
                <a:ext uri="{FF2B5EF4-FFF2-40B4-BE49-F238E27FC236}">
                  <a16:creationId xmlns:a16="http://schemas.microsoft.com/office/drawing/2014/main" id="{F355282D-50C6-EA34-3FD1-2458C2B467BC}"/>
                </a:ext>
              </a:extLst>
            </p:cNvPr>
            <p:cNvSpPr txBox="1"/>
            <p:nvPr/>
          </p:nvSpPr>
          <p:spPr>
            <a:xfrm>
              <a:off x="4580062" y="3019163"/>
              <a:ext cx="2825998" cy="359971"/>
            </a:xfrm>
            <a:prstGeom prst="rect">
              <a:avLst/>
            </a:prstGeom>
            <a:noFill/>
          </p:spPr>
          <p:txBody>
            <a:bodyPr wrap="square">
              <a:spAutoFit/>
            </a:bodyPr>
            <a:lstStyle/>
            <a:p>
              <a:r>
                <a:rPr lang="en-US" sz="1632" dirty="0"/>
                <a:t>Action – send email</a:t>
              </a:r>
            </a:p>
          </p:txBody>
        </p:sp>
        <p:sp>
          <p:nvSpPr>
            <p:cNvPr id="34" name="TextBox 33">
              <a:extLst>
                <a:ext uri="{FF2B5EF4-FFF2-40B4-BE49-F238E27FC236}">
                  <a16:creationId xmlns:a16="http://schemas.microsoft.com/office/drawing/2014/main" id="{167E920A-97CB-9A33-C587-49347B023A3C}"/>
                </a:ext>
              </a:extLst>
            </p:cNvPr>
            <p:cNvSpPr txBox="1"/>
            <p:nvPr/>
          </p:nvSpPr>
          <p:spPr>
            <a:xfrm>
              <a:off x="3818063" y="3807677"/>
              <a:ext cx="839641" cy="359971"/>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4</a:t>
              </a:r>
            </a:p>
          </p:txBody>
        </p:sp>
        <p:sp>
          <p:nvSpPr>
            <p:cNvPr id="36" name="TextBox 35">
              <a:extLst>
                <a:ext uri="{FF2B5EF4-FFF2-40B4-BE49-F238E27FC236}">
                  <a16:creationId xmlns:a16="http://schemas.microsoft.com/office/drawing/2014/main" id="{E1E684CD-6571-EBF0-546A-F0F414498C36}"/>
                </a:ext>
              </a:extLst>
            </p:cNvPr>
            <p:cNvSpPr txBox="1"/>
            <p:nvPr/>
          </p:nvSpPr>
          <p:spPr>
            <a:xfrm>
              <a:off x="4580062" y="4258782"/>
              <a:ext cx="2825998" cy="359971"/>
            </a:xfrm>
            <a:prstGeom prst="rect">
              <a:avLst/>
            </a:prstGeom>
            <a:noFill/>
          </p:spPr>
          <p:txBody>
            <a:bodyPr wrap="square">
              <a:spAutoFit/>
            </a:bodyPr>
            <a:lstStyle/>
            <a:p>
              <a:r>
                <a:rPr lang="en-US" sz="1632" dirty="0"/>
                <a:t>Trigger the alert</a:t>
              </a:r>
            </a:p>
          </p:txBody>
        </p:sp>
        <p:pic>
          <p:nvPicPr>
            <p:cNvPr id="7" name="Graphic 6" descr="Garbage with solid fill">
              <a:extLst>
                <a:ext uri="{FF2B5EF4-FFF2-40B4-BE49-F238E27FC236}">
                  <a16:creationId xmlns:a16="http://schemas.microsoft.com/office/drawing/2014/main" id="{2E1352E6-D504-42D2-1715-8643FA0CFE46}"/>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96036" y="4075585"/>
              <a:ext cx="588950" cy="588950"/>
            </a:xfrm>
            <a:prstGeom prst="rect">
              <a:avLst/>
            </a:prstGeom>
          </p:spPr>
        </p:pic>
        <p:sp>
          <p:nvSpPr>
            <p:cNvPr id="50" name="Rectangle 49">
              <a:extLst>
                <a:ext uri="{FF2B5EF4-FFF2-40B4-BE49-F238E27FC236}">
                  <a16:creationId xmlns:a16="http://schemas.microsoft.com/office/drawing/2014/main" id="{51A70EC8-C704-47FB-A016-271DDAAA7015}"/>
                </a:ext>
              </a:extLst>
            </p:cNvPr>
            <p:cNvSpPr/>
            <p:nvPr/>
          </p:nvSpPr>
          <p:spPr bwMode="auto">
            <a:xfrm>
              <a:off x="3793386" y="4985702"/>
              <a:ext cx="3503883" cy="902847"/>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52" name="TextBox 51">
              <a:extLst>
                <a:ext uri="{FF2B5EF4-FFF2-40B4-BE49-F238E27FC236}">
                  <a16:creationId xmlns:a16="http://schemas.microsoft.com/office/drawing/2014/main" id="{E5D3319D-2E93-CE75-6754-A76D5BB38A97}"/>
                </a:ext>
              </a:extLst>
            </p:cNvPr>
            <p:cNvSpPr txBox="1"/>
            <p:nvPr/>
          </p:nvSpPr>
          <p:spPr>
            <a:xfrm>
              <a:off x="3818063" y="4954523"/>
              <a:ext cx="839641" cy="359971"/>
            </a:xfrm>
            <a:prstGeom prst="rect">
              <a:avLst/>
            </a:prstGeom>
            <a:noFill/>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5</a:t>
              </a:r>
            </a:p>
          </p:txBody>
        </p:sp>
        <p:sp>
          <p:nvSpPr>
            <p:cNvPr id="54" name="TextBox 53">
              <a:extLst>
                <a:ext uri="{FF2B5EF4-FFF2-40B4-BE49-F238E27FC236}">
                  <a16:creationId xmlns:a16="http://schemas.microsoft.com/office/drawing/2014/main" id="{1770976B-11A0-115A-70B5-D94F668AC184}"/>
                </a:ext>
              </a:extLst>
            </p:cNvPr>
            <p:cNvSpPr txBox="1"/>
            <p:nvPr/>
          </p:nvSpPr>
          <p:spPr>
            <a:xfrm>
              <a:off x="4580062" y="5405628"/>
              <a:ext cx="2825998" cy="359971"/>
            </a:xfrm>
            <a:prstGeom prst="rect">
              <a:avLst/>
            </a:prstGeom>
            <a:noFill/>
          </p:spPr>
          <p:txBody>
            <a:bodyPr wrap="square">
              <a:spAutoFit/>
            </a:bodyPr>
            <a:lstStyle/>
            <a:p>
              <a:r>
                <a:rPr lang="en-US" sz="1632" dirty="0"/>
                <a:t>Add a processing rule</a:t>
              </a:r>
            </a:p>
          </p:txBody>
        </p:sp>
        <p:pic>
          <p:nvPicPr>
            <p:cNvPr id="64" name="Graphic 63" descr="Clock with solid fill">
              <a:extLst>
                <a:ext uri="{FF2B5EF4-FFF2-40B4-BE49-F238E27FC236}">
                  <a16:creationId xmlns:a16="http://schemas.microsoft.com/office/drawing/2014/main" id="{7DA28035-70B0-345A-19FE-937FCE86EB4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75752" y="5221038"/>
              <a:ext cx="629519" cy="629519"/>
            </a:xfrm>
            <a:prstGeom prst="rect">
              <a:avLst/>
            </a:prstGeom>
          </p:spPr>
        </p:pic>
        <p:grpSp>
          <p:nvGrpSpPr>
            <p:cNvPr id="80" name="Group 79">
              <a:extLst>
                <a:ext uri="{FF2B5EF4-FFF2-40B4-BE49-F238E27FC236}">
                  <a16:creationId xmlns:a16="http://schemas.microsoft.com/office/drawing/2014/main" id="{1051B26B-4333-8059-E14A-CCC13A4A0F13}"/>
                </a:ext>
              </a:extLst>
            </p:cNvPr>
            <p:cNvGrpSpPr/>
            <p:nvPr/>
          </p:nvGrpSpPr>
          <p:grpSpPr>
            <a:xfrm>
              <a:off x="1660622" y="3931031"/>
              <a:ext cx="1775413" cy="1474928"/>
              <a:chOff x="8703843" y="2786265"/>
              <a:chExt cx="1775413" cy="1474928"/>
            </a:xfrm>
          </p:grpSpPr>
          <p:sp>
            <p:nvSpPr>
              <p:cNvPr id="72" name="Rectangle 71">
                <a:extLst>
                  <a:ext uri="{FF2B5EF4-FFF2-40B4-BE49-F238E27FC236}">
                    <a16:creationId xmlns:a16="http://schemas.microsoft.com/office/drawing/2014/main" id="{D0BE4B3A-1AE2-1CFB-020B-0AD75B880CAD}"/>
                  </a:ext>
                </a:extLst>
              </p:cNvPr>
              <p:cNvSpPr/>
              <p:nvPr/>
            </p:nvSpPr>
            <p:spPr bwMode="auto">
              <a:xfrm>
                <a:off x="8703843" y="2786265"/>
                <a:ext cx="1775413" cy="1474928"/>
              </a:xfrm>
              <a:prstGeom prst="rect">
                <a:avLst/>
              </a:prstGeom>
              <a:solidFill>
                <a:schemeClr val="bg1">
                  <a:lumMod val="9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60" tIns="143408" rIns="179260" bIns="143408" numCol="1" spcCol="0" rtlCol="0" fromWordArt="0" anchor="t" anchorCtr="0" forceAA="0" compatLnSpc="1">
                <a:prstTxWarp prst="textNoShape">
                  <a:avLst/>
                </a:prstTxWarp>
                <a:noAutofit/>
              </a:bodyPr>
              <a:lstStyle/>
              <a:p>
                <a:pPr algn="ctr" defTabSz="913926" fontAlgn="base">
                  <a:lnSpc>
                    <a:spcPct val="90000"/>
                  </a:lnSpc>
                  <a:spcBef>
                    <a:spcPct val="0"/>
                  </a:spcBef>
                  <a:spcAft>
                    <a:spcPct val="0"/>
                  </a:spcAft>
                </a:pPr>
                <a:endParaRPr lang="fr-FR" sz="1632" dirty="0">
                  <a:gradFill>
                    <a:gsLst>
                      <a:gs pos="0">
                        <a:srgbClr val="FFFFFF"/>
                      </a:gs>
                      <a:gs pos="100000">
                        <a:srgbClr val="FFFFFF"/>
                      </a:gs>
                    </a:gsLst>
                    <a:lin ang="5400000" scaled="0"/>
                  </a:gradFill>
                  <a:ea typeface="Segoe UI" pitchFamily="34" charset="0"/>
                  <a:cs typeface="Segoe UI" pitchFamily="34" charset="0"/>
                </a:endParaRPr>
              </a:p>
            </p:txBody>
          </p:sp>
          <p:sp>
            <p:nvSpPr>
              <p:cNvPr id="74" name="TextBox 73">
                <a:extLst>
                  <a:ext uri="{FF2B5EF4-FFF2-40B4-BE49-F238E27FC236}">
                    <a16:creationId xmlns:a16="http://schemas.microsoft.com/office/drawing/2014/main" id="{B8B38508-0535-90B4-117F-D0EBDA946BD3}"/>
                  </a:ext>
                </a:extLst>
              </p:cNvPr>
              <p:cNvSpPr txBox="1"/>
              <p:nvPr/>
            </p:nvSpPr>
            <p:spPr>
              <a:xfrm>
                <a:off x="8781763" y="3840936"/>
                <a:ext cx="1619572" cy="359971"/>
              </a:xfrm>
              <a:prstGeom prst="rect">
                <a:avLst/>
              </a:prstGeom>
              <a:noFill/>
              <a:ln>
                <a:noFill/>
              </a:ln>
            </p:spPr>
            <p:txBody>
              <a:bodyPr wrap="square">
                <a:spAutoFit/>
              </a:bodyPr>
              <a:lstStyle/>
              <a:p>
                <a:pPr algn="ctr"/>
                <a:r>
                  <a:rPr lang="en-US" sz="1632" dirty="0"/>
                  <a:t>Log Queries</a:t>
                </a:r>
              </a:p>
            </p:txBody>
          </p:sp>
          <p:sp>
            <p:nvSpPr>
              <p:cNvPr id="78" name="TextBox 77">
                <a:extLst>
                  <a:ext uri="{FF2B5EF4-FFF2-40B4-BE49-F238E27FC236}">
                    <a16:creationId xmlns:a16="http://schemas.microsoft.com/office/drawing/2014/main" id="{646E08A8-664B-2BF0-DEAE-D0C13E49D2AC}"/>
                  </a:ext>
                </a:extLst>
              </p:cNvPr>
              <p:cNvSpPr txBox="1"/>
              <p:nvPr/>
            </p:nvSpPr>
            <p:spPr>
              <a:xfrm>
                <a:off x="8716255" y="2797246"/>
                <a:ext cx="1435080" cy="359971"/>
              </a:xfrm>
              <a:prstGeom prst="rect">
                <a:avLst/>
              </a:prstGeom>
              <a:noFill/>
              <a:ln>
                <a:noFill/>
              </a:ln>
            </p:spPr>
            <p:txBody>
              <a:bodyPr wrap="square">
                <a:spAutoFit/>
              </a:bodyPr>
              <a:lstStyle/>
              <a:p>
                <a:r>
                  <a:rPr lang="en-US" sz="1632" b="1" dirty="0">
                    <a:solidFill>
                      <a:schemeClr val="tx2">
                        <a:lumMod val="50000"/>
                      </a:schemeClr>
                    </a:solidFill>
                  </a:rPr>
                  <a:t>Task</a:t>
                </a:r>
                <a:r>
                  <a:rPr lang="fr-FR" sz="1632" b="1" dirty="0">
                    <a:solidFill>
                      <a:schemeClr val="tx2">
                        <a:lumMod val="50000"/>
                      </a:schemeClr>
                    </a:solidFill>
                  </a:rPr>
                  <a:t> 6</a:t>
                </a:r>
              </a:p>
            </p:txBody>
          </p:sp>
          <p:pic>
            <p:nvPicPr>
              <p:cNvPr id="60" name="Graphic 59">
                <a:extLst>
                  <a:ext uri="{FF2B5EF4-FFF2-40B4-BE49-F238E27FC236}">
                    <a16:creationId xmlns:a16="http://schemas.microsoft.com/office/drawing/2014/main" id="{3A95B106-3713-576A-BDD2-889B0ECD9F21}"/>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339506" y="3146781"/>
                <a:ext cx="618075" cy="618075"/>
              </a:xfrm>
              <a:prstGeom prst="rect">
                <a:avLst/>
              </a:prstGeom>
            </p:spPr>
          </p:pic>
        </p:grpSp>
      </p:grpSp>
    </p:spTree>
    <p:extLst>
      <p:ext uri="{BB962C8B-B14F-4D97-AF65-F5344CB8AC3E}">
        <p14:creationId xmlns:p14="http://schemas.microsoft.com/office/powerpoint/2010/main" val="51742586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F3CF-FE70-D80B-E030-0AAC92F2D7B8}"/>
              </a:ext>
            </a:extLst>
          </p:cNvPr>
          <p:cNvSpPr>
            <a:spLocks noGrp="1"/>
          </p:cNvSpPr>
          <p:nvPr>
            <p:ph type="title"/>
          </p:nvPr>
        </p:nvSpPr>
        <p:spPr/>
        <p:txBody>
          <a:bodyPr/>
          <a:lstStyle/>
          <a:p>
            <a:r>
              <a:rPr lang="en-US" dirty="0"/>
              <a:t>Administer Monitoring whiteboard</a:t>
            </a:r>
          </a:p>
        </p:txBody>
      </p:sp>
      <p:pic>
        <p:nvPicPr>
          <p:cNvPr id="6" name="Picture 5" descr="azure monitor data sources, data platform">
            <a:extLst>
              <a:ext uri="{FF2B5EF4-FFF2-40B4-BE49-F238E27FC236}">
                <a16:creationId xmlns:a16="http://schemas.microsoft.com/office/drawing/2014/main" id="{4CDA7AED-C1AD-2F98-7CA5-DD1F6CCDF398}"/>
              </a:ext>
            </a:extLst>
          </p:cNvPr>
          <p:cNvPicPr>
            <a:picLocks noChangeAspect="1"/>
          </p:cNvPicPr>
          <p:nvPr/>
        </p:nvPicPr>
        <p:blipFill>
          <a:blip r:embed="rId3"/>
          <a:stretch>
            <a:fillRect/>
          </a:stretch>
        </p:blipFill>
        <p:spPr>
          <a:xfrm>
            <a:off x="1130158" y="1027636"/>
            <a:ext cx="9688530" cy="5151145"/>
          </a:xfrm>
          <a:prstGeom prst="rect">
            <a:avLst/>
          </a:prstGeom>
        </p:spPr>
      </p:pic>
    </p:spTree>
    <p:extLst>
      <p:ext uri="{BB962C8B-B14F-4D97-AF65-F5344CB8AC3E}">
        <p14:creationId xmlns:p14="http://schemas.microsoft.com/office/powerpoint/2010/main" val="104279207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9CF0980-BE18-42C3-A74D-4012B78D248B}"/>
              </a:ext>
            </a:extLst>
          </p:cNvPr>
          <p:cNvSpPr>
            <a:spLocks noGrp="1"/>
          </p:cNvSpPr>
          <p:nvPr>
            <p:ph type="title"/>
          </p:nvPr>
        </p:nvSpPr>
        <p:spPr/>
        <p:txBody>
          <a:bodyPr/>
          <a:lstStyle/>
          <a:p>
            <a:r>
              <a:rPr lang="en-US" dirty="0"/>
              <a:t>End of presentation</a:t>
            </a:r>
          </a:p>
        </p:txBody>
      </p:sp>
    </p:spTree>
    <p:extLst>
      <p:ext uri="{BB962C8B-B14F-4D97-AF65-F5344CB8AC3E}">
        <p14:creationId xmlns:p14="http://schemas.microsoft.com/office/powerpoint/2010/main" val="3322631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p:txBody>
          <a:bodyPr/>
          <a:lstStyle/>
          <a:p>
            <a:r>
              <a:rPr lang="en-US" dirty="0"/>
              <a:t>Configure Azure Monitor</a:t>
            </a: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2FB1F-5AB3-4049-A586-FF1938836FA3}"/>
              </a:ext>
            </a:extLst>
          </p:cNvPr>
          <p:cNvSpPr>
            <a:spLocks noGrp="1"/>
          </p:cNvSpPr>
          <p:nvPr>
            <p:ph type="title"/>
          </p:nvPr>
        </p:nvSpPr>
        <p:spPr/>
        <p:txBody>
          <a:bodyPr/>
          <a:lstStyle/>
          <a:p>
            <a:r>
              <a:rPr lang="en-US" dirty="0"/>
              <a:t>Learning Objectives - Configure Azure Monitor </a:t>
            </a:r>
          </a:p>
        </p:txBody>
      </p:sp>
      <p:sp>
        <p:nvSpPr>
          <p:cNvPr id="5" name="Rectangle 4">
            <a:extLst>
              <a:ext uri="{FF2B5EF4-FFF2-40B4-BE49-F238E27FC236}">
                <a16:creationId xmlns:a16="http://schemas.microsoft.com/office/drawing/2014/main" id="{044407CE-9C75-4C0D-A29C-41102E9655ED}"/>
              </a:ext>
            </a:extLst>
          </p:cNvPr>
          <p:cNvSpPr/>
          <p:nvPr/>
        </p:nvSpPr>
        <p:spPr bwMode="auto">
          <a:xfrm>
            <a:off x="570195" y="1397477"/>
            <a:ext cx="4849243" cy="3251275"/>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Describe Azure Monitor Key Capabilities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Describe Azure Monitor Components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Define Metrics and Logs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Identify Data Types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Describe Activity Log Events</a:t>
            </a:r>
          </a:p>
          <a:p>
            <a:pPr marL="342900" indent="-342900" defTabSz="444500">
              <a:lnSpc>
                <a:spcPct val="150000"/>
              </a:lnSpc>
              <a:spcBef>
                <a:spcPct val="0"/>
              </a:spcBef>
              <a:spcAft>
                <a:spcPct val="35000"/>
              </a:spcAft>
              <a:buFont typeface="Arial" panose="020B0604020202020204" pitchFamily="34" charset="0"/>
              <a:buChar char="•"/>
            </a:pPr>
            <a:r>
              <a:rPr lang="en-US" sz="2000" dirty="0">
                <a:solidFill>
                  <a:schemeClr val="tx1"/>
                </a:solidFill>
              </a:rPr>
              <a:t>Learning Recap</a:t>
            </a:r>
          </a:p>
        </p:txBody>
      </p:sp>
      <p:sp>
        <p:nvSpPr>
          <p:cNvPr id="4" name="TextBox 3">
            <a:extLst>
              <a:ext uri="{FF2B5EF4-FFF2-40B4-BE49-F238E27FC236}">
                <a16:creationId xmlns:a16="http://schemas.microsoft.com/office/drawing/2014/main" id="{6224ED52-FC68-FBD4-EF7F-6CA090115176}"/>
              </a:ext>
            </a:extLst>
          </p:cNvPr>
          <p:cNvSpPr txBox="1"/>
          <p:nvPr/>
        </p:nvSpPr>
        <p:spPr>
          <a:xfrm>
            <a:off x="6450840" y="1848730"/>
            <a:ext cx="4761702" cy="2262158"/>
          </a:xfrm>
          <a:prstGeom prst="rect">
            <a:avLst/>
          </a:prstGeom>
          <a:noFill/>
        </p:spPr>
        <p:txBody>
          <a:bodyPr wrap="square">
            <a:spAutoFit/>
          </a:bodyPr>
          <a:lstStyle/>
          <a:p>
            <a:pPr algn="l"/>
            <a:r>
              <a:rPr lang="en-US" kern="0" dirty="0">
                <a:solidFill>
                  <a:srgbClr val="243A5E"/>
                </a:solidFill>
              </a:rPr>
              <a:t>Monitor and maintain Azure resources (10–15%): Monitor resources in Azure</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Interpret metrics in Azure Monitor</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log settings in Azure Monitor</a:t>
            </a:r>
          </a:p>
          <a:p>
            <a:pPr marL="173038" marR="0" lvl="0" indent="-173038" defTabSz="914400" eaLnBrk="1" fontAlgn="auto" latinLnBrk="0" hangingPunct="1">
              <a:lnSpc>
                <a:spcPct val="100000"/>
              </a:lnSpc>
              <a:spcBef>
                <a:spcPts val="600"/>
              </a:spcBef>
              <a:spcAft>
                <a:spcPts val="0"/>
              </a:spcAft>
              <a:buClrTx/>
              <a:buSzTx/>
              <a:buFont typeface="Arial" panose="020B0604020202020204" pitchFamily="34" charset="0"/>
              <a:buChar char="•"/>
              <a:tabLst/>
              <a:defRPr/>
            </a:pPr>
            <a:r>
              <a:rPr kumimoji="0" lang="en-US" b="0" i="0" u="none" strike="noStrike" kern="0" cap="none" spc="0" normalizeH="0" baseline="0" noProof="0" dirty="0">
                <a:ln>
                  <a:noFill/>
                </a:ln>
                <a:solidFill>
                  <a:srgbClr val="000000"/>
                </a:solidFill>
                <a:effectLst/>
                <a:uLnTx/>
                <a:uFillTx/>
              </a:rPr>
              <a:t>Configure and interpret monitoring of virtual machines, storage accounts, and networks by using Azure Monitor Insights</a:t>
            </a:r>
          </a:p>
        </p:txBody>
      </p:sp>
    </p:spTree>
    <p:extLst>
      <p:ext uri="{BB962C8B-B14F-4D97-AF65-F5344CB8AC3E}">
        <p14:creationId xmlns:p14="http://schemas.microsoft.com/office/powerpoint/2010/main" val="19602442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Azure Monitor Key Capabilities</a:t>
            </a:r>
          </a:p>
        </p:txBody>
      </p:sp>
      <p:pic>
        <p:nvPicPr>
          <p:cNvPr id="7" name="Picture 6" descr="Diagram listing three key functionalities for which Azure Monitor is used: Monitor &amp; Visualize Metrics; Query &amp; Analyze Logs; Setup Alert &amp; Actions">
            <a:extLst>
              <a:ext uri="{FF2B5EF4-FFF2-40B4-BE49-F238E27FC236}">
                <a16:creationId xmlns:a16="http://schemas.microsoft.com/office/drawing/2014/main" id="{09B2FA1B-F642-42CB-A166-589B0D4FD34C}"/>
              </a:ext>
            </a:extLst>
          </p:cNvPr>
          <p:cNvPicPr/>
          <p:nvPr/>
        </p:nvPicPr>
        <p:blipFill rotWithShape="1">
          <a:blip r:embed="rId3" cstate="email">
            <a:extLst>
              <a:ext uri="{28A0092B-C50C-407E-A947-70E740481C1C}">
                <a14:useLocalDpi xmlns:a14="http://schemas.microsoft.com/office/drawing/2010/main"/>
              </a:ext>
            </a:extLst>
          </a:blip>
          <a:srcRect t="-1090"/>
          <a:stretch/>
        </p:blipFill>
        <p:spPr bwMode="auto">
          <a:xfrm>
            <a:off x="470698" y="1257300"/>
            <a:ext cx="11495080" cy="3437892"/>
          </a:xfrm>
          <a:prstGeom prst="rect">
            <a:avLst/>
          </a:prstGeom>
        </p:spPr>
      </p:pic>
      <p:sp>
        <p:nvSpPr>
          <p:cNvPr id="8" name="Freeform: Shape 7">
            <a:extLst>
              <a:ext uri="{FF2B5EF4-FFF2-40B4-BE49-F238E27FC236}">
                <a16:creationId xmlns:a16="http://schemas.microsoft.com/office/drawing/2014/main" id="{2F3C2C37-A6C5-416B-8563-2E64D36E79B5}"/>
              </a:ext>
            </a:extLst>
          </p:cNvPr>
          <p:cNvSpPr/>
          <p:nvPr/>
        </p:nvSpPr>
        <p:spPr>
          <a:xfrm>
            <a:off x="440570" y="4986080"/>
            <a:ext cx="3749052" cy="97739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Core monitoring for</a:t>
            </a:r>
            <a:br>
              <a:rPr lang="en-US" sz="2200" dirty="0">
                <a:solidFill>
                  <a:schemeClr val="tx1"/>
                </a:solidFill>
              </a:rPr>
            </a:br>
            <a:r>
              <a:rPr lang="en-US" sz="2200" dirty="0">
                <a:solidFill>
                  <a:schemeClr val="tx1"/>
                </a:solidFill>
              </a:rPr>
              <a:t>Azure services</a:t>
            </a:r>
          </a:p>
        </p:txBody>
      </p:sp>
      <p:sp>
        <p:nvSpPr>
          <p:cNvPr id="9" name="Freeform: Shape 8">
            <a:extLst>
              <a:ext uri="{FF2B5EF4-FFF2-40B4-BE49-F238E27FC236}">
                <a16:creationId xmlns:a16="http://schemas.microsoft.com/office/drawing/2014/main" id="{9EAE8E22-619F-4005-B6BA-B898E5FE8DEE}"/>
              </a:ext>
            </a:extLst>
          </p:cNvPr>
          <p:cNvSpPr/>
          <p:nvPr/>
        </p:nvSpPr>
        <p:spPr>
          <a:xfrm>
            <a:off x="4344922" y="4986080"/>
            <a:ext cx="3749052" cy="97739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Collects metrics, activity logs, and diagnostic logs</a:t>
            </a:r>
          </a:p>
        </p:txBody>
      </p:sp>
      <p:sp>
        <p:nvSpPr>
          <p:cNvPr id="10" name="Freeform: Shape 9">
            <a:extLst>
              <a:ext uri="{FF2B5EF4-FFF2-40B4-BE49-F238E27FC236}">
                <a16:creationId xmlns:a16="http://schemas.microsoft.com/office/drawing/2014/main" id="{EFC8DC10-03E0-41FC-8625-2956F32C7E50}"/>
              </a:ext>
            </a:extLst>
          </p:cNvPr>
          <p:cNvSpPr/>
          <p:nvPr/>
        </p:nvSpPr>
        <p:spPr>
          <a:xfrm>
            <a:off x="8249273" y="4986080"/>
            <a:ext cx="3749052" cy="977398"/>
          </a:xfrm>
          <a:custGeom>
            <a:avLst/>
            <a:gdLst>
              <a:gd name="connsiteX0" fmla="*/ 0 w 2377347"/>
              <a:gd name="connsiteY0" fmla="*/ 0 h 1188673"/>
              <a:gd name="connsiteX1" fmla="*/ 2377347 w 2377347"/>
              <a:gd name="connsiteY1" fmla="*/ 0 h 1188673"/>
              <a:gd name="connsiteX2" fmla="*/ 2377347 w 2377347"/>
              <a:gd name="connsiteY2" fmla="*/ 1188673 h 1188673"/>
              <a:gd name="connsiteX3" fmla="*/ 0 w 2377347"/>
              <a:gd name="connsiteY3" fmla="*/ 1188673 h 1188673"/>
              <a:gd name="connsiteX4" fmla="*/ 0 w 2377347"/>
              <a:gd name="connsiteY4" fmla="*/ 0 h 11886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7347" h="1188673">
                <a:moveTo>
                  <a:pt x="0" y="0"/>
                </a:moveTo>
                <a:lnTo>
                  <a:pt x="2377347" y="0"/>
                </a:lnTo>
                <a:lnTo>
                  <a:pt x="2377347" y="1188673"/>
                </a:lnTo>
                <a:lnTo>
                  <a:pt x="0" y="1188673"/>
                </a:lnTo>
                <a:lnTo>
                  <a:pt x="0" y="0"/>
                </a:lnTo>
                <a:close/>
              </a:path>
            </a:pathLst>
          </a:cu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a:spcBef>
                <a:spcPts val="1200"/>
              </a:spcBef>
            </a:pPr>
            <a:r>
              <a:rPr lang="en-US" sz="2200" dirty="0">
                <a:solidFill>
                  <a:schemeClr val="tx1"/>
                </a:solidFill>
              </a:rPr>
              <a:t>Use for time critical alerts and notifications</a:t>
            </a:r>
          </a:p>
        </p:txBody>
      </p:sp>
    </p:spTree>
    <p:extLst>
      <p:ext uri="{BB962C8B-B14F-4D97-AF65-F5344CB8AC3E}">
        <p14:creationId xmlns:p14="http://schemas.microsoft.com/office/powerpoint/2010/main" val="2132810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Understand Azure Monitor Components</a:t>
            </a:r>
            <a:endParaRPr lang="en-US" b="1" dirty="0"/>
          </a:p>
        </p:txBody>
      </p:sp>
      <p:sp>
        <p:nvSpPr>
          <p:cNvPr id="6" name="TextBox 5">
            <a:extLst>
              <a:ext uri="{FF2B5EF4-FFF2-40B4-BE49-F238E27FC236}">
                <a16:creationId xmlns:a16="http://schemas.microsoft.com/office/drawing/2014/main" id="{2F66B02E-8265-595F-02EF-25E999197B18}"/>
              </a:ext>
            </a:extLst>
          </p:cNvPr>
          <p:cNvSpPr txBox="1"/>
          <p:nvPr/>
        </p:nvSpPr>
        <p:spPr>
          <a:xfrm>
            <a:off x="465138" y="2317788"/>
            <a:ext cx="3665073" cy="211820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Application monitoring data</a:t>
            </a:r>
          </a:p>
          <a:p>
            <a:pPr marL="285750" indent="-285750">
              <a:lnSpc>
                <a:spcPct val="150000"/>
              </a:lnSpc>
              <a:buFont typeface="Arial" panose="020B0604020202020204" pitchFamily="34" charset="0"/>
              <a:buChar char="•"/>
            </a:pPr>
            <a:r>
              <a:rPr lang="en-US" dirty="0"/>
              <a:t>Guest OS monitoring</a:t>
            </a:r>
          </a:p>
          <a:p>
            <a:pPr marL="285750" indent="-285750">
              <a:lnSpc>
                <a:spcPct val="150000"/>
              </a:lnSpc>
              <a:buFont typeface="Arial" panose="020B0604020202020204" pitchFamily="34" charset="0"/>
              <a:buChar char="•"/>
            </a:pPr>
            <a:r>
              <a:rPr lang="en-US" dirty="0"/>
              <a:t>Azure resource monitoring </a:t>
            </a:r>
          </a:p>
          <a:p>
            <a:pPr marL="285750" indent="-285750">
              <a:lnSpc>
                <a:spcPct val="150000"/>
              </a:lnSpc>
              <a:buFont typeface="Arial" panose="020B0604020202020204" pitchFamily="34" charset="0"/>
              <a:buChar char="•"/>
            </a:pPr>
            <a:r>
              <a:rPr lang="en-US" dirty="0"/>
              <a:t>Azure subscription monitoring </a:t>
            </a:r>
          </a:p>
          <a:p>
            <a:pPr marL="285750" indent="-285750">
              <a:lnSpc>
                <a:spcPct val="150000"/>
              </a:lnSpc>
              <a:buFont typeface="Arial" panose="020B0604020202020204" pitchFamily="34" charset="0"/>
              <a:buChar char="•"/>
            </a:pPr>
            <a:r>
              <a:rPr lang="en-US" dirty="0"/>
              <a:t>Azure tenant monitoring</a:t>
            </a:r>
          </a:p>
        </p:txBody>
      </p:sp>
      <p:pic>
        <p:nvPicPr>
          <p:cNvPr id="2" name="Picture 1" descr="Data sources populate metrics and logs that are access by insights, visualization, analysis and integrate products. ">
            <a:extLst>
              <a:ext uri="{FF2B5EF4-FFF2-40B4-BE49-F238E27FC236}">
                <a16:creationId xmlns:a16="http://schemas.microsoft.com/office/drawing/2014/main" id="{955EC3B4-2861-467D-2F82-F7D061C2F1C6}"/>
              </a:ext>
            </a:extLst>
          </p:cNvPr>
          <p:cNvPicPr>
            <a:picLocks noChangeAspect="1"/>
          </p:cNvPicPr>
          <p:nvPr/>
        </p:nvPicPr>
        <p:blipFill>
          <a:blip r:embed="rId3"/>
          <a:stretch>
            <a:fillRect/>
          </a:stretch>
        </p:blipFill>
        <p:spPr>
          <a:xfrm>
            <a:off x="4212404" y="1249596"/>
            <a:ext cx="7758933" cy="4668320"/>
          </a:xfrm>
          <a:prstGeom prst="rect">
            <a:avLst/>
          </a:prstGeom>
        </p:spPr>
      </p:pic>
    </p:spTree>
    <p:extLst>
      <p:ext uri="{BB962C8B-B14F-4D97-AF65-F5344CB8AC3E}">
        <p14:creationId xmlns:p14="http://schemas.microsoft.com/office/powerpoint/2010/main" val="2860569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5D0E7-D372-4B3A-ACD4-E350C2EE142F}"/>
              </a:ext>
            </a:extLst>
          </p:cNvPr>
          <p:cNvSpPr>
            <a:spLocks noGrp="1"/>
          </p:cNvSpPr>
          <p:nvPr>
            <p:ph type="title"/>
          </p:nvPr>
        </p:nvSpPr>
        <p:spPr/>
        <p:txBody>
          <a:bodyPr/>
          <a:lstStyle/>
          <a:p>
            <a:r>
              <a:rPr lang="en-US" dirty="0"/>
              <a:t>Define Metrics and Logs</a:t>
            </a:r>
          </a:p>
        </p:txBody>
      </p:sp>
      <p:pic>
        <p:nvPicPr>
          <p:cNvPr id="18" name="Picture 17" descr="Metrics graph">
            <a:extLst>
              <a:ext uri="{FF2B5EF4-FFF2-40B4-BE49-F238E27FC236}">
                <a16:creationId xmlns:a16="http://schemas.microsoft.com/office/drawing/2014/main" id="{7EEF596C-2F46-4FB3-04FA-BEDF5709E4D2}"/>
              </a:ext>
            </a:extLst>
          </p:cNvPr>
          <p:cNvPicPr>
            <a:picLocks noChangeAspect="1"/>
          </p:cNvPicPr>
          <p:nvPr/>
        </p:nvPicPr>
        <p:blipFill>
          <a:blip r:embed="rId3"/>
          <a:stretch>
            <a:fillRect/>
          </a:stretch>
        </p:blipFill>
        <p:spPr>
          <a:xfrm>
            <a:off x="926708" y="1620939"/>
            <a:ext cx="4752975" cy="2152650"/>
          </a:xfrm>
          <a:prstGeom prst="rect">
            <a:avLst/>
          </a:prstGeom>
        </p:spPr>
      </p:pic>
      <p:pic>
        <p:nvPicPr>
          <p:cNvPr id="16" name="Picture 15" descr="Log query accessing analytics">
            <a:extLst>
              <a:ext uri="{FF2B5EF4-FFF2-40B4-BE49-F238E27FC236}">
                <a16:creationId xmlns:a16="http://schemas.microsoft.com/office/drawing/2014/main" id="{8BC83920-2E88-07E4-3AB5-1D56EE9FAB97}"/>
              </a:ext>
            </a:extLst>
          </p:cNvPr>
          <p:cNvPicPr>
            <a:picLocks noChangeAspect="1"/>
          </p:cNvPicPr>
          <p:nvPr/>
        </p:nvPicPr>
        <p:blipFill>
          <a:blip r:embed="rId4"/>
          <a:stretch>
            <a:fillRect/>
          </a:stretch>
        </p:blipFill>
        <p:spPr>
          <a:xfrm>
            <a:off x="6303392" y="1497101"/>
            <a:ext cx="5048250" cy="2114550"/>
          </a:xfrm>
          <a:prstGeom prst="rect">
            <a:avLst/>
          </a:prstGeom>
        </p:spPr>
      </p:pic>
      <p:sp>
        <p:nvSpPr>
          <p:cNvPr id="4" name="Rectangle 3">
            <a:extLst>
              <a:ext uri="{FF2B5EF4-FFF2-40B4-BE49-F238E27FC236}">
                <a16:creationId xmlns:a16="http://schemas.microsoft.com/office/drawing/2014/main" id="{3FAB3A5E-77DA-43B7-9713-D99DE6FE1B06}"/>
              </a:ext>
            </a:extLst>
          </p:cNvPr>
          <p:cNvSpPr/>
          <p:nvPr/>
        </p:nvSpPr>
        <p:spPr>
          <a:xfrm>
            <a:off x="460269" y="3883953"/>
            <a:ext cx="5404682" cy="211455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t" anchorCtr="0">
            <a:noAutofit/>
          </a:bodyPr>
          <a:lstStyle/>
          <a:p>
            <a:pPr marL="173038" indent="-17303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Metrics are numerical values that describe some aspect of a system at a point in time </a:t>
            </a:r>
          </a:p>
          <a:p>
            <a:pPr marL="173038" indent="-17303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They are lightweight and capable of supporting near real-time scenarios</a:t>
            </a:r>
          </a:p>
        </p:txBody>
      </p:sp>
      <p:sp>
        <p:nvSpPr>
          <p:cNvPr id="5" name="Rectangle 4">
            <a:extLst>
              <a:ext uri="{FF2B5EF4-FFF2-40B4-BE49-F238E27FC236}">
                <a16:creationId xmlns:a16="http://schemas.microsoft.com/office/drawing/2014/main" id="{F681698F-B3CC-4FEC-AF3B-32CD71C59CCB}"/>
              </a:ext>
            </a:extLst>
          </p:cNvPr>
          <p:cNvSpPr/>
          <p:nvPr/>
        </p:nvSpPr>
        <p:spPr>
          <a:xfrm>
            <a:off x="6045847" y="3883953"/>
            <a:ext cx="5404682" cy="2114550"/>
          </a:xfrm>
          <a:prstGeom prst="rect">
            <a:avLst/>
          </a:prstGeom>
          <a:solidFill>
            <a:schemeClr val="bg1">
              <a:lumMod val="95000"/>
            </a:schemeClr>
          </a:solidFill>
          <a:ln w="6350">
            <a:solidFill>
              <a:schemeClr val="bg1">
                <a:lumMod val="95000"/>
              </a:schemeClr>
            </a:solidFill>
          </a:ln>
          <a:effectLst/>
        </p:spPr>
        <p:style>
          <a:lnRef idx="0">
            <a:scrgbClr r="0" g="0" b="0"/>
          </a:lnRef>
          <a:fillRef idx="0">
            <a:scrgbClr r="0" g="0" b="0"/>
          </a:fillRef>
          <a:effectRef idx="0">
            <a:scrgbClr r="0" g="0" b="0"/>
          </a:effectRef>
          <a:fontRef idx="major"/>
        </p:style>
        <p:txBody>
          <a:bodyPr spcFirstLastPara="0" vert="horz" wrap="square" lIns="186521" tIns="139891" rIns="186521" bIns="139891" numCol="1" spcCol="1270" anchor="ctr" anchorCtr="0">
            <a:noAutofit/>
          </a:bodyPr>
          <a:lstStyle/>
          <a:p>
            <a:pPr marL="230188" indent="-23018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Logs contain different kinds of data organized into records with different sets of properties for each type</a:t>
            </a:r>
          </a:p>
          <a:p>
            <a:pPr marL="230188" indent="-230188" defTabSz="1088029">
              <a:spcBef>
                <a:spcPct val="0"/>
              </a:spcBef>
              <a:spcAft>
                <a:spcPct val="35000"/>
              </a:spcAft>
              <a:buFont typeface="Arial" panose="020B0604020202020204" pitchFamily="34" charset="0"/>
              <a:buChar char="•"/>
              <a:defRPr/>
            </a:pPr>
            <a:r>
              <a:rPr lang="en-US" sz="2000" kern="0" dirty="0">
                <a:solidFill>
                  <a:srgbClr val="1A1A1A"/>
                </a:solidFill>
                <a:latin typeface="Segoe UI"/>
              </a:rPr>
              <a:t>Telemetry (events, traces) and performance data can be combined for analysis</a:t>
            </a:r>
          </a:p>
        </p:txBody>
      </p:sp>
      <p:cxnSp>
        <p:nvCxnSpPr>
          <p:cNvPr id="10" name="Straight Connector 9">
            <a:extLst>
              <a:ext uri="{FF2B5EF4-FFF2-40B4-BE49-F238E27FC236}">
                <a16:creationId xmlns:a16="http://schemas.microsoft.com/office/drawing/2014/main" id="{F9E3EF93-0300-45BD-AF98-3815FA263BAA}"/>
              </a:ext>
              <a:ext uri="{C183D7F6-B498-43B3-948B-1728B52AA6E4}">
                <adec:decorative xmlns:adec="http://schemas.microsoft.com/office/drawing/2017/decorative" val="1"/>
              </a:ext>
            </a:extLst>
          </p:cNvPr>
          <p:cNvCxnSpPr>
            <a:cxnSpLocks/>
          </p:cNvCxnSpPr>
          <p:nvPr/>
        </p:nvCxnSpPr>
        <p:spPr>
          <a:xfrm>
            <a:off x="6045847" y="1575011"/>
            <a:ext cx="0" cy="205314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155776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t>Describe Activity Log Events</a:t>
            </a:r>
          </a:p>
        </p:txBody>
      </p:sp>
      <p:sp>
        <p:nvSpPr>
          <p:cNvPr id="5" name="Rectangle 4">
            <a:extLst>
              <a:ext uri="{FF2B5EF4-FFF2-40B4-BE49-F238E27FC236}">
                <a16:creationId xmlns:a16="http://schemas.microsoft.com/office/drawing/2014/main" id="{357F55D2-E14D-4A5D-8325-843B30BD4D71}"/>
              </a:ext>
              <a:ext uri="{C183D7F6-B498-43B3-948B-1728B52AA6E4}">
                <adec:decorative xmlns:adec="http://schemas.microsoft.com/office/drawing/2017/decorative" val="0"/>
              </a:ext>
            </a:extLst>
          </p:cNvPr>
          <p:cNvSpPr/>
          <p:nvPr/>
        </p:nvSpPr>
        <p:spPr bwMode="auto">
          <a:xfrm>
            <a:off x="498956" y="1438141"/>
            <a:ext cx="4943630"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Send data to Log Analytics for advanced search and alerts</a:t>
            </a:r>
          </a:p>
        </p:txBody>
      </p:sp>
      <p:sp>
        <p:nvSpPr>
          <p:cNvPr id="7" name="Rectangle 6">
            <a:extLst>
              <a:ext uri="{FF2B5EF4-FFF2-40B4-BE49-F238E27FC236}">
                <a16:creationId xmlns:a16="http://schemas.microsoft.com/office/drawing/2014/main" id="{242D2465-A880-4BE1-8C8E-B6E01F30DC17}"/>
              </a:ext>
              <a:ext uri="{C183D7F6-B498-43B3-948B-1728B52AA6E4}">
                <adec:decorative xmlns:adec="http://schemas.microsoft.com/office/drawing/2017/decorative" val="0"/>
              </a:ext>
            </a:extLst>
          </p:cNvPr>
          <p:cNvSpPr/>
          <p:nvPr/>
        </p:nvSpPr>
        <p:spPr bwMode="auto">
          <a:xfrm>
            <a:off x="498955" y="2321052"/>
            <a:ext cx="4943630"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Query or manage events in the Portal, PowerShell, CLI, and REST API</a:t>
            </a:r>
          </a:p>
        </p:txBody>
      </p:sp>
      <p:sp>
        <p:nvSpPr>
          <p:cNvPr id="8" name="Rectangle 7">
            <a:extLst>
              <a:ext uri="{FF2B5EF4-FFF2-40B4-BE49-F238E27FC236}">
                <a16:creationId xmlns:a16="http://schemas.microsoft.com/office/drawing/2014/main" id="{B9F2695C-69C7-4A48-B50A-9E53E4433874}"/>
              </a:ext>
              <a:ext uri="{C183D7F6-B498-43B3-948B-1728B52AA6E4}">
                <adec:decorative xmlns:adec="http://schemas.microsoft.com/office/drawing/2017/decorative" val="0"/>
              </a:ext>
            </a:extLst>
          </p:cNvPr>
          <p:cNvSpPr/>
          <p:nvPr/>
        </p:nvSpPr>
        <p:spPr bwMode="auto">
          <a:xfrm>
            <a:off x="498955" y="3203963"/>
            <a:ext cx="4943630"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Stream information to Event Hub</a:t>
            </a:r>
          </a:p>
        </p:txBody>
      </p:sp>
      <p:sp>
        <p:nvSpPr>
          <p:cNvPr id="9" name="Rectangle 8">
            <a:extLst>
              <a:ext uri="{FF2B5EF4-FFF2-40B4-BE49-F238E27FC236}">
                <a16:creationId xmlns:a16="http://schemas.microsoft.com/office/drawing/2014/main" id="{AAFBC828-F20C-46FA-8217-ADBA06E6CAC1}"/>
              </a:ext>
              <a:ext uri="{C183D7F6-B498-43B3-948B-1728B52AA6E4}">
                <adec:decorative xmlns:adec="http://schemas.microsoft.com/office/drawing/2017/decorative" val="0"/>
              </a:ext>
            </a:extLst>
          </p:cNvPr>
          <p:cNvSpPr/>
          <p:nvPr/>
        </p:nvSpPr>
        <p:spPr bwMode="auto">
          <a:xfrm>
            <a:off x="498955" y="4086874"/>
            <a:ext cx="4943630"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Archive data to a storage account</a:t>
            </a:r>
          </a:p>
        </p:txBody>
      </p:sp>
      <p:sp>
        <p:nvSpPr>
          <p:cNvPr id="10" name="Rectangle 9">
            <a:extLst>
              <a:ext uri="{FF2B5EF4-FFF2-40B4-BE49-F238E27FC236}">
                <a16:creationId xmlns:a16="http://schemas.microsoft.com/office/drawing/2014/main" id="{79947888-DFAA-44C7-AE4B-812878144B7F}"/>
              </a:ext>
              <a:ext uri="{C183D7F6-B498-43B3-948B-1728B52AA6E4}">
                <adec:decorative xmlns:adec="http://schemas.microsoft.com/office/drawing/2017/decorative" val="0"/>
              </a:ext>
            </a:extLst>
          </p:cNvPr>
          <p:cNvSpPr/>
          <p:nvPr/>
        </p:nvSpPr>
        <p:spPr bwMode="auto">
          <a:xfrm>
            <a:off x="498955" y="4969784"/>
            <a:ext cx="4943630" cy="754810"/>
          </a:xfrm>
          <a:prstGeom prst="rect">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spcBef>
                <a:spcPts val="1200"/>
              </a:spcBef>
            </a:pPr>
            <a:r>
              <a:rPr lang="en-US" dirty="0">
                <a:solidFill>
                  <a:schemeClr val="tx1"/>
                </a:solidFill>
              </a:rPr>
              <a:t>Analyze data with Power BI</a:t>
            </a:r>
          </a:p>
        </p:txBody>
      </p:sp>
      <p:grpSp>
        <p:nvGrpSpPr>
          <p:cNvPr id="34" name="Group 33" descr="Activity logs are shown in the Azure infrastructure. ">
            <a:extLst>
              <a:ext uri="{FF2B5EF4-FFF2-40B4-BE49-F238E27FC236}">
                <a16:creationId xmlns:a16="http://schemas.microsoft.com/office/drawing/2014/main" id="{F4DCB96E-34A1-B36C-C5FD-F976F1E4CF23}"/>
              </a:ext>
            </a:extLst>
          </p:cNvPr>
          <p:cNvGrpSpPr/>
          <p:nvPr/>
        </p:nvGrpSpPr>
        <p:grpSpPr>
          <a:xfrm>
            <a:off x="6051932" y="1494759"/>
            <a:ext cx="5474734" cy="4604910"/>
            <a:chOff x="5805355" y="1381745"/>
            <a:chExt cx="5474734" cy="4604910"/>
          </a:xfrm>
        </p:grpSpPr>
        <p:sp>
          <p:nvSpPr>
            <p:cNvPr id="33" name="Rectangle 32">
              <a:extLst>
                <a:ext uri="{FF2B5EF4-FFF2-40B4-BE49-F238E27FC236}">
                  <a16:creationId xmlns:a16="http://schemas.microsoft.com/office/drawing/2014/main" id="{C639C34F-C315-39DF-5237-75649416ACD1}"/>
                </a:ext>
              </a:extLst>
            </p:cNvPr>
            <p:cNvSpPr/>
            <p:nvPr/>
          </p:nvSpPr>
          <p:spPr bwMode="auto">
            <a:xfrm>
              <a:off x="8825645" y="4165365"/>
              <a:ext cx="2452589" cy="1082626"/>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15" name="Group 14">
              <a:extLst>
                <a:ext uri="{FF2B5EF4-FFF2-40B4-BE49-F238E27FC236}">
                  <a16:creationId xmlns:a16="http://schemas.microsoft.com/office/drawing/2014/main" id="{0F8831C6-F034-CDB3-06D6-00FBC7C4E45F}"/>
                </a:ext>
              </a:extLst>
            </p:cNvPr>
            <p:cNvGrpSpPr/>
            <p:nvPr/>
          </p:nvGrpSpPr>
          <p:grpSpPr>
            <a:xfrm>
              <a:off x="5919811" y="1390217"/>
              <a:ext cx="2452590" cy="3857774"/>
              <a:chOff x="5457474" y="1312369"/>
              <a:chExt cx="2091560" cy="4378555"/>
            </a:xfrm>
            <a:solidFill>
              <a:schemeClr val="bg1"/>
            </a:solidFill>
          </p:grpSpPr>
          <p:sp>
            <p:nvSpPr>
              <p:cNvPr id="11" name="Rectangle 10">
                <a:extLst>
                  <a:ext uri="{FF2B5EF4-FFF2-40B4-BE49-F238E27FC236}">
                    <a16:creationId xmlns:a16="http://schemas.microsoft.com/office/drawing/2014/main" id="{EF7D69D4-72C2-1CC7-38D1-84AD0DD96ADD}"/>
                  </a:ext>
                </a:extLst>
              </p:cNvPr>
              <p:cNvSpPr/>
              <p:nvPr/>
            </p:nvSpPr>
            <p:spPr bwMode="auto">
              <a:xfrm>
                <a:off x="5457475" y="1312369"/>
                <a:ext cx="2091559" cy="1429806"/>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a:extLst>
                  <a:ext uri="{FF2B5EF4-FFF2-40B4-BE49-F238E27FC236}">
                    <a16:creationId xmlns:a16="http://schemas.microsoft.com/office/drawing/2014/main" id="{393A75B0-9001-F17C-A264-9F8B5DC35240}"/>
                  </a:ext>
                </a:extLst>
              </p:cNvPr>
              <p:cNvSpPr/>
              <p:nvPr/>
            </p:nvSpPr>
            <p:spPr bwMode="auto">
              <a:xfrm>
                <a:off x="5457474" y="2747483"/>
                <a:ext cx="2091559" cy="830020"/>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5D68086D-BEC8-A1F6-01F9-BB3C4B00E4ED}"/>
                  </a:ext>
                </a:extLst>
              </p:cNvPr>
              <p:cNvSpPr/>
              <p:nvPr/>
            </p:nvSpPr>
            <p:spPr bwMode="auto">
              <a:xfrm>
                <a:off x="5457474" y="3594472"/>
                <a:ext cx="2091559" cy="830020"/>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4" name="Rectangle 13">
                <a:extLst>
                  <a:ext uri="{FF2B5EF4-FFF2-40B4-BE49-F238E27FC236}">
                    <a16:creationId xmlns:a16="http://schemas.microsoft.com/office/drawing/2014/main" id="{9D4CE88C-B330-7DDF-4FA6-42886FCBCA36}"/>
                  </a:ext>
                </a:extLst>
              </p:cNvPr>
              <p:cNvSpPr/>
              <p:nvPr/>
            </p:nvSpPr>
            <p:spPr bwMode="auto">
              <a:xfrm>
                <a:off x="5457474" y="4429799"/>
                <a:ext cx="2091559" cy="1261125"/>
              </a:xfrm>
              <a:prstGeom prst="rect">
                <a:avLst/>
              </a:prstGeom>
              <a:grp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16" name="Rectangle 15">
              <a:extLst>
                <a:ext uri="{FF2B5EF4-FFF2-40B4-BE49-F238E27FC236}">
                  <a16:creationId xmlns:a16="http://schemas.microsoft.com/office/drawing/2014/main" id="{C0E21A55-6CD5-7C0E-C134-F97AE0C9396A}"/>
                </a:ext>
              </a:extLst>
            </p:cNvPr>
            <p:cNvSpPr/>
            <p:nvPr/>
          </p:nvSpPr>
          <p:spPr bwMode="auto">
            <a:xfrm>
              <a:off x="6213939" y="1824894"/>
              <a:ext cx="1864332" cy="454530"/>
            </a:xfrm>
            <a:prstGeom prst="rect">
              <a:avLst/>
            </a:prstGeom>
            <a:solidFill>
              <a:schemeClr val="tx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Application logs</a:t>
              </a:r>
            </a:p>
          </p:txBody>
        </p:sp>
        <p:sp>
          <p:nvSpPr>
            <p:cNvPr id="19" name="Rectangle 18">
              <a:extLst>
                <a:ext uri="{FF2B5EF4-FFF2-40B4-BE49-F238E27FC236}">
                  <a16:creationId xmlns:a16="http://schemas.microsoft.com/office/drawing/2014/main" id="{C78A05AA-8586-3070-CA67-E92767842E21}"/>
                </a:ext>
              </a:extLst>
            </p:cNvPr>
            <p:cNvSpPr/>
            <p:nvPr/>
          </p:nvSpPr>
          <p:spPr bwMode="auto">
            <a:xfrm>
              <a:off x="6213939" y="2488964"/>
              <a:ext cx="1864332" cy="454530"/>
            </a:xfrm>
            <a:prstGeom prst="rect">
              <a:avLst/>
            </a:prstGeom>
            <a:solidFill>
              <a:schemeClr val="tx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Diagnostic logs</a:t>
              </a:r>
            </a:p>
          </p:txBody>
        </p:sp>
        <p:sp>
          <p:nvSpPr>
            <p:cNvPr id="20" name="Rectangle 19">
              <a:extLst>
                <a:ext uri="{FF2B5EF4-FFF2-40B4-BE49-F238E27FC236}">
                  <a16:creationId xmlns:a16="http://schemas.microsoft.com/office/drawing/2014/main" id="{DFB7D8EC-20CF-FBBC-1FA8-A383A68BFD47}"/>
                </a:ext>
              </a:extLst>
            </p:cNvPr>
            <p:cNvSpPr/>
            <p:nvPr/>
          </p:nvSpPr>
          <p:spPr bwMode="auto">
            <a:xfrm>
              <a:off x="6213939" y="4346931"/>
              <a:ext cx="1864332" cy="454530"/>
            </a:xfrm>
            <a:prstGeom prst="rect">
              <a:avLst/>
            </a:prstGeom>
            <a:solidFill>
              <a:schemeClr val="tx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Activity logs</a:t>
              </a:r>
            </a:p>
          </p:txBody>
        </p:sp>
        <p:sp>
          <p:nvSpPr>
            <p:cNvPr id="22" name="TextBox 21">
              <a:extLst>
                <a:ext uri="{FF2B5EF4-FFF2-40B4-BE49-F238E27FC236}">
                  <a16:creationId xmlns:a16="http://schemas.microsoft.com/office/drawing/2014/main" id="{04645ED3-90FC-FD74-8703-52312E1AA152}"/>
                </a:ext>
              </a:extLst>
            </p:cNvPr>
            <p:cNvSpPr txBox="1"/>
            <p:nvPr/>
          </p:nvSpPr>
          <p:spPr>
            <a:xfrm>
              <a:off x="5805355" y="2999532"/>
              <a:ext cx="1209305"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Guest OS</a:t>
              </a:r>
            </a:p>
          </p:txBody>
        </p:sp>
        <p:sp>
          <p:nvSpPr>
            <p:cNvPr id="23" name="TextBox 22">
              <a:extLst>
                <a:ext uri="{FF2B5EF4-FFF2-40B4-BE49-F238E27FC236}">
                  <a16:creationId xmlns:a16="http://schemas.microsoft.com/office/drawing/2014/main" id="{4C0A0B48-9787-1504-6ADF-C88B5928E6B6}"/>
                </a:ext>
              </a:extLst>
            </p:cNvPr>
            <p:cNvSpPr txBox="1"/>
            <p:nvPr/>
          </p:nvSpPr>
          <p:spPr>
            <a:xfrm>
              <a:off x="5805355" y="3559901"/>
              <a:ext cx="2229906"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Host virtual machine</a:t>
              </a:r>
            </a:p>
          </p:txBody>
        </p:sp>
        <p:sp>
          <p:nvSpPr>
            <p:cNvPr id="24" name="TextBox 23">
              <a:extLst>
                <a:ext uri="{FF2B5EF4-FFF2-40B4-BE49-F238E27FC236}">
                  <a16:creationId xmlns:a16="http://schemas.microsoft.com/office/drawing/2014/main" id="{AA100974-DE94-CC72-1092-9F6EC8A67573}"/>
                </a:ext>
              </a:extLst>
            </p:cNvPr>
            <p:cNvSpPr txBox="1"/>
            <p:nvPr/>
          </p:nvSpPr>
          <p:spPr>
            <a:xfrm>
              <a:off x="6063187" y="4827786"/>
              <a:ext cx="214808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infrastructure</a:t>
              </a:r>
            </a:p>
          </p:txBody>
        </p:sp>
        <p:sp>
          <p:nvSpPr>
            <p:cNvPr id="25" name="TextBox 24">
              <a:extLst>
                <a:ext uri="{FF2B5EF4-FFF2-40B4-BE49-F238E27FC236}">
                  <a16:creationId xmlns:a16="http://schemas.microsoft.com/office/drawing/2014/main" id="{A9EEA2BB-4283-FEC1-B126-1307AFFC44D2}"/>
                </a:ext>
              </a:extLst>
            </p:cNvPr>
            <p:cNvSpPr txBox="1"/>
            <p:nvPr/>
          </p:nvSpPr>
          <p:spPr>
            <a:xfrm>
              <a:off x="6336235" y="5247991"/>
              <a:ext cx="1667188" cy="738664"/>
            </a:xfrm>
            <a:prstGeom prst="rect">
              <a:avLst/>
            </a:prstGeom>
            <a:noFill/>
          </p:spPr>
          <p:txBody>
            <a:bodyPr wrap="none" lIns="182880" tIns="146304" rIns="182880" bIns="146304" rtlCol="0">
              <a:spAutoFit/>
            </a:bodyPr>
            <a:lstStyle/>
            <a:p>
              <a:pPr algn="ctr">
                <a:lnSpc>
                  <a:spcPct val="90000"/>
                </a:lnSpc>
              </a:pPr>
              <a:r>
                <a:rPr lang="en-US" sz="1600" dirty="0">
                  <a:gradFill>
                    <a:gsLst>
                      <a:gs pos="2917">
                        <a:schemeClr val="tx1"/>
                      </a:gs>
                      <a:gs pos="30000">
                        <a:schemeClr val="tx1"/>
                      </a:gs>
                    </a:gsLst>
                    <a:lin ang="5400000" scaled="0"/>
                  </a:gradFill>
                </a:rPr>
                <a:t>Compute </a:t>
              </a:r>
            </a:p>
            <a:p>
              <a:pPr algn="ctr">
                <a:lnSpc>
                  <a:spcPct val="90000"/>
                </a:lnSpc>
              </a:pPr>
              <a:r>
                <a:rPr lang="en-US" sz="1600" dirty="0">
                  <a:gradFill>
                    <a:gsLst>
                      <a:gs pos="2917">
                        <a:schemeClr val="tx1"/>
                      </a:gs>
                      <a:gs pos="30000">
                        <a:schemeClr val="tx1"/>
                      </a:gs>
                    </a:gsLst>
                    <a:lin ang="5400000" scaled="0"/>
                  </a:gradFill>
                </a:rPr>
                <a:t>resources only</a:t>
              </a:r>
            </a:p>
          </p:txBody>
        </p:sp>
        <p:sp>
          <p:nvSpPr>
            <p:cNvPr id="26" name="Rectangle 25">
              <a:extLst>
                <a:ext uri="{FF2B5EF4-FFF2-40B4-BE49-F238E27FC236}">
                  <a16:creationId xmlns:a16="http://schemas.microsoft.com/office/drawing/2014/main" id="{71EA8753-BED0-4201-5C30-4904FA82CE63}"/>
                </a:ext>
              </a:extLst>
            </p:cNvPr>
            <p:cNvSpPr/>
            <p:nvPr/>
          </p:nvSpPr>
          <p:spPr bwMode="auto">
            <a:xfrm>
              <a:off x="8827500" y="1397477"/>
              <a:ext cx="2452589" cy="2765532"/>
            </a:xfrm>
            <a:prstGeom prst="rect">
              <a:avLst/>
            </a:prstGeom>
            <a:solidFill>
              <a:schemeClr val="bg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B0E97585-64C3-D8B0-1F7B-9B256C1E31B1}"/>
                </a:ext>
              </a:extLst>
            </p:cNvPr>
            <p:cNvSpPr txBox="1"/>
            <p:nvPr/>
          </p:nvSpPr>
          <p:spPr>
            <a:xfrm>
              <a:off x="5825767" y="1383803"/>
              <a:ext cx="1395254"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Application</a:t>
              </a:r>
            </a:p>
          </p:txBody>
        </p:sp>
        <p:sp>
          <p:nvSpPr>
            <p:cNvPr id="21" name="TextBox 20">
              <a:extLst>
                <a:ext uri="{FF2B5EF4-FFF2-40B4-BE49-F238E27FC236}">
                  <a16:creationId xmlns:a16="http://schemas.microsoft.com/office/drawing/2014/main" id="{C2F4756D-DB95-640F-2F04-D423DFBBFD58}"/>
                </a:ext>
              </a:extLst>
            </p:cNvPr>
            <p:cNvSpPr txBox="1"/>
            <p:nvPr/>
          </p:nvSpPr>
          <p:spPr>
            <a:xfrm>
              <a:off x="8748141" y="1381745"/>
              <a:ext cx="1188082"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Resource</a:t>
              </a:r>
            </a:p>
          </p:txBody>
        </p:sp>
        <p:sp>
          <p:nvSpPr>
            <p:cNvPr id="28" name="Rectangle 27">
              <a:extLst>
                <a:ext uri="{FF2B5EF4-FFF2-40B4-BE49-F238E27FC236}">
                  <a16:creationId xmlns:a16="http://schemas.microsoft.com/office/drawing/2014/main" id="{824A0268-9FC6-6D53-DADE-34EEBA940F3D}"/>
                </a:ext>
              </a:extLst>
            </p:cNvPr>
            <p:cNvSpPr/>
            <p:nvPr/>
          </p:nvSpPr>
          <p:spPr bwMode="auto">
            <a:xfrm>
              <a:off x="9095516" y="2429958"/>
              <a:ext cx="1864332" cy="454530"/>
            </a:xfrm>
            <a:prstGeom prst="rect">
              <a:avLst/>
            </a:prstGeom>
            <a:solidFill>
              <a:schemeClr val="tx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Diagnostic logs</a:t>
              </a:r>
            </a:p>
          </p:txBody>
        </p:sp>
        <p:sp>
          <p:nvSpPr>
            <p:cNvPr id="30" name="Rectangle 29">
              <a:extLst>
                <a:ext uri="{FF2B5EF4-FFF2-40B4-BE49-F238E27FC236}">
                  <a16:creationId xmlns:a16="http://schemas.microsoft.com/office/drawing/2014/main" id="{9F537377-1A7B-7825-CC30-CB0570D79145}"/>
                </a:ext>
              </a:extLst>
            </p:cNvPr>
            <p:cNvSpPr/>
            <p:nvPr/>
          </p:nvSpPr>
          <p:spPr bwMode="auto">
            <a:xfrm>
              <a:off x="9109500" y="4354119"/>
              <a:ext cx="1864332" cy="454530"/>
            </a:xfrm>
            <a:prstGeom prst="rect">
              <a:avLst/>
            </a:prstGeom>
            <a:solidFill>
              <a:schemeClr val="tx2">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Activity logs</a:t>
              </a:r>
            </a:p>
          </p:txBody>
        </p:sp>
        <p:sp>
          <p:nvSpPr>
            <p:cNvPr id="31" name="TextBox 30">
              <a:extLst>
                <a:ext uri="{FF2B5EF4-FFF2-40B4-BE49-F238E27FC236}">
                  <a16:creationId xmlns:a16="http://schemas.microsoft.com/office/drawing/2014/main" id="{AEF5D587-4774-FEA9-0203-28E6D7C8DEE3}"/>
                </a:ext>
              </a:extLst>
            </p:cNvPr>
            <p:cNvSpPr txBox="1"/>
            <p:nvPr/>
          </p:nvSpPr>
          <p:spPr>
            <a:xfrm>
              <a:off x="8967621" y="4827786"/>
              <a:ext cx="2148089"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Azure infrastructure</a:t>
              </a:r>
            </a:p>
          </p:txBody>
        </p:sp>
        <p:sp>
          <p:nvSpPr>
            <p:cNvPr id="32" name="TextBox 31">
              <a:extLst>
                <a:ext uri="{FF2B5EF4-FFF2-40B4-BE49-F238E27FC236}">
                  <a16:creationId xmlns:a16="http://schemas.microsoft.com/office/drawing/2014/main" id="{EE0D02B6-3ED3-6F5B-9DC6-8C3666C9A42B}"/>
                </a:ext>
              </a:extLst>
            </p:cNvPr>
            <p:cNvSpPr txBox="1"/>
            <p:nvPr/>
          </p:nvSpPr>
          <p:spPr>
            <a:xfrm>
              <a:off x="9176844" y="5227716"/>
              <a:ext cx="1698222" cy="738664"/>
            </a:xfrm>
            <a:prstGeom prst="rect">
              <a:avLst/>
            </a:prstGeom>
            <a:noFill/>
          </p:spPr>
          <p:txBody>
            <a:bodyPr wrap="none" lIns="182880" tIns="146304" rIns="182880" bIns="146304" rtlCol="0">
              <a:spAutoFit/>
            </a:bodyPr>
            <a:lstStyle/>
            <a:p>
              <a:pPr algn="ctr">
                <a:lnSpc>
                  <a:spcPct val="90000"/>
                </a:lnSpc>
              </a:pPr>
              <a:r>
                <a:rPr lang="en-US" sz="1600" dirty="0">
                  <a:gradFill>
                    <a:gsLst>
                      <a:gs pos="2917">
                        <a:schemeClr val="tx1"/>
                      </a:gs>
                      <a:gs pos="30000">
                        <a:schemeClr val="tx1"/>
                      </a:gs>
                    </a:gsLst>
                    <a:lin ang="5400000" scaled="0"/>
                  </a:gradFill>
                </a:rPr>
                <a:t>Non-compute </a:t>
              </a:r>
            </a:p>
            <a:p>
              <a:pPr algn="ctr">
                <a:lnSpc>
                  <a:spcPct val="90000"/>
                </a:lnSpc>
              </a:pPr>
              <a:r>
                <a:rPr lang="en-US" sz="1600" dirty="0">
                  <a:gradFill>
                    <a:gsLst>
                      <a:gs pos="2917">
                        <a:schemeClr val="tx1"/>
                      </a:gs>
                      <a:gs pos="30000">
                        <a:schemeClr val="tx1"/>
                      </a:gs>
                    </a:gsLst>
                    <a:lin ang="5400000" scaled="0"/>
                  </a:gradFill>
                </a:rPr>
                <a:t>resources only</a:t>
              </a:r>
            </a:p>
          </p:txBody>
        </p:sp>
      </p:grpSp>
    </p:spTree>
    <p:extLst>
      <p:ext uri="{BB962C8B-B14F-4D97-AF65-F5344CB8AC3E}">
        <p14:creationId xmlns:p14="http://schemas.microsoft.com/office/powerpoint/2010/main" val="3842516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1_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1a19d03a-48bc-4359-8038-5b5f6d5847c3}"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2476</Words>
  <Application>Microsoft Office PowerPoint</Application>
  <PresentationFormat>Custom</PresentationFormat>
  <Paragraphs>267</Paragraphs>
  <Slides>30</Slides>
  <Notes>26</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Arial</vt:lpstr>
      <vt:lpstr>Calibri</vt:lpstr>
      <vt:lpstr>Consolas</vt:lpstr>
      <vt:lpstr>Segoe UI</vt:lpstr>
      <vt:lpstr>Segoe UI Light</vt:lpstr>
      <vt:lpstr>Segoe UI Semibold</vt:lpstr>
      <vt:lpstr>Segoe UI Semilight</vt:lpstr>
      <vt:lpstr>Symbol</vt:lpstr>
      <vt:lpstr>Wingdings</vt:lpstr>
      <vt:lpstr>1_Azure 1</vt:lpstr>
      <vt:lpstr>Azure Monitoring</vt:lpstr>
      <vt:lpstr>Learning Objectives - Administer Monitoring </vt:lpstr>
      <vt:lpstr>Administer Monitoring whiteboard</vt:lpstr>
      <vt:lpstr>Configure Azure Monitor</vt:lpstr>
      <vt:lpstr>Learning Objectives - Configure Azure Monitor </vt:lpstr>
      <vt:lpstr>Describe Azure Monitor Key Capabilities</vt:lpstr>
      <vt:lpstr>Understand Azure Monitor Components</vt:lpstr>
      <vt:lpstr>Define Metrics and Logs</vt:lpstr>
      <vt:lpstr>Describe Activity Log Events</vt:lpstr>
      <vt:lpstr>Query the Activity Log</vt:lpstr>
      <vt:lpstr>Learning Recap – Configure Azure Monitor</vt:lpstr>
      <vt:lpstr> Improve incident response with alerting on Azure </vt:lpstr>
      <vt:lpstr>Improve incident response with alerting on Azure - Overview</vt:lpstr>
      <vt:lpstr>Manage Azure Monitor Alerts</vt:lpstr>
      <vt:lpstr>Demonstration – Alerts</vt:lpstr>
      <vt:lpstr>Create Alert Rules</vt:lpstr>
      <vt:lpstr>Create Action Groups</vt:lpstr>
      <vt:lpstr>Learning Recap – Configure Azure Alerts</vt:lpstr>
      <vt:lpstr>Configure Log Analytics</vt:lpstr>
      <vt:lpstr>Learning Objectives - Configure Log Analytics </vt:lpstr>
      <vt:lpstr>Determine Log Analytics Uses</vt:lpstr>
      <vt:lpstr>Demonstration – Log Analytics</vt:lpstr>
      <vt:lpstr>Create a Workspace</vt:lpstr>
      <vt:lpstr>Query Log Analytics Data</vt:lpstr>
      <vt:lpstr>Structure Log Analytics Queries</vt:lpstr>
      <vt:lpstr>Learning Recap – Configure Log Analytics</vt:lpstr>
      <vt:lpstr>Lab – Implement Monitoring</vt:lpstr>
      <vt:lpstr>Lab 11 – Implement monitoring</vt:lpstr>
      <vt:lpstr>Lab 11 – Architecture diagram</vt:lpstr>
      <vt:lpstr>End of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2023-11-13T16:01:49Z</dcterms:created>
  <dcterms:modified xsi:type="dcterms:W3CDTF">2024-11-12T16:13:39Z</dcterms:modified>
</cp:coreProperties>
</file>