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63" r:id="rId3"/>
    <p:sldId id="262" r:id="rId4"/>
    <p:sldId id="257" r:id="rId5"/>
    <p:sldId id="264" r:id="rId6"/>
    <p:sldId id="265" r:id="rId7"/>
    <p:sldId id="266" r:id="rId8"/>
    <p:sldId id="267" r:id="rId9"/>
    <p:sldId id="258" r:id="rId10"/>
    <p:sldId id="259" r:id="rId11"/>
    <p:sldId id="260" r:id="rId12"/>
    <p:sldId id="261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8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3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2358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02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0369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00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81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7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27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2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5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1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28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78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21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6CFF-60BB-4882-8367-3D7599EE6018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F4DB2F0-0CF3-43A8-8FEB-02A37517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9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56CFF-60BB-4882-8367-3D7599EE6018}" type="datetimeFigureOut">
              <a:rPr lang="en-US" smtClean="0"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F4DB2F0-0CF3-43A8-8FEB-02A375179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9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  <p:sldLayoutId id="2147483911" r:id="rId12"/>
    <p:sldLayoutId id="2147483912" r:id="rId13"/>
    <p:sldLayoutId id="2147483913" r:id="rId14"/>
    <p:sldLayoutId id="2147483914" r:id="rId15"/>
    <p:sldLayoutId id="214748391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5486" y="0"/>
            <a:ext cx="7766936" cy="78280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6786" y="644606"/>
            <a:ext cx="10069454" cy="621339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we consider a stack of plates in a cafeteria, we can perform limited operations on the stack of plates like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a new plate at the top.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 a plate from the top.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adding a new plate on the top of plates stack is called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 a plate from the top of the stack is called 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 operation.</a:t>
            </a:r>
          </a:p>
          <a:p>
            <a:pPr lvl="1" algn="l"/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 with the stack is that, it works on LIFO principle that is last added plate is first removed (Last In First Out).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tack of plat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758" y="3350627"/>
            <a:ext cx="5039545" cy="250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67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9611" y="117566"/>
            <a:ext cx="4023360" cy="659272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square(int x)</a:t>
            </a:r>
          </a:p>
          <a:p>
            <a:pPr lvl="1" algn="l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return x*x; }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b)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intz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=square(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z; }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total, x=4, y =2;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 total;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7197634" y="496389"/>
            <a:ext cx="2743200" cy="5799908"/>
          </a:xfrm>
          <a:prstGeom prst="flowChartProcess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97634" y="5403745"/>
            <a:ext cx="2730137" cy="892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Main()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84571" y="4788192"/>
            <a:ext cx="2730137" cy="6155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Sos</a:t>
            </a:r>
            <a:r>
              <a:rPr lang="en-US" sz="1600" dirty="0"/>
              <a:t>()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812971" y="4932861"/>
            <a:ext cx="141078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430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9611" y="117566"/>
            <a:ext cx="4023360" cy="659272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square(int x)</a:t>
            </a:r>
          </a:p>
          <a:p>
            <a:pPr lvl="1" algn="l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return x*x; }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b)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intz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=square(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z; }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total, x=4, y =2;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 total;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7197634" y="496389"/>
            <a:ext cx="2743200" cy="5799908"/>
          </a:xfrm>
          <a:prstGeom prst="flowChartProcess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97634" y="5403745"/>
            <a:ext cx="2730137" cy="892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Main()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812971" y="5824401"/>
            <a:ext cx="141078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78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9611" y="117566"/>
            <a:ext cx="4023360" cy="659272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square(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</a:p>
          <a:p>
            <a:pPr lvl="1" algn="l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return x*x; }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b)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intz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=square(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z; }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total, x=4, y =2;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&lt;&lt;total;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7197634" y="496389"/>
            <a:ext cx="2743200" cy="5799908"/>
          </a:xfrm>
          <a:prstGeom prst="flowChartProcess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4023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8010434" y="513986"/>
            <a:ext cx="3455852" cy="6200713"/>
          </a:xfrm>
          <a:prstGeom prst="flowChartProcess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89113" y="459286"/>
            <a:ext cx="4547912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sum(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 </a:t>
            </a:r>
            <a:r>
              <a:rPr kumimoji="0" lang="en-US" altLang="en-US" sz="2400" b="1" i="0" u="none" strike="noStrike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aco"/>
              </a:rPr>
              <a:t>main()</a:t>
            </a:r>
            <a:endParaRPr kumimoji="0" lang="en-US" altLang="en-US" sz="3200" b="1" i="0" u="none" strike="noStrike" normalizeH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x,y,s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x=30,y=67;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s=sum(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x,y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Monaco"/>
              </a:rPr>
              <a:t>"Sum of two numbers %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Monaco"/>
              </a:rPr>
              <a:t>d"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0;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 </a:t>
            </a:r>
            <a:r>
              <a:rPr kumimoji="0" lang="en-US" altLang="en-US" sz="2400" b="1" i="0" u="none" strike="noStrike" normalizeH="0" baseline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onaco"/>
              </a:rPr>
              <a:t>sum(</a:t>
            </a:r>
            <a:r>
              <a:rPr kumimoji="0" lang="en-US" altLang="en-US" sz="2400" b="1" i="0" u="none" strike="noStrike" normalizeH="0" baseline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onaco"/>
              </a:rPr>
              <a:t>int</a:t>
            </a:r>
            <a:r>
              <a:rPr kumimoji="0" lang="en-US" altLang="en-US" sz="2000" b="1" i="0" u="none" strike="noStrike" normalizeH="0" baseline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onaco"/>
              </a:rPr>
              <a:t> </a:t>
            </a:r>
            <a:r>
              <a:rPr kumimoji="0" lang="en-US" altLang="en-US" sz="2400" b="1" i="0" u="none" strike="noStrike" normalizeH="0" baseline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onaco"/>
              </a:rPr>
              <a:t>a,int</a:t>
            </a:r>
            <a:r>
              <a:rPr kumimoji="0" lang="en-US" altLang="en-US" sz="2000" b="1" i="0" u="none" strike="noStrike" normalizeH="0" baseline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onaco"/>
              </a:rPr>
              <a:t> </a:t>
            </a:r>
            <a:r>
              <a:rPr kumimoji="0" lang="en-US" altLang="en-US" sz="2400" b="1" i="0" u="none" strike="noStrike" normalizeH="0" baseline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onaco"/>
              </a:rPr>
              <a:t>b)</a:t>
            </a:r>
            <a:endParaRPr kumimoji="0" lang="en-US" altLang="en-US" sz="32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a+b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10434" y="5964280"/>
            <a:ext cx="3455852" cy="8002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r>
              <a:rPr lang="en-US" sz="1400" dirty="0">
                <a:latin typeface="Arial Black" panose="020B0A04020102020204" pitchFamily="34" charset="0"/>
              </a:rPr>
              <a:t>X=30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010434" y="5349895"/>
            <a:ext cx="3455852" cy="6155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Black" panose="020B0A04020102020204" pitchFamily="34" charset="0"/>
              </a:rPr>
              <a:t>Y=67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10434" y="4734342"/>
            <a:ext cx="3455852" cy="6155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Black" panose="020B0A04020102020204" pitchFamily="34" charset="0"/>
              </a:rPr>
              <a:t>s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11487" y="4804012"/>
            <a:ext cx="614149" cy="2593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760026" y="4720695"/>
            <a:ext cx="5327176" cy="1364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37730" y="3482765"/>
            <a:ext cx="3455852" cy="6155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Black" panose="020B0A04020102020204" pitchFamily="34" charset="0"/>
              </a:rPr>
              <a:t>Return value</a:t>
            </a:r>
          </a:p>
          <a:p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37730" y="2867212"/>
            <a:ext cx="3455852" cy="6155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Black" panose="020B0A04020102020204" pitchFamily="34" charset="0"/>
              </a:rPr>
              <a:t>a=30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10434" y="4098318"/>
            <a:ext cx="3455852" cy="6155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Black" panose="020B0A04020102020204" pitchFamily="34" charset="0"/>
              </a:rPr>
              <a:t>Return address to main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37730" y="2251659"/>
            <a:ext cx="3455852" cy="6155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Black" panose="020B0A04020102020204" pitchFamily="34" charset="0"/>
              </a:rPr>
              <a:t>b=67</a:t>
            </a:r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738359" y="3496399"/>
            <a:ext cx="592995" cy="2633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83138" y="1636749"/>
            <a:ext cx="3455852" cy="6155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Black" panose="020B0A04020102020204" pitchFamily="34" charset="0"/>
              </a:rPr>
              <a:t>C=97 after sum</a:t>
            </a:r>
          </a:p>
          <a:p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6864824" y="1642813"/>
            <a:ext cx="5327176" cy="13647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16200000" flipH="1">
            <a:off x="8478521" y="1911980"/>
            <a:ext cx="1585726" cy="155584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613293" y="6368596"/>
            <a:ext cx="141078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9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7037E-6 L 0.00326 -0.65208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3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8010434" y="513986"/>
            <a:ext cx="3455852" cy="6200713"/>
          </a:xfrm>
          <a:prstGeom prst="flowChartProcess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89113" y="459286"/>
            <a:ext cx="4547912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sum(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 </a:t>
            </a:r>
            <a:r>
              <a:rPr kumimoji="0" lang="en-US" altLang="en-US" sz="2400" b="1" i="0" u="none" strike="noStrike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aco"/>
              </a:rPr>
              <a:t>main()</a:t>
            </a:r>
            <a:endParaRPr kumimoji="0" lang="en-US" altLang="en-US" sz="3200" b="1" i="0" u="none" strike="noStrike" normalizeH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x,y,s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x=30,y=67;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s=sum(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x,y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Monaco"/>
              </a:rPr>
              <a:t>"Sum of two numbers %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Monaco"/>
              </a:rPr>
              <a:t>d"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0;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 </a:t>
            </a:r>
            <a:r>
              <a:rPr kumimoji="0" lang="en-US" altLang="en-US" sz="2400" b="1" i="0" u="none" strike="noStrike" normalizeH="0" baseline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onaco"/>
              </a:rPr>
              <a:t>sum(</a:t>
            </a:r>
            <a:r>
              <a:rPr kumimoji="0" lang="en-US" altLang="en-US" sz="2400" b="1" i="0" u="none" strike="noStrike" normalizeH="0" baseline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onaco"/>
              </a:rPr>
              <a:t>int</a:t>
            </a:r>
            <a:r>
              <a:rPr kumimoji="0" lang="en-US" altLang="en-US" sz="2000" b="1" i="0" u="none" strike="noStrike" normalizeH="0" baseline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onaco"/>
              </a:rPr>
              <a:t> </a:t>
            </a:r>
            <a:r>
              <a:rPr kumimoji="0" lang="en-US" altLang="en-US" sz="2400" b="1" i="0" u="none" strike="noStrike" normalizeH="0" baseline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onaco"/>
              </a:rPr>
              <a:t>a,int</a:t>
            </a:r>
            <a:r>
              <a:rPr kumimoji="0" lang="en-US" altLang="en-US" sz="2000" b="1" i="0" u="none" strike="noStrike" normalizeH="0" baseline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onaco"/>
              </a:rPr>
              <a:t> </a:t>
            </a:r>
            <a:r>
              <a:rPr kumimoji="0" lang="en-US" altLang="en-US" sz="2400" b="1" i="0" u="none" strike="noStrike" normalizeH="0" baseline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onaco"/>
              </a:rPr>
              <a:t>b)</a:t>
            </a:r>
            <a:endParaRPr kumimoji="0" lang="en-US" altLang="en-US" sz="32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a+b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10434" y="5964280"/>
            <a:ext cx="3455852" cy="8002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r>
              <a:rPr lang="en-US" sz="1400" dirty="0">
                <a:latin typeface="Arial Black" panose="020B0A04020102020204" pitchFamily="34" charset="0"/>
              </a:rPr>
              <a:t>X=30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010434" y="5349895"/>
            <a:ext cx="3455852" cy="6155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Black" panose="020B0A04020102020204" pitchFamily="34" charset="0"/>
              </a:rPr>
              <a:t>Y=67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10434" y="4734342"/>
            <a:ext cx="3455852" cy="6155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Black" panose="020B0A04020102020204" pitchFamily="34" charset="0"/>
              </a:rPr>
              <a:t>s</a:t>
            </a: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11487" y="4804012"/>
            <a:ext cx="614149" cy="2593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97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760026" y="4720695"/>
            <a:ext cx="5327176" cy="1364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37730" y="3482765"/>
            <a:ext cx="3455852" cy="6155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Black" panose="020B0A04020102020204" pitchFamily="34" charset="0"/>
              </a:rPr>
              <a:t>Return value</a:t>
            </a:r>
          </a:p>
          <a:p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37730" y="2867212"/>
            <a:ext cx="3455852" cy="6155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Black" panose="020B0A04020102020204" pitchFamily="34" charset="0"/>
              </a:rPr>
              <a:t>a=30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10434" y="4098318"/>
            <a:ext cx="3455852" cy="6155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Black" panose="020B0A04020102020204" pitchFamily="34" charset="0"/>
              </a:rPr>
              <a:t>Return address to main</a:t>
            </a:r>
          </a:p>
          <a:p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37730" y="2251659"/>
            <a:ext cx="3455852" cy="6155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Black" panose="020B0A04020102020204" pitchFamily="34" charset="0"/>
              </a:rPr>
              <a:t>b=67</a:t>
            </a:r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738359" y="3496399"/>
            <a:ext cx="592995" cy="2633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83138" y="1636749"/>
            <a:ext cx="3455852" cy="6155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Black" panose="020B0A04020102020204" pitchFamily="34" charset="0"/>
              </a:rPr>
              <a:t>C=97 after sum</a:t>
            </a:r>
          </a:p>
          <a:p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6864824" y="1642813"/>
            <a:ext cx="5327176" cy="13647"/>
          </a:xfrm>
          <a:prstGeom prst="line">
            <a:avLst/>
          </a:prstGeom>
          <a:ln w="381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16200000" flipH="1">
            <a:off x="8478521" y="1911980"/>
            <a:ext cx="1585726" cy="155584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0800000" flipV="1">
            <a:off x="8715180" y="3790541"/>
            <a:ext cx="1270470" cy="114312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626941" y="1933074"/>
            <a:ext cx="141078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46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0.02477 L -2.08333E-6 0.2747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8010434" y="513986"/>
            <a:ext cx="3455852" cy="6200713"/>
          </a:xfrm>
          <a:prstGeom prst="flowChartProcess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89113" y="459286"/>
            <a:ext cx="4547912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sum(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 </a:t>
            </a:r>
            <a:r>
              <a:rPr kumimoji="0" lang="en-US" altLang="en-US" sz="2400" b="1" i="0" u="none" strike="noStrike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aco"/>
              </a:rPr>
              <a:t>main()</a:t>
            </a:r>
            <a:endParaRPr kumimoji="0" lang="en-US" altLang="en-US" sz="3200" b="1" i="0" u="none" strike="noStrike" normalizeH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x,y,s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x=30,y=67;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s=sum(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x,y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Monaco"/>
              </a:rPr>
              <a:t>"Sum of two numbers %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Monaco"/>
              </a:rPr>
              <a:t>d"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0;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 </a:t>
            </a:r>
            <a:r>
              <a:rPr kumimoji="0" lang="en-US" altLang="en-US" sz="2400" b="1" i="0" u="none" strike="noStrike" normalizeH="0" baseline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onaco"/>
              </a:rPr>
              <a:t>sum(</a:t>
            </a:r>
            <a:r>
              <a:rPr kumimoji="0" lang="en-US" altLang="en-US" sz="2400" b="1" i="0" u="none" strike="noStrike" normalizeH="0" baseline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onaco"/>
              </a:rPr>
              <a:t>int</a:t>
            </a:r>
            <a:r>
              <a:rPr kumimoji="0" lang="en-US" altLang="en-US" sz="2000" b="1" i="0" u="none" strike="noStrike" normalizeH="0" baseline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onaco"/>
              </a:rPr>
              <a:t> </a:t>
            </a:r>
            <a:r>
              <a:rPr kumimoji="0" lang="en-US" altLang="en-US" sz="2400" b="1" i="0" u="none" strike="noStrike" normalizeH="0" baseline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onaco"/>
              </a:rPr>
              <a:t>a,int</a:t>
            </a:r>
            <a:r>
              <a:rPr kumimoji="0" lang="en-US" altLang="en-US" sz="2000" b="1" i="0" u="none" strike="noStrike" normalizeH="0" baseline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onaco"/>
              </a:rPr>
              <a:t> </a:t>
            </a:r>
            <a:r>
              <a:rPr kumimoji="0" lang="en-US" altLang="en-US" sz="2400" b="1" i="0" u="none" strike="noStrike" normalizeH="0" baseline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onaco"/>
              </a:rPr>
              <a:t>b)</a:t>
            </a:r>
            <a:endParaRPr kumimoji="0" lang="en-US" altLang="en-US" sz="32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a+b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10434" y="5964280"/>
            <a:ext cx="3455852" cy="8002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r>
              <a:rPr lang="en-US" sz="1400" dirty="0">
                <a:latin typeface="Arial Black" panose="020B0A04020102020204" pitchFamily="34" charset="0"/>
              </a:rPr>
              <a:t>X=30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010434" y="5349895"/>
            <a:ext cx="3455852" cy="6155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Black" panose="020B0A04020102020204" pitchFamily="34" charset="0"/>
              </a:rPr>
              <a:t>Y=67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10434" y="4734342"/>
            <a:ext cx="3455852" cy="6155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Black" panose="020B0A04020102020204" pitchFamily="34" charset="0"/>
              </a:rPr>
              <a:t>s</a:t>
            </a:r>
          </a:p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760026" y="4720695"/>
            <a:ext cx="5327176" cy="1364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037730" y="3482765"/>
            <a:ext cx="3455852" cy="6155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Black" panose="020B0A04020102020204" pitchFamily="34" charset="0"/>
              </a:rPr>
              <a:t>Return value</a:t>
            </a:r>
          </a:p>
          <a:p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010434" y="4098318"/>
            <a:ext cx="3455852" cy="6155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Black" panose="020B0A04020102020204" pitchFamily="34" charset="0"/>
              </a:rPr>
              <a:t>Return address to main</a:t>
            </a:r>
          </a:p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738359" y="3496399"/>
            <a:ext cx="592995" cy="2633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97</a:t>
            </a:r>
          </a:p>
        </p:txBody>
      </p:sp>
      <p:cxnSp>
        <p:nvCxnSpPr>
          <p:cNvPr id="19" name="Curved Connector 18"/>
          <p:cNvCxnSpPr/>
          <p:nvPr/>
        </p:nvCxnSpPr>
        <p:spPr>
          <a:xfrm rot="10800000" flipV="1">
            <a:off x="8715180" y="3790541"/>
            <a:ext cx="1270470" cy="1143124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311487" y="4804012"/>
            <a:ext cx="614149" cy="2593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97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599645" y="3782151"/>
            <a:ext cx="141078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50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22222E-6 L 0.00273 0.2120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10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8010434" y="513986"/>
            <a:ext cx="3455852" cy="6200713"/>
          </a:xfrm>
          <a:prstGeom prst="flowChartProcess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89113" y="459286"/>
            <a:ext cx="4547912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sum(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 </a:t>
            </a:r>
            <a:r>
              <a:rPr kumimoji="0" lang="en-US" altLang="en-US" sz="2400" b="1" i="0" u="none" strike="noStrike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aco"/>
              </a:rPr>
              <a:t>main()</a:t>
            </a:r>
            <a:endParaRPr kumimoji="0" lang="en-US" altLang="en-US" sz="3200" b="1" i="0" u="none" strike="noStrike" normalizeH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x,y,s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x=30,y=67;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s=sum(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x,y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Monaco"/>
              </a:rPr>
              <a:t>"Sum of two numbers %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Monaco"/>
              </a:rPr>
              <a:t>d"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0;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 </a:t>
            </a:r>
            <a:r>
              <a:rPr kumimoji="0" lang="en-US" altLang="en-US" sz="2400" b="1" i="0" u="none" strike="noStrike" normalizeH="0" baseline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onaco"/>
              </a:rPr>
              <a:t>sum(</a:t>
            </a:r>
            <a:r>
              <a:rPr kumimoji="0" lang="en-US" altLang="en-US" sz="2400" b="1" i="0" u="none" strike="noStrike" normalizeH="0" baseline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onaco"/>
              </a:rPr>
              <a:t>int</a:t>
            </a:r>
            <a:r>
              <a:rPr kumimoji="0" lang="en-US" altLang="en-US" sz="2000" b="1" i="0" u="none" strike="noStrike" normalizeH="0" baseline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onaco"/>
              </a:rPr>
              <a:t> </a:t>
            </a:r>
            <a:r>
              <a:rPr kumimoji="0" lang="en-US" altLang="en-US" sz="2400" b="1" i="0" u="none" strike="noStrike" normalizeH="0" baseline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onaco"/>
              </a:rPr>
              <a:t>a,int</a:t>
            </a:r>
            <a:r>
              <a:rPr kumimoji="0" lang="en-US" altLang="en-US" sz="2000" b="1" i="0" u="none" strike="noStrike" normalizeH="0" baseline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onaco"/>
              </a:rPr>
              <a:t> </a:t>
            </a:r>
            <a:r>
              <a:rPr kumimoji="0" lang="en-US" altLang="en-US" sz="2400" b="1" i="0" u="none" strike="noStrike" normalizeH="0" baseline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onaco"/>
              </a:rPr>
              <a:t>b)</a:t>
            </a:r>
            <a:endParaRPr kumimoji="0" lang="en-US" altLang="en-US" sz="32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a+b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10434" y="5964280"/>
            <a:ext cx="3455852" cy="8002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r>
              <a:rPr lang="en-US" sz="1400" dirty="0">
                <a:latin typeface="Arial Black" panose="020B0A04020102020204" pitchFamily="34" charset="0"/>
              </a:rPr>
              <a:t>X=30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8010434" y="5349895"/>
            <a:ext cx="3455852" cy="6155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Black" panose="020B0A04020102020204" pitchFamily="34" charset="0"/>
              </a:rPr>
              <a:t>Y=67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010434" y="4734342"/>
            <a:ext cx="3455852" cy="6155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 Black" panose="020B0A04020102020204" pitchFamily="34" charset="0"/>
              </a:rPr>
              <a:t>s</a:t>
            </a:r>
          </a:p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760026" y="4720695"/>
            <a:ext cx="5327176" cy="1364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311487" y="4804012"/>
            <a:ext cx="614149" cy="2593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97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599645" y="5063319"/>
            <a:ext cx="141078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11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0.00703 0.2409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" y="1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8010434" y="513986"/>
            <a:ext cx="3455852" cy="6200713"/>
          </a:xfrm>
          <a:prstGeom prst="flowChartProcess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89113" y="459286"/>
            <a:ext cx="4547912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 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sum(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 </a:t>
            </a:r>
            <a:r>
              <a:rPr kumimoji="0" lang="en-US" altLang="en-US" sz="2400" b="1" i="0" u="none" strike="noStrike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onaco"/>
              </a:rPr>
              <a:t>main()</a:t>
            </a:r>
            <a:endParaRPr kumimoji="0" lang="en-US" altLang="en-US" sz="3200" b="1" i="0" u="none" strike="noStrike" normalizeH="0" baseline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x,y,s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x=30,y=67;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s=sum(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x,y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1493"/>
                </a:solidFill>
                <a:effectLst/>
                <a:latin typeface="Monaco"/>
              </a:rPr>
              <a:t>printf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Monaco"/>
              </a:rPr>
              <a:t>"Sum of two numbers %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Monaco"/>
              </a:rPr>
              <a:t>d"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,s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);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0;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 </a:t>
            </a:r>
            <a:r>
              <a:rPr kumimoji="0" lang="en-US" altLang="en-US" sz="2400" b="1" i="0" u="none" strike="noStrike" normalizeH="0" baseline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onaco"/>
              </a:rPr>
              <a:t>sum(</a:t>
            </a:r>
            <a:r>
              <a:rPr kumimoji="0" lang="en-US" altLang="en-US" sz="2400" b="1" i="0" u="none" strike="noStrike" normalizeH="0" baseline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onaco"/>
              </a:rPr>
              <a:t>int</a:t>
            </a:r>
            <a:r>
              <a:rPr kumimoji="0" lang="en-US" altLang="en-US" sz="2000" b="1" i="0" u="none" strike="noStrike" normalizeH="0" baseline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onaco"/>
              </a:rPr>
              <a:t> </a:t>
            </a:r>
            <a:r>
              <a:rPr kumimoji="0" lang="en-US" altLang="en-US" sz="2400" b="1" i="0" u="none" strike="noStrike" normalizeH="0" baseline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onaco"/>
              </a:rPr>
              <a:t>a,int</a:t>
            </a:r>
            <a:r>
              <a:rPr kumimoji="0" lang="en-US" altLang="en-US" sz="2000" b="1" i="0" u="none" strike="noStrike" normalizeH="0" baseline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onaco"/>
              </a:rPr>
              <a:t> </a:t>
            </a:r>
            <a:r>
              <a:rPr kumimoji="0" lang="en-US" altLang="en-US" sz="2400" b="1" i="0" u="none" strike="noStrike" normalizeH="0" baseline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Monaco"/>
              </a:rPr>
              <a:t>b)</a:t>
            </a:r>
            <a:endParaRPr kumimoji="0" lang="en-US" altLang="en-US" sz="3200" b="1" i="0" u="none" strike="noStrike" normalizeH="0" baseline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{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 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Monaco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c=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a+b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Monaco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Monaco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c;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741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7738" y="332565"/>
            <a:ext cx="7766936" cy="78280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9611" y="1115368"/>
            <a:ext cx="10069454" cy="559492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stack new element can be added only at the top and removed only from the top that is works on LIFO (Last in first out) principle.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a new element at the top of the stack is called push and removing an element from the top of the stack is called pop.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pointer (arrow) is at the top which keeps the track of the top  means it shows that the top of the stack is here.</a:t>
            </a:r>
          </a:p>
        </p:txBody>
      </p:sp>
      <p:pic>
        <p:nvPicPr>
          <p:cNvPr id="2050" name="Picture 2" descr="Computer s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099" y="3951195"/>
            <a:ext cx="7269575" cy="199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5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7197634" y="496389"/>
            <a:ext cx="2743200" cy="5799908"/>
          </a:xfrm>
          <a:prstGeom prst="flowChartProcess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16723" y="496389"/>
            <a:ext cx="4164284" cy="5799908"/>
          </a:xfrm>
        </p:spPr>
        <p:txBody>
          <a:bodyPr>
            <a:normAutofit/>
          </a:bodyPr>
          <a:lstStyle/>
          <a:p>
            <a:r>
              <a:rPr lang="en-US" dirty="0"/>
              <a:t>X=1</a:t>
            </a:r>
          </a:p>
          <a:p>
            <a:r>
              <a:rPr lang="en-US" dirty="0"/>
              <a:t>Y=2</a:t>
            </a:r>
          </a:p>
          <a:p>
            <a:r>
              <a:rPr lang="en-US" dirty="0"/>
              <a:t>Z=3</a:t>
            </a:r>
          </a:p>
          <a:p>
            <a:r>
              <a:rPr lang="en-US" dirty="0"/>
              <a:t>A-4</a:t>
            </a:r>
          </a:p>
          <a:p>
            <a:r>
              <a:rPr lang="en-US" dirty="0"/>
              <a:t>B-5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97634" y="5926965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X=1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97634" y="5557633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Y=2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97634" y="5188301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Z=3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97634" y="4818969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A=4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10697" y="4449637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B=5</a:t>
            </a:r>
          </a:p>
        </p:txBody>
      </p:sp>
    </p:spTree>
    <p:extLst>
      <p:ext uri="{BB962C8B-B14F-4D97-AF65-F5344CB8AC3E}">
        <p14:creationId xmlns:p14="http://schemas.microsoft.com/office/powerpoint/2010/main" val="231512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9726" y="110496"/>
            <a:ext cx="7766936" cy="78280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STACK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797572" y="1563052"/>
            <a:ext cx="2569880" cy="4743239"/>
            <a:chOff x="4797572" y="1563052"/>
            <a:chExt cx="2569880" cy="474323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3393" y="1563052"/>
              <a:ext cx="2534059" cy="4743239"/>
            </a:xfrm>
            <a:prstGeom prst="rect">
              <a:avLst/>
            </a:prstGeom>
          </p:spPr>
        </p:pic>
        <p:grpSp>
          <p:nvGrpSpPr>
            <p:cNvPr id="9" name="Group 8"/>
            <p:cNvGrpSpPr/>
            <p:nvPr/>
          </p:nvGrpSpPr>
          <p:grpSpPr>
            <a:xfrm>
              <a:off x="4797572" y="1565095"/>
              <a:ext cx="2569880" cy="2939142"/>
              <a:chOff x="4797572" y="1565095"/>
              <a:chExt cx="2569880" cy="2939142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 rotWithShape="1">
              <a:blip r:embed="rId2"/>
              <a:srcRect l="-1546" t="37275" r="1546" b="35461"/>
              <a:stretch/>
            </p:blipFill>
            <p:spPr>
              <a:xfrm>
                <a:off x="4797572" y="1565095"/>
                <a:ext cx="2534059" cy="1293222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2"/>
              <a:srcRect t="1089" b="63201"/>
              <a:stretch/>
            </p:blipFill>
            <p:spPr>
              <a:xfrm>
                <a:off x="4833393" y="2858317"/>
                <a:ext cx="2534059" cy="164592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5355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7738" y="332565"/>
            <a:ext cx="7766936" cy="78280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9611" y="1115368"/>
            <a:ext cx="10069454" cy="559492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segment or call stack is located in the 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part of memory and stack grows downwards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new segments adds.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see a portion of memory named heap. 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Heap grows upwards whenever it fills in with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both heap and stack meets at a point then there 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would be no free memory and the state is called </a:t>
            </a:r>
            <a:b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overflow.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have already seen that when main() is called, a block is assigned in memory for main as we did in class. That block of memory is basically a stack. (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memory has already fixed a big block for functions to store variables and parameters  and that portion of memory is stack )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Stack and heap segment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49"/>
          <a:stretch/>
        </p:blipFill>
        <p:spPr bwMode="auto">
          <a:xfrm>
            <a:off x="8606971" y="1115369"/>
            <a:ext cx="3252094" cy="1846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73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7738" y="332565"/>
            <a:ext cx="7766936" cy="78280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STACK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9611" y="1115368"/>
            <a:ext cx="10069454" cy="559492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Function on stack is assigned a different block to store their local variables and parameters (if any). And that block is called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frame.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variables of functions, parameters and addresses of calling functions are pushed on the stack segment.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grows as the number of functions called is increased.</a:t>
            </a:r>
          </a:p>
          <a:p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57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366171" cy="1191435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What happens when Function is called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8982" y="1191435"/>
            <a:ext cx="10069454" cy="559492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local variables and parameters are local to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are Follows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return address is saved means address of the instruction next to the function call is pushed onto the stack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after function call in main which is the next statement.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function arguments are placed on the stack.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operations inside the function are executed.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866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366171" cy="119143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/>
              <a:t>What happens when a function is terminated?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8982" y="1191435"/>
            <a:ext cx="10069454" cy="559492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Everything after the stack from stack frame is popped off. This destroys all local variables and arguments.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return value is popped off the stack and is assigned as the value of the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address of the next statement to execute is popped off the stack, and the CPU resumes execution from that statement.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345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0584" y="132638"/>
            <a:ext cx="4023360" cy="659272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square(int x)</a:t>
            </a:r>
          </a:p>
          <a:p>
            <a:pPr lvl="1" algn="l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return x*x; }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b)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z=square(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z; }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total, x=4, y =2;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 total;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7197634" y="496389"/>
            <a:ext cx="2743200" cy="5799908"/>
          </a:xfrm>
          <a:prstGeom prst="flowChartProcess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97634" y="5403745"/>
            <a:ext cx="2730137" cy="892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Main()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84571" y="4788192"/>
            <a:ext cx="2730137" cy="6155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Sos</a:t>
            </a:r>
            <a:r>
              <a:rPr lang="en-US" sz="1600" dirty="0"/>
              <a:t>()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23760" y="4172639"/>
            <a:ext cx="2730137" cy="6155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square()</a:t>
            </a:r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786845" y="5961561"/>
            <a:ext cx="141078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41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4" presetClass="path" presetSubtype="0" accel="50000" decel="5000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2084</TotalTime>
  <Words>1320</Words>
  <Application>Microsoft Office PowerPoint</Application>
  <PresentationFormat>Widescreen</PresentationFormat>
  <Paragraphs>210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Century Gothic</vt:lpstr>
      <vt:lpstr>Monaco</vt:lpstr>
      <vt:lpstr>Times New Roman</vt:lpstr>
      <vt:lpstr>Wingdings 3</vt:lpstr>
      <vt:lpstr>Wisp</vt:lpstr>
      <vt:lpstr>STACK</vt:lpstr>
      <vt:lpstr>STACK</vt:lpstr>
      <vt:lpstr>PowerPoint Presentation</vt:lpstr>
      <vt:lpstr>STACK</vt:lpstr>
      <vt:lpstr>STACK</vt:lpstr>
      <vt:lpstr>STACK</vt:lpstr>
      <vt:lpstr>What happens when Function is called</vt:lpstr>
      <vt:lpstr>What happens when a function is terminated?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Arooj Khalil</dc:creator>
  <cp:lastModifiedBy>Arooj Khalil</cp:lastModifiedBy>
  <cp:revision>87</cp:revision>
  <dcterms:created xsi:type="dcterms:W3CDTF">2020-04-12T15:15:05Z</dcterms:created>
  <dcterms:modified xsi:type="dcterms:W3CDTF">2022-02-20T12:38:14Z</dcterms:modified>
</cp:coreProperties>
</file>