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27"/>
  </p:notesMasterIdLst>
  <p:sldIdLst>
    <p:sldId id="428" r:id="rId2"/>
    <p:sldId id="429" r:id="rId3"/>
    <p:sldId id="430" r:id="rId4"/>
    <p:sldId id="404" r:id="rId5"/>
    <p:sldId id="405" r:id="rId6"/>
    <p:sldId id="406" r:id="rId7"/>
    <p:sldId id="431" r:id="rId8"/>
    <p:sldId id="407" r:id="rId9"/>
    <p:sldId id="408" r:id="rId10"/>
    <p:sldId id="409" r:id="rId11"/>
    <p:sldId id="410" r:id="rId12"/>
    <p:sldId id="432" r:id="rId13"/>
    <p:sldId id="421" r:id="rId14"/>
    <p:sldId id="433" r:id="rId15"/>
    <p:sldId id="434" r:id="rId16"/>
    <p:sldId id="423" r:id="rId17"/>
    <p:sldId id="435" r:id="rId18"/>
    <p:sldId id="412" r:id="rId19"/>
    <p:sldId id="420" r:id="rId20"/>
    <p:sldId id="426" r:id="rId21"/>
    <p:sldId id="427" r:id="rId22"/>
    <p:sldId id="436" r:id="rId23"/>
    <p:sldId id="437" r:id="rId24"/>
    <p:sldId id="439" r:id="rId25"/>
    <p:sldId id="43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52768-047D-4631-8C6D-FD48EB7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08" y="930153"/>
            <a:ext cx="9410471" cy="47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7965" y="1582341"/>
            <a:ext cx="9545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Two-way Association</a:t>
            </a:r>
          </a:p>
          <a:p>
            <a:r>
              <a:rPr lang="en-US" dirty="0"/>
              <a:t>In two way association we can navigate in both directions, it is denoted by a line</a:t>
            </a:r>
          </a:p>
          <a:p>
            <a:r>
              <a:rPr lang="en-US" dirty="0"/>
              <a:t>between the associated objects</a:t>
            </a:r>
          </a:p>
          <a:p>
            <a:r>
              <a:rPr lang="en-US" b="1" dirty="0"/>
              <a:t>Examples: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7" y="3074410"/>
            <a:ext cx="8746956" cy="21903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189" y="46928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Antiqua"/>
              </a:rPr>
              <a:t>Employee works for company</a:t>
            </a:r>
          </a:p>
          <a:p>
            <a:r>
              <a:rPr lang="en-US" dirty="0">
                <a:latin typeface="BookAntiqua"/>
              </a:rPr>
              <a:t>Company employs employees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D80D0-1F5F-4071-8C47-5CFD3145120C}"/>
              </a:ext>
            </a:extLst>
          </p:cNvPr>
          <p:cNvSpPr txBox="1"/>
          <p:nvPr/>
        </p:nvSpPr>
        <p:spPr>
          <a:xfrm>
            <a:off x="1717965" y="5587559"/>
            <a:ext cx="9545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 example Managers and Employees, multiple employees may be associated with a single manager and a single employee may be associated with multiple managers.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84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624110"/>
            <a:ext cx="9786647" cy="1280890"/>
          </a:xfrm>
        </p:spPr>
        <p:txBody>
          <a:bodyPr/>
          <a:lstStyle/>
          <a:p>
            <a:r>
              <a:rPr lang="en-US" b="1" dirty="0"/>
              <a:t>Kinds of Simple Association w.r.t Cardinality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199" y="1623583"/>
            <a:ext cx="8257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Antiqua"/>
              </a:rPr>
              <a:t>With respect to cardinality association has the following types,</a:t>
            </a:r>
          </a:p>
          <a:p>
            <a:r>
              <a:rPr lang="en-US" dirty="0">
                <a:latin typeface="BookAntiqua"/>
              </a:rPr>
              <a:t>a. Binary Association</a:t>
            </a:r>
          </a:p>
          <a:p>
            <a:r>
              <a:rPr lang="en-US" dirty="0">
                <a:latin typeface="BookAntiqua"/>
              </a:rPr>
              <a:t>b. Ternary Association</a:t>
            </a:r>
          </a:p>
          <a:p>
            <a:r>
              <a:rPr lang="en-US" dirty="0">
                <a:latin typeface="BookAntiqua"/>
              </a:rPr>
              <a:t>c. N-</a:t>
            </a:r>
            <a:r>
              <a:rPr lang="en-US" dirty="0" err="1">
                <a:latin typeface="BookAntiqua"/>
              </a:rPr>
              <a:t>ary</a:t>
            </a:r>
            <a:r>
              <a:rPr lang="en-US" dirty="0">
                <a:latin typeface="BookAntiqua"/>
              </a:rPr>
              <a:t> Association</a:t>
            </a:r>
          </a:p>
          <a:p>
            <a:endParaRPr lang="en-US" dirty="0">
              <a:latin typeface="BookAntiqua"/>
            </a:endParaRPr>
          </a:p>
          <a:p>
            <a:r>
              <a:rPr lang="en-US" b="1" dirty="0">
                <a:latin typeface="BookAntiqua-Bold"/>
              </a:rPr>
              <a:t>Binary Association</a:t>
            </a:r>
          </a:p>
          <a:p>
            <a:r>
              <a:rPr lang="en-US" dirty="0"/>
              <a:t>It associates objects of exactly two classes; it is denoted by a line, or an arrow between the associated objects.</a:t>
            </a:r>
          </a:p>
          <a:p>
            <a:r>
              <a:rPr lang="en-US" b="1" dirty="0"/>
              <a:t>Ternary Association</a:t>
            </a:r>
          </a:p>
          <a:p>
            <a:r>
              <a:rPr lang="en-US" dirty="0"/>
              <a:t>It associates objects of exactly three classes; it is denoted by a diamond with lines connected to associated objects.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65" y="4694526"/>
            <a:ext cx="5753424" cy="20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4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B3B87-68EE-48A1-B126-10FFBD7B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6" y="713936"/>
            <a:ext cx="9337340" cy="4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2599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860660"/>
            <a:ext cx="9973365" cy="3777622"/>
          </a:xfrm>
        </p:spPr>
        <p:txBody>
          <a:bodyPr/>
          <a:lstStyle/>
          <a:p>
            <a:pPr algn="just"/>
            <a:r>
              <a:rPr lang="en-US" dirty="0"/>
              <a:t>An object may contain a collection (aggregate) of other objects, the relationship between the container and the contained object is called aggregation, Aggregation is represented by a line with unfilled-diamond head towards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39" y="1834769"/>
            <a:ext cx="4991948" cy="314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7901B-6307-409E-9FE5-184D183E63F5}"/>
              </a:ext>
            </a:extLst>
          </p:cNvPr>
          <p:cNvSpPr txBox="1"/>
          <p:nvPr/>
        </p:nvSpPr>
        <p:spPr>
          <a:xfrm>
            <a:off x="1506543" y="5074541"/>
            <a:ext cx="10087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We can say it is a direct association among the objects. In Aggregation, the direction specifies which object contains the other object. There are mutual dependencies among objects.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 example, departments and employees, a department has many employees but a single employee is not associated with multiple departments. Employees may exist without a department. Here, department can be called an owner object and the employee can be called a child object.</a:t>
            </a:r>
          </a:p>
        </p:txBody>
      </p:sp>
    </p:spTree>
    <p:extLst>
      <p:ext uri="{BB962C8B-B14F-4D97-AF65-F5344CB8AC3E}">
        <p14:creationId xmlns:p14="http://schemas.microsoft.com/office/powerpoint/2010/main" val="11342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9A5FA-D418-4B16-9156-929FECB3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8" y="937113"/>
            <a:ext cx="8886993" cy="4983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7A352-400F-4698-B15F-451C2D287508}"/>
              </a:ext>
            </a:extLst>
          </p:cNvPr>
          <p:cNvSpPr/>
          <p:nvPr/>
        </p:nvSpPr>
        <p:spPr>
          <a:xfrm>
            <a:off x="6541477" y="3414932"/>
            <a:ext cx="4149969" cy="3552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7A760-E0BA-4974-A371-90903724A92F}"/>
              </a:ext>
            </a:extLst>
          </p:cNvPr>
          <p:cNvSpPr/>
          <p:nvPr/>
        </p:nvSpPr>
        <p:spPr>
          <a:xfrm>
            <a:off x="6541477" y="4242360"/>
            <a:ext cx="4149969" cy="3552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915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CBA64-3247-435B-BB6A-89624A1EC7D3}"/>
              </a:ext>
            </a:extLst>
          </p:cNvPr>
          <p:cNvSpPr txBox="1"/>
          <p:nvPr/>
        </p:nvSpPr>
        <p:spPr>
          <a:xfrm>
            <a:off x="2008162" y="487184"/>
            <a:ext cx="60983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class B{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B(int b=0){ this-&gt;b=b;}</a:t>
            </a:r>
          </a:p>
          <a:p>
            <a:pPr algn="l"/>
            <a:r>
              <a:rPr lang="en-PK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class A{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 *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0" i="0" u="none" strike="noStrike" baseline="0" dirty="0">
                <a:solidFill>
                  <a:srgbClr val="548335"/>
                </a:solidFill>
                <a:latin typeface="Consolas" panose="020B0609020204030204" pitchFamily="49" charset="0"/>
              </a:rPr>
              <a:t>//pointer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A(int a=0){ this-&gt;a=a;}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addB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(B *b){ this-&gt;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= b;}</a:t>
            </a:r>
          </a:p>
          <a:p>
            <a:pPr lvl="1"/>
            <a:endParaRPr lang="en-PK" sz="1200" b="0" i="0" u="none" strike="noStrike" baseline="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(){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(B*b){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= b;}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~A(){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b="0" i="0" u="none" strike="noStrike" baseline="0" dirty="0">
                <a:solidFill>
                  <a:srgbClr val="548335"/>
                </a:solidFill>
                <a:latin typeface="Consolas" panose="020B0609020204030204" pitchFamily="49" charset="0"/>
              </a:rPr>
              <a:t>//nothing to do with </a:t>
            </a:r>
            <a:r>
              <a:rPr lang="en-US" b="0" i="0" u="none" strike="noStrike" baseline="0" dirty="0" err="1">
                <a:solidFill>
                  <a:srgbClr val="548335"/>
                </a:solidFill>
                <a:latin typeface="Consolas" panose="020B0609020204030204" pitchFamily="49" charset="0"/>
              </a:rPr>
              <a:t>objB</a:t>
            </a:r>
            <a:endParaRPr lang="en-US" b="0" i="0" u="none" strike="noStrike" baseline="0" dirty="0">
              <a:solidFill>
                <a:srgbClr val="548335"/>
              </a:solidFill>
              <a:latin typeface="Consolas" panose="020B0609020204030204" pitchFamily="49" charset="0"/>
            </a:endParaRPr>
          </a:p>
          <a:p>
            <a:pPr algn="l"/>
            <a:r>
              <a:rPr lang="en-PK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A5806-6F9D-4473-9B96-3038C9F80F2A}"/>
              </a:ext>
            </a:extLst>
          </p:cNvPr>
          <p:cNvSpPr txBox="1"/>
          <p:nvPr/>
        </p:nvSpPr>
        <p:spPr>
          <a:xfrm>
            <a:off x="7410157" y="487184"/>
            <a:ext cx="478184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a pointer to aggregate class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object(s).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alibri,Bold"/>
              </a:rPr>
              <a:t>A B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 a(1), a2;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b2(3);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(&amp;b);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a.changeB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(&amp;b2);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a2.addB(&amp;b);</a:t>
            </a:r>
          </a:p>
          <a:p>
            <a:r>
              <a:rPr lang="en-PK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112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187690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20216-8F7C-436A-9A34-2170C4DE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1" y="1138896"/>
            <a:ext cx="10199077" cy="5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187690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6DB8-9547-4C07-9C1C-10149712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64" y="1035660"/>
            <a:ext cx="10507907" cy="5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624110"/>
            <a:ext cx="9786647" cy="1280890"/>
          </a:xfrm>
        </p:spPr>
        <p:txBody>
          <a:bodyPr/>
          <a:lstStyle/>
          <a:p>
            <a:r>
              <a:rPr lang="en-US" b="1" dirty="0"/>
              <a:t>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70362" y="1568165"/>
            <a:ext cx="928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object may be composed of other smaller objects, the relationship between the “part” objects and the “whole” object is known as Composition. Composition is represented by a line with a filled-diamond head towards the composer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0362" y="2664389"/>
            <a:ext cx="343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Antiqua-Bold"/>
              </a:rPr>
              <a:t>Example – Composition of Ali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22" y="3435550"/>
            <a:ext cx="4772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Composition is stronger relationship:</a:t>
            </a:r>
          </a:p>
          <a:p>
            <a:pPr lvl="1"/>
            <a:r>
              <a:rPr lang="en-US" dirty="0"/>
              <a:t>Composition is a stronger relationship, because</a:t>
            </a:r>
          </a:p>
          <a:p>
            <a:pPr lvl="1"/>
            <a:r>
              <a:rPr lang="en-US" dirty="0"/>
              <a:t>Composed object becomes a part of the composer</a:t>
            </a:r>
          </a:p>
          <a:p>
            <a:pPr lvl="1"/>
            <a:r>
              <a:rPr lang="en-US" dirty="0"/>
              <a:t>Composed object can’t exist independently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F12B5-5331-4930-8B90-EBBE17BB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86" y="478850"/>
            <a:ext cx="10357360" cy="5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ociation, aggregation, and composition in OOP expla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40" y="1136073"/>
            <a:ext cx="7169447" cy="47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description here">
            <a:extLst>
              <a:ext uri="{FF2B5EF4-FFF2-40B4-BE49-F238E27FC236}">
                <a16:creationId xmlns:a16="http://schemas.microsoft.com/office/drawing/2014/main" id="{66C58A6E-3D39-492B-8F68-1FE27A7EA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A32BC-5AE2-404F-929F-AD78E268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10" y="406937"/>
            <a:ext cx="4010025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21C9C-D920-4D93-975A-BDF9E179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85" y="4009000"/>
            <a:ext cx="3829050" cy="2019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9C02E5-C60A-4586-814A-F300275CE185}"/>
              </a:ext>
            </a:extLst>
          </p:cNvPr>
          <p:cNvSpPr txBox="1"/>
          <p:nvPr/>
        </p:nvSpPr>
        <p:spPr>
          <a:xfrm>
            <a:off x="404446" y="1445846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Composition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: The following picture is image composition i.e. using individual images making one image.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EDDD7-A7DD-4976-8CF8-92916D2C3C12}"/>
              </a:ext>
            </a:extLst>
          </p:cNvPr>
          <p:cNvSpPr txBox="1"/>
          <p:nvPr/>
        </p:nvSpPr>
        <p:spPr>
          <a:xfrm>
            <a:off x="1065628" y="476582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collection of image in single location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177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69FD00-203C-447D-994B-0D4136C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233487"/>
            <a:ext cx="9466964" cy="50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ED90F-A562-4D6F-9FB8-2B20D63F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2" y="637369"/>
            <a:ext cx="1154547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AD75E-4BB1-4DBF-BDDB-D94AD67C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" y="837614"/>
            <a:ext cx="10358317" cy="54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A492D-4883-423C-B83E-B9130B65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1" y="595952"/>
            <a:ext cx="11622017" cy="60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A2E4D-D0C0-43C1-ADD4-2898CAF9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3" y="240762"/>
            <a:ext cx="10167397" cy="56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Kinds of Association:</a:t>
            </a:r>
            <a:br>
              <a:rPr lang="en-US" b="1" dirty="0"/>
            </a:br>
            <a:r>
              <a:rPr lang="en-US" dirty="0"/>
              <a:t>There are two main types of association which are then further subdivided </a:t>
            </a:r>
            <a:r>
              <a:rPr lang="en-US" dirty="0" err="1"/>
              <a:t>i.e</a:t>
            </a:r>
            <a:endParaRPr lang="en-US" dirty="0"/>
          </a:p>
          <a:p>
            <a:pPr lvl="1"/>
            <a:r>
              <a:rPr lang="en-US" dirty="0"/>
              <a:t>1. Class Association</a:t>
            </a:r>
          </a:p>
          <a:p>
            <a:pPr lvl="1"/>
            <a:r>
              <a:rPr lang="en-US" dirty="0"/>
              <a:t>2. Object Association</a:t>
            </a:r>
          </a:p>
        </p:txBody>
      </p:sp>
    </p:spTree>
    <p:extLst>
      <p:ext uri="{BB962C8B-B14F-4D97-AF65-F5344CB8AC3E}">
        <p14:creationId xmlns:p14="http://schemas.microsoft.com/office/powerpoint/2010/main" val="25683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Class Association</a:t>
            </a:r>
          </a:p>
          <a:p>
            <a:r>
              <a:rPr lang="en-US" dirty="0"/>
              <a:t>Class association is implemented in terms of Inheritance. Inheritance implements generalization/specialization relationship between objects. Inheritance is considered class association.</a:t>
            </a:r>
          </a:p>
          <a:p>
            <a:pPr lvl="1"/>
            <a:r>
              <a:rPr lang="en-US" dirty="0"/>
              <a:t> In case of public inheritance it is “IS-A”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1782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 Association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FF0000"/>
                </a:solidFill>
              </a:rPr>
              <a:t>interaction of stand alone objects of one class with other objects of anther class.</a:t>
            </a:r>
          </a:p>
          <a:p>
            <a:r>
              <a:rPr lang="en-US" dirty="0"/>
              <a:t>It can be of one of the following types,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85497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88F3-8D66-45FC-8448-F3028480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98" y="681329"/>
            <a:ext cx="10655941" cy="54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interacting objects have no intrinsic relationship with other object. It is the weakest link between objects. It is a reference by which one object can interact with some other object.</a:t>
            </a:r>
          </a:p>
          <a:p>
            <a:pPr lvl="1"/>
            <a:r>
              <a:rPr lang="en-US" dirty="0"/>
              <a:t>Customer gets cash from cashier</a:t>
            </a:r>
          </a:p>
          <a:p>
            <a:pPr lvl="1"/>
            <a:r>
              <a:rPr lang="en-US" dirty="0"/>
              <a:t>Employee works for a company</a:t>
            </a:r>
          </a:p>
          <a:p>
            <a:pPr lvl="1"/>
            <a:r>
              <a:rPr lang="en-US" dirty="0"/>
              <a:t>Ali lives in a house</a:t>
            </a:r>
          </a:p>
          <a:p>
            <a:pPr lvl="1"/>
            <a:r>
              <a:rPr lang="en-US" dirty="0"/>
              <a:t>Ali drives a car</a:t>
            </a:r>
          </a:p>
        </p:txBody>
      </p:sp>
    </p:spTree>
    <p:extLst>
      <p:ext uri="{BB962C8B-B14F-4D97-AF65-F5344CB8AC3E}">
        <p14:creationId xmlns:p14="http://schemas.microsoft.com/office/powerpoint/2010/main" val="412670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7965" y="1582341"/>
            <a:ext cx="9545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Simple association can be categorized in two ways,</a:t>
            </a:r>
          </a:p>
          <a:p>
            <a:pPr lvl="1"/>
            <a:r>
              <a:rPr lang="en-US" dirty="0"/>
              <a:t>• With respect to direction (navigation)</a:t>
            </a:r>
          </a:p>
          <a:p>
            <a:pPr lvl="1"/>
            <a:r>
              <a:rPr lang="en-US" dirty="0"/>
              <a:t>• With respect to number of objects (cardinality)</a:t>
            </a:r>
          </a:p>
          <a:p>
            <a:pPr lvl="1"/>
            <a:endParaRPr lang="en-US" dirty="0"/>
          </a:p>
          <a:p>
            <a:r>
              <a:rPr lang="en-US" dirty="0"/>
              <a:t>Kinds of Simple Association w.r.t Navigation</a:t>
            </a:r>
          </a:p>
          <a:p>
            <a:r>
              <a:rPr lang="en-US" dirty="0"/>
              <a:t>With respect to navigation association has the following types,</a:t>
            </a:r>
          </a:p>
          <a:p>
            <a:pPr lvl="1"/>
            <a:r>
              <a:rPr lang="en-US" dirty="0"/>
              <a:t>a. One-way Association</a:t>
            </a:r>
          </a:p>
          <a:p>
            <a:pPr lvl="1"/>
            <a:r>
              <a:rPr lang="en-US" dirty="0"/>
              <a:t>b. Two-way Association</a:t>
            </a:r>
          </a:p>
          <a:p>
            <a:r>
              <a:rPr lang="en-US" b="1" dirty="0"/>
              <a:t>a. One-way Association</a:t>
            </a:r>
          </a:p>
          <a:p>
            <a:r>
              <a:rPr lang="en-US" dirty="0"/>
              <a:t>In One way association we can navigate along a single direction only, it is denoted</a:t>
            </a:r>
          </a:p>
          <a:p>
            <a:r>
              <a:rPr lang="en-US" dirty="0"/>
              <a:t>by an arrow towards the server object.</a:t>
            </a:r>
          </a:p>
          <a:p>
            <a:r>
              <a:rPr lang="en-US" dirty="0"/>
              <a:t>Examples: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0" y="4658158"/>
            <a:ext cx="6766413" cy="20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40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34784</TotalTime>
  <Words>747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-apple-system</vt:lpstr>
      <vt:lpstr>Arial</vt:lpstr>
      <vt:lpstr>BookAntiqua</vt:lpstr>
      <vt:lpstr>BookAntiqua-Bold</vt:lpstr>
      <vt:lpstr>Calibri</vt:lpstr>
      <vt:lpstr>Calibri,Bold</vt:lpstr>
      <vt:lpstr>Century Gothic</vt:lpstr>
      <vt:lpstr>Consolas</vt:lpstr>
      <vt:lpstr>open sans</vt:lpstr>
      <vt:lpstr>Wingdings 3</vt:lpstr>
      <vt:lpstr>Wisp</vt:lpstr>
      <vt:lpstr>PowerPoint Presentation</vt:lpstr>
      <vt:lpstr>PowerPoint Presentation</vt:lpstr>
      <vt:lpstr>PowerPoint Presentation</vt:lpstr>
      <vt:lpstr>Association</vt:lpstr>
      <vt:lpstr>Association</vt:lpstr>
      <vt:lpstr>Association</vt:lpstr>
      <vt:lpstr>PowerPoint Presentation</vt:lpstr>
      <vt:lpstr>Simple Association</vt:lpstr>
      <vt:lpstr>Simple Association</vt:lpstr>
      <vt:lpstr>Simple Association</vt:lpstr>
      <vt:lpstr>Kinds of Simple Association w.r.t Cardinality</vt:lpstr>
      <vt:lpstr>PowerPoint Presentation</vt:lpstr>
      <vt:lpstr>Aggregation</vt:lpstr>
      <vt:lpstr>PowerPoint Presentation</vt:lpstr>
      <vt:lpstr>PowerPoint Presentation</vt:lpstr>
      <vt:lpstr>Aggregation</vt:lpstr>
      <vt:lpstr>Aggregation</vt:lpstr>
      <vt:lpstr>Composition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L215463Muhammad ALi</cp:lastModifiedBy>
  <cp:revision>793</cp:revision>
  <dcterms:created xsi:type="dcterms:W3CDTF">2020-04-12T15:15:05Z</dcterms:created>
  <dcterms:modified xsi:type="dcterms:W3CDTF">2022-05-08T17:20:21Z</dcterms:modified>
</cp:coreProperties>
</file>