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9"/>
  </p:notesMasterIdLst>
  <p:sldIdLst>
    <p:sldId id="328" r:id="rId2"/>
    <p:sldId id="331" r:id="rId3"/>
    <p:sldId id="329" r:id="rId4"/>
    <p:sldId id="330" r:id="rId5"/>
    <p:sldId id="332" r:id="rId6"/>
    <p:sldId id="333" r:id="rId7"/>
    <p:sldId id="33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4/5/2022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4/5/2022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a:t>
            </a:r>
          </a:p>
        </p:txBody>
      </p:sp>
      <p:sp>
        <p:nvSpPr>
          <p:cNvPr id="3" name="Content Placeholder 2"/>
          <p:cNvSpPr>
            <a:spLocks noGrp="1"/>
          </p:cNvSpPr>
          <p:nvPr>
            <p:ph idx="1"/>
          </p:nvPr>
        </p:nvSpPr>
        <p:spPr/>
        <p:txBody>
          <a:bodyPr/>
          <a:lstStyle/>
          <a:p>
            <a:r>
              <a:rPr lang="en-US" dirty="0"/>
              <a:t>A copy constructor is a member function which initializes an object using another object of the same class</a:t>
            </a:r>
          </a:p>
          <a:p>
            <a:endParaRPr lang="en-US" dirty="0"/>
          </a:p>
          <a:p>
            <a:pPr marL="0" indent="0" algn="ctr">
              <a:buNone/>
            </a:pPr>
            <a:r>
              <a:rPr lang="en-US" b="1" dirty="0"/>
              <a:t> </a:t>
            </a:r>
            <a:r>
              <a:rPr lang="en-US" b="1" dirty="0" err="1"/>
              <a:t>ClassName</a:t>
            </a:r>
            <a:r>
              <a:rPr lang="en-US" b="1" dirty="0"/>
              <a:t> (</a:t>
            </a:r>
            <a:r>
              <a:rPr lang="en-US" b="1" dirty="0" err="1"/>
              <a:t>const</a:t>
            </a:r>
            <a:r>
              <a:rPr lang="en-US" b="1" dirty="0"/>
              <a:t> </a:t>
            </a:r>
            <a:r>
              <a:rPr lang="en-US" b="1" dirty="0" err="1"/>
              <a:t>ClassName</a:t>
            </a:r>
            <a:r>
              <a:rPr lang="en-US" b="1" dirty="0"/>
              <a:t> &amp;</a:t>
            </a:r>
            <a:r>
              <a:rPr lang="en-US" b="1" dirty="0" err="1"/>
              <a:t>old_obj</a:t>
            </a:r>
            <a:r>
              <a:rPr lang="en-US" b="1" dirty="0"/>
              <a:t>); </a:t>
            </a:r>
          </a:p>
          <a:p>
            <a:r>
              <a:rPr lang="en-US" dirty="0"/>
              <a:t>The copy constructor is used to −</a:t>
            </a:r>
          </a:p>
          <a:p>
            <a:pPr lvl="1"/>
            <a:r>
              <a:rPr lang="en-US" dirty="0"/>
              <a:t>Initialize one object from another of the same type.</a:t>
            </a:r>
          </a:p>
          <a:p>
            <a:pPr lvl="1"/>
            <a:r>
              <a:rPr lang="en-US" dirty="0"/>
              <a:t>Copy an object to pass it as an argument to a function.</a:t>
            </a:r>
          </a:p>
          <a:p>
            <a:pPr lvl="1"/>
            <a:r>
              <a:rPr lang="en-US" dirty="0"/>
              <a:t>Copy an object to return it from a function.</a:t>
            </a:r>
          </a:p>
          <a:p>
            <a:pPr marL="400050" lvl="1" indent="0" algn="ctr">
              <a:buNone/>
            </a:pPr>
            <a:endParaRPr lang="en-US" b="1" dirty="0"/>
          </a:p>
        </p:txBody>
      </p:sp>
    </p:spTree>
    <p:extLst>
      <p:ext uri="{BB962C8B-B14F-4D97-AF65-F5344CB8AC3E}">
        <p14:creationId xmlns:p14="http://schemas.microsoft.com/office/powerpoint/2010/main" val="88275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453" y="610255"/>
            <a:ext cx="6454093" cy="1280890"/>
          </a:xfrm>
        </p:spPr>
        <p:txBody>
          <a:bodyPr/>
          <a:lstStyle/>
          <a:p>
            <a:r>
              <a:rPr lang="en-US" dirty="0"/>
              <a:t>Copy constructor</a:t>
            </a:r>
          </a:p>
        </p:txBody>
      </p:sp>
      <p:pic>
        <p:nvPicPr>
          <p:cNvPr id="7170" name="Picture 2" descr="copy construction of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74" y="1683326"/>
            <a:ext cx="6462156" cy="452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0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lstStyle/>
          <a:p>
            <a:r>
              <a:rPr lang="en-US" dirty="0"/>
              <a:t>Copy constructor</a:t>
            </a:r>
          </a:p>
        </p:txBody>
      </p:sp>
      <p:sp>
        <p:nvSpPr>
          <p:cNvPr id="6" name="Rectangle 5"/>
          <p:cNvSpPr/>
          <p:nvPr/>
        </p:nvSpPr>
        <p:spPr>
          <a:xfrm>
            <a:off x="2036618" y="640445"/>
            <a:ext cx="8631382" cy="6247864"/>
          </a:xfrm>
          <a:prstGeom prst="rect">
            <a:avLst/>
          </a:prstGeom>
        </p:spPr>
        <p:txBody>
          <a:bodyPr wrap="square">
            <a:spAutoFit/>
          </a:bodyPr>
          <a:lstStyle/>
          <a:p>
            <a:r>
              <a:rPr lang="en-US" sz="1600" dirty="0"/>
              <a:t>class </a:t>
            </a:r>
            <a:r>
              <a:rPr lang="en-US" sz="1600" dirty="0">
                <a:solidFill>
                  <a:schemeClr val="accent1">
                    <a:lumMod val="60000"/>
                    <a:lumOff val="40000"/>
                  </a:schemeClr>
                </a:solidFill>
              </a:rPr>
              <a:t>Point </a:t>
            </a:r>
          </a:p>
          <a:p>
            <a:r>
              <a:rPr lang="en-US" sz="1600" dirty="0"/>
              <a:t>{ </a:t>
            </a:r>
          </a:p>
          <a:p>
            <a:r>
              <a:rPr lang="en-US" sz="1600" dirty="0">
                <a:solidFill>
                  <a:srgbClr val="FF0000"/>
                </a:solidFill>
              </a:rPr>
              <a:t>private</a:t>
            </a:r>
            <a:r>
              <a:rPr lang="en-US" sz="1600" dirty="0"/>
              <a:t>: </a:t>
            </a:r>
          </a:p>
          <a:p>
            <a:r>
              <a:rPr lang="en-US" sz="1600" dirty="0"/>
              <a:t>    int x, y; </a:t>
            </a:r>
          </a:p>
          <a:p>
            <a:r>
              <a:rPr lang="en-US" sz="1600" dirty="0">
                <a:solidFill>
                  <a:srgbClr val="FF0000"/>
                </a:solidFill>
              </a:rPr>
              <a:t>public</a:t>
            </a:r>
            <a:r>
              <a:rPr lang="en-US" sz="1600" dirty="0"/>
              <a:t>: </a:t>
            </a:r>
          </a:p>
          <a:p>
            <a:r>
              <a:rPr lang="en-US" sz="1600" dirty="0"/>
              <a:t>    Point(int x1, int y1) { x = x1; y = y1; } </a:t>
            </a:r>
          </a:p>
          <a:p>
            <a:r>
              <a:rPr lang="en-US" sz="1600" dirty="0"/>
              <a:t>  </a:t>
            </a:r>
          </a:p>
          <a:p>
            <a:r>
              <a:rPr lang="en-US" sz="1600" dirty="0"/>
              <a:t>    </a:t>
            </a:r>
            <a:r>
              <a:rPr lang="en-US" sz="1600" dirty="0">
                <a:solidFill>
                  <a:schemeClr val="bg2">
                    <a:lumMod val="50000"/>
                  </a:schemeClr>
                </a:solidFill>
              </a:rPr>
              <a:t>// Copy constructor </a:t>
            </a:r>
          </a:p>
          <a:p>
            <a:r>
              <a:rPr lang="en-US" sz="1600" dirty="0"/>
              <a:t>    Point(const Point &amp;obj) </a:t>
            </a:r>
          </a:p>
          <a:p>
            <a:r>
              <a:rPr lang="en-US" sz="1600" dirty="0"/>
              <a:t>{	x = </a:t>
            </a:r>
            <a:r>
              <a:rPr lang="en-US" sz="1600" dirty="0" err="1"/>
              <a:t>obj.x</a:t>
            </a:r>
            <a:r>
              <a:rPr lang="en-US" sz="1600" dirty="0"/>
              <a:t>; </a:t>
            </a:r>
          </a:p>
          <a:p>
            <a:r>
              <a:rPr lang="en-US" sz="1600" dirty="0"/>
              <a:t>	y = </a:t>
            </a:r>
            <a:r>
              <a:rPr lang="en-US" sz="1600" dirty="0" err="1"/>
              <a:t>obj.y</a:t>
            </a:r>
            <a:r>
              <a:rPr lang="en-US" sz="1600" dirty="0"/>
              <a:t>; </a:t>
            </a:r>
          </a:p>
          <a:p>
            <a:r>
              <a:rPr lang="en-US" sz="1600" dirty="0"/>
              <a:t>} </a:t>
            </a:r>
          </a:p>
          <a:p>
            <a:r>
              <a:rPr lang="en-US" sz="1600" dirty="0"/>
              <a:t>  </a:t>
            </a:r>
          </a:p>
          <a:p>
            <a:r>
              <a:rPr lang="en-US" sz="1600" dirty="0"/>
              <a:t>    int getX()            {  return x; } </a:t>
            </a:r>
          </a:p>
          <a:p>
            <a:r>
              <a:rPr lang="en-US" sz="1600" dirty="0"/>
              <a:t>    int getY()            {  return y; } </a:t>
            </a:r>
          </a:p>
          <a:p>
            <a:r>
              <a:rPr lang="en-US" sz="1600" dirty="0"/>
              <a:t>}; </a:t>
            </a:r>
          </a:p>
          <a:p>
            <a:r>
              <a:rPr lang="en-US" sz="1600" dirty="0"/>
              <a:t>int main() </a:t>
            </a:r>
          </a:p>
          <a:p>
            <a:r>
              <a:rPr lang="en-US" sz="1600" dirty="0"/>
              <a:t>{ </a:t>
            </a:r>
          </a:p>
          <a:p>
            <a:r>
              <a:rPr lang="en-US" sz="1600" dirty="0"/>
              <a:t>    Point p1(10, 15); </a:t>
            </a:r>
            <a:r>
              <a:rPr lang="en-US" sz="1600" dirty="0">
                <a:solidFill>
                  <a:schemeClr val="bg2">
                    <a:lumMod val="50000"/>
                  </a:schemeClr>
                </a:solidFill>
              </a:rPr>
              <a:t>// Normal constructor is called here </a:t>
            </a:r>
          </a:p>
          <a:p>
            <a:r>
              <a:rPr lang="en-US" sz="1600" dirty="0"/>
              <a:t>    Point p2 = p1; </a:t>
            </a:r>
            <a:r>
              <a:rPr lang="en-US" sz="1600" dirty="0">
                <a:solidFill>
                  <a:schemeClr val="bg2">
                    <a:lumMod val="50000"/>
                  </a:schemeClr>
                </a:solidFill>
              </a:rPr>
              <a:t>// Copy constructor is called here </a:t>
            </a:r>
          </a:p>
          <a:p>
            <a:r>
              <a:rPr lang="en-US" sz="1600" dirty="0"/>
              <a:t>  </a:t>
            </a:r>
          </a:p>
          <a:p>
            <a:r>
              <a:rPr lang="en-US" sz="1600" dirty="0"/>
              <a:t>    // Let us access values assigned by constructors </a:t>
            </a:r>
          </a:p>
          <a:p>
            <a:r>
              <a:rPr lang="en-US" sz="1600" dirty="0"/>
              <a:t>    cout &lt;&lt; "p1.x = " &lt;&lt; p1.getX() &lt;&lt; ", p1.y = " &lt;&lt; p1.getY(); </a:t>
            </a:r>
          </a:p>
          <a:p>
            <a:r>
              <a:rPr lang="en-US" sz="1600" dirty="0"/>
              <a:t>    cout &lt;&lt; "\np2.x = " &lt;&lt; p2.getX() &lt;&lt; ", p2.y = " &lt;&lt; p2.getY(); </a:t>
            </a:r>
          </a:p>
          <a:p>
            <a:r>
              <a:rPr lang="en-US" sz="1600" dirty="0"/>
              <a:t>  }</a:t>
            </a:r>
          </a:p>
        </p:txBody>
      </p:sp>
    </p:spTree>
    <p:extLst>
      <p:ext uri="{BB962C8B-B14F-4D97-AF65-F5344CB8AC3E}">
        <p14:creationId xmlns:p14="http://schemas.microsoft.com/office/powerpoint/2010/main" val="33555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&amp; in Copy Constructor</a:t>
            </a:r>
          </a:p>
        </p:txBody>
      </p:sp>
      <p:sp>
        <p:nvSpPr>
          <p:cNvPr id="3" name="Content Placeholder 2"/>
          <p:cNvSpPr>
            <a:spLocks noGrp="1"/>
          </p:cNvSpPr>
          <p:nvPr>
            <p:ph idx="1"/>
          </p:nvPr>
        </p:nvSpPr>
        <p:spPr/>
        <p:txBody>
          <a:bodyPr/>
          <a:lstStyle/>
          <a:p>
            <a:r>
              <a:rPr lang="en-US" dirty="0"/>
              <a:t>So if we pass an argument by value in a copy constructor, a call to copy constructor would be made to call copy constructor which becomes a non-terminating chain of calls. Therefore compiler doesn’t allow parameters to be passed by value.</a:t>
            </a:r>
          </a:p>
        </p:txBody>
      </p:sp>
      <p:sp>
        <p:nvSpPr>
          <p:cNvPr id="7" name="TextBox 6">
            <a:extLst>
              <a:ext uri="{FF2B5EF4-FFF2-40B4-BE49-F238E27FC236}">
                <a16:creationId xmlns:a16="http://schemas.microsoft.com/office/drawing/2014/main" id="{4DDE77C4-4AFB-46DF-81D0-4CC59D3ACAD5}"/>
              </a:ext>
            </a:extLst>
          </p:cNvPr>
          <p:cNvSpPr txBox="1"/>
          <p:nvPr/>
        </p:nvSpPr>
        <p:spPr>
          <a:xfrm>
            <a:off x="2795953" y="3699245"/>
            <a:ext cx="8148711" cy="646331"/>
          </a:xfrm>
          <a:prstGeom prst="rect">
            <a:avLst/>
          </a:prstGeom>
          <a:noFill/>
        </p:spPr>
        <p:txBody>
          <a:bodyPr wrap="square">
            <a:spAutoFit/>
          </a:bodyPr>
          <a:lstStyle/>
          <a:p>
            <a:pPr algn="just"/>
            <a:r>
              <a:rPr lang="en-US" dirty="0"/>
              <a:t>Logically, it should make no sense to modify an object of which you just want to make a copy. That is why we use Const.</a:t>
            </a:r>
            <a:endParaRPr lang="en-PK" dirty="0"/>
          </a:p>
        </p:txBody>
      </p:sp>
    </p:spTree>
    <p:extLst>
      <p:ext uri="{BB962C8B-B14F-4D97-AF65-F5344CB8AC3E}">
        <p14:creationId xmlns:p14="http://schemas.microsoft.com/office/powerpoint/2010/main" val="412587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a:xfrm>
            <a:off x="2589212" y="1371600"/>
            <a:ext cx="8915400" cy="3777622"/>
          </a:xfrm>
        </p:spPr>
        <p:txBody>
          <a:bodyPr/>
          <a:lstStyle/>
          <a:p>
            <a:r>
              <a:rPr lang="en-US" dirty="0"/>
              <a:t>We’ve seen that a special member function—the constructor—is called automatically when an object is first created. You might guess that another function is called automatically when an object is destroyed. This is indeed the case. Such a function is called a </a:t>
            </a:r>
            <a:r>
              <a:rPr lang="en-US" i="1" dirty="0"/>
              <a:t>destructor</a:t>
            </a:r>
            <a:r>
              <a:rPr lang="en-US" dirty="0"/>
              <a:t>.</a:t>
            </a:r>
          </a:p>
          <a:p>
            <a:r>
              <a:rPr lang="en-US" dirty="0"/>
              <a:t>A destructor has the same name as the constructor (which is the same as the class name) but is preceded by a tilde:</a:t>
            </a:r>
          </a:p>
        </p:txBody>
      </p:sp>
      <p:sp>
        <p:nvSpPr>
          <p:cNvPr id="4" name="Rectangle 3"/>
          <p:cNvSpPr/>
          <p:nvPr/>
        </p:nvSpPr>
        <p:spPr>
          <a:xfrm>
            <a:off x="2840183" y="3463252"/>
            <a:ext cx="7305274" cy="2862322"/>
          </a:xfrm>
          <a:prstGeom prst="rect">
            <a:avLst/>
          </a:prstGeom>
        </p:spPr>
        <p:txBody>
          <a:bodyPr wrap="square">
            <a:spAutoFit/>
          </a:bodyPr>
          <a:lstStyle/>
          <a:p>
            <a:r>
              <a:rPr lang="en-US" dirty="0">
                <a:latin typeface="MacUSADigital-Regular"/>
              </a:rPr>
              <a:t>class Foo</a:t>
            </a:r>
          </a:p>
          <a:p>
            <a:r>
              <a:rPr lang="en-US" dirty="0">
                <a:latin typeface="MacUSADigital-Regular"/>
              </a:rPr>
              <a:t>{</a:t>
            </a:r>
          </a:p>
          <a:p>
            <a:r>
              <a:rPr lang="en-US" dirty="0">
                <a:latin typeface="MacUSADigital-Regular"/>
              </a:rPr>
              <a:t>private:</a:t>
            </a:r>
          </a:p>
          <a:p>
            <a:r>
              <a:rPr lang="en-US" dirty="0">
                <a:latin typeface="MacUSADigital-Regular"/>
              </a:rPr>
              <a:t>int data;</a:t>
            </a:r>
          </a:p>
          <a:p>
            <a:r>
              <a:rPr lang="en-US" dirty="0">
                <a:latin typeface="MacUSADigital-Regular"/>
              </a:rPr>
              <a:t>public:</a:t>
            </a:r>
          </a:p>
          <a:p>
            <a:r>
              <a:rPr lang="en-US" dirty="0">
                <a:latin typeface="MacUSADigital-Regular"/>
              </a:rPr>
              <a:t>Foo() : data(0) //constructor (same name as class)</a:t>
            </a:r>
          </a:p>
          <a:p>
            <a:r>
              <a:rPr lang="en-US" dirty="0">
                <a:latin typeface="MacUSADigital-Regular"/>
              </a:rPr>
              <a:t>{ }</a:t>
            </a:r>
          </a:p>
          <a:p>
            <a:r>
              <a:rPr lang="en-US" dirty="0">
                <a:latin typeface="MacUSADigital-Regular"/>
              </a:rPr>
              <a:t>~Foo() //destructor (same name with tilde)</a:t>
            </a:r>
          </a:p>
          <a:p>
            <a:r>
              <a:rPr lang="en-US" dirty="0">
                <a:latin typeface="MacUSADigital-Regular"/>
              </a:rPr>
              <a:t>{ }</a:t>
            </a:r>
          </a:p>
          <a:p>
            <a:r>
              <a:rPr lang="en-US" dirty="0">
                <a:latin typeface="MacUSADigital-Regular"/>
              </a:rPr>
              <a:t>};</a:t>
            </a:r>
          </a:p>
        </p:txBody>
      </p:sp>
    </p:spTree>
    <p:extLst>
      <p:ext uri="{BB962C8B-B14F-4D97-AF65-F5344CB8AC3E}">
        <p14:creationId xmlns:p14="http://schemas.microsoft.com/office/powerpoint/2010/main" val="1781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a:xfrm>
            <a:off x="2589212" y="1371600"/>
            <a:ext cx="8915400" cy="3777622"/>
          </a:xfrm>
        </p:spPr>
        <p:txBody>
          <a:bodyPr/>
          <a:lstStyle/>
          <a:p>
            <a:pPr marL="0" indent="0">
              <a:buNone/>
            </a:pPr>
            <a:r>
              <a:rPr lang="en-US" b="1" dirty="0">
                <a:solidFill>
                  <a:schemeClr val="tx1"/>
                </a:solidFill>
              </a:rPr>
              <a:t>How are destructors different from a normal member function? </a:t>
            </a:r>
          </a:p>
          <a:p>
            <a:r>
              <a:rPr lang="en-US" dirty="0">
                <a:solidFill>
                  <a:schemeClr val="tx1"/>
                </a:solidFill>
              </a:rPr>
              <a:t>Destructors have same name as the class preceded by a tilde (~) </a:t>
            </a:r>
          </a:p>
          <a:p>
            <a:r>
              <a:rPr lang="en-US" dirty="0">
                <a:solidFill>
                  <a:schemeClr val="tx1"/>
                </a:solidFill>
              </a:rPr>
              <a:t>Destructors don’t take any argument and don’t return anything</a:t>
            </a:r>
          </a:p>
        </p:txBody>
      </p:sp>
      <p:sp>
        <p:nvSpPr>
          <p:cNvPr id="6" name="TextBox 5">
            <a:extLst>
              <a:ext uri="{FF2B5EF4-FFF2-40B4-BE49-F238E27FC236}">
                <a16:creationId xmlns:a16="http://schemas.microsoft.com/office/drawing/2014/main" id="{28FAAB0F-05F9-4B69-A3C4-362D93D81D9F}"/>
              </a:ext>
            </a:extLst>
          </p:cNvPr>
          <p:cNvSpPr txBox="1"/>
          <p:nvPr/>
        </p:nvSpPr>
        <p:spPr>
          <a:xfrm>
            <a:off x="2795954" y="2652490"/>
            <a:ext cx="6098344" cy="4431983"/>
          </a:xfrm>
          <a:prstGeom prst="rect">
            <a:avLst/>
          </a:prstGeom>
          <a:noFill/>
        </p:spPr>
        <p:txBody>
          <a:bodyPr wrap="square">
            <a:spAutoFit/>
          </a:bodyPr>
          <a:lstStyle/>
          <a:p>
            <a:r>
              <a:rPr lang="en-US" sz="1600" dirty="0"/>
              <a:t>class String {</a:t>
            </a:r>
          </a:p>
          <a:p>
            <a:r>
              <a:rPr lang="en-US" sz="1600" dirty="0"/>
              <a:t>private:</a:t>
            </a:r>
          </a:p>
          <a:p>
            <a:r>
              <a:rPr lang="en-US" sz="1600" dirty="0"/>
              <a:t>	char* s;</a:t>
            </a:r>
          </a:p>
          <a:p>
            <a:r>
              <a:rPr lang="en-US" sz="1600" dirty="0"/>
              <a:t>	int size;</a:t>
            </a:r>
          </a:p>
          <a:p>
            <a:endParaRPr lang="en-US" sz="1600" dirty="0"/>
          </a:p>
          <a:p>
            <a:r>
              <a:rPr lang="en-US" sz="1600" dirty="0"/>
              <a:t>public:</a:t>
            </a:r>
          </a:p>
          <a:p>
            <a:r>
              <a:rPr lang="en-US" sz="1600" dirty="0"/>
              <a:t>	String(char*); // constructor</a:t>
            </a:r>
          </a:p>
          <a:p>
            <a:r>
              <a:rPr lang="en-US" sz="1600" dirty="0"/>
              <a:t>	~String(); // destructor</a:t>
            </a:r>
          </a:p>
          <a:p>
            <a:r>
              <a:rPr lang="en-US" sz="1600" dirty="0"/>
              <a:t>};</a:t>
            </a:r>
          </a:p>
          <a:p>
            <a:endParaRPr lang="en-US" sz="1600" dirty="0"/>
          </a:p>
          <a:p>
            <a:r>
              <a:rPr lang="en-US" sz="1600" dirty="0"/>
              <a:t>String::String(char* c)</a:t>
            </a:r>
          </a:p>
          <a:p>
            <a:r>
              <a:rPr lang="en-US" sz="1600" dirty="0"/>
              <a:t>{</a:t>
            </a:r>
          </a:p>
          <a:p>
            <a:r>
              <a:rPr lang="en-US" sz="1600" dirty="0"/>
              <a:t>	size = </a:t>
            </a:r>
            <a:r>
              <a:rPr lang="en-US" sz="1600" dirty="0" err="1"/>
              <a:t>strlen</a:t>
            </a:r>
            <a:r>
              <a:rPr lang="en-US" sz="1600" dirty="0"/>
              <a:t>(c);</a:t>
            </a:r>
          </a:p>
          <a:p>
            <a:r>
              <a:rPr lang="en-US" sz="1600" dirty="0"/>
              <a:t>	s = new char[size + 1];</a:t>
            </a:r>
          </a:p>
          <a:p>
            <a:r>
              <a:rPr lang="en-US" sz="1600" dirty="0"/>
              <a:t>	</a:t>
            </a:r>
            <a:r>
              <a:rPr lang="en-US" sz="1600" dirty="0" err="1"/>
              <a:t>strcpy</a:t>
            </a:r>
            <a:r>
              <a:rPr lang="en-US" sz="1600" dirty="0"/>
              <a:t>(s, c);</a:t>
            </a:r>
          </a:p>
          <a:p>
            <a:r>
              <a:rPr lang="en-US" sz="1600" dirty="0"/>
              <a:t>}</a:t>
            </a:r>
          </a:p>
          <a:p>
            <a:r>
              <a:rPr lang="en-US" sz="1600" dirty="0"/>
              <a:t>String::~String() { delete[] s; }</a:t>
            </a:r>
          </a:p>
        </p:txBody>
      </p:sp>
    </p:spTree>
    <p:extLst>
      <p:ext uri="{BB962C8B-B14F-4D97-AF65-F5344CB8AC3E}">
        <p14:creationId xmlns:p14="http://schemas.microsoft.com/office/powerpoint/2010/main" val="107808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7" name="TextBox 6">
            <a:extLst>
              <a:ext uri="{FF2B5EF4-FFF2-40B4-BE49-F238E27FC236}">
                <a16:creationId xmlns:a16="http://schemas.microsoft.com/office/drawing/2014/main" id="{E2C070C5-0E32-4DF4-A9ED-EE4A76E8B10A}"/>
              </a:ext>
            </a:extLst>
          </p:cNvPr>
          <p:cNvSpPr txBox="1"/>
          <p:nvPr/>
        </p:nvSpPr>
        <p:spPr>
          <a:xfrm>
            <a:off x="1814732" y="1490008"/>
            <a:ext cx="9689880" cy="1938992"/>
          </a:xfrm>
          <a:prstGeom prst="rect">
            <a:avLst/>
          </a:prstGeom>
          <a:noFill/>
        </p:spPr>
        <p:txBody>
          <a:bodyPr wrap="square">
            <a:spAutoFit/>
          </a:bodyPr>
          <a:lstStyle/>
          <a:p>
            <a:r>
              <a:rPr lang="en-US" sz="2000" b="1" i="0" dirty="0">
                <a:solidFill>
                  <a:srgbClr val="273239"/>
                </a:solidFill>
                <a:effectLst/>
                <a:latin typeface="urw-din"/>
              </a:rPr>
              <a:t>When do we need to write a user-defined destructor?</a:t>
            </a:r>
            <a:r>
              <a:rPr lang="en-US" sz="2000" b="0" i="0" dirty="0">
                <a:solidFill>
                  <a:srgbClr val="273239"/>
                </a:solidFill>
                <a:effectLst/>
                <a:latin typeface="urw-din"/>
              </a:rPr>
              <a:t> </a:t>
            </a:r>
            <a:br>
              <a:rPr lang="en-US" sz="2000" dirty="0"/>
            </a:br>
            <a:r>
              <a:rPr lang="en-US" sz="2000" b="0" i="0" dirty="0">
                <a:solidFill>
                  <a:srgbClr val="273239"/>
                </a:solidFill>
                <a:effectLst/>
                <a:latin typeface="urw-din"/>
              </a:rPr>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lang="en-PK" sz="2000" dirty="0"/>
          </a:p>
        </p:txBody>
      </p:sp>
    </p:spTree>
    <p:extLst>
      <p:ext uri="{BB962C8B-B14F-4D97-AF65-F5344CB8AC3E}">
        <p14:creationId xmlns:p14="http://schemas.microsoft.com/office/powerpoint/2010/main" val="823445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35588</TotalTime>
  <Words>631</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MacUSADigital-Regular</vt:lpstr>
      <vt:lpstr>urw-din</vt:lpstr>
      <vt:lpstr>Wingdings 3</vt:lpstr>
      <vt:lpstr>Wisp</vt:lpstr>
      <vt:lpstr>Copy constructor</vt:lpstr>
      <vt:lpstr>Copy constructor</vt:lpstr>
      <vt:lpstr>Copy constructor</vt:lpstr>
      <vt:lpstr>Why &amp; in Copy Constructor</vt:lpstr>
      <vt:lpstr>Destructors</vt:lpstr>
      <vt:lpstr>Destructors</vt:lpstr>
      <vt:lpstr>Destructors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706</cp:revision>
  <dcterms:created xsi:type="dcterms:W3CDTF">2020-04-12T15:15:05Z</dcterms:created>
  <dcterms:modified xsi:type="dcterms:W3CDTF">2022-04-05T10:23:00Z</dcterms:modified>
</cp:coreProperties>
</file>