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30"/>
  </p:notesMasterIdLst>
  <p:sldIdLst>
    <p:sldId id="312" r:id="rId2"/>
    <p:sldId id="311" r:id="rId3"/>
    <p:sldId id="313" r:id="rId4"/>
    <p:sldId id="310" r:id="rId5"/>
    <p:sldId id="314" r:id="rId6"/>
    <p:sldId id="315" r:id="rId7"/>
    <p:sldId id="338" r:id="rId8"/>
    <p:sldId id="339" r:id="rId9"/>
    <p:sldId id="340" r:id="rId10"/>
    <p:sldId id="316" r:id="rId11"/>
    <p:sldId id="317" r:id="rId12"/>
    <p:sldId id="318" r:id="rId13"/>
    <p:sldId id="319" r:id="rId14"/>
    <p:sldId id="320" r:id="rId15"/>
    <p:sldId id="321" r:id="rId16"/>
    <p:sldId id="322" r:id="rId17"/>
    <p:sldId id="323" r:id="rId18"/>
    <p:sldId id="324" r:id="rId19"/>
    <p:sldId id="325" r:id="rId20"/>
    <p:sldId id="327" r:id="rId21"/>
    <p:sldId id="326" r:id="rId22"/>
    <p:sldId id="341" r:id="rId23"/>
    <p:sldId id="345" r:id="rId24"/>
    <p:sldId id="342" r:id="rId25"/>
    <p:sldId id="343" r:id="rId26"/>
    <p:sldId id="344" r:id="rId27"/>
    <p:sldId id="333" r:id="rId28"/>
    <p:sldId id="33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029" autoAdjust="0"/>
  </p:normalViewPr>
  <p:slideViewPr>
    <p:cSldViewPr snapToGrid="0">
      <p:cViewPr varScale="1">
        <p:scale>
          <a:sx n="64" d="100"/>
          <a:sy n="64" d="100"/>
        </p:scale>
        <p:origin x="97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4C038-6C54-4A75-99CF-25F285DF3DAB}" type="datetimeFigureOut">
              <a:rPr lang="en-US" smtClean="0"/>
              <a:t>3/9/2022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CD257-9886-403F-BF56-EFEB94012F85}" type="slidenum">
              <a:rPr lang="en-US" smtClean="0"/>
              <a:t>‹#›</a:t>
            </a:fld>
            <a:endParaRPr lang="en-US" dirty="0"/>
          </a:p>
        </p:txBody>
      </p:sp>
    </p:spTree>
    <p:extLst>
      <p:ext uri="{BB962C8B-B14F-4D97-AF65-F5344CB8AC3E}">
        <p14:creationId xmlns:p14="http://schemas.microsoft.com/office/powerpoint/2010/main" val="3700702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on VS count</a:t>
            </a:r>
            <a:endParaRPr lang="en-US" dirty="0"/>
          </a:p>
        </p:txBody>
      </p:sp>
      <p:sp>
        <p:nvSpPr>
          <p:cNvPr id="4" name="Slide Number Placeholder 3"/>
          <p:cNvSpPr>
            <a:spLocks noGrp="1"/>
          </p:cNvSpPr>
          <p:nvPr>
            <p:ph type="sldNum" sz="quarter" idx="10"/>
          </p:nvPr>
        </p:nvSpPr>
        <p:spPr/>
        <p:txBody>
          <a:bodyPr/>
          <a:lstStyle/>
          <a:p>
            <a:fld id="{7A5CD257-9886-403F-BF56-EFEB94012F85}" type="slidenum">
              <a:rPr lang="en-US" smtClean="0"/>
              <a:t>11</a:t>
            </a:fld>
            <a:endParaRPr lang="en-US" dirty="0"/>
          </a:p>
        </p:txBody>
      </p:sp>
    </p:spTree>
    <p:extLst>
      <p:ext uri="{BB962C8B-B14F-4D97-AF65-F5344CB8AC3E}">
        <p14:creationId xmlns:p14="http://schemas.microsoft.com/office/powerpoint/2010/main" val="1567874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Must make default constructor before parametrized</a:t>
            </a:r>
            <a:endParaRPr lang="en-PK" dirty="0"/>
          </a:p>
        </p:txBody>
      </p:sp>
      <p:sp>
        <p:nvSpPr>
          <p:cNvPr id="4" name="Slide Number Placeholder 3"/>
          <p:cNvSpPr>
            <a:spLocks noGrp="1"/>
          </p:cNvSpPr>
          <p:nvPr>
            <p:ph type="sldNum" sz="quarter" idx="5"/>
          </p:nvPr>
        </p:nvSpPr>
        <p:spPr/>
        <p:txBody>
          <a:bodyPr/>
          <a:lstStyle/>
          <a:p>
            <a:fld id="{7A5CD257-9886-403F-BF56-EFEB94012F85}" type="slidenum">
              <a:rPr lang="en-US" smtClean="0"/>
              <a:t>22</a:t>
            </a:fld>
            <a:endParaRPr lang="en-US" dirty="0"/>
          </a:p>
        </p:txBody>
      </p:sp>
    </p:spTree>
    <p:extLst>
      <p:ext uri="{BB962C8B-B14F-4D97-AF65-F5344CB8AC3E}">
        <p14:creationId xmlns:p14="http://schemas.microsoft.com/office/powerpoint/2010/main" val="1550047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&lt;iostream&gt;</a:t>
            </a:r>
          </a:p>
          <a:p>
            <a:r>
              <a:rPr lang="en-US" dirty="0"/>
              <a:t>using namespace std;</a:t>
            </a:r>
          </a:p>
          <a:p>
            <a:endParaRPr lang="en-US" dirty="0"/>
          </a:p>
          <a:p>
            <a:r>
              <a:rPr lang="en-US" dirty="0"/>
              <a:t>// function with 2 parameters</a:t>
            </a:r>
          </a:p>
          <a:p>
            <a:r>
              <a:rPr lang="en-US" dirty="0"/>
              <a:t>void display(int var1, double var2) {</a:t>
            </a:r>
          </a:p>
          <a:p>
            <a:r>
              <a:rPr lang="en-US" dirty="0"/>
              <a:t>    </a:t>
            </a:r>
            <a:r>
              <a:rPr lang="en-US" dirty="0" err="1"/>
              <a:t>cout</a:t>
            </a:r>
            <a:r>
              <a:rPr lang="en-US" dirty="0"/>
              <a:t> &lt;&lt; "Integer number: " &lt;&lt; var1;</a:t>
            </a:r>
          </a:p>
          <a:p>
            <a:r>
              <a:rPr lang="en-US" dirty="0"/>
              <a:t>    </a:t>
            </a:r>
            <a:r>
              <a:rPr lang="en-US" dirty="0" err="1"/>
              <a:t>cout</a:t>
            </a:r>
            <a:r>
              <a:rPr lang="en-US" dirty="0"/>
              <a:t> &lt;&lt; " and double number: " &lt;&lt; var2 &lt;&lt; </a:t>
            </a:r>
            <a:r>
              <a:rPr lang="en-US" dirty="0" err="1"/>
              <a:t>endl</a:t>
            </a:r>
            <a:r>
              <a:rPr lang="en-US" dirty="0"/>
              <a:t>;</a:t>
            </a:r>
          </a:p>
          <a:p>
            <a:r>
              <a:rPr lang="en-US" dirty="0"/>
              <a:t>}</a:t>
            </a:r>
          </a:p>
          <a:p>
            <a:endParaRPr lang="en-US" dirty="0"/>
          </a:p>
          <a:p>
            <a:r>
              <a:rPr lang="en-US" dirty="0"/>
              <a:t>// function with double type single parameter</a:t>
            </a:r>
          </a:p>
          <a:p>
            <a:r>
              <a:rPr lang="en-US" dirty="0"/>
              <a:t>void display(double var) {</a:t>
            </a:r>
          </a:p>
          <a:p>
            <a:r>
              <a:rPr lang="en-US" dirty="0"/>
              <a:t>    </a:t>
            </a:r>
            <a:r>
              <a:rPr lang="en-US" dirty="0" err="1"/>
              <a:t>cout</a:t>
            </a:r>
            <a:r>
              <a:rPr lang="en-US" dirty="0"/>
              <a:t> &lt;&lt; "Double number: " &lt;&lt; var &lt;&lt; </a:t>
            </a:r>
            <a:r>
              <a:rPr lang="en-US" dirty="0" err="1"/>
              <a:t>endl</a:t>
            </a:r>
            <a:r>
              <a:rPr lang="en-US" dirty="0"/>
              <a:t>;</a:t>
            </a:r>
          </a:p>
          <a:p>
            <a:r>
              <a:rPr lang="en-US" dirty="0"/>
              <a:t>}</a:t>
            </a:r>
          </a:p>
          <a:p>
            <a:endParaRPr lang="en-US" dirty="0"/>
          </a:p>
          <a:p>
            <a:r>
              <a:rPr lang="en-US" dirty="0"/>
              <a:t>// function with int type single parameter</a:t>
            </a:r>
          </a:p>
          <a:p>
            <a:r>
              <a:rPr lang="en-US" dirty="0"/>
              <a:t>void display(int var) {</a:t>
            </a:r>
          </a:p>
          <a:p>
            <a:r>
              <a:rPr lang="en-US" dirty="0"/>
              <a:t>    </a:t>
            </a:r>
            <a:r>
              <a:rPr lang="en-US" dirty="0" err="1"/>
              <a:t>cout</a:t>
            </a:r>
            <a:r>
              <a:rPr lang="en-US" dirty="0"/>
              <a:t> &lt;&lt; "Integer number: " &lt;&lt; var &lt;&lt; </a:t>
            </a:r>
            <a:r>
              <a:rPr lang="en-US" dirty="0" err="1"/>
              <a:t>endl</a:t>
            </a:r>
            <a:r>
              <a:rPr lang="en-US" dirty="0"/>
              <a:t>;</a:t>
            </a:r>
          </a:p>
          <a:p>
            <a:r>
              <a:rPr lang="en-US" dirty="0"/>
              <a:t>}</a:t>
            </a:r>
          </a:p>
          <a:p>
            <a:endParaRPr lang="en-US" dirty="0"/>
          </a:p>
          <a:p>
            <a:r>
              <a:rPr lang="en-US" dirty="0"/>
              <a:t>int main() {</a:t>
            </a:r>
          </a:p>
          <a:p>
            <a:endParaRPr lang="en-US" dirty="0"/>
          </a:p>
          <a:p>
            <a:r>
              <a:rPr lang="en-US" dirty="0"/>
              <a:t>    int a = 5;</a:t>
            </a:r>
          </a:p>
          <a:p>
            <a:r>
              <a:rPr lang="en-US" dirty="0"/>
              <a:t>    double b = 5.5;</a:t>
            </a:r>
          </a:p>
          <a:p>
            <a:endParaRPr lang="en-US" dirty="0"/>
          </a:p>
          <a:p>
            <a:r>
              <a:rPr lang="en-US" dirty="0"/>
              <a:t>    // call function with int type parameter</a:t>
            </a:r>
          </a:p>
          <a:p>
            <a:r>
              <a:rPr lang="en-US" dirty="0"/>
              <a:t>    display(a);</a:t>
            </a:r>
          </a:p>
          <a:p>
            <a:endParaRPr lang="en-US" dirty="0"/>
          </a:p>
          <a:p>
            <a:r>
              <a:rPr lang="en-US" dirty="0"/>
              <a:t>    // call function with double type parameter</a:t>
            </a:r>
          </a:p>
          <a:p>
            <a:r>
              <a:rPr lang="en-US" dirty="0"/>
              <a:t>    display(b);</a:t>
            </a:r>
          </a:p>
          <a:p>
            <a:endParaRPr lang="en-US" dirty="0"/>
          </a:p>
          <a:p>
            <a:r>
              <a:rPr lang="en-US" dirty="0"/>
              <a:t>    // call function with 2 parameters</a:t>
            </a:r>
          </a:p>
          <a:p>
            <a:r>
              <a:rPr lang="en-US" dirty="0"/>
              <a:t>    display(a, b);</a:t>
            </a:r>
          </a:p>
          <a:p>
            <a:endParaRPr lang="en-US" dirty="0"/>
          </a:p>
          <a:p>
            <a:r>
              <a:rPr lang="en-US" dirty="0"/>
              <a:t>    return 0;</a:t>
            </a:r>
          </a:p>
          <a:p>
            <a:r>
              <a:rPr lang="en-US" dirty="0"/>
              <a:t>}</a:t>
            </a:r>
            <a:endParaRPr lang="en-PK" dirty="0"/>
          </a:p>
        </p:txBody>
      </p:sp>
      <p:sp>
        <p:nvSpPr>
          <p:cNvPr id="4" name="Slide Number Placeholder 3"/>
          <p:cNvSpPr>
            <a:spLocks noGrp="1"/>
          </p:cNvSpPr>
          <p:nvPr>
            <p:ph type="sldNum" sz="quarter" idx="5"/>
          </p:nvPr>
        </p:nvSpPr>
        <p:spPr/>
        <p:txBody>
          <a:bodyPr/>
          <a:lstStyle/>
          <a:p>
            <a:fld id="{7A5CD257-9886-403F-BF56-EFEB94012F85}" type="slidenum">
              <a:rPr lang="en-US" smtClean="0"/>
              <a:t>26</a:t>
            </a:fld>
            <a:endParaRPr lang="en-US" dirty="0"/>
          </a:p>
        </p:txBody>
      </p:sp>
    </p:spTree>
    <p:extLst>
      <p:ext uri="{BB962C8B-B14F-4D97-AF65-F5344CB8AC3E}">
        <p14:creationId xmlns:p14="http://schemas.microsoft.com/office/powerpoint/2010/main" val="149139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06108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86830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235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43802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036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0700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094381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56797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74832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2302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03675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52761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6612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73697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43142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70119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956CFF-60BB-4882-8367-3D7599EE6018}" type="datetimeFigureOut">
              <a:rPr lang="en-US" smtClean="0"/>
              <a:t>3/9/2022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4DB2F0-0CF3-43A8-8FEB-02A375179B54}" type="slidenum">
              <a:rPr lang="en-US" smtClean="0"/>
              <a:t>‹#›</a:t>
            </a:fld>
            <a:endParaRPr lang="en-US" dirty="0"/>
          </a:p>
        </p:txBody>
      </p:sp>
    </p:spTree>
    <p:extLst>
      <p:ext uri="{BB962C8B-B14F-4D97-AF65-F5344CB8AC3E}">
        <p14:creationId xmlns:p14="http://schemas.microsoft.com/office/powerpoint/2010/main" val="4003199112"/>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Functions</a:t>
            </a:r>
          </a:p>
        </p:txBody>
      </p:sp>
      <p:sp>
        <p:nvSpPr>
          <p:cNvPr id="3" name="Content Placeholder 2"/>
          <p:cNvSpPr>
            <a:spLocks noGrp="1"/>
          </p:cNvSpPr>
          <p:nvPr>
            <p:ph idx="1"/>
          </p:nvPr>
        </p:nvSpPr>
        <p:spPr/>
        <p:txBody>
          <a:bodyPr>
            <a:normAutofit/>
          </a:bodyPr>
          <a:lstStyle/>
          <a:p>
            <a:r>
              <a:rPr lang="en-US" i="1" dirty="0"/>
              <a:t>Member functions </a:t>
            </a:r>
            <a:r>
              <a:rPr lang="en-US" dirty="0"/>
              <a:t>are functions that are included within a class.</a:t>
            </a:r>
          </a:p>
          <a:p>
            <a:r>
              <a:rPr lang="en-US" dirty="0"/>
              <a:t>Usually the data within a class is private and the functions are public</a:t>
            </a:r>
          </a:p>
          <a:p>
            <a:r>
              <a:rPr lang="en-US" dirty="0"/>
              <a:t>Data is hidden so it will be safe from accidental manipulation, while the functions that operate on the data are public so they can be accessed from outside the class.</a:t>
            </a:r>
          </a:p>
          <a:p>
            <a:endParaRPr lang="en-US" dirty="0"/>
          </a:p>
        </p:txBody>
      </p:sp>
    </p:spTree>
    <p:extLst>
      <p:ext uri="{BB962C8B-B14F-4D97-AF65-F5344CB8AC3E}">
        <p14:creationId xmlns:p14="http://schemas.microsoft.com/office/powerpoint/2010/main" val="1314984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lstStyle/>
          <a:p>
            <a:r>
              <a:rPr lang="en-US" dirty="0"/>
              <a:t>A constructor is a member function that is executed automatically whenever an object is created. </a:t>
            </a:r>
          </a:p>
          <a:p>
            <a:r>
              <a:rPr lang="en-US" dirty="0"/>
              <a:t>However, it’s convenient if an object can initialize itself when it’s first created, without requiring a separate call to a member function.</a:t>
            </a:r>
          </a:p>
          <a:p>
            <a:r>
              <a:rPr lang="en-US" dirty="0"/>
              <a:t>To create a constructor, use the same name as the class, followed by parentheses ()</a:t>
            </a:r>
          </a:p>
          <a:p>
            <a:endParaRPr lang="en-US" dirty="0"/>
          </a:p>
        </p:txBody>
      </p:sp>
    </p:spTree>
    <p:extLst>
      <p:ext uri="{BB962C8B-B14F-4D97-AF65-F5344CB8AC3E}">
        <p14:creationId xmlns:p14="http://schemas.microsoft.com/office/powerpoint/2010/main" val="238514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2655" y="540327"/>
            <a:ext cx="10141527" cy="5370895"/>
          </a:xfrm>
        </p:spPr>
        <p:txBody>
          <a:bodyPr>
            <a:normAutofit/>
          </a:bodyPr>
          <a:lstStyle/>
          <a:p>
            <a:pPr marL="0" indent="0">
              <a:buNone/>
            </a:pPr>
            <a:r>
              <a:rPr lang="en-US" sz="2000" dirty="0"/>
              <a:t>class MyClass {     // The class</a:t>
            </a:r>
            <a:br>
              <a:rPr lang="en-US" sz="2000" dirty="0"/>
            </a:br>
            <a:r>
              <a:rPr lang="en-US" sz="2000" dirty="0"/>
              <a:t>  public:           // Access specifier</a:t>
            </a:r>
            <a:br>
              <a:rPr lang="en-US" sz="2000" dirty="0"/>
            </a:br>
            <a:r>
              <a:rPr lang="en-US" sz="2000" dirty="0"/>
              <a:t>    MyClass() {     // Constructor</a:t>
            </a:r>
            <a:br>
              <a:rPr lang="en-US" sz="2000" dirty="0"/>
            </a:br>
            <a:r>
              <a:rPr lang="en-US" sz="2000" dirty="0"/>
              <a:t>      cout &lt;&lt; "Hello World!";</a:t>
            </a:r>
            <a:br>
              <a:rPr lang="en-US" sz="2000" dirty="0"/>
            </a:br>
            <a:r>
              <a:rPr lang="en-US" sz="2000" dirty="0"/>
              <a:t>    }</a:t>
            </a:r>
            <a:br>
              <a:rPr lang="en-US" sz="2000" dirty="0"/>
            </a:br>
            <a:r>
              <a:rPr lang="en-US" sz="2000" dirty="0"/>
              <a:t>};</a:t>
            </a:r>
            <a:br>
              <a:rPr lang="en-US" sz="2000" dirty="0"/>
            </a:br>
            <a:br>
              <a:rPr lang="en-US" sz="2000" dirty="0"/>
            </a:br>
            <a:r>
              <a:rPr lang="en-US" sz="2000" dirty="0"/>
              <a:t>int main() {</a:t>
            </a:r>
            <a:br>
              <a:rPr lang="en-US" sz="2000" dirty="0"/>
            </a:br>
            <a:r>
              <a:rPr lang="en-US" sz="2000" dirty="0"/>
              <a:t>  MyClass myObj;    // Create an object of MyClass (this will call the constructor)</a:t>
            </a:r>
            <a:br>
              <a:rPr lang="en-US" sz="2000" dirty="0"/>
            </a:br>
            <a:r>
              <a:rPr lang="en-US" sz="2000" dirty="0"/>
              <a:t>  return 0;</a:t>
            </a:r>
            <a:br>
              <a:rPr lang="en-US" sz="2000" dirty="0"/>
            </a:br>
            <a:r>
              <a:rPr lang="en-US" sz="2000" dirty="0"/>
              <a:t>}</a:t>
            </a:r>
          </a:p>
        </p:txBody>
      </p:sp>
      <p:sp>
        <p:nvSpPr>
          <p:cNvPr id="4" name="Rectangle 3"/>
          <p:cNvSpPr/>
          <p:nvPr/>
        </p:nvSpPr>
        <p:spPr>
          <a:xfrm>
            <a:off x="2119745" y="4602126"/>
            <a:ext cx="9296400" cy="1477328"/>
          </a:xfrm>
          <a:prstGeom prst="rect">
            <a:avLst/>
          </a:prstGeom>
        </p:spPr>
        <p:txBody>
          <a:bodyPr wrap="square">
            <a:spAutoFit/>
          </a:bodyPr>
          <a:lstStyle/>
          <a:p>
            <a:r>
              <a:rPr lang="en-US" b="1" dirty="0"/>
              <a:t>The constructor has the same name as the class, it is always public, and it does not have any return value.</a:t>
            </a:r>
          </a:p>
          <a:p>
            <a:endParaRPr lang="en-US" b="1" dirty="0"/>
          </a:p>
          <a:p>
            <a:endParaRPr lang="en-US" b="1" dirty="0"/>
          </a:p>
          <a:p>
            <a:endParaRPr lang="en-US" b="1" dirty="0"/>
          </a:p>
        </p:txBody>
      </p:sp>
    </p:spTree>
    <p:extLst>
      <p:ext uri="{BB962C8B-B14F-4D97-AF65-F5344CB8AC3E}">
        <p14:creationId xmlns:p14="http://schemas.microsoft.com/office/powerpoint/2010/main" val="39542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constructors</a:t>
            </a:r>
          </a:p>
        </p:txBody>
      </p:sp>
      <p:sp>
        <p:nvSpPr>
          <p:cNvPr id="3" name="Content Placeholder 2"/>
          <p:cNvSpPr>
            <a:spLocks noGrp="1"/>
          </p:cNvSpPr>
          <p:nvPr>
            <p:ph idx="1"/>
          </p:nvPr>
        </p:nvSpPr>
        <p:spPr/>
        <p:txBody>
          <a:bodyPr/>
          <a:lstStyle/>
          <a:p>
            <a:r>
              <a:rPr lang="en-US" dirty="0"/>
              <a:t>We write set count() function to do initialize the data members by creating objects and call it with an argument of 0, or we could provide a some function, which would always set count to 0.</a:t>
            </a:r>
          </a:p>
          <a:p>
            <a:r>
              <a:rPr lang="en-US" dirty="0"/>
              <a:t>However, such functions would need to be executed every time we created a Counter </a:t>
            </a:r>
            <a:r>
              <a:rPr lang="en-US" dirty="0" err="1"/>
              <a:t>obj</a:t>
            </a:r>
            <a:endParaRPr lang="en-US" dirty="0"/>
          </a:p>
          <a:p>
            <a:pPr marL="400050" lvl="1" indent="0">
              <a:buNone/>
            </a:pPr>
            <a:r>
              <a:rPr lang="en-US" dirty="0"/>
              <a:t>Counter c1; //every time we do this,</a:t>
            </a:r>
          </a:p>
          <a:p>
            <a:pPr marL="400050" lvl="1" indent="0">
              <a:buNone/>
            </a:pPr>
            <a:r>
              <a:rPr lang="en-US" dirty="0"/>
              <a:t>c1.zer0_count(); //we must do this too</a:t>
            </a:r>
          </a:p>
          <a:p>
            <a:r>
              <a:rPr lang="en-US" dirty="0"/>
              <a:t>This is mistake prone, because the programmer may forget to initialize the object after creating it.</a:t>
            </a:r>
          </a:p>
        </p:txBody>
      </p:sp>
    </p:spTree>
    <p:extLst>
      <p:ext uri="{BB962C8B-B14F-4D97-AF65-F5344CB8AC3E}">
        <p14:creationId xmlns:p14="http://schemas.microsoft.com/office/powerpoint/2010/main" val="1612265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methods to create constructors</a:t>
            </a:r>
          </a:p>
        </p:txBody>
      </p:sp>
      <p:sp>
        <p:nvSpPr>
          <p:cNvPr id="3" name="Content Placeholder 2"/>
          <p:cNvSpPr>
            <a:spLocks noGrp="1"/>
          </p:cNvSpPr>
          <p:nvPr>
            <p:ph idx="1"/>
          </p:nvPr>
        </p:nvSpPr>
        <p:spPr>
          <a:xfrm>
            <a:off x="2201284" y="1905000"/>
            <a:ext cx="3603770" cy="4006222"/>
          </a:xfrm>
        </p:spPr>
        <p:txBody>
          <a:bodyPr>
            <a:normAutofit/>
          </a:bodyPr>
          <a:lstStyle/>
          <a:p>
            <a:pPr marL="800100" lvl="2" indent="0">
              <a:buNone/>
            </a:pPr>
            <a:r>
              <a:rPr lang="en-US" sz="2800" dirty="0"/>
              <a:t>count()</a:t>
            </a:r>
          </a:p>
          <a:p>
            <a:pPr marL="800100" lvl="2" indent="0">
              <a:buNone/>
            </a:pPr>
            <a:r>
              <a:rPr lang="en-US" sz="2800" dirty="0"/>
              <a:t>{ count = 0; }</a:t>
            </a:r>
          </a:p>
        </p:txBody>
      </p:sp>
      <p:sp>
        <p:nvSpPr>
          <p:cNvPr id="4" name="Rectangle 3"/>
          <p:cNvSpPr/>
          <p:nvPr/>
        </p:nvSpPr>
        <p:spPr>
          <a:xfrm>
            <a:off x="7428705" y="1870364"/>
            <a:ext cx="3682640" cy="954107"/>
          </a:xfrm>
          <a:prstGeom prst="rect">
            <a:avLst/>
          </a:prstGeom>
        </p:spPr>
        <p:txBody>
          <a:bodyPr wrap="square">
            <a:spAutoFit/>
          </a:bodyPr>
          <a:lstStyle/>
          <a:p>
            <a:r>
              <a:rPr lang="en-US" sz="2800" dirty="0">
                <a:latin typeface="+mj-lt"/>
              </a:rPr>
              <a:t>count() :count(0)</a:t>
            </a:r>
          </a:p>
          <a:p>
            <a:r>
              <a:rPr lang="en-US" sz="2800" dirty="0">
                <a:latin typeface="+mj-lt"/>
              </a:rPr>
              <a:t>	{	 }</a:t>
            </a:r>
          </a:p>
        </p:txBody>
      </p:sp>
    </p:spTree>
    <p:extLst>
      <p:ext uri="{BB962C8B-B14F-4D97-AF65-F5344CB8AC3E}">
        <p14:creationId xmlns:p14="http://schemas.microsoft.com/office/powerpoint/2010/main" val="3474477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260764"/>
            <a:ext cx="8915400" cy="4650458"/>
          </a:xfrm>
        </p:spPr>
        <p:txBody>
          <a:bodyPr/>
          <a:lstStyle/>
          <a:p>
            <a:r>
              <a:rPr lang="en-US" dirty="0"/>
              <a:t>If there are two objects of the class then constructor will be called twice, one for first object and second time for 2</a:t>
            </a:r>
            <a:r>
              <a:rPr lang="en-US" baseline="30000" dirty="0"/>
              <a:t>nd</a:t>
            </a:r>
            <a:r>
              <a:rPr lang="en-US" dirty="0"/>
              <a:t> object. </a:t>
            </a:r>
          </a:p>
        </p:txBody>
      </p:sp>
    </p:spTree>
    <p:extLst>
      <p:ext uri="{BB962C8B-B14F-4D97-AF65-F5344CB8AC3E}">
        <p14:creationId xmlns:p14="http://schemas.microsoft.com/office/powerpoint/2010/main" val="1977775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Constructors</a:t>
            </a:r>
          </a:p>
        </p:txBody>
      </p:sp>
      <p:sp>
        <p:nvSpPr>
          <p:cNvPr id="3" name="Content Placeholder 2"/>
          <p:cNvSpPr>
            <a:spLocks noGrp="1"/>
          </p:cNvSpPr>
          <p:nvPr>
            <p:ph idx="1"/>
          </p:nvPr>
        </p:nvSpPr>
        <p:spPr/>
        <p:txBody>
          <a:bodyPr/>
          <a:lstStyle/>
          <a:p>
            <a:r>
              <a:rPr lang="en-US" dirty="0"/>
              <a:t>Default constructor</a:t>
            </a:r>
          </a:p>
          <a:p>
            <a:r>
              <a:rPr lang="en-US" dirty="0"/>
              <a:t>Parametrized constructor</a:t>
            </a:r>
          </a:p>
          <a:p>
            <a:r>
              <a:rPr lang="en-US" dirty="0"/>
              <a:t>Copy constructor</a:t>
            </a:r>
          </a:p>
        </p:txBody>
      </p:sp>
    </p:spTree>
    <p:extLst>
      <p:ext uri="{BB962C8B-B14F-4D97-AF65-F5344CB8AC3E}">
        <p14:creationId xmlns:p14="http://schemas.microsoft.com/office/powerpoint/2010/main" val="30422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Constructor</a:t>
            </a:r>
          </a:p>
        </p:txBody>
      </p:sp>
      <p:sp>
        <p:nvSpPr>
          <p:cNvPr id="3" name="Content Placeholder 2"/>
          <p:cNvSpPr>
            <a:spLocks noGrp="1"/>
          </p:cNvSpPr>
          <p:nvPr>
            <p:ph idx="1"/>
          </p:nvPr>
        </p:nvSpPr>
        <p:spPr>
          <a:xfrm>
            <a:off x="1314593" y="1264555"/>
            <a:ext cx="8915400" cy="5444837"/>
          </a:xfrm>
        </p:spPr>
        <p:txBody>
          <a:bodyPr>
            <a:normAutofit/>
          </a:bodyPr>
          <a:lstStyle/>
          <a:p>
            <a:r>
              <a:rPr lang="en-US" dirty="0"/>
              <a:t> Default constructor is the constructor which doesn’t take any argument. It has no parameters.</a:t>
            </a:r>
          </a:p>
          <a:p>
            <a:r>
              <a:rPr lang="en-US" dirty="0"/>
              <a:t>Even if we do not define any constructor explicitly, the compiler will automatically provide a default constructor implicitly.</a:t>
            </a:r>
          </a:p>
        </p:txBody>
      </p:sp>
    </p:spTree>
    <p:extLst>
      <p:ext uri="{BB962C8B-B14F-4D97-AF65-F5344CB8AC3E}">
        <p14:creationId xmlns:p14="http://schemas.microsoft.com/office/powerpoint/2010/main" val="512084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57199"/>
            <a:ext cx="8915400" cy="6262255"/>
          </a:xfrm>
        </p:spPr>
        <p:txBody>
          <a:bodyPr>
            <a:normAutofit fontScale="70000" lnSpcReduction="20000"/>
          </a:bodyPr>
          <a:lstStyle/>
          <a:p>
            <a:pPr marL="400050" lvl="1" indent="0">
              <a:buNone/>
            </a:pPr>
            <a:r>
              <a:rPr lang="en-US" sz="2200" dirty="0"/>
              <a:t>using namespace </a:t>
            </a:r>
            <a:r>
              <a:rPr lang="en-US" sz="2200" dirty="0" err="1"/>
              <a:t>std</a:t>
            </a:r>
            <a:r>
              <a:rPr lang="en-US" sz="2200" dirty="0"/>
              <a:t>;</a:t>
            </a:r>
          </a:p>
          <a:p>
            <a:pPr marL="400050" lvl="1" indent="0">
              <a:buNone/>
            </a:pPr>
            <a:r>
              <a:rPr lang="en-US" sz="2200" dirty="0"/>
              <a:t>class construct { </a:t>
            </a:r>
          </a:p>
          <a:p>
            <a:pPr marL="400050" lvl="1" indent="0">
              <a:buNone/>
            </a:pPr>
            <a:r>
              <a:rPr lang="en-US" sz="2200" dirty="0"/>
              <a:t>public: </a:t>
            </a:r>
          </a:p>
          <a:p>
            <a:pPr marL="400050" lvl="1" indent="0">
              <a:buNone/>
            </a:pPr>
            <a:r>
              <a:rPr lang="en-US" sz="2200" dirty="0"/>
              <a:t>    int a, b; </a:t>
            </a:r>
          </a:p>
          <a:p>
            <a:pPr marL="400050" lvl="1" indent="0">
              <a:buNone/>
            </a:pPr>
            <a:r>
              <a:rPr lang="en-US" sz="2200" b="1" dirty="0"/>
              <a:t>// Default Constructor </a:t>
            </a:r>
          </a:p>
          <a:p>
            <a:pPr marL="400050" lvl="1" indent="0">
              <a:buNone/>
            </a:pPr>
            <a:r>
              <a:rPr lang="en-US" sz="2200" dirty="0"/>
              <a:t>    construct() </a:t>
            </a:r>
          </a:p>
          <a:p>
            <a:pPr marL="400050" lvl="1" indent="0">
              <a:buNone/>
            </a:pPr>
            <a:r>
              <a:rPr lang="en-US" sz="2200" dirty="0"/>
              <a:t>    { </a:t>
            </a:r>
          </a:p>
          <a:p>
            <a:pPr marL="400050" lvl="1" indent="0">
              <a:buNone/>
            </a:pPr>
            <a:r>
              <a:rPr lang="en-US" sz="2200" dirty="0"/>
              <a:t>        a = 10; </a:t>
            </a:r>
          </a:p>
          <a:p>
            <a:pPr marL="400050" lvl="1" indent="0">
              <a:buNone/>
            </a:pPr>
            <a:r>
              <a:rPr lang="en-US" sz="2200" dirty="0"/>
              <a:t>        b = 20; </a:t>
            </a:r>
          </a:p>
          <a:p>
            <a:pPr marL="400050" lvl="1" indent="0">
              <a:buNone/>
            </a:pPr>
            <a:r>
              <a:rPr lang="en-US" sz="2200" dirty="0"/>
              <a:t>    } </a:t>
            </a:r>
          </a:p>
          <a:p>
            <a:pPr marL="400050" lvl="1" indent="0">
              <a:buNone/>
            </a:pPr>
            <a:r>
              <a:rPr lang="en-US" sz="2200" dirty="0"/>
              <a:t>}; </a:t>
            </a:r>
          </a:p>
          <a:p>
            <a:pPr marL="400050" lvl="1" indent="0">
              <a:buNone/>
            </a:pPr>
            <a:r>
              <a:rPr lang="en-US" sz="2200" dirty="0"/>
              <a:t>int main() </a:t>
            </a:r>
          </a:p>
          <a:p>
            <a:pPr marL="400050" lvl="1" indent="0">
              <a:buNone/>
            </a:pPr>
            <a:r>
              <a:rPr lang="en-US" sz="2200" dirty="0"/>
              <a:t>{ </a:t>
            </a:r>
          </a:p>
          <a:p>
            <a:pPr marL="400050" lvl="1" indent="0">
              <a:buNone/>
            </a:pPr>
            <a:r>
              <a:rPr lang="en-US" sz="2200" dirty="0"/>
              <a:t>    // Default constructor called automatically </a:t>
            </a:r>
          </a:p>
          <a:p>
            <a:pPr marL="400050" lvl="1" indent="0">
              <a:buNone/>
            </a:pPr>
            <a:r>
              <a:rPr lang="en-US" sz="2200" dirty="0"/>
              <a:t>    // when the object is created </a:t>
            </a:r>
          </a:p>
          <a:p>
            <a:pPr marL="400050" lvl="1" indent="0">
              <a:buNone/>
            </a:pPr>
            <a:r>
              <a:rPr lang="en-US" sz="2200" dirty="0"/>
              <a:t>    construct c; </a:t>
            </a:r>
          </a:p>
          <a:p>
            <a:pPr marL="400050" lvl="1" indent="0">
              <a:buNone/>
            </a:pPr>
            <a:r>
              <a:rPr lang="en-US" sz="2200" dirty="0"/>
              <a:t>    cout &lt;&lt; "a: " &lt;&lt; </a:t>
            </a:r>
            <a:r>
              <a:rPr lang="en-US" sz="2200" dirty="0" err="1"/>
              <a:t>c.a</a:t>
            </a:r>
            <a:r>
              <a:rPr lang="en-US" sz="2200" dirty="0"/>
              <a:t> &lt;&lt; </a:t>
            </a:r>
            <a:r>
              <a:rPr lang="en-US" sz="2200" dirty="0" err="1"/>
              <a:t>endl</a:t>
            </a:r>
            <a:r>
              <a:rPr lang="en-US" sz="2200" dirty="0"/>
              <a:t> &lt;&lt; "b: " &lt;&lt; </a:t>
            </a:r>
            <a:r>
              <a:rPr lang="en-US" sz="2200" dirty="0" err="1"/>
              <a:t>c.b</a:t>
            </a:r>
            <a:r>
              <a:rPr lang="en-US" sz="2200" dirty="0"/>
              <a:t>; </a:t>
            </a:r>
          </a:p>
          <a:p>
            <a:pPr marL="400050" lvl="1" indent="0">
              <a:buNone/>
            </a:pPr>
            <a:r>
              <a:rPr lang="en-US" sz="2200" dirty="0"/>
              <a:t>    return 0; </a:t>
            </a:r>
          </a:p>
          <a:p>
            <a:pPr marL="400050" lvl="1" indent="0">
              <a:buNone/>
            </a:pPr>
            <a:r>
              <a:rPr lang="en-US" sz="2200" dirty="0"/>
              <a:t>} </a:t>
            </a:r>
          </a:p>
        </p:txBody>
      </p:sp>
    </p:spTree>
    <p:extLst>
      <p:ext uri="{BB962C8B-B14F-4D97-AF65-F5344CB8AC3E}">
        <p14:creationId xmlns:p14="http://schemas.microsoft.com/office/powerpoint/2010/main" val="3639741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Parametrized Constructor</a:t>
            </a:r>
          </a:p>
        </p:txBody>
      </p:sp>
      <p:sp>
        <p:nvSpPr>
          <p:cNvPr id="3" name="Content Placeholder 2"/>
          <p:cNvSpPr>
            <a:spLocks noGrp="1"/>
          </p:cNvSpPr>
          <p:nvPr>
            <p:ph idx="1"/>
          </p:nvPr>
        </p:nvSpPr>
        <p:spPr/>
        <p:txBody>
          <a:bodyPr/>
          <a:lstStyle/>
          <a:p>
            <a:r>
              <a:rPr lang="en-US" dirty="0"/>
              <a:t>It is possible to pass arguments to constructors. Typically, these arguments help initialize an object when it is created. To create a parameterized constructor, simply add parameters to it the way you would to any other function. When you define the constructor’s body, use the parameters to initialize the object.</a:t>
            </a:r>
          </a:p>
        </p:txBody>
      </p:sp>
    </p:spTree>
    <p:extLst>
      <p:ext uri="{BB962C8B-B14F-4D97-AF65-F5344CB8AC3E}">
        <p14:creationId xmlns:p14="http://schemas.microsoft.com/office/powerpoint/2010/main" val="289755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179" y="0"/>
            <a:ext cx="8911687" cy="1280890"/>
          </a:xfrm>
        </p:spPr>
        <p:txBody>
          <a:bodyPr/>
          <a:lstStyle/>
          <a:p>
            <a:r>
              <a:rPr lang="en-US" dirty="0"/>
              <a:t>Parametrized Constructor</a:t>
            </a:r>
          </a:p>
        </p:txBody>
      </p:sp>
      <p:sp>
        <p:nvSpPr>
          <p:cNvPr id="9" name="Rectangle 8"/>
          <p:cNvSpPr/>
          <p:nvPr/>
        </p:nvSpPr>
        <p:spPr>
          <a:xfrm>
            <a:off x="1717964" y="1163782"/>
            <a:ext cx="4530436" cy="6001643"/>
          </a:xfrm>
          <a:prstGeom prst="rect">
            <a:avLst/>
          </a:prstGeom>
        </p:spPr>
        <p:txBody>
          <a:bodyPr wrap="square">
            <a:spAutoFit/>
          </a:bodyPr>
          <a:lstStyle/>
          <a:p>
            <a:r>
              <a:rPr lang="en-US" sz="1600" dirty="0"/>
              <a:t>#include &lt;</a:t>
            </a:r>
            <a:r>
              <a:rPr lang="en-US" sz="1600" dirty="0" err="1"/>
              <a:t>iostream</a:t>
            </a:r>
            <a:r>
              <a:rPr lang="en-US" sz="1600" dirty="0"/>
              <a:t>&gt; </a:t>
            </a:r>
          </a:p>
          <a:p>
            <a:r>
              <a:rPr lang="en-US" sz="1600" dirty="0"/>
              <a:t>using namespace </a:t>
            </a:r>
            <a:r>
              <a:rPr lang="en-US" sz="1600" dirty="0" err="1"/>
              <a:t>std</a:t>
            </a:r>
            <a:r>
              <a:rPr lang="en-US" sz="1600" dirty="0"/>
              <a:t>; </a:t>
            </a:r>
          </a:p>
          <a:p>
            <a:r>
              <a:rPr lang="en-US" sz="1600" dirty="0"/>
              <a:t>  </a:t>
            </a:r>
          </a:p>
          <a:p>
            <a:r>
              <a:rPr lang="en-US" sz="1600" dirty="0"/>
              <a:t>class Point { </a:t>
            </a:r>
          </a:p>
          <a:p>
            <a:r>
              <a:rPr lang="en-US" sz="1600" dirty="0"/>
              <a:t>private: </a:t>
            </a:r>
          </a:p>
          <a:p>
            <a:r>
              <a:rPr lang="en-US" sz="1600" dirty="0"/>
              <a:t>    int x, y; </a:t>
            </a:r>
          </a:p>
          <a:p>
            <a:r>
              <a:rPr lang="en-US" sz="1600" dirty="0"/>
              <a:t>  </a:t>
            </a:r>
          </a:p>
          <a:p>
            <a:r>
              <a:rPr lang="en-US" sz="1600" dirty="0"/>
              <a:t>public: </a:t>
            </a:r>
          </a:p>
          <a:p>
            <a:r>
              <a:rPr lang="en-US" sz="1600" dirty="0"/>
              <a:t>Point(</a:t>
            </a:r>
            <a:r>
              <a:rPr lang="en-US" sz="1600" dirty="0" err="1"/>
              <a:t>int</a:t>
            </a:r>
            <a:r>
              <a:rPr lang="en-US" sz="1600" dirty="0"/>
              <a:t> x1, int y1) </a:t>
            </a:r>
          </a:p>
          <a:p>
            <a:r>
              <a:rPr lang="en-US" sz="1600" dirty="0"/>
              <a:t>    { </a:t>
            </a:r>
          </a:p>
          <a:p>
            <a:r>
              <a:rPr lang="en-US" sz="1600" dirty="0"/>
              <a:t>        x = x1; </a:t>
            </a:r>
          </a:p>
          <a:p>
            <a:r>
              <a:rPr lang="en-US" sz="1600" dirty="0"/>
              <a:t>        y = y1; </a:t>
            </a:r>
          </a:p>
          <a:p>
            <a:r>
              <a:rPr lang="en-US" sz="1600" dirty="0"/>
              <a:t>    } </a:t>
            </a:r>
          </a:p>
          <a:p>
            <a:r>
              <a:rPr lang="en-US" sz="1600" dirty="0"/>
              <a:t>  </a:t>
            </a:r>
          </a:p>
          <a:p>
            <a:r>
              <a:rPr lang="en-US" sz="1600" dirty="0"/>
              <a:t>    int getX() </a:t>
            </a:r>
          </a:p>
          <a:p>
            <a:r>
              <a:rPr lang="en-US" sz="1600" dirty="0"/>
              <a:t>    { </a:t>
            </a:r>
          </a:p>
          <a:p>
            <a:r>
              <a:rPr lang="en-US" sz="1600" dirty="0"/>
              <a:t>        return x; </a:t>
            </a:r>
          </a:p>
          <a:p>
            <a:r>
              <a:rPr lang="en-US" sz="1600" dirty="0"/>
              <a:t>    } </a:t>
            </a:r>
          </a:p>
          <a:p>
            <a:r>
              <a:rPr lang="en-US" sz="1600" dirty="0"/>
              <a:t>    int getY() </a:t>
            </a:r>
          </a:p>
          <a:p>
            <a:r>
              <a:rPr lang="en-US" sz="1600" dirty="0"/>
              <a:t>    { </a:t>
            </a:r>
          </a:p>
          <a:p>
            <a:r>
              <a:rPr lang="en-US" sz="1600" dirty="0"/>
              <a:t>        return y; </a:t>
            </a:r>
          </a:p>
          <a:p>
            <a:r>
              <a:rPr lang="en-US" sz="1600" dirty="0"/>
              <a:t>    } </a:t>
            </a:r>
          </a:p>
          <a:p>
            <a:r>
              <a:rPr lang="en-US" sz="1600" dirty="0"/>
              <a:t>}; </a:t>
            </a:r>
          </a:p>
          <a:p>
            <a:r>
              <a:rPr lang="en-US" sz="1600" dirty="0"/>
              <a:t>  </a:t>
            </a:r>
          </a:p>
        </p:txBody>
      </p:sp>
      <p:sp>
        <p:nvSpPr>
          <p:cNvPr id="10" name="Rectangle 9"/>
          <p:cNvSpPr/>
          <p:nvPr/>
        </p:nvSpPr>
        <p:spPr>
          <a:xfrm>
            <a:off x="5611091" y="1762403"/>
            <a:ext cx="6733309" cy="3139321"/>
          </a:xfrm>
          <a:prstGeom prst="rect">
            <a:avLst/>
          </a:prstGeom>
        </p:spPr>
        <p:txBody>
          <a:bodyPr wrap="square">
            <a:spAutoFit/>
          </a:bodyPr>
          <a:lstStyle/>
          <a:p>
            <a:r>
              <a:rPr lang="en-US" dirty="0"/>
              <a:t>int main() </a:t>
            </a:r>
          </a:p>
          <a:p>
            <a:r>
              <a:rPr lang="en-US" dirty="0"/>
              <a:t>{ </a:t>
            </a:r>
          </a:p>
          <a:p>
            <a:r>
              <a:rPr lang="en-US" dirty="0"/>
              <a:t>    // Constructor called </a:t>
            </a:r>
          </a:p>
          <a:p>
            <a:r>
              <a:rPr lang="en-US" dirty="0"/>
              <a:t>    Point p1(10, 15); </a:t>
            </a:r>
          </a:p>
          <a:p>
            <a:r>
              <a:rPr lang="en-US" dirty="0"/>
              <a:t>  </a:t>
            </a:r>
          </a:p>
          <a:p>
            <a:r>
              <a:rPr lang="en-US" dirty="0"/>
              <a:t>    // Access values assigned by constructor </a:t>
            </a:r>
          </a:p>
          <a:p>
            <a:r>
              <a:rPr lang="en-US" dirty="0"/>
              <a:t>    cout &lt;&lt; "p1.x = " &lt;&lt; p1.getX() &lt;&lt; ", p1.y = " &lt;&lt; p1.getY(); </a:t>
            </a:r>
          </a:p>
          <a:p>
            <a:r>
              <a:rPr lang="en-US" dirty="0"/>
              <a:t>  </a:t>
            </a:r>
          </a:p>
          <a:p>
            <a:r>
              <a:rPr lang="en-US" dirty="0"/>
              <a:t>    return 0; </a:t>
            </a:r>
          </a:p>
          <a:p>
            <a:r>
              <a:rPr lang="en-US" dirty="0"/>
              <a:t>} </a:t>
            </a:r>
          </a:p>
          <a:p>
            <a:r>
              <a:rPr lang="en-US" dirty="0"/>
              <a:t>Output:</a:t>
            </a:r>
          </a:p>
        </p:txBody>
      </p:sp>
      <p:sp>
        <p:nvSpPr>
          <p:cNvPr id="11" name="Rectangle 4"/>
          <p:cNvSpPr>
            <a:spLocks noChangeArrowheads="1"/>
          </p:cNvSpPr>
          <p:nvPr/>
        </p:nvSpPr>
        <p:spPr bwMode="auto">
          <a:xfrm>
            <a:off x="7454394" y="5781237"/>
            <a:ext cx="3712370" cy="335961"/>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p1.x = 10, p1.y = 15</a:t>
            </a:r>
            <a:r>
              <a:rPr kumimoji="0" lang="en-US" altLang="en-US" sz="16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488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Methods/functions</a:t>
            </a:r>
          </a:p>
        </p:txBody>
      </p:sp>
      <p:sp>
        <p:nvSpPr>
          <p:cNvPr id="3" name="Content Placeholder 2"/>
          <p:cNvSpPr>
            <a:spLocks noGrp="1"/>
          </p:cNvSpPr>
          <p:nvPr>
            <p:ph idx="1"/>
          </p:nvPr>
        </p:nvSpPr>
        <p:spPr>
          <a:xfrm>
            <a:off x="2589212" y="1413163"/>
            <a:ext cx="8915400" cy="5070763"/>
          </a:xfrm>
        </p:spPr>
        <p:txBody>
          <a:bodyPr>
            <a:normAutofit fontScale="925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endParaRPr lang="en-US" dirty="0"/>
          </a:p>
          <a:p>
            <a:pPr marL="0" indent="0">
              <a:buNone/>
            </a:pPr>
            <a:r>
              <a:rPr lang="en-US" dirty="0"/>
              <a:t>class MyClass {         // The class</a:t>
            </a:r>
          </a:p>
          <a:p>
            <a:pPr marL="0" indent="0">
              <a:buNone/>
            </a:pPr>
            <a:r>
              <a:rPr lang="en-US" dirty="0"/>
              <a:t>  public:               // Access specifier</a:t>
            </a:r>
          </a:p>
          <a:p>
            <a:pPr marL="0" indent="0">
              <a:buNone/>
            </a:pPr>
            <a:r>
              <a:rPr lang="en-US" dirty="0"/>
              <a:t>    </a:t>
            </a:r>
            <a:r>
              <a:rPr lang="en-US" dirty="0">
                <a:solidFill>
                  <a:srgbClr val="FF0000"/>
                </a:solidFill>
              </a:rPr>
              <a:t>void</a:t>
            </a:r>
            <a:r>
              <a:rPr lang="en-US" dirty="0"/>
              <a:t> </a:t>
            </a:r>
            <a:r>
              <a:rPr lang="en-US" dirty="0" err="1"/>
              <a:t>myMethod</a:t>
            </a:r>
            <a:r>
              <a:rPr lang="en-US" dirty="0"/>
              <a:t>() {   // Method/function</a:t>
            </a:r>
          </a:p>
          <a:p>
            <a:pPr marL="0" indent="0">
              <a:buNone/>
            </a:pPr>
            <a:r>
              <a:rPr lang="en-US" dirty="0"/>
              <a:t>      cout &lt;&lt; "Hello World!“&lt;&lt;</a:t>
            </a:r>
            <a:r>
              <a:rPr lang="en-US" dirty="0" err="1"/>
              <a:t>endl</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dirty="0"/>
              <a:t>int main() {</a:t>
            </a:r>
          </a:p>
          <a:p>
            <a:pPr marL="0" indent="0">
              <a:buNone/>
            </a:pPr>
            <a:r>
              <a:rPr lang="en-US" dirty="0"/>
              <a:t>  MyClass myObj;     // Create an object of MyClass</a:t>
            </a:r>
          </a:p>
          <a:p>
            <a:pPr marL="0" indent="0">
              <a:buNone/>
            </a:pPr>
            <a:r>
              <a:rPr lang="en-US" dirty="0"/>
              <a:t>  myObj.myMethod();  // Call the method</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282289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93818" y="682945"/>
            <a:ext cx="6096000" cy="6801862"/>
          </a:xfrm>
          <a:prstGeom prst="rect">
            <a:avLst/>
          </a:prstGeom>
        </p:spPr>
        <p:txBody>
          <a:bodyPr>
            <a:spAutoFit/>
          </a:bodyPr>
          <a:lstStyle/>
          <a:p>
            <a:r>
              <a:rPr lang="en-US" sz="1600" dirty="0"/>
              <a:t>using namespace </a:t>
            </a:r>
            <a:r>
              <a:rPr lang="en-US" sz="1600" dirty="0" err="1"/>
              <a:t>std</a:t>
            </a:r>
            <a:r>
              <a:rPr lang="en-US" sz="1600" dirty="0"/>
              <a:t>; </a:t>
            </a:r>
          </a:p>
          <a:p>
            <a:r>
              <a:rPr lang="en-US" sz="1600" dirty="0"/>
              <a:t>  </a:t>
            </a:r>
          </a:p>
          <a:p>
            <a:r>
              <a:rPr lang="en-US" sz="1600" dirty="0"/>
              <a:t>class construct </a:t>
            </a:r>
          </a:p>
          <a:p>
            <a:r>
              <a:rPr lang="en-US" sz="1600" dirty="0"/>
              <a:t>{  </a:t>
            </a:r>
          </a:p>
          <a:p>
            <a:r>
              <a:rPr lang="en-US" sz="1600" dirty="0"/>
              <a:t>  </a:t>
            </a:r>
          </a:p>
          <a:p>
            <a:r>
              <a:rPr lang="en-US" sz="1600" dirty="0"/>
              <a:t>public: </a:t>
            </a:r>
          </a:p>
          <a:p>
            <a:r>
              <a:rPr lang="en-US" sz="1600" dirty="0"/>
              <a:t>    float area;  </a:t>
            </a:r>
          </a:p>
          <a:p>
            <a:r>
              <a:rPr lang="en-US" sz="1600" dirty="0"/>
              <a:t>      </a:t>
            </a:r>
          </a:p>
          <a:p>
            <a:r>
              <a:rPr lang="en-US" sz="1600" dirty="0"/>
              <a:t>    // Constructor with no parameters </a:t>
            </a:r>
          </a:p>
          <a:p>
            <a:r>
              <a:rPr lang="en-US" sz="1600" dirty="0"/>
              <a:t>    construct() </a:t>
            </a:r>
          </a:p>
          <a:p>
            <a:r>
              <a:rPr lang="en-US" sz="1600" dirty="0"/>
              <a:t>    { </a:t>
            </a:r>
          </a:p>
          <a:p>
            <a:r>
              <a:rPr lang="en-US" sz="1600" dirty="0"/>
              <a:t>        area = 0; </a:t>
            </a:r>
          </a:p>
          <a:p>
            <a:r>
              <a:rPr lang="en-US" sz="1600" dirty="0"/>
              <a:t>    } </a:t>
            </a:r>
          </a:p>
          <a:p>
            <a:r>
              <a:rPr lang="en-US" sz="1600" dirty="0"/>
              <a:t>      </a:t>
            </a:r>
          </a:p>
          <a:p>
            <a:r>
              <a:rPr lang="en-US" sz="1600" dirty="0"/>
              <a:t>    // Constructor with two parameters </a:t>
            </a:r>
          </a:p>
          <a:p>
            <a:r>
              <a:rPr lang="en-US" sz="1600" dirty="0"/>
              <a:t>    construct(</a:t>
            </a:r>
            <a:r>
              <a:rPr lang="en-US" sz="1600" dirty="0" err="1"/>
              <a:t>int</a:t>
            </a:r>
            <a:r>
              <a:rPr lang="en-US" sz="1600" dirty="0"/>
              <a:t> a, int b) </a:t>
            </a:r>
          </a:p>
          <a:p>
            <a:r>
              <a:rPr lang="en-US" sz="1600" dirty="0"/>
              <a:t>    { </a:t>
            </a:r>
          </a:p>
          <a:p>
            <a:r>
              <a:rPr lang="en-US" sz="1600" dirty="0"/>
              <a:t>        area = a * b; </a:t>
            </a:r>
          </a:p>
          <a:p>
            <a:r>
              <a:rPr lang="en-US" sz="1600" dirty="0"/>
              <a:t>    } </a:t>
            </a:r>
          </a:p>
          <a:p>
            <a:r>
              <a:rPr lang="en-US" sz="1600" dirty="0"/>
              <a:t>      </a:t>
            </a:r>
          </a:p>
          <a:p>
            <a:r>
              <a:rPr lang="en-US" sz="1600" dirty="0"/>
              <a:t>    void </a:t>
            </a:r>
            <a:r>
              <a:rPr lang="en-US" sz="1600" dirty="0" err="1"/>
              <a:t>disp</a:t>
            </a:r>
            <a:r>
              <a:rPr lang="en-US" sz="1600" dirty="0"/>
              <a:t>() </a:t>
            </a:r>
          </a:p>
          <a:p>
            <a:r>
              <a:rPr lang="en-US" sz="1600" dirty="0"/>
              <a:t>    { </a:t>
            </a:r>
          </a:p>
          <a:p>
            <a:r>
              <a:rPr lang="en-US" sz="1600" dirty="0"/>
              <a:t>        cout&lt;&lt; area&lt;&lt; </a:t>
            </a:r>
            <a:r>
              <a:rPr lang="en-US" sz="1600" dirty="0" err="1"/>
              <a:t>endl</a:t>
            </a:r>
            <a:r>
              <a:rPr lang="en-US" sz="1600" dirty="0"/>
              <a:t>; </a:t>
            </a:r>
          </a:p>
          <a:p>
            <a:r>
              <a:rPr lang="en-US" sz="1600" dirty="0"/>
              <a:t>    } </a:t>
            </a:r>
          </a:p>
          <a:p>
            <a:r>
              <a:rPr lang="en-US" sz="1600" dirty="0"/>
              <a:t>}; </a:t>
            </a:r>
          </a:p>
          <a:p>
            <a:r>
              <a:rPr lang="en-US" dirty="0"/>
              <a:t>  </a:t>
            </a:r>
          </a:p>
          <a:p>
            <a:endParaRPr lang="en-US" dirty="0"/>
          </a:p>
        </p:txBody>
      </p:sp>
      <p:sp>
        <p:nvSpPr>
          <p:cNvPr id="7" name="Rectangle 6"/>
          <p:cNvSpPr/>
          <p:nvPr/>
        </p:nvSpPr>
        <p:spPr>
          <a:xfrm>
            <a:off x="7370618" y="1152803"/>
            <a:ext cx="4696691" cy="3416320"/>
          </a:xfrm>
          <a:prstGeom prst="rect">
            <a:avLst/>
          </a:prstGeom>
        </p:spPr>
        <p:txBody>
          <a:bodyPr wrap="square">
            <a:spAutoFit/>
          </a:bodyPr>
          <a:lstStyle/>
          <a:p>
            <a:r>
              <a:rPr lang="en-US" dirty="0"/>
              <a:t>int main() </a:t>
            </a:r>
          </a:p>
          <a:p>
            <a:r>
              <a:rPr lang="en-US" dirty="0"/>
              <a:t>{ </a:t>
            </a:r>
          </a:p>
          <a:p>
            <a:r>
              <a:rPr lang="en-US" dirty="0"/>
              <a:t>    // Constructor Overloading  </a:t>
            </a:r>
          </a:p>
          <a:p>
            <a:r>
              <a:rPr lang="en-US" dirty="0"/>
              <a:t>    // with two different constructors </a:t>
            </a:r>
          </a:p>
          <a:p>
            <a:r>
              <a:rPr lang="en-US" dirty="0"/>
              <a:t>    // of class name </a:t>
            </a:r>
          </a:p>
          <a:p>
            <a:r>
              <a:rPr lang="en-US" dirty="0"/>
              <a:t>    construct </a:t>
            </a:r>
            <a:r>
              <a:rPr lang="en-US" dirty="0" err="1"/>
              <a:t>obj</a:t>
            </a:r>
            <a:r>
              <a:rPr lang="en-US" dirty="0"/>
              <a:t>; </a:t>
            </a:r>
          </a:p>
          <a:p>
            <a:r>
              <a:rPr lang="en-US" dirty="0"/>
              <a:t>    construct obj2( 10, 20); </a:t>
            </a:r>
          </a:p>
          <a:p>
            <a:r>
              <a:rPr lang="en-US" dirty="0"/>
              <a:t>      </a:t>
            </a:r>
          </a:p>
          <a:p>
            <a:r>
              <a:rPr lang="en-US" dirty="0"/>
              <a:t>    </a:t>
            </a:r>
            <a:r>
              <a:rPr lang="en-US" dirty="0" err="1"/>
              <a:t>obj.disp</a:t>
            </a:r>
            <a:r>
              <a:rPr lang="en-US" dirty="0"/>
              <a:t>(); </a:t>
            </a:r>
          </a:p>
          <a:p>
            <a:r>
              <a:rPr lang="en-US" dirty="0"/>
              <a:t>    obj2.disp(); </a:t>
            </a:r>
          </a:p>
          <a:p>
            <a:r>
              <a:rPr lang="en-US" dirty="0"/>
              <a:t>    return 0; </a:t>
            </a:r>
          </a:p>
          <a:p>
            <a:r>
              <a:rPr lang="en-US" dirty="0"/>
              <a:t>} </a:t>
            </a:r>
          </a:p>
        </p:txBody>
      </p:sp>
      <p:sp>
        <p:nvSpPr>
          <p:cNvPr id="8" name="Rectangle 3"/>
          <p:cNvSpPr>
            <a:spLocks noChangeArrowheads="1"/>
          </p:cNvSpPr>
          <p:nvPr/>
        </p:nvSpPr>
        <p:spPr bwMode="auto">
          <a:xfrm>
            <a:off x="9116291" y="5446080"/>
            <a:ext cx="1731818" cy="643738"/>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200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1121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PC</a:t>
            </a:r>
          </a:p>
        </p:txBody>
      </p:sp>
      <p:sp>
        <p:nvSpPr>
          <p:cNvPr id="3" name="Content Placeholder 2"/>
          <p:cNvSpPr>
            <a:spLocks noGrp="1"/>
          </p:cNvSpPr>
          <p:nvPr>
            <p:ph idx="1"/>
          </p:nvPr>
        </p:nvSpPr>
        <p:spPr/>
        <p:txBody>
          <a:bodyPr/>
          <a:lstStyle/>
          <a:p>
            <a:pPr fontAlgn="base"/>
            <a:r>
              <a:rPr lang="en-US" dirty="0"/>
              <a:t>It is used to initialize the various data elements of different objects with different values when they are created.</a:t>
            </a:r>
          </a:p>
          <a:p>
            <a:pPr fontAlgn="base"/>
            <a:r>
              <a:rPr lang="en-US" b="1" dirty="0"/>
              <a:t>What is Constructor Overloading?</a:t>
            </a:r>
          </a:p>
          <a:p>
            <a:pPr lvl="1" fontAlgn="base"/>
            <a:r>
              <a:rPr lang="en-US" dirty="0"/>
              <a:t>have more than one constructors in a class</a:t>
            </a:r>
          </a:p>
          <a:p>
            <a:pPr lvl="1" fontAlgn="base"/>
            <a:r>
              <a:rPr lang="en-US" dirty="0"/>
              <a:t>Constructors can be overloaded in a similar way as function overloading. Overloaded constructors have the same name (name of the class) but the different number of arguments. Depending upon the number and type of arguments passed, the corresponding constructor is called.</a:t>
            </a:r>
          </a:p>
          <a:p>
            <a:pPr lvl="1" fontAlgn="base"/>
            <a:r>
              <a:rPr lang="en-US" dirty="0" err="1"/>
              <a:t>E.g</a:t>
            </a:r>
            <a:r>
              <a:rPr lang="en-US" dirty="0"/>
              <a:t> you have both default and parametrized constructors in a class, it means you have more than one constructor and one has no parameter and other have parameters.</a:t>
            </a:r>
          </a:p>
        </p:txBody>
      </p:sp>
    </p:spTree>
    <p:extLst>
      <p:ext uri="{BB962C8B-B14F-4D97-AF65-F5344CB8AC3E}">
        <p14:creationId xmlns:p14="http://schemas.microsoft.com/office/powerpoint/2010/main" val="904856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486969-77AE-42CA-A903-881C4D202A1A}"/>
              </a:ext>
            </a:extLst>
          </p:cNvPr>
          <p:cNvSpPr txBox="1"/>
          <p:nvPr/>
        </p:nvSpPr>
        <p:spPr>
          <a:xfrm>
            <a:off x="3098800" y="0"/>
            <a:ext cx="6621975" cy="6740307"/>
          </a:xfrm>
          <a:prstGeom prst="rect">
            <a:avLst/>
          </a:prstGeom>
          <a:noFill/>
        </p:spPr>
        <p:txBody>
          <a:bodyPr wrap="square">
            <a:spAutoFit/>
          </a:bodyPr>
          <a:lstStyle/>
          <a:p>
            <a:r>
              <a:rPr lang="en-US" dirty="0"/>
              <a:t>using namespace std;</a:t>
            </a:r>
          </a:p>
          <a:p>
            <a:endParaRPr lang="en-US" dirty="0"/>
          </a:p>
          <a:p>
            <a:r>
              <a:rPr lang="en-US" dirty="0"/>
              <a:t>class Person {</a:t>
            </a:r>
          </a:p>
          <a:p>
            <a:r>
              <a:rPr lang="en-US" b="1" dirty="0"/>
              <a:t>   private:</a:t>
            </a:r>
          </a:p>
          <a:p>
            <a:r>
              <a:rPr lang="en-US" dirty="0"/>
              <a:t>    int age;</a:t>
            </a:r>
          </a:p>
          <a:p>
            <a:r>
              <a:rPr lang="en-US" dirty="0"/>
              <a:t>   </a:t>
            </a:r>
            <a:r>
              <a:rPr lang="en-US" b="1" dirty="0"/>
              <a:t>public:</a:t>
            </a:r>
          </a:p>
          <a:p>
            <a:r>
              <a:rPr lang="en-US" dirty="0"/>
              <a:t>    // 1. Constructor with no arguments</a:t>
            </a:r>
          </a:p>
          <a:p>
            <a:r>
              <a:rPr lang="en-US" dirty="0"/>
              <a:t>    </a:t>
            </a:r>
            <a:r>
              <a:rPr lang="en-US" b="1" dirty="0"/>
              <a:t>Person() </a:t>
            </a:r>
            <a:r>
              <a:rPr lang="en-US" dirty="0"/>
              <a:t>{</a:t>
            </a:r>
          </a:p>
          <a:p>
            <a:r>
              <a:rPr lang="en-US" dirty="0"/>
              <a:t>        age = 20;</a:t>
            </a:r>
          </a:p>
          <a:p>
            <a:r>
              <a:rPr lang="en-US" dirty="0"/>
              <a:t>    }</a:t>
            </a:r>
          </a:p>
          <a:p>
            <a:r>
              <a:rPr lang="en-US" dirty="0"/>
              <a:t>    // 2. Constructor with an argument</a:t>
            </a:r>
          </a:p>
          <a:p>
            <a:r>
              <a:rPr lang="en-US" dirty="0"/>
              <a:t>    </a:t>
            </a:r>
            <a:r>
              <a:rPr lang="en-US" b="1" dirty="0"/>
              <a:t>Person(int a) </a:t>
            </a:r>
            <a:r>
              <a:rPr lang="en-US" dirty="0"/>
              <a:t>{</a:t>
            </a:r>
          </a:p>
          <a:p>
            <a:r>
              <a:rPr lang="en-US" dirty="0"/>
              <a:t>        age = a;</a:t>
            </a:r>
          </a:p>
          <a:p>
            <a:r>
              <a:rPr lang="en-US" dirty="0"/>
              <a:t>    }</a:t>
            </a:r>
          </a:p>
          <a:p>
            <a:r>
              <a:rPr lang="en-US" dirty="0"/>
              <a:t>    int </a:t>
            </a:r>
            <a:r>
              <a:rPr lang="en-US" dirty="0" err="1"/>
              <a:t>getAge</a:t>
            </a:r>
            <a:r>
              <a:rPr lang="en-US" dirty="0"/>
              <a:t>() {</a:t>
            </a:r>
          </a:p>
          <a:p>
            <a:r>
              <a:rPr lang="en-US" dirty="0"/>
              <a:t>        return age;</a:t>
            </a:r>
          </a:p>
          <a:p>
            <a:r>
              <a:rPr lang="en-US" dirty="0"/>
              <a:t>    }</a:t>
            </a:r>
          </a:p>
          <a:p>
            <a:r>
              <a:rPr lang="en-US" dirty="0"/>
              <a:t>};</a:t>
            </a:r>
          </a:p>
          <a:p>
            <a:r>
              <a:rPr lang="en-US" dirty="0"/>
              <a:t>int main() {</a:t>
            </a:r>
          </a:p>
          <a:p>
            <a:r>
              <a:rPr lang="en-US" dirty="0"/>
              <a:t>    Person person1, person2(45);</a:t>
            </a:r>
          </a:p>
          <a:p>
            <a:r>
              <a:rPr lang="en-US" dirty="0"/>
              <a:t>    </a:t>
            </a:r>
            <a:r>
              <a:rPr lang="en-US" dirty="0" err="1"/>
              <a:t>cout</a:t>
            </a:r>
            <a:r>
              <a:rPr lang="en-US" dirty="0"/>
              <a:t> &lt;&lt; "Person1 Age = " &lt;&lt; person1.getAge() &lt;&lt; </a:t>
            </a:r>
            <a:r>
              <a:rPr lang="en-US" dirty="0" err="1"/>
              <a:t>endl</a:t>
            </a:r>
            <a:r>
              <a:rPr lang="en-US" dirty="0"/>
              <a:t>;</a:t>
            </a:r>
          </a:p>
          <a:p>
            <a:r>
              <a:rPr lang="en-US" dirty="0"/>
              <a:t>    </a:t>
            </a:r>
            <a:r>
              <a:rPr lang="en-US" dirty="0" err="1"/>
              <a:t>cout</a:t>
            </a:r>
            <a:r>
              <a:rPr lang="en-US" dirty="0"/>
              <a:t> &lt;&lt; "Person2 Age = " &lt;&lt; person2.getAge() &lt;&lt; </a:t>
            </a:r>
            <a:r>
              <a:rPr lang="en-US" dirty="0" err="1"/>
              <a:t>endl</a:t>
            </a:r>
            <a:r>
              <a:rPr lang="en-US" dirty="0"/>
              <a:t>;</a:t>
            </a:r>
          </a:p>
          <a:p>
            <a:r>
              <a:rPr lang="en-US" dirty="0"/>
              <a:t>    return 0;</a:t>
            </a:r>
          </a:p>
          <a:p>
            <a:r>
              <a:rPr lang="en-US" dirty="0"/>
              <a:t>}</a:t>
            </a:r>
            <a:endParaRPr lang="en-PK" dirty="0"/>
          </a:p>
        </p:txBody>
      </p:sp>
    </p:spTree>
    <p:extLst>
      <p:ext uri="{BB962C8B-B14F-4D97-AF65-F5344CB8AC3E}">
        <p14:creationId xmlns:p14="http://schemas.microsoft.com/office/powerpoint/2010/main" val="373258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5AAC-B631-462E-97CF-54224E11CB3C}"/>
              </a:ext>
            </a:extLst>
          </p:cNvPr>
          <p:cNvSpPr>
            <a:spLocks noGrp="1"/>
          </p:cNvSpPr>
          <p:nvPr>
            <p:ph type="title"/>
          </p:nvPr>
        </p:nvSpPr>
        <p:spPr>
          <a:xfrm>
            <a:off x="1804649" y="639875"/>
            <a:ext cx="8911687" cy="1280890"/>
          </a:xfrm>
        </p:spPr>
        <p:txBody>
          <a:bodyPr/>
          <a:lstStyle/>
          <a:p>
            <a:r>
              <a:rPr lang="en-US" b="1" i="0" dirty="0">
                <a:solidFill>
                  <a:srgbClr val="000000"/>
                </a:solidFill>
                <a:effectLst/>
                <a:latin typeface="ui-sans-serif"/>
              </a:rPr>
              <a:t>Constructors with Default Arguments in C++</a:t>
            </a:r>
            <a:br>
              <a:rPr lang="en-US" b="1" i="0" dirty="0">
                <a:solidFill>
                  <a:srgbClr val="000000"/>
                </a:solidFill>
                <a:effectLst/>
                <a:latin typeface="ui-sans-serif"/>
              </a:rPr>
            </a:br>
            <a:endParaRPr lang="en-PK" dirty="0"/>
          </a:p>
        </p:txBody>
      </p:sp>
      <p:sp>
        <p:nvSpPr>
          <p:cNvPr id="3" name="Content Placeholder 2">
            <a:extLst>
              <a:ext uri="{FF2B5EF4-FFF2-40B4-BE49-F238E27FC236}">
                <a16:creationId xmlns:a16="http://schemas.microsoft.com/office/drawing/2014/main" id="{E9925929-4E20-4111-BE9D-E214D290F5FF}"/>
              </a:ext>
            </a:extLst>
          </p:cNvPr>
          <p:cNvSpPr>
            <a:spLocks noGrp="1"/>
          </p:cNvSpPr>
          <p:nvPr>
            <p:ph idx="1"/>
          </p:nvPr>
        </p:nvSpPr>
        <p:spPr>
          <a:xfrm>
            <a:off x="1450427" y="1280320"/>
            <a:ext cx="10389476" cy="3777622"/>
          </a:xfrm>
        </p:spPr>
        <p:txBody>
          <a:bodyPr/>
          <a:lstStyle/>
          <a:p>
            <a:r>
              <a:rPr lang="en-US" dirty="0"/>
              <a:t>Default arguments of the constructor are those which are provided in the constructor declaration. If the values are not provided when calling the constructor the constructor uses the default arguments automatically.</a:t>
            </a:r>
            <a:endParaRPr lang="en-PK" dirty="0"/>
          </a:p>
        </p:txBody>
      </p:sp>
      <p:sp>
        <p:nvSpPr>
          <p:cNvPr id="5" name="TextBox 4">
            <a:extLst>
              <a:ext uri="{FF2B5EF4-FFF2-40B4-BE49-F238E27FC236}">
                <a16:creationId xmlns:a16="http://schemas.microsoft.com/office/drawing/2014/main" id="{F45F1451-395A-452B-8896-9E9EB80C3FEE}"/>
              </a:ext>
            </a:extLst>
          </p:cNvPr>
          <p:cNvSpPr txBox="1"/>
          <p:nvPr/>
        </p:nvSpPr>
        <p:spPr>
          <a:xfrm>
            <a:off x="1922423" y="2149749"/>
            <a:ext cx="7694887" cy="5078313"/>
          </a:xfrm>
          <a:prstGeom prst="rect">
            <a:avLst/>
          </a:prstGeom>
          <a:noFill/>
        </p:spPr>
        <p:txBody>
          <a:bodyPr wrap="square">
            <a:spAutoFit/>
          </a:bodyPr>
          <a:lstStyle/>
          <a:p>
            <a:r>
              <a:rPr lang="en-PK" b="1" dirty="0">
                <a:solidFill>
                  <a:srgbClr val="7030A0"/>
                </a:solidFill>
              </a:rPr>
              <a:t>#include&lt;iostream&gt;</a:t>
            </a:r>
          </a:p>
          <a:p>
            <a:r>
              <a:rPr lang="en-PK" b="1" dirty="0">
                <a:solidFill>
                  <a:srgbClr val="7030A0"/>
                </a:solidFill>
              </a:rPr>
              <a:t>using namespace std;</a:t>
            </a:r>
          </a:p>
          <a:p>
            <a:r>
              <a:rPr lang="en-PK" b="1" dirty="0">
                <a:solidFill>
                  <a:srgbClr val="7030A0"/>
                </a:solidFill>
              </a:rPr>
              <a:t>class Simple{</a:t>
            </a:r>
          </a:p>
          <a:p>
            <a:r>
              <a:rPr lang="en-PK" b="1" dirty="0">
                <a:solidFill>
                  <a:srgbClr val="7030A0"/>
                </a:solidFill>
              </a:rPr>
              <a:t>    int data1;</a:t>
            </a:r>
          </a:p>
          <a:p>
            <a:r>
              <a:rPr lang="en-PK" b="1" dirty="0">
                <a:solidFill>
                  <a:srgbClr val="7030A0"/>
                </a:solidFill>
              </a:rPr>
              <a:t>    int data2;</a:t>
            </a:r>
          </a:p>
          <a:p>
            <a:r>
              <a:rPr lang="en-PK" b="1" dirty="0">
                <a:solidFill>
                  <a:srgbClr val="7030A0"/>
                </a:solidFill>
              </a:rPr>
              <a:t>    int data3;</a:t>
            </a:r>
          </a:p>
          <a:p>
            <a:endParaRPr lang="en-PK" b="1" dirty="0">
              <a:solidFill>
                <a:srgbClr val="7030A0"/>
              </a:solidFill>
            </a:endParaRPr>
          </a:p>
          <a:p>
            <a:r>
              <a:rPr lang="en-PK" b="1" dirty="0">
                <a:solidFill>
                  <a:srgbClr val="7030A0"/>
                </a:solidFill>
              </a:rPr>
              <a:t>    public:</a:t>
            </a:r>
          </a:p>
          <a:p>
            <a:r>
              <a:rPr lang="en-PK" b="1" dirty="0">
                <a:solidFill>
                  <a:srgbClr val="7030A0"/>
                </a:solidFill>
              </a:rPr>
              <a:t>        Simple(int a</a:t>
            </a:r>
            <a:r>
              <a:rPr lang="en-US" b="1">
                <a:solidFill>
                  <a:srgbClr val="7030A0"/>
                </a:solidFill>
              </a:rPr>
              <a:t>=1</a:t>
            </a:r>
            <a:r>
              <a:rPr lang="en-PK" b="1">
                <a:solidFill>
                  <a:srgbClr val="7030A0"/>
                </a:solidFill>
              </a:rPr>
              <a:t>, </a:t>
            </a:r>
            <a:r>
              <a:rPr lang="en-PK" b="1" dirty="0">
                <a:solidFill>
                  <a:srgbClr val="7030A0"/>
                </a:solidFill>
              </a:rPr>
              <a:t>int b=9, int c=8){</a:t>
            </a:r>
          </a:p>
          <a:p>
            <a:r>
              <a:rPr lang="en-PK" b="1" dirty="0">
                <a:solidFill>
                  <a:srgbClr val="7030A0"/>
                </a:solidFill>
              </a:rPr>
              <a:t>            data1 = a;</a:t>
            </a:r>
          </a:p>
          <a:p>
            <a:r>
              <a:rPr lang="en-PK" b="1" dirty="0">
                <a:solidFill>
                  <a:srgbClr val="7030A0"/>
                </a:solidFill>
              </a:rPr>
              <a:t>            data2 = b;</a:t>
            </a:r>
          </a:p>
          <a:p>
            <a:r>
              <a:rPr lang="en-PK" b="1" dirty="0">
                <a:solidFill>
                  <a:srgbClr val="7030A0"/>
                </a:solidFill>
              </a:rPr>
              <a:t>            data3 = c;</a:t>
            </a:r>
          </a:p>
          <a:p>
            <a:r>
              <a:rPr lang="en-PK" b="1" dirty="0">
                <a:solidFill>
                  <a:srgbClr val="7030A0"/>
                </a:solidFill>
              </a:rPr>
              <a:t>        }</a:t>
            </a:r>
          </a:p>
          <a:p>
            <a:r>
              <a:rPr lang="en-PK" b="1" dirty="0">
                <a:solidFill>
                  <a:srgbClr val="7030A0"/>
                </a:solidFill>
              </a:rPr>
              <a:t>        void </a:t>
            </a:r>
            <a:r>
              <a:rPr lang="en-PK" b="1" dirty="0" err="1">
                <a:solidFill>
                  <a:srgbClr val="7030A0"/>
                </a:solidFill>
              </a:rPr>
              <a:t>printData</a:t>
            </a:r>
            <a:r>
              <a:rPr lang="en-PK" b="1" dirty="0">
                <a:solidFill>
                  <a:srgbClr val="7030A0"/>
                </a:solidFill>
              </a:rPr>
              <a:t>()</a:t>
            </a:r>
            <a:endParaRPr lang="en-US" b="1" dirty="0">
              <a:solidFill>
                <a:srgbClr val="7030A0"/>
              </a:solidFill>
            </a:endParaRPr>
          </a:p>
          <a:p>
            <a:pPr lvl="1"/>
            <a:r>
              <a:rPr lang="en-US" b="1" dirty="0">
                <a:solidFill>
                  <a:srgbClr val="7030A0"/>
                </a:solidFill>
              </a:rPr>
              <a:t>{</a:t>
            </a:r>
            <a:r>
              <a:rPr lang="en-PK" b="1" dirty="0" err="1">
                <a:solidFill>
                  <a:srgbClr val="7030A0"/>
                </a:solidFill>
              </a:rPr>
              <a:t>cout</a:t>
            </a:r>
            <a:r>
              <a:rPr lang="en-PK" b="1" dirty="0">
                <a:solidFill>
                  <a:srgbClr val="7030A0"/>
                </a:solidFill>
              </a:rPr>
              <a:t>&lt;&lt;"The value of data1, data2 and data3 is "&lt;&lt;data1&lt;&lt;", "&lt;&lt; data2&lt;&lt;" and "&lt;&lt; data3&lt;&lt;</a:t>
            </a:r>
            <a:r>
              <a:rPr lang="en-PK" b="1" dirty="0" err="1">
                <a:solidFill>
                  <a:srgbClr val="7030A0"/>
                </a:solidFill>
              </a:rPr>
              <a:t>endl</a:t>
            </a:r>
            <a:r>
              <a:rPr lang="en-PK" b="1" dirty="0">
                <a:solidFill>
                  <a:srgbClr val="7030A0"/>
                </a:solidFill>
              </a:rPr>
              <a:t>;</a:t>
            </a:r>
            <a:r>
              <a:rPr lang="en-US" b="1" dirty="0">
                <a:solidFill>
                  <a:srgbClr val="7030A0"/>
                </a:solidFill>
              </a:rPr>
              <a:t>}</a:t>
            </a:r>
            <a:endParaRPr lang="en-PK" b="1" dirty="0">
              <a:solidFill>
                <a:srgbClr val="7030A0"/>
              </a:solidFill>
            </a:endParaRPr>
          </a:p>
          <a:p>
            <a:r>
              <a:rPr lang="en-PK" b="1" dirty="0">
                <a:solidFill>
                  <a:srgbClr val="7030A0"/>
                </a:solidFill>
              </a:rPr>
              <a:t>};</a:t>
            </a:r>
          </a:p>
          <a:p>
            <a:endParaRPr lang="en-PK" b="1" dirty="0">
              <a:solidFill>
                <a:srgbClr val="7030A0"/>
              </a:solidFill>
            </a:endParaRPr>
          </a:p>
        </p:txBody>
      </p:sp>
      <p:sp>
        <p:nvSpPr>
          <p:cNvPr id="9" name="TextBox 8">
            <a:extLst>
              <a:ext uri="{FF2B5EF4-FFF2-40B4-BE49-F238E27FC236}">
                <a16:creationId xmlns:a16="http://schemas.microsoft.com/office/drawing/2014/main" id="{5803CD77-1EF3-471E-B319-90C62D8106DE}"/>
              </a:ext>
            </a:extLst>
          </p:cNvPr>
          <p:cNvSpPr txBox="1"/>
          <p:nvPr/>
        </p:nvSpPr>
        <p:spPr>
          <a:xfrm>
            <a:off x="8195872" y="2267161"/>
            <a:ext cx="6198432" cy="1477328"/>
          </a:xfrm>
          <a:prstGeom prst="rect">
            <a:avLst/>
          </a:prstGeom>
          <a:noFill/>
        </p:spPr>
        <p:txBody>
          <a:bodyPr wrap="square">
            <a:spAutoFit/>
          </a:bodyPr>
          <a:lstStyle/>
          <a:p>
            <a:r>
              <a:rPr lang="en-US" b="1" dirty="0">
                <a:solidFill>
                  <a:srgbClr val="7030A0"/>
                </a:solidFill>
              </a:rPr>
              <a:t>int main(){</a:t>
            </a:r>
          </a:p>
          <a:p>
            <a:r>
              <a:rPr lang="en-US" b="1" dirty="0">
                <a:solidFill>
                  <a:srgbClr val="7030A0"/>
                </a:solidFill>
              </a:rPr>
              <a:t>    Simple s(12, 13);</a:t>
            </a:r>
          </a:p>
          <a:p>
            <a:r>
              <a:rPr lang="en-US" b="1" dirty="0">
                <a:solidFill>
                  <a:srgbClr val="7030A0"/>
                </a:solidFill>
              </a:rPr>
              <a:t>    </a:t>
            </a:r>
            <a:r>
              <a:rPr lang="en-US" b="1" dirty="0" err="1">
                <a:solidFill>
                  <a:srgbClr val="7030A0"/>
                </a:solidFill>
              </a:rPr>
              <a:t>s.printData</a:t>
            </a:r>
            <a:r>
              <a:rPr lang="en-US" b="1" dirty="0">
                <a:solidFill>
                  <a:srgbClr val="7030A0"/>
                </a:solidFill>
              </a:rPr>
              <a:t>();</a:t>
            </a:r>
          </a:p>
          <a:p>
            <a:r>
              <a:rPr lang="en-US" b="1" dirty="0">
                <a:solidFill>
                  <a:srgbClr val="7030A0"/>
                </a:solidFill>
              </a:rPr>
              <a:t>    return 0;</a:t>
            </a:r>
          </a:p>
          <a:p>
            <a:r>
              <a:rPr lang="en-US" b="1" dirty="0">
                <a:solidFill>
                  <a:srgbClr val="7030A0"/>
                </a:solidFill>
              </a:rPr>
              <a:t>}</a:t>
            </a:r>
            <a:endParaRPr lang="en-PK" b="1" dirty="0">
              <a:solidFill>
                <a:srgbClr val="7030A0"/>
              </a:solidFill>
            </a:endParaRPr>
          </a:p>
        </p:txBody>
      </p:sp>
    </p:spTree>
    <p:extLst>
      <p:ext uri="{BB962C8B-B14F-4D97-AF65-F5344CB8AC3E}">
        <p14:creationId xmlns:p14="http://schemas.microsoft.com/office/powerpoint/2010/main" val="1957763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0AE9-55BD-4660-BF58-6FFB88759B37}"/>
              </a:ext>
            </a:extLst>
          </p:cNvPr>
          <p:cNvSpPr>
            <a:spLocks noGrp="1"/>
          </p:cNvSpPr>
          <p:nvPr>
            <p:ph type="title"/>
          </p:nvPr>
        </p:nvSpPr>
        <p:spPr/>
        <p:txBody>
          <a:bodyPr/>
          <a:lstStyle/>
          <a:p>
            <a:r>
              <a:rPr lang="en-US" b="1" i="0" dirty="0">
                <a:solidFill>
                  <a:schemeClr val="tx1"/>
                </a:solidFill>
                <a:effectLst/>
                <a:latin typeface="euclid_circular_a"/>
              </a:rPr>
              <a:t>C++ Function Overloading</a:t>
            </a:r>
            <a:br>
              <a:rPr lang="en-US" b="1" i="0" dirty="0">
                <a:solidFill>
                  <a:schemeClr val="tx1"/>
                </a:solidFill>
                <a:effectLst/>
                <a:latin typeface="euclid_circular_a"/>
              </a:rPr>
            </a:br>
            <a:endParaRPr lang="en-PK" dirty="0">
              <a:solidFill>
                <a:schemeClr val="tx1"/>
              </a:solidFill>
            </a:endParaRPr>
          </a:p>
        </p:txBody>
      </p:sp>
      <p:sp>
        <p:nvSpPr>
          <p:cNvPr id="6" name="TextBox 5">
            <a:extLst>
              <a:ext uri="{FF2B5EF4-FFF2-40B4-BE49-F238E27FC236}">
                <a16:creationId xmlns:a16="http://schemas.microsoft.com/office/drawing/2014/main" id="{1DACD0C3-F289-49EF-8AF7-9FA5127E825A}"/>
              </a:ext>
            </a:extLst>
          </p:cNvPr>
          <p:cNvSpPr txBox="1"/>
          <p:nvPr/>
        </p:nvSpPr>
        <p:spPr>
          <a:xfrm>
            <a:off x="1765494" y="1400800"/>
            <a:ext cx="10426505" cy="2862322"/>
          </a:xfrm>
          <a:prstGeom prst="rect">
            <a:avLst/>
          </a:prstGeom>
          <a:noFill/>
        </p:spPr>
        <p:txBody>
          <a:bodyPr wrap="square">
            <a:spAutoFit/>
          </a:bodyPr>
          <a:lstStyle/>
          <a:p>
            <a:r>
              <a:rPr lang="en-US" dirty="0"/>
              <a:t>In C++, two functions can have the same name if the number and/or type of arguments passed is different.</a:t>
            </a:r>
          </a:p>
          <a:p>
            <a:endParaRPr lang="en-US" dirty="0"/>
          </a:p>
          <a:p>
            <a:r>
              <a:rPr lang="en-US" dirty="0"/>
              <a:t>These functions having the same name but different arguments are known as overloaded functions. For example:</a:t>
            </a:r>
          </a:p>
          <a:p>
            <a:r>
              <a:rPr lang="en-US" dirty="0"/>
              <a:t>// same name different arguments</a:t>
            </a:r>
          </a:p>
          <a:p>
            <a:r>
              <a:rPr lang="en-US" dirty="0"/>
              <a:t>int test() { }</a:t>
            </a:r>
          </a:p>
          <a:p>
            <a:r>
              <a:rPr lang="en-US" dirty="0"/>
              <a:t>int test(int a) { }</a:t>
            </a:r>
          </a:p>
          <a:p>
            <a:r>
              <a:rPr lang="en-US" dirty="0"/>
              <a:t>float test(double a) { }</a:t>
            </a:r>
          </a:p>
          <a:p>
            <a:r>
              <a:rPr lang="en-US" dirty="0"/>
              <a:t>int test(int a, double b) { }</a:t>
            </a:r>
            <a:endParaRPr lang="en-PK" dirty="0"/>
          </a:p>
        </p:txBody>
      </p:sp>
      <p:sp>
        <p:nvSpPr>
          <p:cNvPr id="9" name="TextBox 8">
            <a:extLst>
              <a:ext uri="{FF2B5EF4-FFF2-40B4-BE49-F238E27FC236}">
                <a16:creationId xmlns:a16="http://schemas.microsoft.com/office/drawing/2014/main" id="{979C4C51-BEEF-455A-9BF7-5AF9297E3113}"/>
              </a:ext>
            </a:extLst>
          </p:cNvPr>
          <p:cNvSpPr txBox="1"/>
          <p:nvPr/>
        </p:nvSpPr>
        <p:spPr>
          <a:xfrm>
            <a:off x="1765494" y="4303038"/>
            <a:ext cx="10008259" cy="2585323"/>
          </a:xfrm>
          <a:prstGeom prst="rect">
            <a:avLst/>
          </a:prstGeom>
          <a:noFill/>
        </p:spPr>
        <p:txBody>
          <a:bodyPr wrap="square">
            <a:spAutoFit/>
          </a:bodyPr>
          <a:lstStyle/>
          <a:p>
            <a:r>
              <a:rPr lang="en-US" dirty="0">
                <a:solidFill>
                  <a:schemeClr val="accent1">
                    <a:lumMod val="50000"/>
                  </a:schemeClr>
                </a:solidFill>
              </a:rPr>
              <a:t>Notice that the return types of all these 4 functions are not the same. Overloaded functions may or may not have different return types but they must have different arguments. For example,</a:t>
            </a:r>
          </a:p>
          <a:p>
            <a:r>
              <a:rPr lang="en-US" b="1" dirty="0">
                <a:solidFill>
                  <a:schemeClr val="accent1">
                    <a:lumMod val="50000"/>
                  </a:schemeClr>
                </a:solidFill>
              </a:rPr>
              <a:t>// Error code</a:t>
            </a:r>
          </a:p>
          <a:p>
            <a:r>
              <a:rPr lang="en-US" dirty="0">
                <a:solidFill>
                  <a:schemeClr val="accent1">
                    <a:lumMod val="50000"/>
                  </a:schemeClr>
                </a:solidFill>
              </a:rPr>
              <a:t>int test(int a) { }</a:t>
            </a:r>
          </a:p>
          <a:p>
            <a:r>
              <a:rPr lang="en-US" dirty="0">
                <a:solidFill>
                  <a:schemeClr val="accent1">
                    <a:lumMod val="50000"/>
                  </a:schemeClr>
                </a:solidFill>
              </a:rPr>
              <a:t>double test(int b){ }</a:t>
            </a:r>
          </a:p>
          <a:p>
            <a:endParaRPr lang="en-US" dirty="0">
              <a:solidFill>
                <a:schemeClr val="accent1">
                  <a:lumMod val="50000"/>
                </a:schemeClr>
              </a:solidFill>
            </a:endParaRPr>
          </a:p>
          <a:p>
            <a:r>
              <a:rPr lang="en-US" dirty="0">
                <a:solidFill>
                  <a:schemeClr val="accent1">
                    <a:lumMod val="50000"/>
                  </a:schemeClr>
                </a:solidFill>
              </a:rPr>
              <a:t>Here, both functions have the same name, the same type, and the same number of arguments. Hence, the compiler will throw an error.</a:t>
            </a:r>
            <a:endParaRPr lang="en-PK" dirty="0">
              <a:solidFill>
                <a:schemeClr val="accent1">
                  <a:lumMod val="50000"/>
                </a:schemeClr>
              </a:solidFill>
            </a:endParaRPr>
          </a:p>
        </p:txBody>
      </p:sp>
    </p:spTree>
    <p:extLst>
      <p:ext uri="{BB962C8B-B14F-4D97-AF65-F5344CB8AC3E}">
        <p14:creationId xmlns:p14="http://schemas.microsoft.com/office/powerpoint/2010/main" val="1646957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662E-2975-426E-AFF4-40DEBC50BE30}"/>
              </a:ext>
            </a:extLst>
          </p:cNvPr>
          <p:cNvSpPr>
            <a:spLocks noGrp="1"/>
          </p:cNvSpPr>
          <p:nvPr>
            <p:ph type="title"/>
          </p:nvPr>
        </p:nvSpPr>
        <p:spPr>
          <a:xfrm>
            <a:off x="2589212" y="117673"/>
            <a:ext cx="8911687" cy="1280890"/>
          </a:xfrm>
        </p:spPr>
        <p:txBody>
          <a:bodyPr/>
          <a:lstStyle/>
          <a:p>
            <a:r>
              <a:rPr lang="en-US" dirty="0"/>
              <a:t>Diff types of parameter</a:t>
            </a:r>
            <a:endParaRPr lang="en-PK" dirty="0"/>
          </a:p>
        </p:txBody>
      </p:sp>
      <p:sp>
        <p:nvSpPr>
          <p:cNvPr id="5" name="TextBox 4">
            <a:extLst>
              <a:ext uri="{FF2B5EF4-FFF2-40B4-BE49-F238E27FC236}">
                <a16:creationId xmlns:a16="http://schemas.microsoft.com/office/drawing/2014/main" id="{150C27C3-52DF-4F25-89C9-A70762652DAE}"/>
              </a:ext>
            </a:extLst>
          </p:cNvPr>
          <p:cNvSpPr txBox="1"/>
          <p:nvPr/>
        </p:nvSpPr>
        <p:spPr>
          <a:xfrm>
            <a:off x="2866291" y="610136"/>
            <a:ext cx="6098344" cy="6247864"/>
          </a:xfrm>
          <a:prstGeom prst="rect">
            <a:avLst/>
          </a:prstGeom>
          <a:noFill/>
        </p:spPr>
        <p:txBody>
          <a:bodyPr wrap="square">
            <a:spAutoFit/>
          </a:bodyPr>
          <a:lstStyle/>
          <a:p>
            <a:endParaRPr lang="en-PK" sz="1600" dirty="0"/>
          </a:p>
          <a:p>
            <a:r>
              <a:rPr lang="en-PK" sz="1600" dirty="0"/>
              <a:t>// function with float type parameter</a:t>
            </a:r>
          </a:p>
          <a:p>
            <a:r>
              <a:rPr lang="en-PK" sz="1600" dirty="0"/>
              <a:t>float absolute(float var){</a:t>
            </a:r>
          </a:p>
          <a:p>
            <a:r>
              <a:rPr lang="en-PK" sz="1600" dirty="0"/>
              <a:t>    if (var &lt; 0.0)</a:t>
            </a:r>
          </a:p>
          <a:p>
            <a:r>
              <a:rPr lang="en-PK" sz="1600" dirty="0"/>
              <a:t>        var = -var;</a:t>
            </a:r>
          </a:p>
          <a:p>
            <a:r>
              <a:rPr lang="en-PK" sz="1600" dirty="0"/>
              <a:t>    return var;</a:t>
            </a:r>
          </a:p>
          <a:p>
            <a:r>
              <a:rPr lang="en-PK" sz="1600" dirty="0"/>
              <a:t>}</a:t>
            </a:r>
          </a:p>
          <a:p>
            <a:endParaRPr lang="en-PK" sz="1600" dirty="0"/>
          </a:p>
          <a:p>
            <a:r>
              <a:rPr lang="en-PK" sz="1600" dirty="0"/>
              <a:t>// function with int type parameter</a:t>
            </a:r>
          </a:p>
          <a:p>
            <a:r>
              <a:rPr lang="en-PK" sz="1600" dirty="0"/>
              <a:t>int absolute(int var) {</a:t>
            </a:r>
          </a:p>
          <a:p>
            <a:r>
              <a:rPr lang="en-PK" sz="1600" dirty="0"/>
              <a:t>     if (var &lt; 0)</a:t>
            </a:r>
          </a:p>
          <a:p>
            <a:r>
              <a:rPr lang="en-PK" sz="1600" dirty="0"/>
              <a:t>         var = -var;</a:t>
            </a:r>
          </a:p>
          <a:p>
            <a:r>
              <a:rPr lang="en-PK" sz="1600" dirty="0"/>
              <a:t>    return var;</a:t>
            </a:r>
          </a:p>
          <a:p>
            <a:r>
              <a:rPr lang="en-PK" sz="1600" dirty="0"/>
              <a:t>}</a:t>
            </a:r>
          </a:p>
          <a:p>
            <a:endParaRPr lang="en-PK" sz="1600" dirty="0"/>
          </a:p>
          <a:p>
            <a:r>
              <a:rPr lang="en-PK" sz="1600" dirty="0"/>
              <a:t>int main() {</a:t>
            </a:r>
          </a:p>
          <a:p>
            <a:r>
              <a:rPr lang="en-PK" sz="1600" dirty="0"/>
              <a:t>    </a:t>
            </a:r>
          </a:p>
          <a:p>
            <a:r>
              <a:rPr lang="en-PK" sz="1600" dirty="0"/>
              <a:t>    // call function with int type parameter</a:t>
            </a:r>
          </a:p>
          <a:p>
            <a:r>
              <a:rPr lang="en-PK" sz="1600" dirty="0"/>
              <a:t>    </a:t>
            </a:r>
            <a:r>
              <a:rPr lang="en-PK" sz="1600" dirty="0" err="1"/>
              <a:t>cout</a:t>
            </a:r>
            <a:r>
              <a:rPr lang="en-PK" sz="1600" dirty="0"/>
              <a:t> &lt;&lt; "Absolute value of -5 = " &lt;&lt; absolute(-5) &lt;&lt; </a:t>
            </a:r>
            <a:r>
              <a:rPr lang="en-PK" sz="1600" dirty="0" err="1"/>
              <a:t>endl</a:t>
            </a:r>
            <a:r>
              <a:rPr lang="en-PK" sz="1600" dirty="0"/>
              <a:t>;</a:t>
            </a:r>
          </a:p>
          <a:p>
            <a:endParaRPr lang="en-PK" sz="1600" dirty="0"/>
          </a:p>
          <a:p>
            <a:r>
              <a:rPr lang="en-PK" sz="1600" dirty="0"/>
              <a:t>    // call function with float type parameter</a:t>
            </a:r>
          </a:p>
          <a:p>
            <a:r>
              <a:rPr lang="en-PK" sz="1600" dirty="0"/>
              <a:t>    </a:t>
            </a:r>
            <a:r>
              <a:rPr lang="en-PK" sz="1600" dirty="0" err="1"/>
              <a:t>cout</a:t>
            </a:r>
            <a:r>
              <a:rPr lang="en-PK" sz="1600" dirty="0"/>
              <a:t> &lt;&lt; "Absolute value of 5.5 = " &lt;&lt; absolute(5.5f) &lt;&lt; </a:t>
            </a:r>
            <a:r>
              <a:rPr lang="en-PK" sz="1600" dirty="0" err="1"/>
              <a:t>endl</a:t>
            </a:r>
            <a:r>
              <a:rPr lang="en-PK" sz="1600" dirty="0"/>
              <a:t>;</a:t>
            </a:r>
          </a:p>
          <a:p>
            <a:r>
              <a:rPr lang="en-PK" sz="1600" dirty="0"/>
              <a:t>    return 0;</a:t>
            </a:r>
          </a:p>
          <a:p>
            <a:r>
              <a:rPr lang="en-PK" sz="1600" dirty="0"/>
              <a:t>}</a:t>
            </a:r>
          </a:p>
        </p:txBody>
      </p:sp>
    </p:spTree>
    <p:extLst>
      <p:ext uri="{BB962C8B-B14F-4D97-AF65-F5344CB8AC3E}">
        <p14:creationId xmlns:p14="http://schemas.microsoft.com/office/powerpoint/2010/main" val="118721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66EA-5235-4E98-B8C5-91EB07D258DB}"/>
              </a:ext>
            </a:extLst>
          </p:cNvPr>
          <p:cNvSpPr>
            <a:spLocks noGrp="1"/>
          </p:cNvSpPr>
          <p:nvPr>
            <p:ph type="title"/>
          </p:nvPr>
        </p:nvSpPr>
        <p:spPr/>
        <p:txBody>
          <a:bodyPr/>
          <a:lstStyle/>
          <a:p>
            <a:r>
              <a:rPr lang="en-US" dirty="0"/>
              <a:t>Diff number of parameters</a:t>
            </a:r>
            <a:endParaRPr lang="en-PK" dirty="0"/>
          </a:p>
        </p:txBody>
      </p:sp>
      <p:sp>
        <p:nvSpPr>
          <p:cNvPr id="7" name="TextBox 6">
            <a:extLst>
              <a:ext uri="{FF2B5EF4-FFF2-40B4-BE49-F238E27FC236}">
                <a16:creationId xmlns:a16="http://schemas.microsoft.com/office/drawing/2014/main" id="{D5536BC3-A9A0-45E4-90E5-B99F8777CFBB}"/>
              </a:ext>
            </a:extLst>
          </p:cNvPr>
          <p:cNvSpPr txBox="1"/>
          <p:nvPr/>
        </p:nvSpPr>
        <p:spPr>
          <a:xfrm>
            <a:off x="3191436" y="2376729"/>
            <a:ext cx="6096000" cy="369332"/>
          </a:xfrm>
          <a:prstGeom prst="rect">
            <a:avLst/>
          </a:prstGeom>
          <a:noFill/>
        </p:spPr>
        <p:txBody>
          <a:bodyPr wrap="square">
            <a:spAutoFit/>
          </a:bodyPr>
          <a:lstStyle/>
          <a:p>
            <a:r>
              <a:rPr lang="en-US" dirty="0"/>
              <a:t>Code in notes</a:t>
            </a:r>
            <a:endParaRPr lang="en-PK" dirty="0"/>
          </a:p>
        </p:txBody>
      </p:sp>
    </p:spTree>
    <p:extLst>
      <p:ext uri="{BB962C8B-B14F-4D97-AF65-F5344CB8AC3E}">
        <p14:creationId xmlns:p14="http://schemas.microsoft.com/office/powerpoint/2010/main" val="1946037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1687" cy="1280890"/>
          </a:xfrm>
        </p:spPr>
        <p:txBody>
          <a:bodyPr/>
          <a:lstStyle/>
          <a:p>
            <a:r>
              <a:rPr lang="en-US" dirty="0"/>
              <a:t>Objects as function arguments</a:t>
            </a:r>
          </a:p>
        </p:txBody>
      </p:sp>
      <p:sp>
        <p:nvSpPr>
          <p:cNvPr id="3" name="Content Placeholder 2"/>
          <p:cNvSpPr>
            <a:spLocks noGrp="1"/>
          </p:cNvSpPr>
          <p:nvPr>
            <p:ph idx="1"/>
          </p:nvPr>
        </p:nvSpPr>
        <p:spPr>
          <a:xfrm>
            <a:off x="2589212" y="745887"/>
            <a:ext cx="8915400" cy="3777622"/>
          </a:xfrm>
        </p:spPr>
        <p:txBody>
          <a:bodyPr/>
          <a:lstStyle/>
          <a:p>
            <a:r>
              <a:rPr lang="en-US" dirty="0"/>
              <a:t>Pass objects as parameters in a function</a:t>
            </a:r>
          </a:p>
        </p:txBody>
      </p:sp>
      <p:pic>
        <p:nvPicPr>
          <p:cNvPr id="4" name="Picture 3"/>
          <p:cNvPicPr>
            <a:picLocks noChangeAspect="1"/>
          </p:cNvPicPr>
          <p:nvPr/>
        </p:nvPicPr>
        <p:blipFill>
          <a:blip r:embed="rId2"/>
          <a:stretch>
            <a:fillRect/>
          </a:stretch>
        </p:blipFill>
        <p:spPr>
          <a:xfrm>
            <a:off x="3269674" y="1280890"/>
            <a:ext cx="6705600" cy="5480128"/>
          </a:xfrm>
          <a:prstGeom prst="rect">
            <a:avLst/>
          </a:prstGeom>
        </p:spPr>
      </p:pic>
    </p:spTree>
    <p:extLst>
      <p:ext uri="{BB962C8B-B14F-4D97-AF65-F5344CB8AC3E}">
        <p14:creationId xmlns:p14="http://schemas.microsoft.com/office/powerpoint/2010/main" val="1128979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4488" y="42220"/>
            <a:ext cx="8911687" cy="1280890"/>
          </a:xfrm>
        </p:spPr>
        <p:txBody>
          <a:bodyPr/>
          <a:lstStyle/>
          <a:p>
            <a:r>
              <a:rPr lang="en-US" dirty="0"/>
              <a:t>Returning objects from the function</a:t>
            </a:r>
          </a:p>
        </p:txBody>
      </p:sp>
      <p:pic>
        <p:nvPicPr>
          <p:cNvPr id="4" name="Content Placeholder 3"/>
          <p:cNvPicPr>
            <a:picLocks noGrp="1" noChangeAspect="1"/>
          </p:cNvPicPr>
          <p:nvPr>
            <p:ph idx="1"/>
          </p:nvPr>
        </p:nvPicPr>
        <p:blipFill rotWithShape="1">
          <a:blip r:embed="rId2"/>
          <a:srcRect l="14466" t="3402" r="7548" b="11799"/>
          <a:stretch/>
        </p:blipFill>
        <p:spPr>
          <a:xfrm>
            <a:off x="3297382" y="873493"/>
            <a:ext cx="6871855" cy="5776690"/>
          </a:xfrm>
          <a:prstGeom prst="rect">
            <a:avLst/>
          </a:prstGeom>
        </p:spPr>
      </p:pic>
    </p:spTree>
    <p:extLst>
      <p:ext uri="{BB962C8B-B14F-4D97-AF65-F5344CB8AC3E}">
        <p14:creationId xmlns:p14="http://schemas.microsoft.com/office/powerpoint/2010/main" val="150359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Functions</a:t>
            </a:r>
          </a:p>
        </p:txBody>
      </p:sp>
      <p:sp>
        <p:nvSpPr>
          <p:cNvPr id="3" name="Content Placeholder 2"/>
          <p:cNvSpPr>
            <a:spLocks noGrp="1"/>
          </p:cNvSpPr>
          <p:nvPr>
            <p:ph idx="1"/>
          </p:nvPr>
        </p:nvSpPr>
        <p:spPr/>
        <p:txBody>
          <a:bodyPr>
            <a:normAutofit/>
          </a:bodyPr>
          <a:lstStyle/>
          <a:p>
            <a:r>
              <a:rPr lang="en-US" dirty="0"/>
              <a:t>Remember that the definition of the class does not create any objects. It only describes how they will look when they are created,</a:t>
            </a:r>
          </a:p>
          <a:p>
            <a:r>
              <a:rPr lang="en-US" dirty="0"/>
              <a:t>just as a structure definition describes how a structure will look but doesn’t create any structure variables.</a:t>
            </a:r>
          </a:p>
          <a:p>
            <a:r>
              <a:rPr lang="en-US" dirty="0"/>
              <a:t>Defining an object is similar to defining a variable of any data type: Space is set aside for it in memory.</a:t>
            </a:r>
          </a:p>
        </p:txBody>
      </p:sp>
    </p:spTree>
    <p:extLst>
      <p:ext uri="{BB962C8B-B14F-4D97-AF65-F5344CB8AC3E}">
        <p14:creationId xmlns:p14="http://schemas.microsoft.com/office/powerpoint/2010/main" val="297892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Methods/functions</a:t>
            </a:r>
          </a:p>
        </p:txBody>
      </p:sp>
      <p:sp>
        <p:nvSpPr>
          <p:cNvPr id="3" name="Content Placeholder 2"/>
          <p:cNvSpPr>
            <a:spLocks noGrp="1"/>
          </p:cNvSpPr>
          <p:nvPr>
            <p:ph idx="1"/>
          </p:nvPr>
        </p:nvSpPr>
        <p:spPr>
          <a:xfrm>
            <a:off x="2589212" y="2147455"/>
            <a:ext cx="8915400" cy="3777622"/>
          </a:xfrm>
        </p:spPr>
        <p:txBody>
          <a:bodyPr/>
          <a:lstStyle/>
          <a:p>
            <a:r>
              <a:rPr lang="en-US" dirty="0"/>
              <a:t>Methods are functions that belongs to the class.</a:t>
            </a:r>
          </a:p>
          <a:p>
            <a:endParaRPr lang="en-US" dirty="0"/>
          </a:p>
          <a:p>
            <a:r>
              <a:rPr lang="en-US" dirty="0"/>
              <a:t>There are two ways to define functions that belongs to a class:</a:t>
            </a:r>
          </a:p>
          <a:p>
            <a:endParaRPr lang="en-US" dirty="0"/>
          </a:p>
          <a:p>
            <a:pPr lvl="1"/>
            <a:r>
              <a:rPr lang="en-US" dirty="0"/>
              <a:t>Inside class definition</a:t>
            </a:r>
          </a:p>
          <a:p>
            <a:pPr lvl="1"/>
            <a:r>
              <a:rPr lang="en-US" dirty="0"/>
              <a:t>Outside class definition</a:t>
            </a:r>
          </a:p>
        </p:txBody>
      </p:sp>
    </p:spTree>
    <p:extLst>
      <p:ext uri="{BB962C8B-B14F-4D97-AF65-F5344CB8AC3E}">
        <p14:creationId xmlns:p14="http://schemas.microsoft.com/office/powerpoint/2010/main" val="427358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2435" y="152400"/>
            <a:ext cx="8714509" cy="6705600"/>
          </a:xfrm>
        </p:spPr>
        <p:txBody>
          <a:bodyPr>
            <a:normAutofit fontScale="92500" lnSpcReduction="20000"/>
          </a:bodyPr>
          <a:lstStyle/>
          <a:p>
            <a:pPr marL="0" indent="0">
              <a:buNone/>
            </a:pPr>
            <a:r>
              <a:rPr lang="en-US" dirty="0"/>
              <a:t>#include&lt;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class car</a:t>
            </a:r>
          </a:p>
          <a:p>
            <a:pPr marL="0" indent="0">
              <a:buNone/>
            </a:pPr>
            <a:r>
              <a:rPr lang="en-US" dirty="0"/>
              <a:t>{</a:t>
            </a:r>
          </a:p>
          <a:p>
            <a:pPr marL="0" indent="0">
              <a:buNone/>
            </a:pPr>
            <a:r>
              <a:rPr lang="en-US" dirty="0"/>
              <a:t>private:</a:t>
            </a:r>
          </a:p>
          <a:p>
            <a:pPr marL="0" indent="0">
              <a:buNone/>
            </a:pPr>
            <a:r>
              <a:rPr lang="en-US" dirty="0"/>
              <a:t>	int </a:t>
            </a:r>
            <a:r>
              <a:rPr lang="en-US" dirty="0" err="1"/>
              <a:t>sc</a:t>
            </a:r>
            <a:r>
              <a:rPr lang="en-US" dirty="0"/>
              <a:t>;</a:t>
            </a:r>
          </a:p>
          <a:p>
            <a:pPr marL="0" indent="0">
              <a:buNone/>
            </a:pPr>
            <a:r>
              <a:rPr lang="en-US" dirty="0"/>
              <a:t>	float </a:t>
            </a:r>
            <a:r>
              <a:rPr lang="en-US" dirty="0" err="1"/>
              <a:t>milage</a:t>
            </a:r>
            <a:r>
              <a:rPr lang="en-US" dirty="0"/>
              <a:t>;</a:t>
            </a:r>
          </a:p>
          <a:p>
            <a:pPr marL="0" indent="0">
              <a:buNone/>
            </a:pPr>
            <a:r>
              <a:rPr lang="en-US" dirty="0"/>
              <a:t>public:</a:t>
            </a:r>
          </a:p>
          <a:p>
            <a:pPr marL="0" indent="0">
              <a:buNone/>
            </a:pPr>
            <a:r>
              <a:rPr lang="en-US" dirty="0"/>
              <a:t>	void </a:t>
            </a:r>
            <a:r>
              <a:rPr lang="en-US" dirty="0" err="1"/>
              <a:t>setData</a:t>
            </a:r>
            <a:r>
              <a:rPr lang="en-US" dirty="0"/>
              <a:t>(</a:t>
            </a:r>
            <a:r>
              <a:rPr lang="en-US" dirty="0" err="1"/>
              <a:t>int</a:t>
            </a:r>
            <a:r>
              <a:rPr lang="en-US" dirty="0"/>
              <a:t> m, float n)</a:t>
            </a:r>
          </a:p>
          <a:p>
            <a:pPr marL="0" indent="0">
              <a:buNone/>
            </a:pPr>
            <a:r>
              <a:rPr lang="en-US" dirty="0"/>
              <a:t>	{</a:t>
            </a:r>
          </a:p>
          <a:p>
            <a:pPr marL="0" indent="0">
              <a:buNone/>
            </a:pPr>
            <a:r>
              <a:rPr lang="en-US" dirty="0"/>
              <a:t>		</a:t>
            </a:r>
            <a:r>
              <a:rPr lang="en-US" dirty="0" err="1"/>
              <a:t>sc</a:t>
            </a:r>
            <a:r>
              <a:rPr lang="en-US" dirty="0"/>
              <a:t> = m;</a:t>
            </a:r>
          </a:p>
          <a:p>
            <a:pPr marL="0" indent="0">
              <a:buNone/>
            </a:pPr>
            <a:r>
              <a:rPr lang="en-US" dirty="0"/>
              <a:t>		</a:t>
            </a:r>
            <a:r>
              <a:rPr lang="en-US" dirty="0" err="1"/>
              <a:t>milage</a:t>
            </a:r>
            <a:r>
              <a:rPr lang="en-US" dirty="0"/>
              <a:t> = n;</a:t>
            </a:r>
          </a:p>
          <a:p>
            <a:pPr marL="0" indent="0">
              <a:buNone/>
            </a:pPr>
            <a:r>
              <a:rPr lang="en-US" dirty="0"/>
              <a:t>	}</a:t>
            </a:r>
          </a:p>
          <a:p>
            <a:pPr marL="0" indent="0">
              <a:buNone/>
            </a:pPr>
            <a:r>
              <a:rPr lang="en-US" dirty="0"/>
              <a:t>	void </a:t>
            </a:r>
            <a:r>
              <a:rPr lang="en-US" dirty="0" err="1"/>
              <a:t>showData</a:t>
            </a:r>
            <a:r>
              <a:rPr lang="en-US" dirty="0"/>
              <a:t>()</a:t>
            </a:r>
          </a:p>
          <a:p>
            <a:pPr marL="0" indent="0">
              <a:buNone/>
            </a:pPr>
            <a:r>
              <a:rPr lang="en-US" dirty="0"/>
              <a:t>	{</a:t>
            </a:r>
          </a:p>
          <a:p>
            <a:pPr marL="0" indent="0">
              <a:buNone/>
            </a:pPr>
            <a:r>
              <a:rPr lang="en-US" dirty="0"/>
              <a:t>		cout &lt;&lt; "Seating </a:t>
            </a:r>
            <a:r>
              <a:rPr lang="en-US" dirty="0" err="1"/>
              <a:t>Capcity</a:t>
            </a:r>
            <a:r>
              <a:rPr lang="en-US" dirty="0"/>
              <a:t>: " &lt;&lt; </a:t>
            </a:r>
            <a:r>
              <a:rPr lang="en-US" dirty="0" err="1"/>
              <a:t>sc</a:t>
            </a:r>
            <a:r>
              <a:rPr lang="en-US" dirty="0"/>
              <a:t> &lt;&lt; </a:t>
            </a:r>
            <a:r>
              <a:rPr lang="en-US" dirty="0" err="1"/>
              <a:t>endl</a:t>
            </a:r>
            <a:r>
              <a:rPr lang="en-US" dirty="0"/>
              <a:t> &lt;&lt;" </a:t>
            </a:r>
            <a:r>
              <a:rPr lang="en-US" dirty="0" err="1"/>
              <a:t>Milage</a:t>
            </a:r>
            <a:r>
              <a:rPr lang="en-US" dirty="0"/>
              <a:t>: " &lt;&lt; </a:t>
            </a:r>
            <a:r>
              <a:rPr lang="en-US" dirty="0" err="1"/>
              <a:t>milage</a:t>
            </a:r>
            <a:r>
              <a:rPr lang="en-US" dirty="0"/>
              <a:t> &lt;&lt; </a:t>
            </a:r>
            <a:r>
              <a:rPr lang="en-US" dirty="0" err="1"/>
              <a:t>endl</a:t>
            </a:r>
            <a:r>
              <a:rPr lang="en-US" dirty="0"/>
              <a:t>;</a:t>
            </a:r>
          </a:p>
          <a:p>
            <a:pPr marL="0" indent="0">
              <a:buNone/>
            </a:pPr>
            <a:r>
              <a:rPr lang="en-US" dirty="0"/>
              <a:t>	}</a:t>
            </a:r>
          </a:p>
          <a:p>
            <a:pPr marL="0" indent="0">
              <a:buNone/>
            </a:pPr>
            <a:endParaRPr lang="en-US" dirty="0"/>
          </a:p>
          <a:p>
            <a:pPr marL="0" indent="0">
              <a:buNone/>
            </a:pPr>
            <a:r>
              <a:rPr lang="en-US" dirty="0"/>
              <a:t>}; </a:t>
            </a:r>
          </a:p>
        </p:txBody>
      </p:sp>
      <p:sp>
        <p:nvSpPr>
          <p:cNvPr id="4" name="Rectangle 3"/>
          <p:cNvSpPr/>
          <p:nvPr/>
        </p:nvSpPr>
        <p:spPr>
          <a:xfrm>
            <a:off x="8589818" y="152400"/>
            <a:ext cx="3602182" cy="2031325"/>
          </a:xfrm>
          <a:prstGeom prst="rect">
            <a:avLst/>
          </a:prstGeom>
        </p:spPr>
        <p:txBody>
          <a:bodyPr wrap="square">
            <a:spAutoFit/>
          </a:bodyPr>
          <a:lstStyle/>
          <a:p>
            <a:endParaRPr lang="en-US" dirty="0"/>
          </a:p>
          <a:p>
            <a:r>
              <a:rPr lang="en-US" dirty="0"/>
              <a:t>int main()</a:t>
            </a:r>
          </a:p>
          <a:p>
            <a:r>
              <a:rPr lang="en-US" dirty="0"/>
              <a:t>{</a:t>
            </a:r>
          </a:p>
          <a:p>
            <a:r>
              <a:rPr lang="en-US" dirty="0"/>
              <a:t>	car c1;</a:t>
            </a:r>
          </a:p>
          <a:p>
            <a:r>
              <a:rPr lang="en-US" dirty="0"/>
              <a:t>	c1.setData(5,8.9);</a:t>
            </a:r>
          </a:p>
          <a:p>
            <a:r>
              <a:rPr lang="en-US" dirty="0"/>
              <a:t>	c1.showData();</a:t>
            </a:r>
          </a:p>
          <a:p>
            <a:r>
              <a:rPr lang="en-US" dirty="0"/>
              <a:t>}</a:t>
            </a:r>
          </a:p>
        </p:txBody>
      </p:sp>
    </p:spTree>
    <p:extLst>
      <p:ext uri="{BB962C8B-B14F-4D97-AF65-F5344CB8AC3E}">
        <p14:creationId xmlns:p14="http://schemas.microsoft.com/office/powerpoint/2010/main" val="12393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See Example on Visual Studio:</a:t>
            </a:r>
          </a:p>
          <a:p>
            <a:pPr lvl="1"/>
            <a:r>
              <a:rPr lang="en-US" dirty="0"/>
              <a:t>The </a:t>
            </a:r>
            <a:r>
              <a:rPr lang="en-US" sz="1200" dirty="0" err="1"/>
              <a:t>setdata</a:t>
            </a:r>
            <a:r>
              <a:rPr lang="en-US" sz="1200" dirty="0"/>
              <a:t>() </a:t>
            </a:r>
            <a:r>
              <a:rPr lang="en-US" dirty="0"/>
              <a:t>function accepts a value as a parameter and sets the </a:t>
            </a:r>
            <a:r>
              <a:rPr lang="en-US" sz="1200" dirty="0"/>
              <a:t>data members </a:t>
            </a:r>
            <a:r>
              <a:rPr lang="en-US" dirty="0"/>
              <a:t>to this value. </a:t>
            </a:r>
          </a:p>
          <a:p>
            <a:pPr lvl="1"/>
            <a:r>
              <a:rPr lang="en-US" dirty="0"/>
              <a:t>The </a:t>
            </a:r>
            <a:r>
              <a:rPr lang="en-US" sz="1200" dirty="0" err="1"/>
              <a:t>showdata</a:t>
            </a:r>
            <a:r>
              <a:rPr lang="en-US" sz="1200" dirty="0"/>
              <a:t>() </a:t>
            </a:r>
            <a:r>
              <a:rPr lang="en-US" dirty="0"/>
              <a:t>function displays the value stored in </a:t>
            </a:r>
            <a:r>
              <a:rPr lang="en-US" sz="1200" dirty="0"/>
              <a:t>data members </a:t>
            </a:r>
            <a:r>
              <a:rPr lang="en-US" dirty="0"/>
              <a:t>.</a:t>
            </a:r>
          </a:p>
          <a:p>
            <a:endParaRPr lang="en-US" dirty="0"/>
          </a:p>
        </p:txBody>
      </p:sp>
    </p:spTree>
    <p:extLst>
      <p:ext uri="{BB962C8B-B14F-4D97-AF65-F5344CB8AC3E}">
        <p14:creationId xmlns:p14="http://schemas.microsoft.com/office/powerpoint/2010/main" val="109086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2530" y="971602"/>
            <a:ext cx="4107766" cy="5886398"/>
          </a:xfrm>
        </p:spPr>
        <p:txBody>
          <a:bodyPr>
            <a:normAutofit fontScale="85000" lnSpcReduction="20000"/>
          </a:bodyPr>
          <a:lstStyle/>
          <a:p>
            <a:pPr marL="0" indent="0">
              <a:buNone/>
            </a:pPr>
            <a:r>
              <a:rPr lang="en-US" dirty="0"/>
              <a:t>class Person</a:t>
            </a:r>
          </a:p>
          <a:p>
            <a:pPr marL="0" indent="0">
              <a:buNone/>
            </a:pPr>
            <a:r>
              <a:rPr lang="en-US" dirty="0"/>
              <a:t>{</a:t>
            </a:r>
          </a:p>
          <a:p>
            <a:pPr marL="0" indent="0">
              <a:buNone/>
            </a:pPr>
            <a:r>
              <a:rPr lang="en-US" dirty="0"/>
              <a:t>private://access control</a:t>
            </a:r>
          </a:p>
          <a:p>
            <a:pPr marL="0" indent="0">
              <a:buNone/>
            </a:pPr>
            <a:r>
              <a:rPr lang="en-US" dirty="0"/>
              <a:t>  string </a:t>
            </a:r>
            <a:r>
              <a:rPr lang="en-US" dirty="0" err="1"/>
              <a:t>firstName</a:t>
            </a:r>
            <a:r>
              <a:rPr lang="en-US" dirty="0"/>
              <a:t>;</a:t>
            </a:r>
          </a:p>
          <a:p>
            <a:pPr marL="0" indent="0">
              <a:buNone/>
            </a:pPr>
            <a:r>
              <a:rPr lang="en-US" dirty="0"/>
              <a:t>  string </a:t>
            </a:r>
            <a:r>
              <a:rPr lang="en-US" dirty="0" err="1"/>
              <a:t>lastName</a:t>
            </a:r>
            <a:r>
              <a:rPr lang="en-US" dirty="0"/>
              <a:t>;</a:t>
            </a:r>
          </a:p>
          <a:p>
            <a:pPr marL="0" indent="0">
              <a:buNone/>
            </a:pPr>
            <a:r>
              <a:rPr lang="en-US" dirty="0"/>
              <a:t>  int year;</a:t>
            </a:r>
          </a:p>
          <a:p>
            <a:pPr marL="0" indent="0">
              <a:buNone/>
            </a:pPr>
            <a:r>
              <a:rPr lang="en-US" dirty="0"/>
              <a:t>protected:</a:t>
            </a:r>
          </a:p>
          <a:p>
            <a:pPr marL="0" indent="0">
              <a:buNone/>
            </a:pPr>
            <a:r>
              <a:rPr lang="en-US" dirty="0"/>
              <a:t>  int </a:t>
            </a:r>
            <a:r>
              <a:rPr lang="en-US" dirty="0" err="1"/>
              <a:t>phoneNumber</a:t>
            </a:r>
            <a:r>
              <a:rPr lang="en-US" dirty="0"/>
              <a:t>;</a:t>
            </a:r>
          </a:p>
          <a:p>
            <a:pPr marL="0" indent="0">
              <a:buNone/>
            </a:pPr>
            <a:r>
              <a:rPr lang="en-US" dirty="0"/>
              <a:t>  int salary;</a:t>
            </a:r>
          </a:p>
          <a:p>
            <a:pPr marL="0" indent="0">
              <a:buNone/>
            </a:pPr>
            <a:r>
              <a:rPr lang="en-US" dirty="0"/>
              <a:t>}; </a:t>
            </a:r>
          </a:p>
          <a:p>
            <a:pPr marL="0" indent="0">
              <a:buNone/>
            </a:pPr>
            <a:r>
              <a:rPr lang="en-US" dirty="0"/>
              <a:t>public:</a:t>
            </a:r>
          </a:p>
          <a:p>
            <a:pPr marL="0" indent="0">
              <a:buNone/>
            </a:pPr>
            <a:r>
              <a:rPr lang="en-US" dirty="0"/>
              <a:t>  string </a:t>
            </a:r>
            <a:r>
              <a:rPr lang="en-US" dirty="0" err="1"/>
              <a:t>getFname</a:t>
            </a:r>
            <a:r>
              <a:rPr lang="en-US" dirty="0"/>
              <a:t>()</a:t>
            </a:r>
          </a:p>
          <a:p>
            <a:pPr marL="0" indent="0">
              <a:buNone/>
            </a:pPr>
            <a:r>
              <a:rPr lang="en-US" dirty="0"/>
              <a:t>  {</a:t>
            </a:r>
          </a:p>
          <a:p>
            <a:pPr marL="0" indent="0">
              <a:buNone/>
            </a:pPr>
            <a:r>
              <a:rPr lang="en-US" dirty="0"/>
              <a:t>if (!</a:t>
            </a:r>
            <a:r>
              <a:rPr lang="en-US" dirty="0" err="1"/>
              <a:t>firstName.empty</a:t>
            </a:r>
            <a:r>
              <a:rPr lang="en-US" dirty="0"/>
              <a:t>())</a:t>
            </a:r>
          </a:p>
          <a:p>
            <a:pPr marL="0" indent="0">
              <a:buNone/>
            </a:pPr>
            <a:r>
              <a:rPr lang="en-US" dirty="0"/>
              <a:t>    return </a:t>
            </a:r>
            <a:r>
              <a:rPr lang="en-US" dirty="0" err="1"/>
              <a:t>firstName</a:t>
            </a:r>
            <a:r>
              <a:rPr lang="en-US" dirty="0"/>
              <a:t>;</a:t>
            </a:r>
          </a:p>
          <a:p>
            <a:pPr marL="0" indent="0">
              <a:buNone/>
            </a:pPr>
            <a:r>
              <a:rPr lang="en-US" dirty="0"/>
              <a:t>Else</a:t>
            </a:r>
          </a:p>
          <a:p>
            <a:pPr marL="0" indent="0">
              <a:buNone/>
            </a:pPr>
            <a:r>
              <a:rPr lang="en-US" dirty="0"/>
              <a:t>	</a:t>
            </a:r>
            <a:r>
              <a:rPr lang="en-US" dirty="0" err="1"/>
              <a:t>cout</a:t>
            </a:r>
            <a:r>
              <a:rPr lang="en-US" dirty="0"/>
              <a:t>&lt;&lt;“name is empty”&lt;&lt;</a:t>
            </a:r>
            <a:r>
              <a:rPr lang="en-US" dirty="0" err="1"/>
              <a:t>endl</a:t>
            </a:r>
            <a:r>
              <a:rPr lang="en-US" dirty="0"/>
              <a:t>;</a:t>
            </a:r>
          </a:p>
          <a:p>
            <a:pPr marL="0" indent="0">
              <a:buNone/>
            </a:pPr>
            <a:r>
              <a:rPr lang="en-US" dirty="0"/>
              <a:t>  }</a:t>
            </a:r>
          </a:p>
        </p:txBody>
      </p:sp>
      <p:sp>
        <p:nvSpPr>
          <p:cNvPr id="4" name="TextBox 3">
            <a:extLst>
              <a:ext uri="{FF2B5EF4-FFF2-40B4-BE49-F238E27FC236}">
                <a16:creationId xmlns:a16="http://schemas.microsoft.com/office/drawing/2014/main" id="{44342484-9831-4435-B3C0-C6733E88AE51}"/>
              </a:ext>
            </a:extLst>
          </p:cNvPr>
          <p:cNvSpPr txBox="1"/>
          <p:nvPr/>
        </p:nvSpPr>
        <p:spPr>
          <a:xfrm>
            <a:off x="2589212" y="448381"/>
            <a:ext cx="8130370" cy="523220"/>
          </a:xfrm>
          <a:prstGeom prst="rect">
            <a:avLst/>
          </a:prstGeom>
          <a:noFill/>
        </p:spPr>
        <p:txBody>
          <a:bodyPr wrap="square">
            <a:spAutoFit/>
          </a:bodyPr>
          <a:lstStyle/>
          <a:p>
            <a:r>
              <a:rPr lang="en-US" sz="2800" b="0" i="0" dirty="0">
                <a:solidFill>
                  <a:srgbClr val="3A3A3A"/>
                </a:solidFill>
                <a:effectLst/>
                <a:latin typeface="roboto" panose="02000000000000000000" pitchFamily="2" charset="0"/>
              </a:rPr>
              <a:t> </a:t>
            </a:r>
            <a:r>
              <a:rPr lang="en-US" sz="2800" b="1" i="0" dirty="0">
                <a:solidFill>
                  <a:srgbClr val="3A3A3A"/>
                </a:solidFill>
                <a:effectLst/>
                <a:latin typeface="roboto" panose="02000000000000000000" pitchFamily="2" charset="0"/>
              </a:rPr>
              <a:t>Accessors </a:t>
            </a:r>
            <a:r>
              <a:rPr lang="en-US" sz="2800" b="0" i="0" dirty="0">
                <a:solidFill>
                  <a:srgbClr val="3A3A3A"/>
                </a:solidFill>
                <a:effectLst/>
                <a:latin typeface="roboto" panose="02000000000000000000" pitchFamily="2" charset="0"/>
              </a:rPr>
              <a:t>(getters) and </a:t>
            </a:r>
            <a:r>
              <a:rPr lang="en-US" sz="2800" b="1" i="0" dirty="0">
                <a:solidFill>
                  <a:srgbClr val="3A3A3A"/>
                </a:solidFill>
                <a:effectLst/>
                <a:latin typeface="roboto" panose="02000000000000000000" pitchFamily="2" charset="0"/>
              </a:rPr>
              <a:t>Mutators</a:t>
            </a:r>
            <a:r>
              <a:rPr lang="en-US" sz="2800" b="0" i="0" dirty="0">
                <a:solidFill>
                  <a:srgbClr val="3A3A3A"/>
                </a:solidFill>
                <a:effectLst/>
                <a:latin typeface="roboto" panose="02000000000000000000" pitchFamily="2" charset="0"/>
              </a:rPr>
              <a:t> (setters)</a:t>
            </a:r>
            <a:endParaRPr lang="en-PK" sz="2800" dirty="0"/>
          </a:p>
        </p:txBody>
      </p:sp>
      <p:sp>
        <p:nvSpPr>
          <p:cNvPr id="8" name="TextBox 7">
            <a:extLst>
              <a:ext uri="{FF2B5EF4-FFF2-40B4-BE49-F238E27FC236}">
                <a16:creationId xmlns:a16="http://schemas.microsoft.com/office/drawing/2014/main" id="{565DAAF4-FF8C-4ADF-A3B2-E2DC8A1D15EE}"/>
              </a:ext>
            </a:extLst>
          </p:cNvPr>
          <p:cNvSpPr txBox="1"/>
          <p:nvPr/>
        </p:nvSpPr>
        <p:spPr>
          <a:xfrm>
            <a:off x="6654397" y="1228636"/>
            <a:ext cx="6098344" cy="1477328"/>
          </a:xfrm>
          <a:prstGeom prst="rect">
            <a:avLst/>
          </a:prstGeom>
          <a:noFill/>
        </p:spPr>
        <p:txBody>
          <a:bodyPr wrap="square">
            <a:spAutoFit/>
          </a:bodyPr>
          <a:lstStyle/>
          <a:p>
            <a:pPr marL="0" indent="0">
              <a:buNone/>
            </a:pPr>
            <a:r>
              <a:rPr lang="en-US" dirty="0"/>
              <a:t>String </a:t>
            </a:r>
            <a:r>
              <a:rPr lang="en-US" dirty="0" err="1"/>
              <a:t>getLname</a:t>
            </a:r>
            <a:r>
              <a:rPr lang="en-US" dirty="0"/>
              <a:t>()</a:t>
            </a:r>
          </a:p>
          <a:p>
            <a:pPr marL="0" indent="0">
              <a:buNone/>
            </a:pPr>
            <a:r>
              <a:rPr lang="en-US" dirty="0"/>
              <a:t>  {</a:t>
            </a:r>
          </a:p>
          <a:p>
            <a:pPr marL="0" indent="0">
              <a:buNone/>
            </a:pPr>
            <a:r>
              <a:rPr lang="en-US" dirty="0"/>
              <a:t>    return </a:t>
            </a:r>
            <a:r>
              <a:rPr lang="en-US" dirty="0" err="1"/>
              <a:t>lastName</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308320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2530" y="2250830"/>
            <a:ext cx="4107766" cy="4607169"/>
          </a:xfrm>
        </p:spPr>
        <p:txBody>
          <a:bodyPr>
            <a:normAutofit fontScale="77500" lnSpcReduction="20000"/>
          </a:bodyPr>
          <a:lstStyle/>
          <a:p>
            <a:pPr marL="0" indent="0">
              <a:buNone/>
            </a:pPr>
            <a:r>
              <a:rPr lang="en-US" dirty="0"/>
              <a:t>class Person</a:t>
            </a:r>
          </a:p>
          <a:p>
            <a:pPr marL="0" indent="0">
              <a:buNone/>
            </a:pPr>
            <a:r>
              <a:rPr lang="en-US" dirty="0"/>
              <a:t>{</a:t>
            </a:r>
          </a:p>
          <a:p>
            <a:pPr marL="0" indent="0">
              <a:buNone/>
            </a:pPr>
            <a:r>
              <a:rPr lang="en-US" dirty="0"/>
              <a:t>private://access control</a:t>
            </a:r>
          </a:p>
          <a:p>
            <a:pPr marL="0" indent="0">
              <a:buNone/>
            </a:pPr>
            <a:r>
              <a:rPr lang="en-US" dirty="0"/>
              <a:t>  string </a:t>
            </a:r>
            <a:r>
              <a:rPr lang="en-US" dirty="0" err="1"/>
              <a:t>firstName</a:t>
            </a:r>
            <a:r>
              <a:rPr lang="en-US" dirty="0"/>
              <a:t>;</a:t>
            </a:r>
          </a:p>
          <a:p>
            <a:pPr marL="0" indent="0">
              <a:buNone/>
            </a:pPr>
            <a:r>
              <a:rPr lang="en-US" dirty="0"/>
              <a:t>  string </a:t>
            </a:r>
            <a:r>
              <a:rPr lang="en-US" dirty="0" err="1"/>
              <a:t>lastName</a:t>
            </a:r>
            <a:r>
              <a:rPr lang="en-US" dirty="0"/>
              <a:t>;</a:t>
            </a:r>
          </a:p>
          <a:p>
            <a:pPr marL="0" indent="0">
              <a:buNone/>
            </a:pPr>
            <a:r>
              <a:rPr lang="en-US" dirty="0"/>
              <a:t>  int year;</a:t>
            </a:r>
          </a:p>
          <a:p>
            <a:pPr marL="0" indent="0">
              <a:buNone/>
            </a:pPr>
            <a:r>
              <a:rPr lang="en-US" dirty="0"/>
              <a:t>protected:</a:t>
            </a:r>
          </a:p>
          <a:p>
            <a:pPr marL="0" indent="0">
              <a:buNone/>
            </a:pPr>
            <a:r>
              <a:rPr lang="en-US" dirty="0"/>
              <a:t>  int </a:t>
            </a:r>
            <a:r>
              <a:rPr lang="en-US" dirty="0" err="1"/>
              <a:t>phoneNumber</a:t>
            </a:r>
            <a:r>
              <a:rPr lang="en-US" dirty="0"/>
              <a:t>;</a:t>
            </a:r>
          </a:p>
          <a:p>
            <a:pPr marL="0" indent="0">
              <a:buNone/>
            </a:pPr>
            <a:r>
              <a:rPr lang="en-US" dirty="0"/>
              <a:t>  int salary;</a:t>
            </a:r>
          </a:p>
          <a:p>
            <a:pPr marL="0" indent="0">
              <a:buNone/>
            </a:pPr>
            <a:r>
              <a:rPr lang="en-US" dirty="0"/>
              <a:t>}; </a:t>
            </a:r>
          </a:p>
          <a:p>
            <a:pPr marL="0" indent="0">
              <a:buNone/>
            </a:pPr>
            <a:r>
              <a:rPr lang="en-US" dirty="0"/>
              <a:t>public:</a:t>
            </a:r>
          </a:p>
          <a:p>
            <a:pPr marL="0" indent="0">
              <a:buNone/>
            </a:pPr>
            <a:r>
              <a:rPr lang="en-US" dirty="0"/>
              <a:t>Void </a:t>
            </a:r>
            <a:r>
              <a:rPr lang="en-US" dirty="0" err="1"/>
              <a:t>setFandLname</a:t>
            </a:r>
            <a:r>
              <a:rPr lang="en-US" dirty="0"/>
              <a:t>()</a:t>
            </a:r>
          </a:p>
          <a:p>
            <a:pPr marL="0" indent="0">
              <a:buNone/>
            </a:pPr>
            <a:r>
              <a:rPr lang="en-US" dirty="0"/>
              <a:t>{</a:t>
            </a:r>
          </a:p>
          <a:p>
            <a:pPr marL="0" indent="0">
              <a:buNone/>
            </a:pPr>
            <a:r>
              <a:rPr lang="en-US" dirty="0"/>
              <a:t>	</a:t>
            </a:r>
            <a:r>
              <a:rPr lang="en-US" dirty="0" err="1"/>
              <a:t>cin</a:t>
            </a:r>
            <a:r>
              <a:rPr lang="en-US" dirty="0"/>
              <a:t>&gt;&gt;</a:t>
            </a:r>
            <a:r>
              <a:rPr lang="en-US" dirty="0" err="1"/>
              <a:t>firstName</a:t>
            </a:r>
            <a:r>
              <a:rPr lang="en-US" dirty="0"/>
              <a:t>&gt;&gt;</a:t>
            </a:r>
            <a:r>
              <a:rPr lang="en-US" dirty="0" err="1"/>
              <a:t>lastName</a:t>
            </a:r>
            <a:r>
              <a:rPr lang="en-US" dirty="0"/>
              <a:t>;</a:t>
            </a:r>
          </a:p>
          <a:p>
            <a:pPr marL="0" indent="0">
              <a:buNone/>
            </a:pPr>
            <a:r>
              <a:rPr lang="en-US" dirty="0"/>
              <a:t>}</a:t>
            </a:r>
          </a:p>
          <a:p>
            <a:pPr marL="0" indent="0">
              <a:buNone/>
            </a:pPr>
            <a:endParaRPr lang="en-US" dirty="0"/>
          </a:p>
        </p:txBody>
      </p:sp>
      <p:sp>
        <p:nvSpPr>
          <p:cNvPr id="4" name="TextBox 3">
            <a:extLst>
              <a:ext uri="{FF2B5EF4-FFF2-40B4-BE49-F238E27FC236}">
                <a16:creationId xmlns:a16="http://schemas.microsoft.com/office/drawing/2014/main" id="{44342484-9831-4435-B3C0-C6733E88AE51}"/>
              </a:ext>
            </a:extLst>
          </p:cNvPr>
          <p:cNvSpPr txBox="1"/>
          <p:nvPr/>
        </p:nvSpPr>
        <p:spPr>
          <a:xfrm>
            <a:off x="2589212" y="448381"/>
            <a:ext cx="8130370" cy="523220"/>
          </a:xfrm>
          <a:prstGeom prst="rect">
            <a:avLst/>
          </a:prstGeom>
          <a:noFill/>
        </p:spPr>
        <p:txBody>
          <a:bodyPr wrap="square">
            <a:spAutoFit/>
          </a:bodyPr>
          <a:lstStyle/>
          <a:p>
            <a:r>
              <a:rPr lang="en-US" sz="2800" b="0" i="0" dirty="0">
                <a:solidFill>
                  <a:srgbClr val="3A3A3A"/>
                </a:solidFill>
                <a:effectLst/>
                <a:latin typeface="roboto" panose="02000000000000000000" pitchFamily="2" charset="0"/>
              </a:rPr>
              <a:t> </a:t>
            </a:r>
            <a:r>
              <a:rPr lang="en-US" sz="2800" b="1" i="0" dirty="0">
                <a:solidFill>
                  <a:srgbClr val="3A3A3A"/>
                </a:solidFill>
                <a:effectLst/>
                <a:latin typeface="roboto" panose="02000000000000000000" pitchFamily="2" charset="0"/>
              </a:rPr>
              <a:t>Accessors </a:t>
            </a:r>
            <a:r>
              <a:rPr lang="en-US" sz="2800" b="0" i="0" dirty="0">
                <a:solidFill>
                  <a:srgbClr val="3A3A3A"/>
                </a:solidFill>
                <a:effectLst/>
                <a:latin typeface="roboto" panose="02000000000000000000" pitchFamily="2" charset="0"/>
              </a:rPr>
              <a:t>(getters) and </a:t>
            </a:r>
            <a:r>
              <a:rPr lang="en-US" sz="2800" b="1" i="0" dirty="0">
                <a:solidFill>
                  <a:srgbClr val="3A3A3A"/>
                </a:solidFill>
                <a:effectLst/>
                <a:latin typeface="roboto" panose="02000000000000000000" pitchFamily="2" charset="0"/>
              </a:rPr>
              <a:t>Mutators</a:t>
            </a:r>
            <a:r>
              <a:rPr lang="en-US" sz="2800" b="0" i="0" dirty="0">
                <a:solidFill>
                  <a:srgbClr val="3A3A3A"/>
                </a:solidFill>
                <a:effectLst/>
                <a:latin typeface="roboto" panose="02000000000000000000" pitchFamily="2" charset="0"/>
              </a:rPr>
              <a:t> (setters)</a:t>
            </a:r>
            <a:endParaRPr lang="en-PK" sz="2800" dirty="0"/>
          </a:p>
        </p:txBody>
      </p:sp>
      <p:sp>
        <p:nvSpPr>
          <p:cNvPr id="6" name="TextBox 5">
            <a:extLst>
              <a:ext uri="{FF2B5EF4-FFF2-40B4-BE49-F238E27FC236}">
                <a16:creationId xmlns:a16="http://schemas.microsoft.com/office/drawing/2014/main" id="{40CE3DBC-999D-4134-AA07-32D1E1BE13D7}"/>
              </a:ext>
            </a:extLst>
          </p:cNvPr>
          <p:cNvSpPr txBox="1"/>
          <p:nvPr/>
        </p:nvSpPr>
        <p:spPr>
          <a:xfrm>
            <a:off x="2795955" y="1241883"/>
            <a:ext cx="9105314" cy="369332"/>
          </a:xfrm>
          <a:prstGeom prst="rect">
            <a:avLst/>
          </a:prstGeom>
          <a:noFill/>
        </p:spPr>
        <p:txBody>
          <a:bodyPr wrap="square">
            <a:spAutoFit/>
          </a:bodyPr>
          <a:lstStyle/>
          <a:p>
            <a:r>
              <a:rPr lang="en-US" b="1" i="0" dirty="0">
                <a:solidFill>
                  <a:srgbClr val="3A3A3A"/>
                </a:solidFill>
                <a:effectLst/>
                <a:latin typeface="roboto" panose="02000000000000000000" pitchFamily="2" charset="0"/>
              </a:rPr>
              <a:t>Mutators (setters) </a:t>
            </a:r>
            <a:r>
              <a:rPr lang="en-US" b="0" i="0" dirty="0">
                <a:solidFill>
                  <a:srgbClr val="3A3A3A"/>
                </a:solidFill>
                <a:effectLst/>
                <a:latin typeface="roboto" panose="02000000000000000000" pitchFamily="2" charset="0"/>
              </a:rPr>
              <a:t>are used to set values of private data members.</a:t>
            </a:r>
            <a:endParaRPr lang="en-PK" dirty="0"/>
          </a:p>
        </p:txBody>
      </p:sp>
    </p:spTree>
    <p:extLst>
      <p:ext uri="{BB962C8B-B14F-4D97-AF65-F5344CB8AC3E}">
        <p14:creationId xmlns:p14="http://schemas.microsoft.com/office/powerpoint/2010/main" val="221648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E2E9-DE63-4D31-914D-FCA23B61042A}"/>
              </a:ext>
            </a:extLst>
          </p:cNvPr>
          <p:cNvSpPr>
            <a:spLocks noGrp="1"/>
          </p:cNvSpPr>
          <p:nvPr>
            <p:ph type="title"/>
          </p:nvPr>
        </p:nvSpPr>
        <p:spPr/>
        <p:txBody>
          <a:bodyPr/>
          <a:lstStyle/>
          <a:p>
            <a:r>
              <a:rPr lang="en-US" dirty="0"/>
              <a:t>Utilities</a:t>
            </a:r>
            <a:endParaRPr lang="en-PK" dirty="0"/>
          </a:p>
        </p:txBody>
      </p:sp>
      <p:sp>
        <p:nvSpPr>
          <p:cNvPr id="3" name="Content Placeholder 2">
            <a:extLst>
              <a:ext uri="{FF2B5EF4-FFF2-40B4-BE49-F238E27FC236}">
                <a16:creationId xmlns:a16="http://schemas.microsoft.com/office/drawing/2014/main" id="{60E78718-4046-4BEC-B6C8-9211F1738CD2}"/>
              </a:ext>
            </a:extLst>
          </p:cNvPr>
          <p:cNvSpPr>
            <a:spLocks noGrp="1"/>
          </p:cNvSpPr>
          <p:nvPr>
            <p:ph idx="1"/>
          </p:nvPr>
        </p:nvSpPr>
        <p:spPr/>
        <p:txBody>
          <a:bodyPr/>
          <a:lstStyle/>
          <a:p>
            <a:r>
              <a:rPr lang="en-US" dirty="0"/>
              <a:t> utility function (also called a helper function). A utility function is not part of a class's public interface; rather, it is a private member function that supports the operation of the class's public member functions. Utility functions are not intended to be used by clients of a class</a:t>
            </a:r>
            <a:endParaRPr lang="en-PK" dirty="0"/>
          </a:p>
        </p:txBody>
      </p:sp>
    </p:spTree>
    <p:extLst>
      <p:ext uri="{BB962C8B-B14F-4D97-AF65-F5344CB8AC3E}">
        <p14:creationId xmlns:p14="http://schemas.microsoft.com/office/powerpoint/2010/main" val="4233294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29596</TotalTime>
  <Words>2216</Words>
  <Application>Microsoft Office PowerPoint</Application>
  <PresentationFormat>Widescreen</PresentationFormat>
  <Paragraphs>365</Paragraphs>
  <Slides>28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Century Gothic</vt:lpstr>
      <vt:lpstr>Consolas</vt:lpstr>
      <vt:lpstr>euclid_circular_a</vt:lpstr>
      <vt:lpstr>Roboto</vt:lpstr>
      <vt:lpstr>ui-sans-serif</vt:lpstr>
      <vt:lpstr>Wingdings 3</vt:lpstr>
      <vt:lpstr>Wisp</vt:lpstr>
      <vt:lpstr>Member Functions</vt:lpstr>
      <vt:lpstr>Methods/functions</vt:lpstr>
      <vt:lpstr>Member Functions</vt:lpstr>
      <vt:lpstr>Methods/functions</vt:lpstr>
      <vt:lpstr>PowerPoint Presentation</vt:lpstr>
      <vt:lpstr>PowerPoint Presentation</vt:lpstr>
      <vt:lpstr>PowerPoint Presentation</vt:lpstr>
      <vt:lpstr>PowerPoint Presentation</vt:lpstr>
      <vt:lpstr>Utilities</vt:lpstr>
      <vt:lpstr>Constructors</vt:lpstr>
      <vt:lpstr>PowerPoint Presentation</vt:lpstr>
      <vt:lpstr>Why we need constructors</vt:lpstr>
      <vt:lpstr>Two methods to create constructors</vt:lpstr>
      <vt:lpstr>PowerPoint Presentation</vt:lpstr>
      <vt:lpstr>Types of Constructors</vt:lpstr>
      <vt:lpstr>Default Constructor</vt:lpstr>
      <vt:lpstr>PowerPoint Presentation</vt:lpstr>
      <vt:lpstr>Parametrized Constructor</vt:lpstr>
      <vt:lpstr>Parametrized Constructor</vt:lpstr>
      <vt:lpstr>PowerPoint Presentation</vt:lpstr>
      <vt:lpstr>Uses of PC</vt:lpstr>
      <vt:lpstr>PowerPoint Presentation</vt:lpstr>
      <vt:lpstr>Constructors with Default Arguments in C++ </vt:lpstr>
      <vt:lpstr>C++ Function Overloading </vt:lpstr>
      <vt:lpstr>Diff types of parameter</vt:lpstr>
      <vt:lpstr>Diff number of parameters</vt:lpstr>
      <vt:lpstr>Objects as function arguments</vt:lpstr>
      <vt:lpstr>Returning objects from the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Arooj Khalil</dc:creator>
  <cp:lastModifiedBy>Arooj Khalil</cp:lastModifiedBy>
  <cp:revision>631</cp:revision>
  <dcterms:created xsi:type="dcterms:W3CDTF">2020-04-12T15:15:05Z</dcterms:created>
  <dcterms:modified xsi:type="dcterms:W3CDTF">2022-03-14T08:55:41Z</dcterms:modified>
</cp:coreProperties>
</file>