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39A28"/>
                </a:solidFill>
              </a:rPr>
              <a:t>Object Oriented Programming </a:t>
            </a:r>
            <a:br>
              <a:rPr b="1" lang="en-US" sz="4800">
                <a:solidFill>
                  <a:srgbClr val="739A28"/>
                </a:solidFill>
              </a:rPr>
            </a:br>
            <a:r>
              <a:rPr b="1" lang="en-US" sz="4800">
                <a:solidFill>
                  <a:srgbClr val="0070C0"/>
                </a:solidFill>
              </a:rPr>
              <a:t>C++ </a:t>
            </a:r>
            <a:r>
              <a:rPr b="1" lang="en-US" sz="4800">
                <a:solidFill>
                  <a:srgbClr val="FF0000"/>
                </a:solidFill>
              </a:rPr>
              <a:t>Class</a:t>
            </a:r>
            <a:r>
              <a:rPr b="1" lang="en-US" sz="4800">
                <a:solidFill>
                  <a:srgbClr val="739A28"/>
                </a:solidFill>
              </a:rPr>
              <a:t> and </a:t>
            </a:r>
            <a:r>
              <a:rPr b="1" lang="en-US" sz="4800">
                <a:solidFill>
                  <a:srgbClr val="FFC000"/>
                </a:solidFill>
              </a:rPr>
              <a:t>Member Functions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739A28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Getters</a:t>
            </a:r>
            <a:r>
              <a:rPr b="1" lang="en-US"/>
              <a:t>)</a:t>
            </a:r>
            <a:endParaRPr b="1"/>
          </a:p>
        </p:txBody>
      </p:sp>
      <p:sp>
        <p:nvSpPr>
          <p:cNvPr id="206" name="Google Shape;206;p2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1158356" y="1724040"/>
            <a:ext cx="5802676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xi){ x = xi;}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yi){ y = yi;}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getX(){ return x;}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getY(){ return Y;}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xi,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 yi){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xi = 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yi = 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complete 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938696" y="1413260"/>
            <a:ext cx="10723544" cy="385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fetch values of individual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Object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 flipH="1">
            <a:off x="6939489" y="1992486"/>
            <a:ext cx="21543" cy="4208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12" name="Google Shape;212;p22"/>
          <p:cNvSpPr txBox="1"/>
          <p:nvPr/>
        </p:nvSpPr>
        <p:spPr>
          <a:xfrm>
            <a:off x="7077924" y="1903447"/>
            <a:ext cx="453406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a, b;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 getPoint(a, b);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a &lt;&lt; b;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3" name="Google Shape;213;p22"/>
          <p:cNvGrpSpPr/>
          <p:nvPr/>
        </p:nvGrpSpPr>
        <p:grpSpPr>
          <a:xfrm>
            <a:off x="10430828" y="2781342"/>
            <a:ext cx="1239611" cy="998041"/>
            <a:chOff x="5493568" y="1800651"/>
            <a:chExt cx="2112121" cy="1663766"/>
          </a:xfrm>
        </p:grpSpPr>
        <p:grpSp>
          <p:nvGrpSpPr>
            <p:cNvPr id="214" name="Google Shape;214;p22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5" name="Google Shape;215;p22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17" name="Google Shape;217;p22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Setters and this pointer</a:t>
            </a:r>
            <a:r>
              <a:rPr b="1" lang="en-US"/>
              <a:t>)</a:t>
            </a:r>
            <a:endParaRPr b="1"/>
          </a:p>
        </p:txBody>
      </p:sp>
      <p:sp>
        <p:nvSpPr>
          <p:cNvPr id="223" name="Google Shape;223;p2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24" name="Google Shape;224;p2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1307585" y="1903447"/>
            <a:ext cx="5448322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x){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p){ 	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complete 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938696" y="1413260"/>
            <a:ext cx="10723544" cy="62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of individual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 flipH="1">
            <a:off x="6405890" y="2036569"/>
            <a:ext cx="21543" cy="4208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23"/>
          <p:cNvSpPr txBox="1"/>
          <p:nvPr/>
        </p:nvSpPr>
        <p:spPr>
          <a:xfrm>
            <a:off x="6588737" y="2049218"/>
            <a:ext cx="544832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p.setX(5);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p.setY(5);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30" name="Google Shape;230;p23"/>
          <p:cNvGrpSpPr/>
          <p:nvPr/>
        </p:nvGrpSpPr>
        <p:grpSpPr>
          <a:xfrm>
            <a:off x="10089065" y="2731499"/>
            <a:ext cx="1239611" cy="998041"/>
            <a:chOff x="5493569" y="1800651"/>
            <a:chExt cx="2112121" cy="1663766"/>
          </a:xfrm>
        </p:grpSpPr>
        <p:grpSp>
          <p:nvGrpSpPr>
            <p:cNvPr id="231" name="Google Shape;231;p23"/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232" name="Google Shape;232;p23"/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34" name="Google Shape;234;p23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235" name="Google Shape;235;p23"/>
          <p:cNvSpPr txBox="1"/>
          <p:nvPr/>
        </p:nvSpPr>
        <p:spPr>
          <a:xfrm>
            <a:off x="6588737" y="4161958"/>
            <a:ext cx="486195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 a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pointer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copy of this pointer is maintained at class level accessible in member functions only.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Used when to keep same member functions parameters name as data members.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Getters and this pointer</a:t>
            </a:r>
            <a:r>
              <a:rPr b="1" lang="en-US"/>
              <a:t>)</a:t>
            </a:r>
            <a:endParaRPr b="1"/>
          </a:p>
        </p:txBody>
      </p:sp>
      <p:sp>
        <p:nvSpPr>
          <p:cNvPr id="241" name="Google Shape;241;p2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42" name="Google Shape;242;p2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4"/>
          <p:cNvSpPr txBox="1"/>
          <p:nvPr/>
        </p:nvSpPr>
        <p:spPr>
          <a:xfrm>
            <a:off x="1158356" y="1809613"/>
            <a:ext cx="5802676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xi){ x = xi;}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yi){ y = yi;}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getX(){ return x;}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getY(){ return Y;}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getPoint(){return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complete 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4" name="Google Shape;244;p2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4"/>
          <p:cNvSpPr txBox="1"/>
          <p:nvPr/>
        </p:nvSpPr>
        <p:spPr>
          <a:xfrm>
            <a:off x="938696" y="1413260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fetch values of individual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Object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6" name="Google Shape;246;p24"/>
          <p:cNvCxnSpPr/>
          <p:nvPr/>
        </p:nvCxnSpPr>
        <p:spPr>
          <a:xfrm flipH="1">
            <a:off x="6939489" y="1992486"/>
            <a:ext cx="21543" cy="4208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4"/>
          <p:cNvSpPr txBox="1"/>
          <p:nvPr/>
        </p:nvSpPr>
        <p:spPr>
          <a:xfrm>
            <a:off x="7077924" y="1903447"/>
            <a:ext cx="453406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 = p.getPoint();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8" name="Google Shape;248;p24"/>
          <p:cNvSpPr txBox="1"/>
          <p:nvPr/>
        </p:nvSpPr>
        <p:spPr>
          <a:xfrm>
            <a:off x="7077924" y="4076047"/>
            <a:ext cx="4861950" cy="21852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 a</a:t>
            </a: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pointer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copy of this pointer is maintained at class level accessible in member functions only.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 startAt="2"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Used when to return complete object from member functions.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49" name="Google Shape;249;p24"/>
          <p:cNvGrpSpPr/>
          <p:nvPr/>
        </p:nvGrpSpPr>
        <p:grpSpPr>
          <a:xfrm>
            <a:off x="10511198" y="1992486"/>
            <a:ext cx="1239611" cy="998041"/>
            <a:chOff x="5493568" y="1800651"/>
            <a:chExt cx="2112121" cy="1663766"/>
          </a:xfrm>
        </p:grpSpPr>
        <p:grpSp>
          <p:nvGrpSpPr>
            <p:cNvPr id="250" name="Google Shape;250;p2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51" name="Google Shape;251;p2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53" name="Google Shape;253;p2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Setters</a:t>
            </a:r>
            <a:r>
              <a:rPr b="1" lang="en-US"/>
              <a:t>)</a:t>
            </a:r>
            <a:endParaRPr b="1"/>
          </a:p>
        </p:txBody>
      </p:sp>
      <p:sp>
        <p:nvSpPr>
          <p:cNvPr id="259" name="Google Shape;259;p2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1307585" y="2010407"/>
            <a:ext cx="470259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5"/>
          <p:cNvSpPr txBox="1"/>
          <p:nvPr/>
        </p:nvSpPr>
        <p:spPr>
          <a:xfrm>
            <a:off x="938696" y="1413260"/>
            <a:ext cx="10723544" cy="513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outside the class</a:t>
            </a:r>
            <a:endParaRPr b="1"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5"/>
          <p:cNvCxnSpPr/>
          <p:nvPr/>
        </p:nvCxnSpPr>
        <p:spPr>
          <a:xfrm>
            <a:off x="6096000" y="1812087"/>
            <a:ext cx="0" cy="44565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25"/>
          <p:cNvSpPr txBox="1"/>
          <p:nvPr/>
        </p:nvSpPr>
        <p:spPr>
          <a:xfrm>
            <a:off x="6181818" y="1736853"/>
            <a:ext cx="5989125" cy="492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 outside class definition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this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p){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p.x;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//How to resolve membership issue?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Getters</a:t>
            </a:r>
            <a:r>
              <a:rPr b="1" lang="en-US"/>
              <a:t>)</a:t>
            </a:r>
            <a:endParaRPr b="1"/>
          </a:p>
        </p:txBody>
      </p:sp>
      <p:sp>
        <p:nvSpPr>
          <p:cNvPr id="271" name="Google Shape;271;p2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6"/>
          <p:cNvSpPr txBox="1"/>
          <p:nvPr/>
        </p:nvSpPr>
        <p:spPr>
          <a:xfrm>
            <a:off x="1307585" y="2010407"/>
            <a:ext cx="4702598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74" name="Google Shape;274;p2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938696" y="1413260"/>
            <a:ext cx="10723544" cy="513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outside the class</a:t>
            </a:r>
            <a:endParaRPr b="1" sz="24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6" name="Google Shape;276;p26"/>
          <p:cNvCxnSpPr/>
          <p:nvPr/>
        </p:nvCxnSpPr>
        <p:spPr>
          <a:xfrm>
            <a:off x="6228677" y="1926454"/>
            <a:ext cx="0" cy="44565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7" name="Google Shape;277;p26"/>
          <p:cNvSpPr txBox="1"/>
          <p:nvPr/>
        </p:nvSpPr>
        <p:spPr>
          <a:xfrm>
            <a:off x="6350540" y="1959806"/>
            <a:ext cx="547994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 outside class definition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getX(){ return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getY(){ return Y;}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getPoint(){return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undefined variable this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//How to resolve membership issue?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Members Scope resolution</a:t>
            </a:r>
            <a:endParaRPr b="1"/>
          </a:p>
        </p:txBody>
      </p:sp>
      <p:sp>
        <p:nvSpPr>
          <p:cNvPr id="283" name="Google Shape;283;p2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84" name="Google Shape;284;p2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1307585" y="2010407"/>
            <a:ext cx="470259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27"/>
          <p:cNvCxnSpPr/>
          <p:nvPr/>
        </p:nvCxnSpPr>
        <p:spPr>
          <a:xfrm>
            <a:off x="6096000" y="2086252"/>
            <a:ext cx="0" cy="418242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27"/>
          <p:cNvSpPr txBox="1"/>
          <p:nvPr/>
        </p:nvSpPr>
        <p:spPr>
          <a:xfrm>
            <a:off x="6181818" y="1931541"/>
            <a:ext cx="5989125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 outside class definition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p){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p.x;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938696" y="1340875"/>
            <a:ext cx="10723544" cy="745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Scope resolution operator </a:t>
            </a: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</a:t>
            </a:r>
            <a:r>
              <a:rPr b="0" i="0" lang="en-US" sz="3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member name  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Members Scope resolution</a:t>
            </a:r>
            <a:endParaRPr b="1"/>
          </a:p>
        </p:txBody>
      </p:sp>
      <p:sp>
        <p:nvSpPr>
          <p:cNvPr id="295" name="Google Shape;295;p2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28"/>
          <p:cNvSpPr txBox="1"/>
          <p:nvPr/>
        </p:nvSpPr>
        <p:spPr>
          <a:xfrm>
            <a:off x="1307585" y="2086252"/>
            <a:ext cx="470259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8" name="Google Shape;298;p2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938696" y="1340875"/>
            <a:ext cx="10723544" cy="745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Scope resolution operator </a:t>
            </a: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lang="en-US" sz="3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1" lang="en-US" sz="3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</a:t>
            </a:r>
            <a:r>
              <a:rPr b="0" i="0" lang="en-US" sz="3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class member name  </a:t>
            </a:r>
            <a:endParaRPr/>
          </a:p>
          <a:p>
            <a:pPr indent="-90804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" name="Google Shape;300;p28"/>
          <p:cNvCxnSpPr/>
          <p:nvPr/>
        </p:nvCxnSpPr>
        <p:spPr>
          <a:xfrm flipH="1">
            <a:off x="6228677" y="2175029"/>
            <a:ext cx="21543" cy="4208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28"/>
          <p:cNvSpPr txBox="1"/>
          <p:nvPr/>
        </p:nvSpPr>
        <p:spPr>
          <a:xfrm>
            <a:off x="6350546" y="2125285"/>
            <a:ext cx="547994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 outside class definition</a:t>
            </a:r>
            <a:endParaRPr b="1"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getX(){ return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getY(){ return y;}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Mutators</a:t>
            </a:r>
            <a:r>
              <a:rPr b="1" lang="en-US"/>
              <a:t>)</a:t>
            </a:r>
            <a:endParaRPr b="1"/>
          </a:p>
        </p:txBody>
      </p:sp>
      <p:sp>
        <p:nvSpPr>
          <p:cNvPr id="307" name="Google Shape;307;p2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29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947574" y="1413260"/>
            <a:ext cx="10723544" cy="441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Mutator functions can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members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class data members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Setters are also Mutators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Accessors</a:t>
            </a:r>
            <a:r>
              <a:rPr b="1" lang="en-US"/>
              <a:t>)</a:t>
            </a:r>
            <a:endParaRPr b="1"/>
          </a:p>
        </p:txBody>
      </p:sp>
      <p:sp>
        <p:nvSpPr>
          <p:cNvPr id="316" name="Google Shape;316;p3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30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 txBox="1"/>
          <p:nvPr/>
        </p:nvSpPr>
        <p:spPr>
          <a:xfrm>
            <a:off x="947574" y="1413260"/>
            <a:ext cx="10723544" cy="441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Accessor functions can only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 members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Cannot write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into class data members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 functions are used to make accessors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returntype functionName (parameters list) </a:t>
            </a:r>
            <a:r>
              <a:rPr b="1"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Example: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Getters should be accessors as they only read data</a:t>
            </a:r>
            <a:endParaRPr/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Mutators and Accessors</a:t>
            </a:r>
            <a:r>
              <a:rPr b="1" lang="en-US"/>
              <a:t>)</a:t>
            </a:r>
            <a:endParaRPr b="1"/>
          </a:p>
        </p:txBody>
      </p:sp>
      <p:sp>
        <p:nvSpPr>
          <p:cNvPr id="325" name="Google Shape;325;p3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26" name="Google Shape;326;p3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7" name="Google Shape;327;p31"/>
          <p:cNvSpPr txBox="1"/>
          <p:nvPr/>
        </p:nvSpPr>
        <p:spPr>
          <a:xfrm>
            <a:off x="1183631" y="1255374"/>
            <a:ext cx="9780626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 return x;}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return Y;}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{return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x){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y;}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p){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complete implementation inside class definition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8" name="Google Shape;328;p3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Oriented Programming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Data Type (ADT)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concrete data representation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using built-in data types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AutoNum type="arabicPeriod"/>
            </a:pPr>
            <a:r>
              <a:rPr b="1" i="1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Implement all relevant functions</a:t>
            </a:r>
            <a:endParaRPr/>
          </a:p>
          <a:p>
            <a:pPr indent="-3619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Class (</a:t>
            </a:r>
            <a:r>
              <a:rPr b="1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reserve word in C++)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is used to only </a:t>
            </a:r>
            <a:r>
              <a:rPr b="1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data types.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collection of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called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called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member functions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behaviors</a:t>
            </a:r>
            <a:endParaRPr/>
          </a:p>
          <a:p>
            <a:pPr indent="-3619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101" name="Google Shape;101;p14"/>
          <p:cNvPicPr preferRelativeResize="0"/>
          <p:nvPr/>
        </p:nvPicPr>
        <p:blipFill rotWithShape="1">
          <a:blip r:embed="rId3">
            <a:alphaModFix/>
          </a:blip>
          <a:srcRect b="15805" l="47989" r="0" t="0"/>
          <a:stretch/>
        </p:blipFill>
        <p:spPr>
          <a:xfrm>
            <a:off x="8811091" y="2281561"/>
            <a:ext cx="2661817" cy="2744144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Setters and Getters</a:t>
            </a:r>
            <a:r>
              <a:rPr b="1" lang="en-US"/>
              <a:t>)</a:t>
            </a:r>
            <a:endParaRPr b="1"/>
          </a:p>
        </p:txBody>
      </p:sp>
      <p:sp>
        <p:nvSpPr>
          <p:cNvPr id="334" name="Google Shape;334;p3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35" name="Google Shape;335;p3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32"/>
          <p:cNvSpPr txBox="1"/>
          <p:nvPr/>
        </p:nvSpPr>
        <p:spPr>
          <a:xfrm>
            <a:off x="1205687" y="1449318"/>
            <a:ext cx="978062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//Accessor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p);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//Mutator 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 inside class definition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3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Mutators and Accessors</a:t>
            </a:r>
            <a:r>
              <a:rPr b="1" lang="en-US"/>
              <a:t>)</a:t>
            </a:r>
            <a:endParaRPr b="1"/>
          </a:p>
        </p:txBody>
      </p:sp>
      <p:sp>
        <p:nvSpPr>
          <p:cNvPr id="343" name="Google Shape;343;p3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44" name="Google Shape;344;p3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913192" y="1310736"/>
            <a:ext cx="4890313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//implement outside class definition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p){ 	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p.x;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p.y;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6133496" y="1303284"/>
            <a:ext cx="5399243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return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return y;}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 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8" name="Google Shape;348;p33"/>
          <p:cNvCxnSpPr/>
          <p:nvPr/>
        </p:nvCxnSpPr>
        <p:spPr>
          <a:xfrm flipH="1" rot="10800000">
            <a:off x="6134628" y="4061381"/>
            <a:ext cx="5398111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33"/>
          <p:cNvCxnSpPr/>
          <p:nvPr/>
        </p:nvCxnSpPr>
        <p:spPr>
          <a:xfrm>
            <a:off x="5900203" y="1500326"/>
            <a:ext cx="0" cy="44565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50" name="Google Shape;350;p33"/>
          <p:cNvGrpSpPr/>
          <p:nvPr/>
        </p:nvGrpSpPr>
        <p:grpSpPr>
          <a:xfrm>
            <a:off x="10063941" y="4427832"/>
            <a:ext cx="1239611" cy="998041"/>
            <a:chOff x="5493568" y="1800651"/>
            <a:chExt cx="2112121" cy="1663766"/>
          </a:xfrm>
        </p:grpSpPr>
        <p:grpSp>
          <p:nvGrpSpPr>
            <p:cNvPr id="351" name="Google Shape;351;p33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52" name="Google Shape;352;p33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53" name="Google Shape;353;p33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354" name="Google Shape;354;p33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Other functions</a:t>
            </a:r>
            <a:r>
              <a:rPr b="1" lang="en-US"/>
              <a:t>)</a:t>
            </a:r>
            <a:endParaRPr b="1"/>
          </a:p>
        </p:txBody>
      </p:sp>
      <p:sp>
        <p:nvSpPr>
          <p:cNvPr id="360" name="Google Shape;360;p3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61" name="Google Shape;361;p3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2" name="Google Shape;362;p34"/>
          <p:cNvSpPr txBox="1"/>
          <p:nvPr/>
        </p:nvSpPr>
        <p:spPr>
          <a:xfrm>
            <a:off x="1205687" y="1449318"/>
            <a:ext cx="9780626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//Other functions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3" name="Google Shape;363;p34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6133496" y="1303284"/>
            <a:ext cx="5399243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X: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Y: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p2.setPoint(100,85);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65" name="Google Shape;365;p34"/>
          <p:cNvCxnSpPr/>
          <p:nvPr/>
        </p:nvCxnSpPr>
        <p:spPr>
          <a:xfrm>
            <a:off x="5838059" y="1449318"/>
            <a:ext cx="0" cy="44565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34"/>
          <p:cNvCxnSpPr/>
          <p:nvPr/>
        </p:nvCxnSpPr>
        <p:spPr>
          <a:xfrm flipH="1" rot="10800000">
            <a:off x="5993731" y="2587788"/>
            <a:ext cx="5176325" cy="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367" name="Google Shape;367;p34"/>
          <p:cNvGrpSpPr/>
          <p:nvPr/>
        </p:nvGrpSpPr>
        <p:grpSpPr>
          <a:xfrm>
            <a:off x="9808764" y="2737097"/>
            <a:ext cx="1239611" cy="998041"/>
            <a:chOff x="5493568" y="1800651"/>
            <a:chExt cx="2112121" cy="1663766"/>
          </a:xfrm>
        </p:grpSpPr>
        <p:grpSp>
          <p:nvGrpSpPr>
            <p:cNvPr id="368" name="Google Shape;368;p3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69" name="Google Shape;369;p3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70" name="Google Shape;370;p3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371" name="Google Shape;371;p3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372" name="Google Shape;372;p34"/>
          <p:cNvGrpSpPr/>
          <p:nvPr/>
        </p:nvGrpSpPr>
        <p:grpSpPr>
          <a:xfrm>
            <a:off x="9808274" y="3914713"/>
            <a:ext cx="1239611" cy="998041"/>
            <a:chOff x="5493568" y="1800651"/>
            <a:chExt cx="2112121" cy="1663766"/>
          </a:xfrm>
        </p:grpSpPr>
        <p:grpSp>
          <p:nvGrpSpPr>
            <p:cNvPr id="373" name="Google Shape;373;p34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74" name="Google Shape;374;p34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75" name="Google Shape;375;p34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376" name="Google Shape;376;p34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Other functions</a:t>
            </a:r>
            <a:r>
              <a:rPr b="1" lang="en-US"/>
              <a:t>)</a:t>
            </a:r>
            <a:endParaRPr b="1"/>
          </a:p>
        </p:txBody>
      </p:sp>
      <p:sp>
        <p:nvSpPr>
          <p:cNvPr id="382" name="Google Shape;382;p3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83" name="Google Shape;383;p3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35"/>
          <p:cNvSpPr txBox="1"/>
          <p:nvPr/>
        </p:nvSpPr>
        <p:spPr>
          <a:xfrm>
            <a:off x="1028134" y="1410896"/>
            <a:ext cx="9780626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&amp;p)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//getters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getY();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//setters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p);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//Other functions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//Accessors 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find_closest 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5" name="Google Shape;385;p3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Other functions</a:t>
            </a:r>
            <a:r>
              <a:rPr b="1" lang="en-US"/>
              <a:t>)</a:t>
            </a:r>
            <a:endParaRPr b="1"/>
          </a:p>
        </p:txBody>
      </p:sp>
      <p:sp>
        <p:nvSpPr>
          <p:cNvPr id="391" name="Google Shape;391;p3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3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6"/>
          <p:cNvSpPr txBox="1"/>
          <p:nvPr/>
        </p:nvSpPr>
        <p:spPr>
          <a:xfrm>
            <a:off x="6104115" y="1257395"/>
            <a:ext cx="5659462" cy="5109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p2.setPoint(100,85);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p3;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p3.setPoint(10,89);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p3.printPoint();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p.calculateDistance(p2);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p.calculateDistance(p2,p3).printPoint();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95" name="Google Shape;395;p36"/>
          <p:cNvGrpSpPr/>
          <p:nvPr/>
        </p:nvGrpSpPr>
        <p:grpSpPr>
          <a:xfrm>
            <a:off x="10250669" y="1257395"/>
            <a:ext cx="1239611" cy="998041"/>
            <a:chOff x="5493568" y="1800651"/>
            <a:chExt cx="2112121" cy="1663766"/>
          </a:xfrm>
        </p:grpSpPr>
        <p:grpSp>
          <p:nvGrpSpPr>
            <p:cNvPr id="396" name="Google Shape;396;p3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397" name="Google Shape;397;p3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398" name="Google Shape;398;p3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399" name="Google Shape;399;p3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400" name="Google Shape;400;p36"/>
          <p:cNvGrpSpPr/>
          <p:nvPr/>
        </p:nvGrpSpPr>
        <p:grpSpPr>
          <a:xfrm>
            <a:off x="10250667" y="2503438"/>
            <a:ext cx="1239611" cy="998041"/>
            <a:chOff x="5493568" y="1800651"/>
            <a:chExt cx="2112121" cy="1663766"/>
          </a:xfrm>
        </p:grpSpPr>
        <p:grpSp>
          <p:nvGrpSpPr>
            <p:cNvPr id="401" name="Google Shape;401;p3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02" name="Google Shape;402;p3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03" name="Google Shape;403;p3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100</a:t>
                </a:r>
                <a:endParaRPr/>
              </a:p>
            </p:txBody>
          </p:sp>
        </p:grpSp>
        <p:sp>
          <p:nvSpPr>
            <p:cNvPr id="404" name="Google Shape;404;p3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85</a:t>
              </a:r>
              <a:endParaRPr/>
            </a:p>
          </p:txBody>
        </p:sp>
      </p:grpSp>
      <p:sp>
        <p:nvSpPr>
          <p:cNvPr id="405" name="Google Shape;405;p36"/>
          <p:cNvSpPr txBox="1"/>
          <p:nvPr/>
        </p:nvSpPr>
        <p:spPr>
          <a:xfrm>
            <a:off x="727861" y="1502065"/>
            <a:ext cx="5399243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calculateDistance(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&amp;p)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d1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.x -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d2 = </a:t>
            </a:r>
            <a:r>
              <a:rPr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.y -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temp = ( (d1*d1) + (d2*d2) 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return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sqrt(temp);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&amp;p1,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&amp;p2</a:t>
            </a:r>
            <a:r>
              <a:rPr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d1 = Calculate_Distance(p1);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d2 = Calculate_Distance(p2);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(d1&lt;=d2)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406" name="Google Shape;406;p36"/>
          <p:cNvCxnSpPr/>
          <p:nvPr/>
        </p:nvCxnSpPr>
        <p:spPr>
          <a:xfrm>
            <a:off x="6096000" y="1580491"/>
            <a:ext cx="0" cy="445659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407" name="Google Shape;407;p36"/>
          <p:cNvGrpSpPr/>
          <p:nvPr/>
        </p:nvGrpSpPr>
        <p:grpSpPr>
          <a:xfrm>
            <a:off x="10250668" y="3718126"/>
            <a:ext cx="1239611" cy="998041"/>
            <a:chOff x="5493568" y="1800651"/>
            <a:chExt cx="2112121" cy="1663766"/>
          </a:xfrm>
        </p:grpSpPr>
        <p:grpSp>
          <p:nvGrpSpPr>
            <p:cNvPr id="408" name="Google Shape;408;p3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409" name="Google Shape;409;p3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410" name="Google Shape;410;p3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</a:t>
                </a:r>
                <a:endParaRPr/>
              </a:p>
            </p:txBody>
          </p:sp>
        </p:grpSp>
        <p:sp>
          <p:nvSpPr>
            <p:cNvPr id="411" name="Google Shape;411;p3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89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 access specifiers</a:t>
            </a:r>
            <a:endParaRPr b="1"/>
          </a:p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933520" y="1452614"/>
            <a:ext cx="7660064" cy="4149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 accessible only to member functions of class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Not accessible outside class 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accessible to member functions of class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Also accessible outside class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None/>
            </a:pPr>
            <a:r>
              <a:rPr b="1" lang="en-US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protected: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/>
              <a:t>reserve word in C++)</a:t>
            </a:r>
            <a:endParaRPr b="1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Class members Accessible to member functions and derived classes </a:t>
            </a:r>
            <a:r>
              <a:rPr b="1" lang="en-US">
                <a:solidFill>
                  <a:srgbClr val="FFC000"/>
                </a:solidFill>
              </a:rPr>
              <a:t>(will use and discuss later on)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b="1" lang="en-US">
                <a:solidFill>
                  <a:srgbClr val="FF0000"/>
                </a:solidFill>
              </a:rPr>
              <a:t>By default class member access is private, if no access specifier is mentioned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9401630" y="2403398"/>
            <a:ext cx="24924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9288259" y="329428"/>
            <a:ext cx="249240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12" name="Google Shape;112;p15"/>
          <p:cNvCxnSpPr/>
          <p:nvPr/>
        </p:nvCxnSpPr>
        <p:spPr>
          <a:xfrm>
            <a:off x="9288259" y="2313412"/>
            <a:ext cx="213730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15"/>
          <p:cNvSpPr txBox="1"/>
          <p:nvPr/>
        </p:nvSpPr>
        <p:spPr>
          <a:xfrm>
            <a:off x="9359927" y="4632314"/>
            <a:ext cx="249240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14" name="Google Shape;114;p15"/>
          <p:cNvCxnSpPr/>
          <p:nvPr/>
        </p:nvCxnSpPr>
        <p:spPr>
          <a:xfrm>
            <a:off x="9395438" y="4552064"/>
            <a:ext cx="213730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Where is Object Encapsulation?</a:t>
            </a:r>
            <a:endParaRPr/>
          </a:p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121" name="Google Shape;121;p1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6"/>
          <p:cNvSpPr txBox="1"/>
          <p:nvPr/>
        </p:nvSpPr>
        <p:spPr>
          <a:xfrm>
            <a:off x="1296244" y="2226613"/>
            <a:ext cx="633807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variable name dot member name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 variable name dot member name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cin&gt;&gt;p.y;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 members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implementation hiding </a:t>
            </a:r>
            <a:endParaRPr/>
          </a:p>
        </p:txBody>
      </p:sp>
      <p:sp>
        <p:nvSpPr>
          <p:cNvPr id="124" name="Google Shape;124;p16"/>
          <p:cNvSpPr txBox="1"/>
          <p:nvPr/>
        </p:nvSpPr>
        <p:spPr>
          <a:xfrm>
            <a:off x="8285826" y="2480815"/>
            <a:ext cx="249240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onsolas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6"/>
          <p:cNvCxnSpPr/>
          <p:nvPr/>
        </p:nvCxnSpPr>
        <p:spPr>
          <a:xfrm>
            <a:off x="7869568" y="2551837"/>
            <a:ext cx="0" cy="3345578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26" name="Google Shape;126;p16"/>
          <p:cNvGrpSpPr/>
          <p:nvPr/>
        </p:nvGrpSpPr>
        <p:grpSpPr>
          <a:xfrm>
            <a:off x="6212455" y="2322728"/>
            <a:ext cx="1239611" cy="998041"/>
            <a:chOff x="5493568" y="1800651"/>
            <a:chExt cx="2112121" cy="1663766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6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30" name="Google Shape;130;p16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pic>
        <p:nvPicPr>
          <p:cNvPr descr="Encapsulation in Java | How to master OOPs with Encapsulation? | Edureka" id="131" name="Google Shape;131;p16"/>
          <p:cNvPicPr preferRelativeResize="0"/>
          <p:nvPr/>
        </p:nvPicPr>
        <p:blipFill rotWithShape="1">
          <a:blip r:embed="rId3">
            <a:alphaModFix/>
          </a:blip>
          <a:srcRect b="40194" l="34971" r="9243" t="12167"/>
          <a:stretch/>
        </p:blipFill>
        <p:spPr>
          <a:xfrm>
            <a:off x="9313686" y="448510"/>
            <a:ext cx="2348554" cy="13255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ic question mark cartoon - Transparent PNG &amp; SVG vector file" id="132" name="Google Shape;13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0392" y="4003326"/>
            <a:ext cx="2689176" cy="268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Object Encapsulation</a:t>
            </a:r>
            <a:r>
              <a:rPr lang="en-US"/>
              <a:t> </a:t>
            </a:r>
            <a:endParaRPr b="1"/>
          </a:p>
        </p:txBody>
      </p:sp>
      <p:sp>
        <p:nvSpPr>
          <p:cNvPr id="138" name="Google Shape;138;p1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7"/>
          <p:cNvSpPr txBox="1"/>
          <p:nvPr/>
        </p:nvSpPr>
        <p:spPr>
          <a:xfrm>
            <a:off x="1087816" y="2054797"/>
            <a:ext cx="6338075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p.x = 100;  cin&gt;&gt;p.y;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 cannot access private member outside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41" name="Google Shape;141;p1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implementation hiding 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113877" y="1857460"/>
            <a:ext cx="24924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43" name="Google Shape;143;p17"/>
          <p:cNvCxnSpPr/>
          <p:nvPr/>
        </p:nvCxnSpPr>
        <p:spPr>
          <a:xfrm>
            <a:off x="7913957" y="1971937"/>
            <a:ext cx="0" cy="330560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44" name="Google Shape;144;p17"/>
          <p:cNvGrpSpPr/>
          <p:nvPr/>
        </p:nvGrpSpPr>
        <p:grpSpPr>
          <a:xfrm>
            <a:off x="6385648" y="1901054"/>
            <a:ext cx="1239611" cy="998041"/>
            <a:chOff x="5493568" y="1800651"/>
            <a:chExt cx="2112121" cy="1663766"/>
          </a:xfrm>
        </p:grpSpPr>
        <p:grpSp>
          <p:nvGrpSpPr>
            <p:cNvPr id="145" name="Google Shape;145;p1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46" name="Google Shape;146;p1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47" name="Google Shape;147;p1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48" name="Google Shape;148;p17"/>
            <p:cNvSpPr/>
            <p:nvPr/>
          </p:nvSpPr>
          <p:spPr>
            <a:xfrm>
              <a:off x="6055381" y="2706580"/>
              <a:ext cx="1352232" cy="43548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sp>
        <p:nvSpPr>
          <p:cNvPr id="149" name="Google Shape;149;p17"/>
          <p:cNvSpPr txBox="1"/>
          <p:nvPr/>
        </p:nvSpPr>
        <p:spPr>
          <a:xfrm>
            <a:off x="8113877" y="3523213"/>
            <a:ext cx="24924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private: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7"/>
          <p:cNvCxnSpPr/>
          <p:nvPr/>
        </p:nvCxnSpPr>
        <p:spPr>
          <a:xfrm>
            <a:off x="8141156" y="3429000"/>
            <a:ext cx="213730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Encapsulation in Java | How to master OOPs with Encapsulation? | Edureka" id="151" name="Google Shape;151;p17"/>
          <p:cNvPicPr preferRelativeResize="0"/>
          <p:nvPr/>
        </p:nvPicPr>
        <p:blipFill rotWithShape="1">
          <a:blip r:embed="rId3">
            <a:alphaModFix/>
          </a:blip>
          <a:srcRect b="40194" l="34971" r="9243" t="12167"/>
          <a:stretch/>
        </p:blipFill>
        <p:spPr>
          <a:xfrm>
            <a:off x="9313686" y="448510"/>
            <a:ext cx="2348554" cy="1325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7"/>
          <p:cNvSpPr txBox="1"/>
          <p:nvPr/>
        </p:nvSpPr>
        <p:spPr>
          <a:xfrm>
            <a:off x="5981827" y="5278993"/>
            <a:ext cx="33235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2B800"/>
                </a:solidFill>
                <a:latin typeface="Consolas"/>
                <a:ea typeface="Consolas"/>
                <a:cs typeface="Consolas"/>
                <a:sym typeface="Consolas"/>
              </a:rPr>
              <a:t>How to store and process the data of objects</a:t>
            </a:r>
            <a:endParaRPr b="1" i="0" sz="2000" u="none" cap="none" strike="noStrike">
              <a:solidFill>
                <a:srgbClr val="F2B8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Image Transparent Animation Bouncy Question Mark - Cartoon - Free  Transparent PNG Download - PNGkey" id="153" name="Google Shape;153;p17"/>
          <p:cNvPicPr preferRelativeResize="0"/>
          <p:nvPr/>
        </p:nvPicPr>
        <p:blipFill rotWithShape="1">
          <a:blip r:embed="rId4">
            <a:alphaModFix/>
          </a:blip>
          <a:srcRect b="0" l="21973" r="20377" t="0"/>
          <a:stretch/>
        </p:blipFill>
        <p:spPr>
          <a:xfrm>
            <a:off x="9115415" y="5030225"/>
            <a:ext cx="678072" cy="1580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 Functions</a:t>
            </a:r>
            <a:endParaRPr b="1"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Information hiding and safe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directly access all other members of class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members / no need to pass in parameters</a:t>
            </a:r>
            <a:endParaRPr b="0" i="0" sz="24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all member functions before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all member functions only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copy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created at class level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copy is used by all objects.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 access specifier can be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private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 access and call them from outside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make some hidden functions.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160" name="Google Shape;160;p18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334115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Member Functions (</a:t>
            </a:r>
            <a:r>
              <a:rPr b="1" lang="en-US">
                <a:solidFill>
                  <a:srgbClr val="FF0000"/>
                </a:solidFill>
              </a:rPr>
              <a:t>TYPES</a:t>
            </a:r>
            <a:r>
              <a:rPr b="1" lang="en-US"/>
              <a:t>)</a:t>
            </a:r>
            <a:endParaRPr b="1"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Setters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Getters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Mutators or Transformers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Accessors or Observers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Constructors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Destructors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Iterators</a:t>
            </a:r>
            <a:endParaRPr/>
          </a:p>
          <a:p>
            <a:pPr indent="-3365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167" name="Google Shape;167;p19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316359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C++ Class</a:t>
            </a:r>
            <a:endParaRPr b="1"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952128" y="1415480"/>
            <a:ext cx="10515591" cy="2037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b="1"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class-name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//declaration statements here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ct val="100000"/>
              <a:buNone/>
            </a:pPr>
            <a:r>
              <a:rPr b="1"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//data members defined only not initialized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prototype or complete implementation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952128" y="4104817"/>
            <a:ext cx="249240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8473916" y="3940273"/>
            <a:ext cx="35468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Student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rollNum;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courses;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marks;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name[20];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5810049" y="4024801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myDate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month;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year;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3278535" y="4041159"/>
            <a:ext cx="3546817" cy="2000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myTime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None/>
            </a:pPr>
            <a:r>
              <a:rPr lang="en-US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sec;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min;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onsolas"/>
              <a:buNone/>
            </a:pPr>
            <a:r>
              <a:rPr b="0" i="0" lang="en-US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};</a:t>
            </a:r>
            <a:endParaRPr/>
          </a:p>
        </p:txBody>
      </p:sp>
      <p:cxnSp>
        <p:nvCxnSpPr>
          <p:cNvPr id="180" name="Google Shape;180;p20"/>
          <p:cNvCxnSpPr/>
          <p:nvPr/>
        </p:nvCxnSpPr>
        <p:spPr>
          <a:xfrm>
            <a:off x="3111136" y="3971836"/>
            <a:ext cx="0" cy="205351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20"/>
          <p:cNvCxnSpPr/>
          <p:nvPr/>
        </p:nvCxnSpPr>
        <p:spPr>
          <a:xfrm>
            <a:off x="5589486" y="3916081"/>
            <a:ext cx="0" cy="22183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20"/>
          <p:cNvCxnSpPr/>
          <p:nvPr/>
        </p:nvCxnSpPr>
        <p:spPr>
          <a:xfrm>
            <a:off x="8261664" y="3916081"/>
            <a:ext cx="0" cy="23325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descr="Encapsulation in Java | Realtime Example, Advantage - Scientech Easy" id="183" name="Google Shape;183;p20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289181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Member functions (</a:t>
            </a:r>
            <a:r>
              <a:rPr b="1" lang="en-US">
                <a:solidFill>
                  <a:srgbClr val="FF0000"/>
                </a:solidFill>
              </a:rPr>
              <a:t>Setters</a:t>
            </a:r>
            <a:r>
              <a:rPr b="1" lang="en-US"/>
              <a:t>)</a:t>
            </a:r>
            <a:endParaRPr b="1"/>
          </a:p>
        </p:txBody>
      </p:sp>
      <p:sp>
        <p:nvSpPr>
          <p:cNvPr id="189" name="Google Shape;189;p2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4/14/2021</a:t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307585" y="1903447"/>
            <a:ext cx="5448322" cy="4739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setX(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xi){ x = xi;}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setY(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yi){ y = yi;}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xi,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yi){ 	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xi;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yi;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p){ 	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= p.x;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p.y;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//add member functions complete implementation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1"/>
          <p:cNvSpPr txBox="1"/>
          <p:nvPr/>
        </p:nvSpPr>
        <p:spPr>
          <a:xfrm>
            <a:off x="938696" y="1413260"/>
            <a:ext cx="10723544" cy="623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update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values of individual </a:t>
            </a: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 members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complete Object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" name="Google Shape;194;p21"/>
          <p:cNvCxnSpPr/>
          <p:nvPr/>
        </p:nvCxnSpPr>
        <p:spPr>
          <a:xfrm flipH="1">
            <a:off x="6405890" y="2036569"/>
            <a:ext cx="21543" cy="4208016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95" name="Google Shape;195;p21"/>
          <p:cNvSpPr txBox="1"/>
          <p:nvPr/>
        </p:nvSpPr>
        <p:spPr>
          <a:xfrm>
            <a:off x="6624026" y="2260990"/>
            <a:ext cx="54483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//Objects created but not initialized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p.setX(5);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p.setY(5);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p.setPoint(5,8);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p2;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p2.setPoint(p);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96" name="Google Shape;196;p21"/>
          <p:cNvGrpSpPr/>
          <p:nvPr/>
        </p:nvGrpSpPr>
        <p:grpSpPr>
          <a:xfrm>
            <a:off x="10161139" y="3142536"/>
            <a:ext cx="1239611" cy="998041"/>
            <a:chOff x="5493569" y="1800651"/>
            <a:chExt cx="2112121" cy="1663766"/>
          </a:xfrm>
        </p:grpSpPr>
        <p:grpSp>
          <p:nvGrpSpPr>
            <p:cNvPr id="197" name="Google Shape;197;p21"/>
            <p:cNvGrpSpPr/>
            <p:nvPr/>
          </p:nvGrpSpPr>
          <p:grpSpPr>
            <a:xfrm>
              <a:off x="5493569" y="1800651"/>
              <a:ext cx="2112121" cy="1663766"/>
              <a:chOff x="8195443" y="3648744"/>
              <a:chExt cx="2265671" cy="773002"/>
            </a:xfrm>
          </p:grpSpPr>
          <p:sp>
            <p:nvSpPr>
              <p:cNvPr id="198" name="Google Shape;198;p21"/>
              <p:cNvSpPr/>
              <p:nvPr/>
            </p:nvSpPr>
            <p:spPr>
              <a:xfrm>
                <a:off x="8195443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99" name="Google Shape;199;p21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200" name="Google Shape;200;p21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