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Questrial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Questrial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7" name="Shape 2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8" name="Google Shape;268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3" name="Shape 2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Google Shape;294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5" name="Google Shape;295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0" name="Google Shape;320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9" name="Google Shape;149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0" name="Google Shape;180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7" name="Google Shape;20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8" name="Google Shape;238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6" name="Google Shape;246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92D050"/>
                </a:solidFill>
              </a:rPr>
              <a:t>Class/Object Relationships</a:t>
            </a:r>
            <a:br>
              <a:rPr lang="en-US">
                <a:solidFill>
                  <a:srgbClr val="92D050"/>
                </a:solidFill>
              </a:rPr>
            </a:br>
            <a:r>
              <a:rPr b="1" lang="en-US" sz="4800">
                <a:solidFill>
                  <a:srgbClr val="FF0000"/>
                </a:solidFill>
              </a:rPr>
              <a:t>Downcasting</a:t>
            </a:r>
            <a:endParaRPr/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72" name="Google Shape;272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3" name="Google Shape;273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Down casting References</a:t>
            </a:r>
            <a:endParaRPr/>
          </a:p>
        </p:txBody>
      </p:sp>
      <p:sp>
        <p:nvSpPr>
          <p:cNvPr id="274" name="Google Shape;274;p22"/>
          <p:cNvSpPr txBox="1"/>
          <p:nvPr>
            <p:ph idx="1" type="body"/>
          </p:nvPr>
        </p:nvSpPr>
        <p:spPr>
          <a:xfrm>
            <a:off x="838201" y="1339403"/>
            <a:ext cx="8370928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 &amp; a = B(3, 4);</a:t>
            </a:r>
            <a:endParaRPr sz="20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a.print();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//B’s print called.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try{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B &amp; b1 = dynamic_cast&lt;B &amp;&gt; (a);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b1.print();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catch (bad_cast e){ 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//throws bad cast error.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 &lt;&lt; e.what()&lt;&lt;endl;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b="1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Type Casting is successful because A’s reference to B’s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Creates new object by calling copy constructor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275" name="Google Shape;275;p22"/>
          <p:cNvGrpSpPr/>
          <p:nvPr/>
        </p:nvGrpSpPr>
        <p:grpSpPr>
          <a:xfrm>
            <a:off x="11185597" y="362170"/>
            <a:ext cx="700245" cy="2896551"/>
            <a:chOff x="7005449" y="2575811"/>
            <a:chExt cx="700245" cy="2896551"/>
          </a:xfrm>
        </p:grpSpPr>
        <p:grpSp>
          <p:nvGrpSpPr>
            <p:cNvPr id="276" name="Google Shape;276;p22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77" name="Google Shape;277;p22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78" name="Google Shape;278;p22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79" name="Google Shape;279;p22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80" name="Google Shape;280;p22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81" name="Google Shape;281;p22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82" name="Google Shape;282;p22"/>
                <p:cNvCxnSpPr>
                  <a:stCxn id="281" idx="3"/>
                  <a:endCxn id="279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83" name="Google Shape;283;p22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84" name="Google Shape;284;p22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85" name="Google Shape;285;p22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6" name="Google Shape;286;p22"/>
              <p:cNvCxnSpPr>
                <a:stCxn id="285" idx="3"/>
                <a:endCxn id="284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87" name="Google Shape;287;p22"/>
          <p:cNvGrpSpPr/>
          <p:nvPr/>
        </p:nvGrpSpPr>
        <p:grpSpPr>
          <a:xfrm>
            <a:off x="8292697" y="1910595"/>
            <a:ext cx="1795195" cy="416362"/>
            <a:chOff x="8150666" y="3718263"/>
            <a:chExt cx="1795195" cy="416362"/>
          </a:xfrm>
        </p:grpSpPr>
        <p:grpSp>
          <p:nvGrpSpPr>
            <p:cNvPr id="288" name="Google Shape;288;p22"/>
            <p:cNvGrpSpPr/>
            <p:nvPr/>
          </p:nvGrpSpPr>
          <p:grpSpPr>
            <a:xfrm>
              <a:off x="8607800" y="3718263"/>
              <a:ext cx="1338061" cy="416362"/>
              <a:chOff x="9548716" y="4459501"/>
              <a:chExt cx="1468191" cy="694563"/>
            </a:xfrm>
          </p:grpSpPr>
          <p:sp>
            <p:nvSpPr>
              <p:cNvPr id="289" name="Google Shape;289;p22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b=4</a:t>
                </a:r>
                <a:endParaRPr/>
              </a:p>
            </p:txBody>
          </p:sp>
          <p:sp>
            <p:nvSpPr>
              <p:cNvPr id="290" name="Google Shape;290;p22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a=3</a:t>
                </a:r>
                <a:endParaRPr/>
              </a:p>
            </p:txBody>
          </p:sp>
        </p:grpSp>
        <p:sp>
          <p:nvSpPr>
            <p:cNvPr id="291" name="Google Shape;291;p22"/>
            <p:cNvSpPr/>
            <p:nvPr/>
          </p:nvSpPr>
          <p:spPr>
            <a:xfrm>
              <a:off x="8150666" y="3732360"/>
              <a:ext cx="565663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sp>
        <p:nvSpPr>
          <p:cNvPr id="292" name="Google Shape;292;p22"/>
          <p:cNvSpPr/>
          <p:nvPr/>
        </p:nvSpPr>
        <p:spPr>
          <a:xfrm>
            <a:off x="8291938" y="2168191"/>
            <a:ext cx="565663" cy="342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b1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98" name="Google Shape;298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99" name="Google Shape;299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Down casting References</a:t>
            </a:r>
            <a:endParaRPr/>
          </a:p>
        </p:txBody>
      </p:sp>
      <p:sp>
        <p:nvSpPr>
          <p:cNvPr id="300" name="Google Shape;300;p23"/>
          <p:cNvSpPr txBox="1"/>
          <p:nvPr>
            <p:ph idx="1" type="body"/>
          </p:nvPr>
        </p:nvSpPr>
        <p:spPr>
          <a:xfrm>
            <a:off x="838201" y="1339403"/>
            <a:ext cx="8370928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 &amp; a = B(3, 4);</a:t>
            </a:r>
            <a:endParaRPr sz="20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a.print();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//B’s print called.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try{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 &amp; c1 = dynamic_cast&lt;C &amp;&gt; (a);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c1.print();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catch (bad_cast e){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//throws bad cast error.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 &lt;&lt; e.what()&lt;&lt;endl;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Type Casting failed as A’s </a:t>
            </a:r>
            <a:r>
              <a:rPr b="1" lang="en-US" sz="20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reference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to B’s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Bad Cast Error is generated by system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301" name="Google Shape;301;p23"/>
          <p:cNvGrpSpPr/>
          <p:nvPr/>
        </p:nvGrpSpPr>
        <p:grpSpPr>
          <a:xfrm>
            <a:off x="11185597" y="362170"/>
            <a:ext cx="700245" cy="2896551"/>
            <a:chOff x="7005449" y="2575811"/>
            <a:chExt cx="700245" cy="2896551"/>
          </a:xfrm>
        </p:grpSpPr>
        <p:grpSp>
          <p:nvGrpSpPr>
            <p:cNvPr id="302" name="Google Shape;302;p23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303" name="Google Shape;303;p23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304" name="Google Shape;304;p23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305" name="Google Shape;305;p23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306" name="Google Shape;306;p23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307" name="Google Shape;307;p23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08" name="Google Shape;308;p23"/>
                <p:cNvCxnSpPr>
                  <a:stCxn id="307" idx="3"/>
                  <a:endCxn id="305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09" name="Google Shape;309;p23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310" name="Google Shape;310;p23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311" name="Google Shape;311;p23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12" name="Google Shape;312;p23"/>
              <p:cNvCxnSpPr>
                <a:stCxn id="311" idx="3"/>
                <a:endCxn id="310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313" name="Google Shape;313;p23"/>
          <p:cNvGrpSpPr/>
          <p:nvPr/>
        </p:nvGrpSpPr>
        <p:grpSpPr>
          <a:xfrm>
            <a:off x="8292697" y="1910595"/>
            <a:ext cx="1795195" cy="416362"/>
            <a:chOff x="8150666" y="3718263"/>
            <a:chExt cx="1795195" cy="416362"/>
          </a:xfrm>
        </p:grpSpPr>
        <p:grpSp>
          <p:nvGrpSpPr>
            <p:cNvPr id="314" name="Google Shape;314;p23"/>
            <p:cNvGrpSpPr/>
            <p:nvPr/>
          </p:nvGrpSpPr>
          <p:grpSpPr>
            <a:xfrm>
              <a:off x="8607800" y="3718263"/>
              <a:ext cx="1338061" cy="416362"/>
              <a:chOff x="9548716" y="4459501"/>
              <a:chExt cx="1468191" cy="694563"/>
            </a:xfrm>
          </p:grpSpPr>
          <p:sp>
            <p:nvSpPr>
              <p:cNvPr id="315" name="Google Shape;315;p23"/>
              <p:cNvSpPr/>
              <p:nvPr/>
            </p:nvSpPr>
            <p:spPr>
              <a:xfrm>
                <a:off x="9548716" y="4459501"/>
                <a:ext cx="1468191" cy="694563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b=4</a:t>
                </a:r>
                <a:endParaRPr/>
              </a:p>
            </p:txBody>
          </p:sp>
          <p:sp>
            <p:nvSpPr>
              <p:cNvPr id="316" name="Google Shape;316;p23"/>
              <p:cNvSpPr/>
              <p:nvPr/>
            </p:nvSpPr>
            <p:spPr>
              <a:xfrm>
                <a:off x="10251584" y="4504699"/>
                <a:ext cx="700244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a=3</a:t>
                </a:r>
                <a:endParaRPr/>
              </a:p>
            </p:txBody>
          </p:sp>
        </p:grpSp>
        <p:sp>
          <p:nvSpPr>
            <p:cNvPr id="317" name="Google Shape;317;p23"/>
            <p:cNvSpPr/>
            <p:nvPr/>
          </p:nvSpPr>
          <p:spPr>
            <a:xfrm>
              <a:off x="8150666" y="3732360"/>
              <a:ext cx="565663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323" name="Google Shape;323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324" name="Google Shape;324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Down casting References</a:t>
            </a:r>
            <a:endParaRPr/>
          </a:p>
        </p:txBody>
      </p:sp>
      <p:sp>
        <p:nvSpPr>
          <p:cNvPr id="325" name="Google Shape;325;p24"/>
          <p:cNvSpPr txBox="1"/>
          <p:nvPr>
            <p:ph idx="1" type="body"/>
          </p:nvPr>
        </p:nvSpPr>
        <p:spPr>
          <a:xfrm>
            <a:off x="838201" y="1339403"/>
            <a:ext cx="8370928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 &amp; a = C(5,6,7);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a.print();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//B’s print called.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try{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 &amp; c1 = dynamic_cast&lt;C &amp;&gt; (a);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c1.print();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catch (bad_cast e){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//throws bad cast error.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 &lt;&lt; e.what()&lt;&lt;endl;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b="1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Type Casting is successful because A’s reference to C’s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Not Create new object</a:t>
            </a:r>
            <a:endParaRPr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326" name="Google Shape;326;p24"/>
          <p:cNvGrpSpPr/>
          <p:nvPr/>
        </p:nvGrpSpPr>
        <p:grpSpPr>
          <a:xfrm>
            <a:off x="11185597" y="362170"/>
            <a:ext cx="700245" cy="2896551"/>
            <a:chOff x="7005449" y="2575811"/>
            <a:chExt cx="700245" cy="2896551"/>
          </a:xfrm>
        </p:grpSpPr>
        <p:grpSp>
          <p:nvGrpSpPr>
            <p:cNvPr id="327" name="Google Shape;327;p24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328" name="Google Shape;328;p24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329" name="Google Shape;329;p24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330" name="Google Shape;330;p24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331" name="Google Shape;331;p24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332" name="Google Shape;332;p24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333" name="Google Shape;333;p24"/>
                <p:cNvCxnSpPr>
                  <a:stCxn id="332" idx="3"/>
                  <a:endCxn id="330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334" name="Google Shape;334;p24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335" name="Google Shape;335;p24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336" name="Google Shape;336;p24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337" name="Google Shape;337;p24"/>
              <p:cNvCxnSpPr>
                <a:stCxn id="336" idx="3"/>
                <a:endCxn id="335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338" name="Google Shape;338;p24"/>
          <p:cNvSpPr/>
          <p:nvPr/>
        </p:nvSpPr>
        <p:spPr>
          <a:xfrm>
            <a:off x="7824524" y="2160399"/>
            <a:ext cx="591151" cy="34260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rPr>
              <a:t>c1</a:t>
            </a:r>
            <a:endParaRPr/>
          </a:p>
        </p:txBody>
      </p:sp>
      <p:grpSp>
        <p:nvGrpSpPr>
          <p:cNvPr id="339" name="Google Shape;339;p24"/>
          <p:cNvGrpSpPr/>
          <p:nvPr/>
        </p:nvGrpSpPr>
        <p:grpSpPr>
          <a:xfrm>
            <a:off x="7838629" y="1868318"/>
            <a:ext cx="2587922" cy="463383"/>
            <a:chOff x="8597675" y="4497841"/>
            <a:chExt cx="2587922" cy="463383"/>
          </a:xfrm>
        </p:grpSpPr>
        <p:grpSp>
          <p:nvGrpSpPr>
            <p:cNvPr id="340" name="Google Shape;340;p24"/>
            <p:cNvGrpSpPr/>
            <p:nvPr/>
          </p:nvGrpSpPr>
          <p:grpSpPr>
            <a:xfrm>
              <a:off x="9234032" y="4497841"/>
              <a:ext cx="1951565" cy="463383"/>
              <a:chOff x="8319752" y="3648744"/>
              <a:chExt cx="2141360" cy="773002"/>
            </a:xfrm>
          </p:grpSpPr>
          <p:sp>
            <p:nvSpPr>
              <p:cNvPr id="341" name="Google Shape;341;p24"/>
              <p:cNvSpPr/>
              <p:nvPr/>
            </p:nvSpPr>
            <p:spPr>
              <a:xfrm>
                <a:off x="8319752" y="3648744"/>
                <a:ext cx="2141360" cy="773002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l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c=7</a:t>
                </a:r>
                <a:endParaRPr/>
              </a:p>
            </p:txBody>
          </p:sp>
          <p:grpSp>
            <p:nvGrpSpPr>
              <p:cNvPr id="342" name="Google Shape;342;p24"/>
              <p:cNvGrpSpPr/>
              <p:nvPr/>
            </p:nvGrpSpPr>
            <p:grpSpPr>
              <a:xfrm>
                <a:off x="8933239" y="3680708"/>
                <a:ext cx="1468191" cy="694563"/>
                <a:chOff x="9548716" y="4459501"/>
                <a:chExt cx="1468191" cy="694563"/>
              </a:xfrm>
            </p:grpSpPr>
            <p:sp>
              <p:nvSpPr>
                <p:cNvPr id="343" name="Google Shape;343;p24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b=6</a:t>
                  </a:r>
                  <a:endParaRPr/>
                </a:p>
              </p:txBody>
            </p:sp>
            <p:sp>
              <p:nvSpPr>
                <p:cNvPr id="344" name="Google Shape;344;p24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a=5</a:t>
                  </a:r>
                  <a:endParaRPr/>
                </a:p>
              </p:txBody>
            </p:sp>
          </p:grpSp>
        </p:grpSp>
        <p:sp>
          <p:nvSpPr>
            <p:cNvPr id="345" name="Google Shape;345;p24"/>
            <p:cNvSpPr/>
            <p:nvPr/>
          </p:nvSpPr>
          <p:spPr>
            <a:xfrm>
              <a:off x="8597675" y="4541025"/>
              <a:ext cx="591151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Down casting Pointers</a:t>
            </a:r>
            <a:endParaRPr/>
          </a:p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94767" y="1521965"/>
            <a:ext cx="10515600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b="1" lang="en-US">
                <a:solidFill>
                  <a:srgbClr val="00B050"/>
                </a:solidFill>
              </a:rPr>
              <a:t>Down casting converts base class pointer to derived class pointer,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Only if base class pointer is pointing to derived class object.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</a:t>
            </a:r>
            <a:r>
              <a:rPr b="1" lang="en-US">
                <a:solidFill>
                  <a:srgbClr val="FF0000"/>
                </a:solidFill>
              </a:rPr>
              <a:t> </a:t>
            </a:r>
            <a:r>
              <a:rPr lang="en-US"/>
              <a:t>operator is used for down casting pointers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Determine object's type at runtime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Returns 0 or Null,  if not of proper type (cannot be cast)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 </a:t>
            </a:r>
            <a:r>
              <a:rPr lang="en-US"/>
              <a:t>will not work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With protected and private inheritance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With classes, which not have any virtual function.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Down casting is helpful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For accessing explicitly derived class data and functions that does not exist in base class.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Downcasting Pointers</a:t>
            </a:r>
            <a:endParaRPr/>
          </a:p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572002" y="1415273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i="0" lang="en-US" sz="2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 A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</a:t>
            </a:r>
            <a:r>
              <a:rPr b="0" i="0" lang="en-US" sz="2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i="0" lang="en-US" sz="2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i="0" lang="en-US" sz="2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~A(){}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i="0" lang="en-US" sz="2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 B: public A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</a:t>
            </a:r>
            <a:r>
              <a:rPr b="0" i="0" lang="en-US" sz="2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b="0" i="0" lang="en-US" sz="2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b=0):A(a)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 override{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cout&lt;&lt;b;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1" i="0" lang="en-US" sz="2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~B(){}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b="0" i="0" lang="en-US" sz="26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9" name="Google Shape;109;p15"/>
          <p:cNvCxnSpPr/>
          <p:nvPr/>
        </p:nvCxnSpPr>
        <p:spPr>
          <a:xfrm>
            <a:off x="4670721" y="1625333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10" name="Google Shape;110;p15"/>
          <p:cNvGrpSpPr/>
          <p:nvPr/>
        </p:nvGrpSpPr>
        <p:grpSpPr>
          <a:xfrm>
            <a:off x="10722532" y="989260"/>
            <a:ext cx="700245" cy="2896551"/>
            <a:chOff x="7005449" y="2575811"/>
            <a:chExt cx="700245" cy="2896551"/>
          </a:xfrm>
        </p:grpSpPr>
        <p:grpSp>
          <p:nvGrpSpPr>
            <p:cNvPr id="111" name="Google Shape;111;p15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12" name="Google Shape;112;p15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13" name="Google Shape;113;p15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14" name="Google Shape;114;p15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15" name="Google Shape;115;p15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16" name="Google Shape;116;p15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7" name="Google Shape;117;p15"/>
                <p:cNvCxnSpPr>
                  <a:stCxn id="116" idx="3"/>
                  <a:endCxn id="114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8" name="Google Shape;118;p15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19" name="Google Shape;119;p15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1" name="Google Shape;121;p15"/>
              <p:cNvCxnSpPr>
                <a:stCxn id="120" idx="3"/>
                <a:endCxn id="119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22" name="Google Shape;122;p15"/>
          <p:cNvSpPr txBox="1"/>
          <p:nvPr/>
        </p:nvSpPr>
        <p:spPr>
          <a:xfrm>
            <a:off x="4860667" y="1528226"/>
            <a:ext cx="5938936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class C: public B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a=0,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b=0, </a:t>
            </a:r>
            <a:r>
              <a:rPr b="0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c=0) :B(a,b)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 b="1" i="0" sz="1600" u="none" cap="none" strike="noStrike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void print() override{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cout&lt;&lt;c;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1600"/>
              <a:buFont typeface="Arial"/>
              <a:buNone/>
            </a:pPr>
            <a:r>
              <a:rPr b="1" i="0" lang="en-US" sz="16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~C(){}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</a:pPr>
            <a:r>
              <a:rPr b="0" i="0" lang="en-US" sz="1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b="0" i="0" lang="en-US" sz="16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28" name="Google Shape;12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29" name="Google Shape;129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Downcasting Pointers</a:t>
            </a:r>
            <a:endParaRPr/>
          </a:p>
        </p:txBody>
      </p:sp>
      <p:sp>
        <p:nvSpPr>
          <p:cNvPr id="130" name="Google Shape;130;p16"/>
          <p:cNvSpPr txBox="1"/>
          <p:nvPr>
            <p:ph idx="1" type="body"/>
          </p:nvPr>
        </p:nvSpPr>
        <p:spPr>
          <a:xfrm>
            <a:off x="838201" y="1339403"/>
            <a:ext cx="7822757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* a1 = new A(2);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pointer to A’s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a1-&gt;print();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called.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B *ptr = dynamic_cast&lt;B*&gt;(a1);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	if (ptr != NULL) 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//return null when failed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	 ptr-&gt;print();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FF000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Type Casting failed as A’s pointer is pointing to A’s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Through Null check we can avoid run time error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31" name="Google Shape;131;p16"/>
          <p:cNvGrpSpPr/>
          <p:nvPr/>
        </p:nvGrpSpPr>
        <p:grpSpPr>
          <a:xfrm>
            <a:off x="11185597" y="362170"/>
            <a:ext cx="700245" cy="2896551"/>
            <a:chOff x="7005449" y="2575811"/>
            <a:chExt cx="700245" cy="2896551"/>
          </a:xfrm>
        </p:grpSpPr>
        <p:grpSp>
          <p:nvGrpSpPr>
            <p:cNvPr id="132" name="Google Shape;132;p16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33" name="Google Shape;133;p16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34" name="Google Shape;134;p16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35" name="Google Shape;135;p16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36" name="Google Shape;136;p16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37" name="Google Shape;137;p16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8" name="Google Shape;138;p16"/>
                <p:cNvCxnSpPr>
                  <a:stCxn id="137" idx="3"/>
                  <a:endCxn id="135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39" name="Google Shape;139;p16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40" name="Google Shape;140;p16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41" name="Google Shape;141;p16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2" name="Google Shape;142;p16"/>
              <p:cNvCxnSpPr>
                <a:stCxn id="141" idx="3"/>
                <a:endCxn id="140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43" name="Google Shape;143;p16"/>
          <p:cNvGrpSpPr/>
          <p:nvPr/>
        </p:nvGrpSpPr>
        <p:grpSpPr>
          <a:xfrm>
            <a:off x="8842878" y="1737977"/>
            <a:ext cx="1546141" cy="342604"/>
            <a:chOff x="7969752" y="2431977"/>
            <a:chExt cx="1546141" cy="342604"/>
          </a:xfrm>
        </p:grpSpPr>
        <p:sp>
          <p:nvSpPr>
            <p:cNvPr id="144" name="Google Shape;144;p16"/>
            <p:cNvSpPr/>
            <p:nvPr/>
          </p:nvSpPr>
          <p:spPr>
            <a:xfrm>
              <a:off x="8924742" y="2431977"/>
              <a:ext cx="591151" cy="34260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a=2</a:t>
              </a:r>
              <a:endParaRPr/>
            </a:p>
          </p:txBody>
        </p:sp>
        <p:sp>
          <p:nvSpPr>
            <p:cNvPr id="145" name="Google Shape;145;p16"/>
            <p:cNvSpPr/>
            <p:nvPr/>
          </p:nvSpPr>
          <p:spPr>
            <a:xfrm>
              <a:off x="7969752" y="2431978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1800" u="none" cap="none" strike="noStrike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a1</a:t>
              </a:r>
              <a:endParaRPr/>
            </a:p>
          </p:txBody>
        </p:sp>
        <p:cxnSp>
          <p:nvCxnSpPr>
            <p:cNvPr id="146" name="Google Shape;146;p16"/>
            <p:cNvCxnSpPr>
              <a:stCxn id="145" idx="3"/>
              <a:endCxn id="144" idx="1"/>
            </p:cNvCxnSpPr>
            <p:nvPr/>
          </p:nvCxnSpPr>
          <p:spPr>
            <a:xfrm>
              <a:off x="8560903" y="2603279"/>
              <a:ext cx="363900" cy="0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52" name="Google Shape;152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3" name="Google Shape;153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Downcasting Pointers</a:t>
            </a:r>
            <a:endParaRPr/>
          </a:p>
        </p:txBody>
      </p:sp>
      <p:sp>
        <p:nvSpPr>
          <p:cNvPr id="154" name="Google Shape;154;p17"/>
          <p:cNvSpPr txBox="1"/>
          <p:nvPr>
            <p:ph idx="1" type="body"/>
          </p:nvPr>
        </p:nvSpPr>
        <p:spPr>
          <a:xfrm>
            <a:off x="838201" y="1339403"/>
            <a:ext cx="7833268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* a2 = new B(3, 4);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//A’s pointer to B’s object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a2-&gt;print();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//B’s print called.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B *ptr = dynamic_cast&lt;B*&gt;(a2);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	if (ptr != NULL) 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//return null when failed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	 ptr-&gt;print();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b="1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Type Casting is successful because A’s pointer is pointing to B’s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Not create new object just perform down casting of same object for derived class pointer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55" name="Google Shape;155;p17"/>
          <p:cNvGrpSpPr/>
          <p:nvPr/>
        </p:nvGrpSpPr>
        <p:grpSpPr>
          <a:xfrm>
            <a:off x="11185597" y="362170"/>
            <a:ext cx="700245" cy="2896551"/>
            <a:chOff x="7005449" y="2575811"/>
            <a:chExt cx="700245" cy="2896551"/>
          </a:xfrm>
        </p:grpSpPr>
        <p:grpSp>
          <p:nvGrpSpPr>
            <p:cNvPr id="156" name="Google Shape;156;p17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57" name="Google Shape;157;p17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58" name="Google Shape;158;p17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59" name="Google Shape;159;p17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60" name="Google Shape;160;p17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61" name="Google Shape;161;p17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62" name="Google Shape;162;p17"/>
                <p:cNvCxnSpPr>
                  <a:stCxn id="161" idx="3"/>
                  <a:endCxn id="159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63" name="Google Shape;163;p17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64" name="Google Shape;164;p17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65" name="Google Shape;165;p17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6" name="Google Shape;166;p17"/>
              <p:cNvCxnSpPr>
                <a:stCxn id="165" idx="3"/>
                <a:endCxn id="164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67" name="Google Shape;167;p17"/>
          <p:cNvGrpSpPr/>
          <p:nvPr/>
        </p:nvGrpSpPr>
        <p:grpSpPr>
          <a:xfrm>
            <a:off x="8392852" y="2277102"/>
            <a:ext cx="2306689" cy="804140"/>
            <a:chOff x="8610600" y="1690688"/>
            <a:chExt cx="2306689" cy="804140"/>
          </a:xfrm>
        </p:grpSpPr>
        <p:grpSp>
          <p:nvGrpSpPr>
            <p:cNvPr id="168" name="Google Shape;168;p17"/>
            <p:cNvGrpSpPr/>
            <p:nvPr/>
          </p:nvGrpSpPr>
          <p:grpSpPr>
            <a:xfrm>
              <a:off x="8610600" y="1690688"/>
              <a:ext cx="2306689" cy="804140"/>
              <a:chOff x="8610600" y="1710388"/>
              <a:chExt cx="2306689" cy="804140"/>
            </a:xfrm>
          </p:grpSpPr>
          <p:grpSp>
            <p:nvGrpSpPr>
              <p:cNvPr id="169" name="Google Shape;169;p17"/>
              <p:cNvGrpSpPr/>
              <p:nvPr/>
            </p:nvGrpSpPr>
            <p:grpSpPr>
              <a:xfrm>
                <a:off x="8610600" y="1710388"/>
                <a:ext cx="2306689" cy="416362"/>
                <a:chOff x="7639172" y="3718263"/>
                <a:chExt cx="2306689" cy="416362"/>
              </a:xfrm>
            </p:grpSpPr>
            <p:grpSp>
              <p:nvGrpSpPr>
                <p:cNvPr id="170" name="Google Shape;170;p17"/>
                <p:cNvGrpSpPr/>
                <p:nvPr/>
              </p:nvGrpSpPr>
              <p:grpSpPr>
                <a:xfrm>
                  <a:off x="8230323" y="3718263"/>
                  <a:ext cx="1715538" cy="416362"/>
                  <a:chOff x="7859666" y="5047591"/>
                  <a:chExt cx="1715538" cy="416362"/>
                </a:xfrm>
              </p:grpSpPr>
              <p:grpSp>
                <p:nvGrpSpPr>
                  <p:cNvPr id="171" name="Google Shape;171;p17"/>
                  <p:cNvGrpSpPr/>
                  <p:nvPr/>
                </p:nvGrpSpPr>
                <p:grpSpPr>
                  <a:xfrm>
                    <a:off x="8237143" y="5047591"/>
                    <a:ext cx="1338061" cy="416362"/>
                    <a:chOff x="9548716" y="4459501"/>
                    <a:chExt cx="1468191" cy="694563"/>
                  </a:xfrm>
                </p:grpSpPr>
                <p:sp>
                  <p:nvSpPr>
                    <p:cNvPr id="172" name="Google Shape;172;p17"/>
                    <p:cNvSpPr/>
                    <p:nvPr/>
                  </p:nvSpPr>
                  <p:spPr>
                    <a:xfrm>
                      <a:off x="9548716" y="4459501"/>
                      <a:ext cx="1468191" cy="694563"/>
                    </a:xfrm>
                    <a:prstGeom prst="rect">
                      <a:avLst/>
                    </a:prstGeom>
                    <a:solidFill>
                      <a:schemeClr val="accent6"/>
                    </a:solidFill>
                    <a:ln cap="flat" cmpd="sng" w="12700">
                      <a:solidFill>
                        <a:srgbClr val="517E33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i="0" lang="en-US" sz="1800" u="none" cap="none" strike="noStrike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b=4</a:t>
                      </a:r>
                      <a:endParaRPr/>
                    </a:p>
                  </p:txBody>
                </p:sp>
                <p:sp>
                  <p:nvSpPr>
                    <p:cNvPr id="173" name="Google Shape;173;p17"/>
                    <p:cNvSpPr/>
                    <p:nvPr/>
                  </p:nvSpPr>
                  <p:spPr>
                    <a:xfrm>
                      <a:off x="10251584" y="4504699"/>
                      <a:ext cx="700244" cy="579549"/>
                    </a:xfrm>
                    <a:prstGeom prst="rect">
                      <a:avLst/>
                    </a:prstGeom>
                    <a:solidFill>
                      <a:schemeClr val="accent1"/>
                    </a:solidFill>
                    <a:ln cap="flat" cmpd="sng" w="12700">
                      <a:solidFill>
                        <a:srgbClr val="42719B"/>
                      </a:solidFill>
                      <a:prstDash val="solid"/>
                      <a:miter lim="800000"/>
                      <a:headEnd len="sm" w="sm" type="none"/>
                      <a:tailEnd len="sm" w="sm" type="none"/>
                    </a:ln>
                  </p:spPr>
                  <p:txBody>
                    <a:bodyPr anchorCtr="0" anchor="ctr" bIns="45700" lIns="91425" spcFirstLastPara="1" rIns="91425" wrap="square" tIns="45700">
                      <a:noAutofit/>
                    </a:bodyPr>
                    <a:lstStyle/>
                    <a:p>
                      <a:pPr indent="0" lvl="0" marL="0" marR="0" rtl="0" 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b="1" lang="en-US" sz="1800">
                          <a:solidFill>
                            <a:schemeClr val="lt1"/>
                          </a:solidFill>
                          <a:latin typeface="Calibri"/>
                          <a:ea typeface="Calibri"/>
                          <a:cs typeface="Calibri"/>
                          <a:sym typeface="Calibri"/>
                        </a:rPr>
                        <a:t>a=3</a:t>
                      </a:r>
                      <a:endParaRPr/>
                    </a:p>
                  </p:txBody>
                </p:sp>
              </p:grpSp>
              <p:cxnSp>
                <p:nvCxnSpPr>
                  <p:cNvPr id="174" name="Google Shape;174;p17"/>
                  <p:cNvCxnSpPr/>
                  <p:nvPr/>
                </p:nvCxnSpPr>
                <p:spPr>
                  <a:xfrm flipH="1" rot="10800000">
                    <a:off x="7859666" y="5245313"/>
                    <a:ext cx="363839" cy="1"/>
                  </a:xfrm>
                  <a:prstGeom prst="straightConnector1">
                    <a:avLst/>
                  </a:prstGeom>
                  <a:noFill/>
                  <a:ln cap="flat" cmpd="sng" w="38100">
                    <a:solidFill>
                      <a:srgbClr val="002060"/>
                    </a:solidFill>
                    <a:prstDash val="solid"/>
                    <a:miter lim="800000"/>
                    <a:headEnd len="sm" w="sm" type="none"/>
                    <a:tailEnd len="med" w="med" type="triangle"/>
                  </a:ln>
                </p:spPr>
              </p:cxnSp>
            </p:grpSp>
            <p:sp>
              <p:nvSpPr>
                <p:cNvPr id="175" name="Google Shape;175;p17"/>
                <p:cNvSpPr/>
                <p:nvPr/>
              </p:nvSpPr>
              <p:spPr>
                <a:xfrm>
                  <a:off x="7639172" y="3744683"/>
                  <a:ext cx="591151" cy="342603"/>
                </a:xfrm>
                <a:prstGeom prst="rect">
                  <a:avLst/>
                </a:prstGeom>
                <a:noFill/>
                <a:ln cap="flat" cmpd="sng" w="12700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rgbClr val="002060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a2</a:t>
                  </a:r>
                  <a:endParaRPr/>
                </a:p>
              </p:txBody>
            </p:sp>
          </p:grpSp>
          <p:sp>
            <p:nvSpPr>
              <p:cNvPr id="176" name="Google Shape;176;p17"/>
              <p:cNvSpPr/>
              <p:nvPr/>
            </p:nvSpPr>
            <p:spPr>
              <a:xfrm>
                <a:off x="8644142" y="2171925"/>
                <a:ext cx="591151" cy="342603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0020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ptr</a:t>
                </a:r>
                <a:endParaRPr b="1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cxnSp>
          <p:nvCxnSpPr>
            <p:cNvPr id="177" name="Google Shape;177;p17"/>
            <p:cNvCxnSpPr>
              <a:stCxn id="176" idx="3"/>
              <a:endCxn id="172" idx="1"/>
            </p:cNvCxnSpPr>
            <p:nvPr/>
          </p:nvCxnSpPr>
          <p:spPr>
            <a:xfrm flipH="1" rot="10800000">
              <a:off x="9235293" y="1898727"/>
              <a:ext cx="343800" cy="424800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1" name="Shape 1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2" name="Google Shape;18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83" name="Google Shape;18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4" name="Google Shape;184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Downcasting Pointers</a:t>
            </a:r>
            <a:endParaRPr/>
          </a:p>
        </p:txBody>
      </p:sp>
      <p:sp>
        <p:nvSpPr>
          <p:cNvPr id="185" name="Google Shape;185;p18"/>
          <p:cNvSpPr txBox="1"/>
          <p:nvPr>
            <p:ph idx="1" type="body"/>
          </p:nvPr>
        </p:nvSpPr>
        <p:spPr>
          <a:xfrm>
            <a:off x="838200" y="1339403"/>
            <a:ext cx="8341359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* a2 = new B(3, 4);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//A’s pointer to B’s object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a2-&gt;print();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//B’s print called.</a:t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C *ptr = dynamic_cast&lt;C*&gt;(a2);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	if (ptr != NULL) 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//return null when failed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	 ptr-&gt;print();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Type Casting failed as A’s pointer is pointing to B’s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Through Null check we can avoid run time error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186" name="Google Shape;186;p18"/>
          <p:cNvGrpSpPr/>
          <p:nvPr/>
        </p:nvGrpSpPr>
        <p:grpSpPr>
          <a:xfrm>
            <a:off x="11185597" y="362170"/>
            <a:ext cx="700245" cy="2896551"/>
            <a:chOff x="7005449" y="2575811"/>
            <a:chExt cx="700245" cy="2896551"/>
          </a:xfrm>
        </p:grpSpPr>
        <p:grpSp>
          <p:nvGrpSpPr>
            <p:cNvPr id="187" name="Google Shape;187;p18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88" name="Google Shape;188;p18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89" name="Google Shape;189;p18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90" name="Google Shape;190;p18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91" name="Google Shape;191;p18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92" name="Google Shape;192;p18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93" name="Google Shape;193;p18"/>
                <p:cNvCxnSpPr>
                  <a:stCxn id="192" idx="3"/>
                  <a:endCxn id="190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94" name="Google Shape;194;p18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95" name="Google Shape;195;p18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96" name="Google Shape;196;p18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7" name="Google Shape;197;p18"/>
              <p:cNvCxnSpPr>
                <a:stCxn id="196" idx="3"/>
                <a:endCxn id="195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198" name="Google Shape;198;p18"/>
          <p:cNvGrpSpPr/>
          <p:nvPr/>
        </p:nvGrpSpPr>
        <p:grpSpPr>
          <a:xfrm>
            <a:off x="8392852" y="2277102"/>
            <a:ext cx="2306689" cy="416362"/>
            <a:chOff x="7639172" y="3718263"/>
            <a:chExt cx="2306689" cy="416362"/>
          </a:xfrm>
        </p:grpSpPr>
        <p:grpSp>
          <p:nvGrpSpPr>
            <p:cNvPr id="199" name="Google Shape;199;p18"/>
            <p:cNvGrpSpPr/>
            <p:nvPr/>
          </p:nvGrpSpPr>
          <p:grpSpPr>
            <a:xfrm>
              <a:off x="8230323" y="3718263"/>
              <a:ext cx="1715538" cy="416362"/>
              <a:chOff x="7859666" y="5047591"/>
              <a:chExt cx="1715538" cy="416362"/>
            </a:xfrm>
          </p:grpSpPr>
          <p:grpSp>
            <p:nvGrpSpPr>
              <p:cNvPr id="200" name="Google Shape;200;p18"/>
              <p:cNvGrpSpPr/>
              <p:nvPr/>
            </p:nvGrpSpPr>
            <p:grpSpPr>
              <a:xfrm>
                <a:off x="8237143" y="5047591"/>
                <a:ext cx="1338061" cy="416362"/>
                <a:chOff x="9548716" y="4459501"/>
                <a:chExt cx="1468191" cy="694563"/>
              </a:xfrm>
            </p:grpSpPr>
            <p:sp>
              <p:nvSpPr>
                <p:cNvPr id="201" name="Google Shape;201;p18"/>
                <p:cNvSpPr/>
                <p:nvPr/>
              </p:nvSpPr>
              <p:spPr>
                <a:xfrm>
                  <a:off x="9548716" y="4459501"/>
                  <a:ext cx="1468191" cy="694563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b=4</a:t>
                  </a:r>
                  <a:endParaRPr/>
                </a:p>
              </p:txBody>
            </p:sp>
            <p:sp>
              <p:nvSpPr>
                <p:cNvPr id="202" name="Google Shape;202;p18"/>
                <p:cNvSpPr/>
                <p:nvPr/>
              </p:nvSpPr>
              <p:spPr>
                <a:xfrm>
                  <a:off x="10251584" y="4504699"/>
                  <a:ext cx="700244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a=3</a:t>
                  </a:r>
                  <a:endParaRPr/>
                </a:p>
              </p:txBody>
            </p:sp>
          </p:grpSp>
          <p:cxnSp>
            <p:nvCxnSpPr>
              <p:cNvPr id="203" name="Google Shape;203;p18"/>
              <p:cNvCxnSpPr/>
              <p:nvPr/>
            </p:nvCxnSpPr>
            <p:spPr>
              <a:xfrm flipH="1" rot="10800000">
                <a:off x="7859666" y="5245313"/>
                <a:ext cx="363839" cy="1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</p:grpSp>
        <p:sp>
          <p:nvSpPr>
            <p:cNvPr id="204" name="Google Shape;204;p18"/>
            <p:cNvSpPr/>
            <p:nvPr/>
          </p:nvSpPr>
          <p:spPr>
            <a:xfrm>
              <a:off x="7639172" y="3744683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a2</a:t>
              </a:r>
              <a:endParaRPr/>
            </a:p>
          </p:txBody>
        </p:sp>
      </p:grp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10" name="Google Shape;210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11" name="Google Shape;211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Downcasting Pointers</a:t>
            </a:r>
            <a:endParaRPr/>
          </a:p>
        </p:txBody>
      </p:sp>
      <p:sp>
        <p:nvSpPr>
          <p:cNvPr id="212" name="Google Shape;212;p19"/>
          <p:cNvSpPr txBox="1"/>
          <p:nvPr>
            <p:ph idx="1" type="body"/>
          </p:nvPr>
        </p:nvSpPr>
        <p:spPr>
          <a:xfrm>
            <a:off x="838200" y="1339403"/>
            <a:ext cx="8341359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 * a3 = new C(5, 6, 7);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pointer to C’s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a3-&gt;print();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//C’s print called.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C *ptr = dynamic_cast&lt;C*&gt;(a3);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	if (ptr != NULL) 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//return null when failed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	 ptr-&gt;print();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000">
              <a:solidFill>
                <a:srgbClr val="00B050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None/>
            </a:pPr>
            <a:r>
              <a:rPr b="1" lang="en-US" sz="2000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Type Casting is successful because A’s pointer is pointing to C’s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Not create new object just perform down casting of same object for derived class pointer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rPr lang="en-US" sz="21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213" name="Google Shape;213;p19"/>
          <p:cNvGrpSpPr/>
          <p:nvPr/>
        </p:nvGrpSpPr>
        <p:grpSpPr>
          <a:xfrm>
            <a:off x="11185597" y="362170"/>
            <a:ext cx="700245" cy="2896551"/>
            <a:chOff x="7005449" y="2575811"/>
            <a:chExt cx="700245" cy="2896551"/>
          </a:xfrm>
        </p:grpSpPr>
        <p:grpSp>
          <p:nvGrpSpPr>
            <p:cNvPr id="214" name="Google Shape;214;p19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15" name="Google Shape;215;p19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16" name="Google Shape;216;p19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17" name="Google Shape;217;p19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18" name="Google Shape;218;p19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19" name="Google Shape;219;p19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20" name="Google Shape;220;p19"/>
                <p:cNvCxnSpPr>
                  <a:stCxn id="219" idx="3"/>
                  <a:endCxn id="217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21" name="Google Shape;221;p19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22" name="Google Shape;222;p19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23" name="Google Shape;223;p19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24" name="Google Shape;224;p19"/>
              <p:cNvCxnSpPr>
                <a:stCxn id="223" idx="3"/>
                <a:endCxn id="222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25" name="Google Shape;225;p19"/>
          <p:cNvGrpSpPr/>
          <p:nvPr/>
        </p:nvGrpSpPr>
        <p:grpSpPr>
          <a:xfrm>
            <a:off x="7547309" y="2126750"/>
            <a:ext cx="2906555" cy="900462"/>
            <a:chOff x="8392852" y="3449103"/>
            <a:chExt cx="2906555" cy="900462"/>
          </a:xfrm>
        </p:grpSpPr>
        <p:grpSp>
          <p:nvGrpSpPr>
            <p:cNvPr id="226" name="Google Shape;226;p19"/>
            <p:cNvGrpSpPr/>
            <p:nvPr/>
          </p:nvGrpSpPr>
          <p:grpSpPr>
            <a:xfrm>
              <a:off x="8392852" y="3449103"/>
              <a:ext cx="2906555" cy="463383"/>
              <a:chOff x="8279042" y="4497841"/>
              <a:chExt cx="2906555" cy="463383"/>
            </a:xfrm>
          </p:grpSpPr>
          <p:grpSp>
            <p:nvGrpSpPr>
              <p:cNvPr id="227" name="Google Shape;227;p19"/>
              <p:cNvGrpSpPr/>
              <p:nvPr/>
            </p:nvGrpSpPr>
            <p:grpSpPr>
              <a:xfrm>
                <a:off x="9234032" y="4497841"/>
                <a:ext cx="1951565" cy="463383"/>
                <a:chOff x="8319752" y="3648744"/>
                <a:chExt cx="2141360" cy="773002"/>
              </a:xfrm>
            </p:grpSpPr>
            <p:sp>
              <p:nvSpPr>
                <p:cNvPr id="228" name="Google Shape;228;p19"/>
                <p:cNvSpPr/>
                <p:nvPr/>
              </p:nvSpPr>
              <p:spPr>
                <a:xfrm>
                  <a:off x="8319752" y="3648744"/>
                  <a:ext cx="2141360" cy="773002"/>
                </a:xfrm>
                <a:prstGeom prst="rect">
                  <a:avLst/>
                </a:prstGeom>
                <a:solidFill>
                  <a:schemeClr val="accent4"/>
                </a:solidFill>
                <a:ln cap="flat" cmpd="sng" w="12700">
                  <a:solidFill>
                    <a:srgbClr val="BA8C00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l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18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c=7</a:t>
                  </a:r>
                  <a:endParaRPr/>
                </a:p>
              </p:txBody>
            </p:sp>
            <p:grpSp>
              <p:nvGrpSpPr>
                <p:cNvPr id="229" name="Google Shape;229;p19"/>
                <p:cNvGrpSpPr/>
                <p:nvPr/>
              </p:nvGrpSpPr>
              <p:grpSpPr>
                <a:xfrm>
                  <a:off x="8933239" y="3680708"/>
                  <a:ext cx="1468191" cy="694563"/>
                  <a:chOff x="9548716" y="4459501"/>
                  <a:chExt cx="1468191" cy="694563"/>
                </a:xfrm>
              </p:grpSpPr>
              <p:sp>
                <p:nvSpPr>
                  <p:cNvPr id="230" name="Google Shape;230;p19"/>
                  <p:cNvSpPr/>
                  <p:nvPr/>
                </p:nvSpPr>
                <p:spPr>
                  <a:xfrm>
                    <a:off x="9548716" y="4459501"/>
                    <a:ext cx="1468191" cy="694563"/>
                  </a:xfrm>
                  <a:prstGeom prst="rect">
                    <a:avLst/>
                  </a:prstGeom>
                  <a:solidFill>
                    <a:schemeClr val="accent6"/>
                  </a:solidFill>
                  <a:ln cap="flat" cmpd="sng" w="12700">
                    <a:solidFill>
                      <a:srgbClr val="517E33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l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b=6</a:t>
                    </a:r>
                    <a:endParaRPr/>
                  </a:p>
                </p:txBody>
              </p:sp>
              <p:sp>
                <p:nvSpPr>
                  <p:cNvPr id="231" name="Google Shape;231;p19"/>
                  <p:cNvSpPr/>
                  <p:nvPr/>
                </p:nvSpPr>
                <p:spPr>
                  <a:xfrm>
                    <a:off x="10251584" y="4504699"/>
                    <a:ext cx="700244" cy="579549"/>
                  </a:xfrm>
                  <a:prstGeom prst="rect">
                    <a:avLst/>
                  </a:prstGeom>
                  <a:solidFill>
                    <a:schemeClr val="accent1"/>
                  </a:solidFill>
                  <a:ln cap="flat" cmpd="sng" w="12700">
                    <a:solidFill>
                      <a:srgbClr val="42719B"/>
                    </a:solidFill>
                    <a:prstDash val="solid"/>
                    <a:miter lim="800000"/>
                    <a:headEnd len="sm" w="sm" type="none"/>
                    <a:tailEnd len="sm" w="sm" type="none"/>
                  </a:ln>
                </p:spPr>
                <p:txBody>
                  <a:bodyPr anchorCtr="0" anchor="ctr" bIns="45700" lIns="91425" spcFirstLastPara="1" rIns="91425" wrap="square" tIns="45700">
                    <a:noAutofit/>
                  </a:bodyPr>
                  <a:lstStyle/>
                  <a:p>
                    <a:pPr indent="0" lvl="0" marL="0" marR="0" rtl="0" algn="ctr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r>
                      <a:rPr b="1" lang="en-US" sz="1800">
                        <a:solidFill>
                          <a:schemeClr val="lt1"/>
                        </a:solidFill>
                        <a:latin typeface="Calibri"/>
                        <a:ea typeface="Calibri"/>
                        <a:cs typeface="Calibri"/>
                        <a:sym typeface="Calibri"/>
                      </a:rPr>
                      <a:t>a=5</a:t>
                    </a:r>
                    <a:endParaRPr/>
                  </a:p>
                </p:txBody>
              </p:sp>
            </p:grpSp>
          </p:grpSp>
          <p:cxnSp>
            <p:nvCxnSpPr>
              <p:cNvPr id="232" name="Google Shape;232;p19"/>
              <p:cNvCxnSpPr/>
              <p:nvPr/>
            </p:nvCxnSpPr>
            <p:spPr>
              <a:xfrm flipH="1" rot="10800000">
                <a:off x="8870193" y="4713097"/>
                <a:ext cx="363839" cy="1"/>
              </a:xfrm>
              <a:prstGeom prst="straightConnector1">
                <a:avLst/>
              </a:prstGeom>
              <a:noFill/>
              <a:ln cap="flat" cmpd="sng" w="38100">
                <a:solidFill>
                  <a:srgbClr val="002060"/>
                </a:solidFill>
                <a:prstDash val="solid"/>
                <a:miter lim="800000"/>
                <a:headEnd len="sm" w="sm" type="none"/>
                <a:tailEnd len="med" w="med" type="triangle"/>
              </a:ln>
            </p:spPr>
          </p:cxnSp>
          <p:sp>
            <p:nvSpPr>
              <p:cNvPr id="233" name="Google Shape;233;p19"/>
              <p:cNvSpPr/>
              <p:nvPr/>
            </p:nvSpPr>
            <p:spPr>
              <a:xfrm>
                <a:off x="8279042" y="4541795"/>
                <a:ext cx="591151" cy="342603"/>
              </a:xfrm>
              <a:prstGeom prst="rect">
                <a:avLst/>
              </a:prstGeom>
              <a:noFill/>
              <a:ln cap="flat" cmpd="sng" w="12700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1800">
                    <a:solidFill>
                      <a:srgbClr val="002060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a3</a:t>
                </a:r>
                <a:endParaRPr/>
              </a:p>
            </p:txBody>
          </p:sp>
        </p:grpSp>
        <p:sp>
          <p:nvSpPr>
            <p:cNvPr id="234" name="Google Shape;234;p19"/>
            <p:cNvSpPr/>
            <p:nvPr/>
          </p:nvSpPr>
          <p:spPr>
            <a:xfrm>
              <a:off x="8392852" y="4006962"/>
              <a:ext cx="591151" cy="342603"/>
            </a:xfrm>
            <a:prstGeom prst="rect">
              <a:avLst/>
            </a:prstGeom>
            <a:noFill/>
            <a:ln cap="flat" cmpd="sng" w="12700">
              <a:solidFill>
                <a:schemeClr val="dk1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ptr</a:t>
              </a:r>
              <a:endParaRPr b="1" sz="1800">
                <a:solidFill>
                  <a:srgbClr val="002060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  <p:cxnSp>
          <p:nvCxnSpPr>
            <p:cNvPr id="235" name="Google Shape;235;p19"/>
            <p:cNvCxnSpPr>
              <a:stCxn id="234" idx="3"/>
            </p:cNvCxnSpPr>
            <p:nvPr/>
          </p:nvCxnSpPr>
          <p:spPr>
            <a:xfrm flipH="1" rot="10800000">
              <a:off x="8984003" y="3753464"/>
              <a:ext cx="343800" cy="424800"/>
            </a:xfrm>
            <a:prstGeom prst="straightConnector1">
              <a:avLst/>
            </a:prstGeom>
            <a:noFill/>
            <a:ln cap="flat" cmpd="sng" w="38100">
              <a:solidFill>
                <a:srgbClr val="002060"/>
              </a:solidFill>
              <a:prstDash val="solid"/>
              <a:miter lim="800000"/>
              <a:headEnd len="sm" w="sm" type="none"/>
              <a:tailEnd len="med" w="med" type="triangle"/>
            </a:ln>
          </p:spPr>
        </p:cxnSp>
      </p:grp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Down casting References</a:t>
            </a:r>
            <a:endParaRPr/>
          </a:p>
        </p:txBody>
      </p:sp>
      <p:sp>
        <p:nvSpPr>
          <p:cNvPr id="241" name="Google Shape;241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42" name="Google Shape;242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3" name="Google Shape;243;p20"/>
          <p:cNvSpPr txBox="1"/>
          <p:nvPr>
            <p:ph idx="1" type="body"/>
          </p:nvPr>
        </p:nvSpPr>
        <p:spPr>
          <a:xfrm>
            <a:off x="694767" y="1521965"/>
            <a:ext cx="10509853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B050"/>
              </a:buClr>
              <a:buSzPts val="2800"/>
              <a:buChar char="•"/>
            </a:pPr>
            <a:r>
              <a:rPr lang="en-US">
                <a:solidFill>
                  <a:srgbClr val="00B050"/>
                </a:solidFill>
              </a:rPr>
              <a:t>Down casting converts base class reference to derived class object</a:t>
            </a:r>
            <a:r>
              <a:rPr lang="en-US"/>
              <a:t>,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if base class is pointing to derived class object.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</a:t>
            </a:r>
            <a:r>
              <a:rPr lang="en-US"/>
              <a:t> operator is used for down casting References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Determine object's type at runtime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No way to check,  if not of proper type (cannot be cast)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Exception is generated by system for bad cast error.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b="1" lang="en-US">
                <a:solidFill>
                  <a:srgbClr val="FF0000"/>
                </a:solidFill>
                <a:latin typeface="Courier New"/>
                <a:ea typeface="Courier New"/>
                <a:cs typeface="Courier New"/>
                <a:sym typeface="Courier New"/>
              </a:rPr>
              <a:t>dynamic_cast </a:t>
            </a:r>
            <a:r>
              <a:rPr lang="en-US"/>
              <a:t>will not work 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With protected and private inheritance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With classes, which not have any virtual functions.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Down casting is helpful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For accessing explicitly derived class data and functions that does not exist in base class.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49" name="Google Shape;249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0" name="Google Shape;250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Down casting References</a:t>
            </a:r>
            <a:endParaRPr/>
          </a:p>
        </p:txBody>
      </p:sp>
      <p:sp>
        <p:nvSpPr>
          <p:cNvPr id="251" name="Google Shape;251;p21"/>
          <p:cNvSpPr txBox="1"/>
          <p:nvPr>
            <p:ph idx="1" type="body"/>
          </p:nvPr>
        </p:nvSpPr>
        <p:spPr>
          <a:xfrm>
            <a:off x="838201" y="1339403"/>
            <a:ext cx="8370928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 &amp; a = A(4);</a:t>
            </a:r>
            <a:endParaRPr sz="20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a.print(); </a:t>
            </a:r>
            <a:r>
              <a:rPr lang="en-US" sz="20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//A’s print called.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try{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B &amp; b1 = dynamic_cast&lt;B &amp;&gt; (a);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b1.print();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catch (bad_cast e){ </a:t>
            </a:r>
            <a:r>
              <a:rPr lang="en-US" sz="21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//throws bad cast error.</a:t>
            </a:r>
            <a:endParaRPr/>
          </a:p>
          <a:p>
            <a:pPr indent="0" lvl="2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>
                <a:latin typeface="Consolas"/>
                <a:ea typeface="Consolas"/>
                <a:cs typeface="Consolas"/>
                <a:sym typeface="Consolas"/>
              </a:rPr>
              <a:t>cout &lt;&lt; e.what()&lt;&lt;endl;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Type Casting failed as A’s </a:t>
            </a:r>
            <a:r>
              <a:rPr b="1" lang="en-US" sz="20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reference</a:t>
            </a: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is to A’s object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000"/>
              <a:buNone/>
            </a:pPr>
            <a:r>
              <a:rPr b="1" lang="en-US" sz="20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Bad Cast Error is generated by system</a:t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0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lang="en-US" sz="2000"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100"/>
              <a:buNone/>
            </a:pPr>
            <a:r>
              <a:t/>
            </a:r>
            <a:endParaRPr sz="2100"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  <p:grpSp>
        <p:nvGrpSpPr>
          <p:cNvPr id="252" name="Google Shape;252;p21"/>
          <p:cNvGrpSpPr/>
          <p:nvPr/>
        </p:nvGrpSpPr>
        <p:grpSpPr>
          <a:xfrm>
            <a:off x="11185597" y="362170"/>
            <a:ext cx="700245" cy="2896551"/>
            <a:chOff x="7005449" y="2575811"/>
            <a:chExt cx="700245" cy="2896551"/>
          </a:xfrm>
        </p:grpSpPr>
        <p:grpSp>
          <p:nvGrpSpPr>
            <p:cNvPr id="253" name="Google Shape;253;p21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54" name="Google Shape;254;p21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55" name="Google Shape;255;p21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56" name="Google Shape;256;p21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lang="en-US" sz="2400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57" name="Google Shape;257;p21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58" name="Google Shape;258;p21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sz="18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59" name="Google Shape;259;p21"/>
                <p:cNvCxnSpPr>
                  <a:stCxn id="258" idx="3"/>
                  <a:endCxn id="256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60" name="Google Shape;260;p21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61" name="Google Shape;261;p21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62" name="Google Shape;262;p21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3" name="Google Shape;263;p21"/>
              <p:cNvCxnSpPr>
                <a:stCxn id="262" idx="3"/>
                <a:endCxn id="261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grpSp>
        <p:nvGrpSpPr>
          <p:cNvPr id="264" name="Google Shape;264;p21"/>
          <p:cNvGrpSpPr/>
          <p:nvPr/>
        </p:nvGrpSpPr>
        <p:grpSpPr>
          <a:xfrm>
            <a:off x="8203842" y="1929079"/>
            <a:ext cx="1044362" cy="342603"/>
            <a:chOff x="8471531" y="2431977"/>
            <a:chExt cx="1044362" cy="342603"/>
          </a:xfrm>
        </p:grpSpPr>
        <p:sp>
          <p:nvSpPr>
            <p:cNvPr id="265" name="Google Shape;265;p21"/>
            <p:cNvSpPr/>
            <p:nvPr/>
          </p:nvSpPr>
          <p:spPr>
            <a:xfrm>
              <a:off x="8924742" y="2431977"/>
              <a:ext cx="591151" cy="34260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a=4</a:t>
              </a:r>
              <a:endParaRPr/>
            </a:p>
          </p:txBody>
        </p:sp>
        <p:sp>
          <p:nvSpPr>
            <p:cNvPr id="266" name="Google Shape;266;p21"/>
            <p:cNvSpPr/>
            <p:nvPr/>
          </p:nvSpPr>
          <p:spPr>
            <a:xfrm>
              <a:off x="8471531" y="2431977"/>
              <a:ext cx="496378" cy="342603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1800">
                  <a:solidFill>
                    <a:srgbClr val="002060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