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Questria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65A603-17C6-4A3A-AFEC-A6B368093FE8}">
  <a:tblStyle styleId="{8065A603-17C6-4A3A-AFEC-A6B368093FE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771C543-C3E9-4960-AA63-81EB1A65983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estria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Inheritance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 Private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9" name="Google Shape;2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80" name="Google Shape;2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10755512" y="1258435"/>
            <a:ext cx="700245" cy="1756606"/>
            <a:chOff x="8816986" y="1767975"/>
            <a:chExt cx="700245" cy="1756606"/>
          </a:xfrm>
        </p:grpSpPr>
        <p:grpSp>
          <p:nvGrpSpPr>
            <p:cNvPr id="282" name="Google Shape;282;p22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283" name="Google Shape;283;p22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84" name="Google Shape;284;p22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285" name="Google Shape;285;p22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286" name="Google Shape;286;p22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7" name="Google Shape;287;p22"/>
              <p:cNvCxnSpPr>
                <a:stCxn id="286" idx="3"/>
                <a:endCxn id="284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88" name="Google Shape;288;p22"/>
          <p:cNvSpPr txBox="1"/>
          <p:nvPr>
            <p:ph idx="1" type="body"/>
          </p:nvPr>
        </p:nvSpPr>
        <p:spPr>
          <a:xfrm>
            <a:off x="838200" y="1349106"/>
            <a:ext cx="9413384" cy="1883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b="1" lang="en-US">
                <a:solidFill>
                  <a:srgbClr val="00B050"/>
                </a:solidFill>
              </a:rPr>
              <a:t>Public</a:t>
            </a:r>
            <a:r>
              <a:rPr lang="en-US"/>
              <a:t> members of base class inherited as </a:t>
            </a:r>
            <a:r>
              <a:rPr b="1" lang="en-US">
                <a:solidFill>
                  <a:srgbClr val="FF0000"/>
                </a:solidFill>
              </a:rPr>
              <a:t>private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Private</a:t>
            </a:r>
            <a:r>
              <a:rPr lang="en-US"/>
              <a:t>  members of base class are inherited as </a:t>
            </a:r>
            <a:r>
              <a:rPr b="1" lang="en-US">
                <a:solidFill>
                  <a:srgbClr val="FF0000"/>
                </a:solidFill>
              </a:rPr>
              <a:t>private</a:t>
            </a:r>
            <a:r>
              <a:rPr lang="en-US"/>
              <a:t>, and need to call getter setters to access them from derived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Protected</a:t>
            </a:r>
            <a:r>
              <a:rPr lang="en-US"/>
              <a:t> members are inherited as </a:t>
            </a:r>
            <a:r>
              <a:rPr b="1" lang="en-US">
                <a:solidFill>
                  <a:srgbClr val="FF0000"/>
                </a:solidFill>
              </a:rPr>
              <a:t>private</a:t>
            </a:r>
            <a:r>
              <a:rPr lang="en-US"/>
              <a:t> and derived class can directly access them.</a:t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1717446" y="3232597"/>
            <a:ext cx="4563168" cy="315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A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//private inheritance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0" name="Google Shape;290;p22"/>
          <p:cNvCxnSpPr/>
          <p:nvPr/>
        </p:nvCxnSpPr>
        <p:spPr>
          <a:xfrm>
            <a:off x="5955370" y="3232597"/>
            <a:ext cx="0" cy="286340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22"/>
          <p:cNvSpPr txBox="1"/>
          <p:nvPr/>
        </p:nvSpPr>
        <p:spPr>
          <a:xfrm>
            <a:off x="6280614" y="3232597"/>
            <a:ext cx="5073186" cy="31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public in a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inherited as private and cannot be accessed from object of class B outside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9080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9901462" y="3450153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293" name="Google Shape;293;p22"/>
          <p:cNvGrpSpPr/>
          <p:nvPr/>
        </p:nvGrpSpPr>
        <p:grpSpPr>
          <a:xfrm>
            <a:off x="9548716" y="4459501"/>
            <a:ext cx="1468191" cy="694563"/>
            <a:chOff x="9548716" y="4459501"/>
            <a:chExt cx="1468191" cy="694563"/>
          </a:xfrm>
        </p:grpSpPr>
        <p:sp>
          <p:nvSpPr>
            <p:cNvPr id="294" name="Google Shape;294;p22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914400" y="365125"/>
            <a:ext cx="10439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Types and Members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1" name="Google Shape;30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02" name="Google Shape;30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3" name="Google Shape;303;p23"/>
          <p:cNvGraphicFramePr/>
          <p:nvPr/>
        </p:nvGraphicFramePr>
        <p:xfrm>
          <a:off x="183004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{6771C543-C3E9-4960-AA63-81EB1A659838}</a:tableStyleId>
              </a:tblPr>
              <a:tblGrid>
                <a:gridCol w="2015225"/>
                <a:gridCol w="1810350"/>
                <a:gridCol w="1848650"/>
                <a:gridCol w="2386700"/>
              </a:tblGrid>
              <a:tr h="8694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Base class Members</a:t>
                      </a:r>
                      <a:endParaRPr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Inheritance</a:t>
                      </a:r>
                      <a:r>
                        <a:rPr lang="en-US" sz="2400"/>
                        <a:t> Types and member access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changes in derived class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42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Public</a:t>
                      </a:r>
                      <a:endParaRPr b="1" i="0" sz="24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70C0"/>
                          </a:solidFill>
                        </a:rPr>
                        <a:t>Protected</a:t>
                      </a:r>
                      <a:endParaRPr b="1" i="0" sz="24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Private</a:t>
                      </a:r>
                      <a:endParaRPr b="1" i="0" sz="2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63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Private</a:t>
                      </a:r>
                      <a:endParaRPr b="1" i="0" sz="2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Private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Private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Private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42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70C0"/>
                          </a:solidFill>
                        </a:rPr>
                        <a:t>Protected</a:t>
                      </a:r>
                      <a:endParaRPr b="1" i="0" sz="24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Protected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Protected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Private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42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Public</a:t>
                      </a:r>
                      <a:endParaRPr b="1" i="0" sz="24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Public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Protected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Private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 Examples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9" name="Google Shape;30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10" name="Google Shape;3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24"/>
          <p:cNvSpPr txBox="1"/>
          <p:nvPr/>
        </p:nvSpPr>
        <p:spPr>
          <a:xfrm>
            <a:off x="969284" y="1415274"/>
            <a:ext cx="375045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//public inheritance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b="1"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 = 0){ this-&gt;b = 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//protected inheritance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c=0){ this-&gt;c = c;}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2" name="Google Shape;312;p24"/>
          <p:cNvCxnSpPr/>
          <p:nvPr/>
        </p:nvCxnSpPr>
        <p:spPr>
          <a:xfrm>
            <a:off x="4803820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24"/>
          <p:cNvSpPr txBox="1"/>
          <p:nvPr/>
        </p:nvSpPr>
        <p:spPr>
          <a:xfrm>
            <a:off x="5150054" y="1693283"/>
            <a:ext cx="5073186" cy="3817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public in a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public in b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c1.print(); </a:t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inherited as protected and cannot be accessed from object of class C outside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Google Shape;314;p24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315" name="Google Shape;315;p24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16" name="Google Shape;316;p24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17" name="Google Shape;317;p24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18" name="Google Shape;318;p24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19" name="Google Shape;319;p24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20" name="Google Shape;320;p24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1" name="Google Shape;321;p24"/>
                <p:cNvCxnSpPr>
                  <a:stCxn id="320" idx="3"/>
                  <a:endCxn id="31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22" name="Google Shape;322;p24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23" name="Google Shape;323;p24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5" name="Google Shape;325;p24"/>
              <p:cNvCxnSpPr>
                <a:stCxn id="324" idx="3"/>
                <a:endCxn id="32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26" name="Google Shape;326;p24"/>
          <p:cNvSpPr/>
          <p:nvPr/>
        </p:nvSpPr>
        <p:spPr>
          <a:xfrm>
            <a:off x="8894588" y="169068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327" name="Google Shape;327;p24"/>
          <p:cNvGrpSpPr/>
          <p:nvPr/>
        </p:nvGrpSpPr>
        <p:grpSpPr>
          <a:xfrm>
            <a:off x="8541842" y="2700036"/>
            <a:ext cx="1468191" cy="694563"/>
            <a:chOff x="9548716" y="4459501"/>
            <a:chExt cx="1468191" cy="694563"/>
          </a:xfrm>
        </p:grpSpPr>
        <p:sp>
          <p:nvSpPr>
            <p:cNvPr id="328" name="Google Shape;328;p24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8332703" y="3711952"/>
            <a:ext cx="2141360" cy="773002"/>
            <a:chOff x="8319752" y="3648744"/>
            <a:chExt cx="2141360" cy="773002"/>
          </a:xfrm>
        </p:grpSpPr>
        <p:sp>
          <p:nvSpPr>
            <p:cNvPr id="331" name="Google Shape;331;p24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332" name="Google Shape;332;p24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 Examples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" name="Google Shape;34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41" name="Google Shape;34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969284" y="1415274"/>
            <a:ext cx="3699308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//private inheritance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 = 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//protected inheritance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c=0){ this-&gt;c = c;}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3" name="Google Shape;343;p25"/>
          <p:cNvCxnSpPr/>
          <p:nvPr/>
        </p:nvCxnSpPr>
        <p:spPr>
          <a:xfrm>
            <a:off x="4803820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25"/>
          <p:cNvSpPr txBox="1"/>
          <p:nvPr/>
        </p:nvSpPr>
        <p:spPr>
          <a:xfrm>
            <a:off x="5150054" y="1693283"/>
            <a:ext cx="5073186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public in a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now private in b cannot be accessed from object of class B outside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c1.print(); </a:t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inherited as private and cannot be accessed from object of class C outside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25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346" name="Google Shape;346;p2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47" name="Google Shape;347;p2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48" name="Google Shape;348;p2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49" name="Google Shape;349;p2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50" name="Google Shape;350;p2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51" name="Google Shape;351;p2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2" name="Google Shape;352;p25"/>
                <p:cNvCxnSpPr>
                  <a:stCxn id="351" idx="3"/>
                  <a:endCxn id="34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53" name="Google Shape;353;p2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54" name="Google Shape;354;p2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6" name="Google Shape;356;p25"/>
              <p:cNvCxnSpPr>
                <a:stCxn id="355" idx="3"/>
                <a:endCxn id="35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57" name="Google Shape;357;p25"/>
          <p:cNvSpPr/>
          <p:nvPr/>
        </p:nvSpPr>
        <p:spPr>
          <a:xfrm>
            <a:off x="8876683" y="165323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358" name="Google Shape;358;p25"/>
          <p:cNvGrpSpPr/>
          <p:nvPr/>
        </p:nvGrpSpPr>
        <p:grpSpPr>
          <a:xfrm>
            <a:off x="8523937" y="2662586"/>
            <a:ext cx="1468191" cy="694563"/>
            <a:chOff x="9548716" y="4459501"/>
            <a:chExt cx="1468191" cy="694563"/>
          </a:xfrm>
        </p:grpSpPr>
        <p:sp>
          <p:nvSpPr>
            <p:cNvPr id="359" name="Google Shape;359;p25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  <p:grpSp>
        <p:nvGrpSpPr>
          <p:cNvPr id="361" name="Google Shape;361;p25"/>
          <p:cNvGrpSpPr/>
          <p:nvPr/>
        </p:nvGrpSpPr>
        <p:grpSpPr>
          <a:xfrm>
            <a:off x="8297038" y="3969104"/>
            <a:ext cx="2141360" cy="773002"/>
            <a:chOff x="8319752" y="3648744"/>
            <a:chExt cx="2141360" cy="773002"/>
          </a:xfrm>
        </p:grpSpPr>
        <p:sp>
          <p:nvSpPr>
            <p:cNvPr id="362" name="Google Shape;362;p25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363" name="Google Shape;363;p25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364" name="Google Shape;364;p25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838200" y="150365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Members that are not Inherited from base class are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070C0"/>
                </a:solidFill>
              </a:rPr>
              <a:t>Constructors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FFC000"/>
                </a:solidFill>
              </a:rPr>
              <a:t>Destructor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7030A0"/>
                </a:solidFill>
              </a:rPr>
              <a:t>Assignment operator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0B050"/>
                </a:solidFill>
              </a:rPr>
              <a:t>Non-member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Derived class constructors, destructor and assignment operators can call Base class constructors, destructor and assignment operators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72" name="Google Shape;37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Non-inherited Members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477896"/>
            <a:ext cx="10515600" cy="4878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Used for reusability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 new class from existing class by absorbing existing class’s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Attributes, (Data members)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Behaviors, (Functions)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b="1" lang="en-US">
                <a:solidFill>
                  <a:srgbClr val="00B050"/>
                </a:solidFill>
              </a:rPr>
              <a:t>Parent/Base/Super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general class from which data and functions are inherited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>
                <a:solidFill>
                  <a:srgbClr val="0070C0"/>
                </a:solidFill>
              </a:rPr>
              <a:t>Child/ Derived/Sub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specialized class which inherits data and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can customize inherited functions according to its need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can also add more functions and data members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b="1" lang="en-US">
                <a:solidFill>
                  <a:srgbClr val="7030A0"/>
                </a:solidFill>
              </a:rPr>
              <a:t>Unidirectional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derived class is a base class type, but every base is not derived type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•"/>
            </a:pPr>
            <a:r>
              <a:rPr b="1" lang="en-US">
                <a:solidFill>
                  <a:srgbClr val="FFC000"/>
                </a:solidFill>
              </a:rPr>
              <a:t>Derived class object is treated as base class object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98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Uml classes en.svg" id="101" name="Google Shape;101;p14"/>
          <p:cNvPicPr preferRelativeResize="0"/>
          <p:nvPr/>
        </p:nvPicPr>
        <p:blipFill rotWithShape="1">
          <a:blip r:embed="rId3">
            <a:alphaModFix/>
          </a:blip>
          <a:srcRect b="67050" l="-1426" r="1426" t="18407"/>
          <a:stretch/>
        </p:blipFill>
        <p:spPr>
          <a:xfrm>
            <a:off x="6489028" y="731838"/>
            <a:ext cx="4516527" cy="437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4"/>
          <p:cNvGrpSpPr/>
          <p:nvPr/>
        </p:nvGrpSpPr>
        <p:grpSpPr>
          <a:xfrm>
            <a:off x="10591016" y="2291818"/>
            <a:ext cx="630485" cy="1773436"/>
            <a:chOff x="8614977" y="1765681"/>
            <a:chExt cx="1104279" cy="2454029"/>
          </a:xfrm>
        </p:grpSpPr>
        <p:grpSp>
          <p:nvGrpSpPr>
            <p:cNvPr id="103" name="Google Shape;103;p14"/>
            <p:cNvGrpSpPr/>
            <p:nvPr/>
          </p:nvGrpSpPr>
          <p:grpSpPr>
            <a:xfrm>
              <a:off x="8614977" y="1765681"/>
              <a:ext cx="1104279" cy="2454029"/>
              <a:chOff x="9807314" y="1683110"/>
              <a:chExt cx="1378040" cy="2454029"/>
            </a:xfrm>
          </p:grpSpPr>
          <p:sp>
            <p:nvSpPr>
              <p:cNvPr id="104" name="Google Shape;104;p14"/>
              <p:cNvSpPr/>
              <p:nvPr/>
            </p:nvSpPr>
            <p:spPr>
              <a:xfrm>
                <a:off x="9807314" y="1683110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9807315" y="3557590"/>
                <a:ext cx="1378039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106" name="Google Shape;106;p14"/>
            <p:cNvGrpSpPr/>
            <p:nvPr/>
          </p:nvGrpSpPr>
          <p:grpSpPr>
            <a:xfrm>
              <a:off x="9019011" y="2392610"/>
              <a:ext cx="295235" cy="1247495"/>
              <a:chOff x="8809151" y="5447763"/>
              <a:chExt cx="295235" cy="1247495"/>
            </a:xfrm>
          </p:grpSpPr>
          <p:sp>
            <p:nvSpPr>
              <p:cNvPr id="107" name="Google Shape;107;p14"/>
              <p:cNvSpPr/>
              <p:nvPr/>
            </p:nvSpPr>
            <p:spPr>
              <a:xfrm>
                <a:off x="8809151" y="5447763"/>
                <a:ext cx="295235" cy="260795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8" name="Google Shape;108;p14"/>
              <p:cNvCxnSpPr>
                <a:stCxn id="107" idx="3"/>
                <a:endCxn id="105" idx="0"/>
              </p:cNvCxnSpPr>
              <p:nvPr/>
            </p:nvCxnSpPr>
            <p:spPr>
              <a:xfrm>
                <a:off x="8956768" y="5708558"/>
                <a:ext cx="600" cy="98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09" name="Google Shape;109;p14"/>
          <p:cNvSpPr txBox="1"/>
          <p:nvPr/>
        </p:nvSpPr>
        <p:spPr>
          <a:xfrm>
            <a:off x="9362940" y="4065254"/>
            <a:ext cx="28033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is derived class inheriting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functions from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 the base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6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838200" y="1349106"/>
            <a:ext cx="61550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FFC000"/>
                </a:solidFill>
              </a:rPr>
              <a:t>Direct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Base class is one level up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00B050"/>
                </a:solidFill>
              </a:rPr>
              <a:t>Indirect (Multilevel)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Base class is two or more levels up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Single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Inherited directly from a single base class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7030A0"/>
                </a:solidFill>
              </a:rPr>
              <a:t>Multiple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Inherited from multiple base classes.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 classes possibly unrelated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6825323" y="969018"/>
            <a:ext cx="700245" cy="1756606"/>
            <a:chOff x="8816986" y="1767975"/>
            <a:chExt cx="700245" cy="1756606"/>
          </a:xfrm>
        </p:grpSpPr>
        <p:grpSp>
          <p:nvGrpSpPr>
            <p:cNvPr id="119" name="Google Shape;119;p15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120" name="Google Shape;120;p15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" name="Google Shape;124;p15"/>
              <p:cNvCxnSpPr>
                <a:stCxn id="123" idx="3"/>
                <a:endCxn id="121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25" name="Google Shape;125;p15"/>
          <p:cNvGrpSpPr/>
          <p:nvPr/>
        </p:nvGrpSpPr>
        <p:grpSpPr>
          <a:xfrm>
            <a:off x="8241795" y="969018"/>
            <a:ext cx="700245" cy="2896551"/>
            <a:chOff x="7005449" y="2575811"/>
            <a:chExt cx="700245" cy="2896551"/>
          </a:xfrm>
        </p:grpSpPr>
        <p:grpSp>
          <p:nvGrpSpPr>
            <p:cNvPr id="126" name="Google Shape;126;p1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27" name="Google Shape;127;p1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28" name="Google Shape;128;p1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29" name="Google Shape;129;p1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30" name="Google Shape;130;p1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31" name="Google Shape;131;p1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2" name="Google Shape;132;p15"/>
                <p:cNvCxnSpPr>
                  <a:stCxn id="131" idx="3"/>
                  <a:endCxn id="12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3" name="Google Shape;133;p1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34" name="Google Shape;134;p1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6" name="Google Shape;136;p15"/>
              <p:cNvCxnSpPr>
                <a:stCxn id="135" idx="3"/>
                <a:endCxn id="13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7" name="Google Shape;137;p15"/>
          <p:cNvGrpSpPr/>
          <p:nvPr/>
        </p:nvGrpSpPr>
        <p:grpSpPr>
          <a:xfrm>
            <a:off x="9480123" y="935242"/>
            <a:ext cx="1546442" cy="1782140"/>
            <a:chOff x="7005448" y="2557255"/>
            <a:chExt cx="1482530" cy="1782140"/>
          </a:xfrm>
        </p:grpSpPr>
        <p:grpSp>
          <p:nvGrpSpPr>
            <p:cNvPr id="138" name="Google Shape;138;p15"/>
            <p:cNvGrpSpPr/>
            <p:nvPr/>
          </p:nvGrpSpPr>
          <p:grpSpPr>
            <a:xfrm>
              <a:off x="7005448" y="2557255"/>
              <a:ext cx="1482530" cy="1202658"/>
              <a:chOff x="8816985" y="1749419"/>
              <a:chExt cx="1482530" cy="1202658"/>
            </a:xfrm>
          </p:grpSpPr>
          <p:grpSp>
            <p:nvGrpSpPr>
              <p:cNvPr id="139" name="Google Shape;139;p15"/>
              <p:cNvGrpSpPr/>
              <p:nvPr/>
            </p:nvGrpSpPr>
            <p:grpSpPr>
              <a:xfrm>
                <a:off x="8816985" y="1749419"/>
                <a:ext cx="1482530" cy="598105"/>
                <a:chOff x="10059413" y="1666848"/>
                <a:chExt cx="1850065" cy="598105"/>
              </a:xfrm>
            </p:grpSpPr>
            <p:sp>
              <p:nvSpPr>
                <p:cNvPr id="140" name="Google Shape;140;p1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41" name="Google Shape;141;p15"/>
                <p:cNvSpPr/>
                <p:nvPr/>
              </p:nvSpPr>
              <p:spPr>
                <a:xfrm>
                  <a:off x="11035635" y="1666848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42" name="Google Shape;142;p15"/>
              <p:cNvGrpSpPr/>
              <p:nvPr/>
            </p:nvGrpSpPr>
            <p:grpSpPr>
              <a:xfrm>
                <a:off x="9134703" y="2392610"/>
                <a:ext cx="512028" cy="559467"/>
                <a:chOff x="8924843" y="5447763"/>
                <a:chExt cx="512028" cy="559467"/>
              </a:xfrm>
            </p:grpSpPr>
            <p:sp>
              <p:nvSpPr>
                <p:cNvPr id="143" name="Google Shape;143;p15"/>
                <p:cNvSpPr/>
                <p:nvPr/>
              </p:nvSpPr>
              <p:spPr>
                <a:xfrm>
                  <a:off x="8924843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44" name="Google Shape;144;p15"/>
                <p:cNvCxnSpPr>
                  <a:stCxn id="143" idx="3"/>
                  <a:endCxn id="145" idx="0"/>
                </p:cNvCxnSpPr>
                <p:nvPr/>
              </p:nvCxnSpPr>
              <p:spPr>
                <a:xfrm>
                  <a:off x="9060071" y="5663430"/>
                  <a:ext cx="376800" cy="3438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46" name="Google Shape;146;p15"/>
            <p:cNvGrpSpPr/>
            <p:nvPr/>
          </p:nvGrpSpPr>
          <p:grpSpPr>
            <a:xfrm>
              <a:off x="7485212" y="3181891"/>
              <a:ext cx="787872" cy="1157504"/>
              <a:chOff x="7485212" y="3181891"/>
              <a:chExt cx="787872" cy="1157504"/>
            </a:xfrm>
          </p:grpSpPr>
          <p:sp>
            <p:nvSpPr>
              <p:cNvPr id="145" name="Google Shape;145;p15"/>
              <p:cNvSpPr/>
              <p:nvPr/>
            </p:nvSpPr>
            <p:spPr>
              <a:xfrm>
                <a:off x="7485212" y="3759846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8002627" y="31818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" name="Google Shape;148;p15"/>
              <p:cNvCxnSpPr>
                <a:stCxn id="145" idx="0"/>
                <a:endCxn id="147" idx="3"/>
              </p:cNvCxnSpPr>
              <p:nvPr/>
            </p:nvCxnSpPr>
            <p:spPr>
              <a:xfrm flipH="1" rot="10800000">
                <a:off x="7835334" y="3397446"/>
                <a:ext cx="302400" cy="36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49" name="Google Shape;149;p15"/>
          <p:cNvSpPr txBox="1"/>
          <p:nvPr/>
        </p:nvSpPr>
        <p:spPr>
          <a:xfrm>
            <a:off x="6446839" y="2851311"/>
            <a:ext cx="1438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Single, Direct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7685108" y="3996803"/>
            <a:ext cx="1998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Multilevel, Indirect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9860890" y="2798833"/>
            <a:ext cx="997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6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838199" y="1349106"/>
            <a:ext cx="76242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Doctor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person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Patient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Person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person is not a doctor or a patient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Car, Truck and Bus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vehicle but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Vehicle is not a Car, Truck or a Bus.</a:t>
            </a:r>
            <a:endParaRPr/>
          </a:p>
        </p:txBody>
      </p:sp>
      <p:sp>
        <p:nvSpPr>
          <p:cNvPr id="158" name="Google Shape;1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" name="Google Shape;160;p16"/>
          <p:cNvGrpSpPr/>
          <p:nvPr/>
        </p:nvGrpSpPr>
        <p:grpSpPr>
          <a:xfrm>
            <a:off x="8288599" y="837352"/>
            <a:ext cx="2293321" cy="1964630"/>
            <a:chOff x="7538335" y="1549313"/>
            <a:chExt cx="2293321" cy="1964630"/>
          </a:xfrm>
        </p:grpSpPr>
        <p:grpSp>
          <p:nvGrpSpPr>
            <p:cNvPr id="161" name="Google Shape;161;p16"/>
            <p:cNvGrpSpPr/>
            <p:nvPr/>
          </p:nvGrpSpPr>
          <p:grpSpPr>
            <a:xfrm>
              <a:off x="7538335" y="1549313"/>
              <a:ext cx="1761097" cy="1964630"/>
              <a:chOff x="7958161" y="1778560"/>
              <a:chExt cx="1761097" cy="1964630"/>
            </a:xfrm>
          </p:grpSpPr>
          <p:grpSp>
            <p:nvGrpSpPr>
              <p:cNvPr id="162" name="Google Shape;162;p16"/>
              <p:cNvGrpSpPr/>
              <p:nvPr/>
            </p:nvGrpSpPr>
            <p:grpSpPr>
              <a:xfrm>
                <a:off x="7958161" y="1778560"/>
                <a:ext cx="1761097" cy="1964630"/>
                <a:chOff x="8987663" y="1695989"/>
                <a:chExt cx="2197690" cy="1964630"/>
              </a:xfrm>
            </p:grpSpPr>
            <p:sp>
              <p:nvSpPr>
                <p:cNvPr id="163" name="Google Shape;163;p16"/>
                <p:cNvSpPr/>
                <p:nvPr/>
              </p:nvSpPr>
              <p:spPr>
                <a:xfrm>
                  <a:off x="9807314" y="1695989"/>
                  <a:ext cx="1378039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164" name="Google Shape;164;p16"/>
                <p:cNvSpPr/>
                <p:nvPr/>
              </p:nvSpPr>
              <p:spPr>
                <a:xfrm>
                  <a:off x="8987663" y="3081070"/>
                  <a:ext cx="1378042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Doctor</a:t>
                  </a:r>
                  <a:endParaRPr/>
                </a:p>
              </p:txBody>
            </p:sp>
          </p:grpSp>
          <p:grpSp>
            <p:nvGrpSpPr>
              <p:cNvPr id="165" name="Google Shape;165;p16"/>
              <p:cNvGrpSpPr/>
              <p:nvPr/>
            </p:nvGrpSpPr>
            <p:grpSpPr>
              <a:xfrm>
                <a:off x="8510219" y="2392611"/>
                <a:ext cx="870011" cy="771046"/>
                <a:chOff x="8300359" y="5447764"/>
                <a:chExt cx="870011" cy="771046"/>
              </a:xfrm>
            </p:grpSpPr>
            <p:sp>
              <p:nvSpPr>
                <p:cNvPr id="166" name="Google Shape;166;p16"/>
                <p:cNvSpPr/>
                <p:nvPr/>
              </p:nvSpPr>
              <p:spPr>
                <a:xfrm>
                  <a:off x="8809148" y="5447764"/>
                  <a:ext cx="361223" cy="26194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7" name="Google Shape;167;p16"/>
                <p:cNvCxnSpPr>
                  <a:stCxn id="166" idx="3"/>
                  <a:endCxn id="164" idx="0"/>
                </p:cNvCxnSpPr>
                <p:nvPr/>
              </p:nvCxnSpPr>
              <p:spPr>
                <a:xfrm flipH="1">
                  <a:off x="8300359" y="5709710"/>
                  <a:ext cx="689400" cy="5091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68" name="Google Shape;168;p16"/>
            <p:cNvSpPr/>
            <p:nvPr/>
          </p:nvSpPr>
          <p:spPr>
            <a:xfrm>
              <a:off x="8727378" y="2934393"/>
              <a:ext cx="1104278" cy="579549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Patient</a:t>
              </a:r>
              <a:endParaRPr/>
            </a:p>
          </p:txBody>
        </p:sp>
        <p:cxnSp>
          <p:nvCxnSpPr>
            <p:cNvPr id="169" name="Google Shape;169;p16"/>
            <p:cNvCxnSpPr>
              <a:stCxn id="168" idx="0"/>
              <a:endCxn id="166" idx="3"/>
            </p:cNvCxnSpPr>
            <p:nvPr/>
          </p:nvCxnSpPr>
          <p:spPr>
            <a:xfrm rot="10800000">
              <a:off x="8779717" y="2425293"/>
              <a:ext cx="499800" cy="509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0" name="Google Shape;170;p16"/>
          <p:cNvGrpSpPr/>
          <p:nvPr/>
        </p:nvGrpSpPr>
        <p:grpSpPr>
          <a:xfrm>
            <a:off x="7692353" y="3033617"/>
            <a:ext cx="3467546" cy="2119010"/>
            <a:chOff x="8150530" y="2681836"/>
            <a:chExt cx="3467546" cy="2119010"/>
          </a:xfrm>
        </p:grpSpPr>
        <p:grpSp>
          <p:nvGrpSpPr>
            <p:cNvPr id="171" name="Google Shape;171;p16"/>
            <p:cNvGrpSpPr/>
            <p:nvPr/>
          </p:nvGrpSpPr>
          <p:grpSpPr>
            <a:xfrm>
              <a:off x="8702667" y="2681836"/>
              <a:ext cx="2915409" cy="2119010"/>
              <a:chOff x="6967763" y="1394933"/>
              <a:chExt cx="2915409" cy="2119010"/>
            </a:xfrm>
          </p:grpSpPr>
          <p:grpSp>
            <p:nvGrpSpPr>
              <p:cNvPr id="172" name="Google Shape;172;p16"/>
              <p:cNvGrpSpPr/>
              <p:nvPr/>
            </p:nvGrpSpPr>
            <p:grpSpPr>
              <a:xfrm>
                <a:off x="6967763" y="1394933"/>
                <a:ext cx="1713486" cy="2119010"/>
                <a:chOff x="7387589" y="1624180"/>
                <a:chExt cx="1713486" cy="2119010"/>
              </a:xfrm>
            </p:grpSpPr>
            <p:grpSp>
              <p:nvGrpSpPr>
                <p:cNvPr id="173" name="Google Shape;173;p16"/>
                <p:cNvGrpSpPr/>
                <p:nvPr/>
              </p:nvGrpSpPr>
              <p:grpSpPr>
                <a:xfrm>
                  <a:off x="7955301" y="1624180"/>
                  <a:ext cx="1145774" cy="2119010"/>
                  <a:chOff x="8984098" y="1541609"/>
                  <a:chExt cx="1429823" cy="2119010"/>
                </a:xfrm>
              </p:grpSpPr>
              <p:sp>
                <p:nvSpPr>
                  <p:cNvPr id="174" name="Google Shape;174;p16"/>
                  <p:cNvSpPr/>
                  <p:nvPr/>
                </p:nvSpPr>
                <p:spPr>
                  <a:xfrm>
                    <a:off x="8984098" y="1541609"/>
                    <a:ext cx="1378039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Vehicle</a:t>
                    </a:r>
                    <a:endParaRPr/>
                  </a:p>
                </p:txBody>
              </p:sp>
              <p:sp>
                <p:nvSpPr>
                  <p:cNvPr id="175" name="Google Shape;175;p16"/>
                  <p:cNvSpPr/>
                  <p:nvPr/>
                </p:nvSpPr>
                <p:spPr>
                  <a:xfrm>
                    <a:off x="9035879" y="3081070"/>
                    <a:ext cx="1378042" cy="579549"/>
                  </a:xfrm>
                  <a:prstGeom prst="rect">
                    <a:avLst/>
                  </a:prstGeom>
                  <a:solidFill>
                    <a:schemeClr val="accent2"/>
                  </a:solidFill>
                  <a:ln cap="flat" cmpd="sng" w="12700">
                    <a:solidFill>
                      <a:srgbClr val="AC5B2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Car</a:t>
                    </a:r>
                    <a:endParaRPr/>
                  </a:p>
                </p:txBody>
              </p:sp>
            </p:grpSp>
            <p:grpSp>
              <p:nvGrpSpPr>
                <p:cNvPr id="176" name="Google Shape;176;p16"/>
                <p:cNvGrpSpPr/>
                <p:nvPr/>
              </p:nvGrpSpPr>
              <p:grpSpPr>
                <a:xfrm>
                  <a:off x="7387589" y="2226389"/>
                  <a:ext cx="1362839" cy="937120"/>
                  <a:chOff x="7177729" y="5281542"/>
                  <a:chExt cx="1362839" cy="937120"/>
                </a:xfrm>
              </p:grpSpPr>
              <p:sp>
                <p:nvSpPr>
                  <p:cNvPr id="177" name="Google Shape;177;p16"/>
                  <p:cNvSpPr/>
                  <p:nvPr/>
                </p:nvSpPr>
                <p:spPr>
                  <a:xfrm>
                    <a:off x="8142891" y="5281542"/>
                    <a:ext cx="397677" cy="21622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78" name="Google Shape;178;p16"/>
                  <p:cNvCxnSpPr>
                    <a:stCxn id="177" idx="3"/>
                    <a:endCxn id="179" idx="0"/>
                  </p:cNvCxnSpPr>
                  <p:nvPr/>
                </p:nvCxnSpPr>
                <p:spPr>
                  <a:xfrm flipH="1">
                    <a:off x="7177729" y="5497762"/>
                    <a:ext cx="1164000" cy="7209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80" name="Google Shape;180;p16"/>
              <p:cNvSpPr/>
              <p:nvPr/>
            </p:nvSpPr>
            <p:spPr>
              <a:xfrm>
                <a:off x="8778894" y="2934393"/>
                <a:ext cx="1104278" cy="579549"/>
              </a:xfrm>
              <a:prstGeom prst="rect">
                <a:avLst/>
              </a:prstGeom>
              <a:solidFill>
                <a:schemeClr val="accent2"/>
              </a:solidFill>
              <a:ln cap="flat" cmpd="sng" w="12700">
                <a:solidFill>
                  <a:srgbClr val="AC5B2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Bus</a:t>
                </a:r>
                <a:endParaRPr/>
              </a:p>
            </p:txBody>
          </p:sp>
          <p:cxnSp>
            <p:nvCxnSpPr>
              <p:cNvPr id="181" name="Google Shape;181;p16"/>
              <p:cNvCxnSpPr>
                <a:stCxn id="180" idx="0"/>
                <a:endCxn id="177" idx="3"/>
              </p:cNvCxnSpPr>
              <p:nvPr/>
            </p:nvCxnSpPr>
            <p:spPr>
              <a:xfrm rot="10800000">
                <a:off x="8131633" y="2213493"/>
                <a:ext cx="1199400" cy="72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79" name="Google Shape;179;p16"/>
            <p:cNvSpPr/>
            <p:nvPr/>
          </p:nvSpPr>
          <p:spPr>
            <a:xfrm>
              <a:off x="8150530" y="4221295"/>
              <a:ext cx="1104278" cy="57954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Truck</a:t>
              </a:r>
              <a:endParaRPr/>
            </a:p>
          </p:txBody>
        </p:sp>
        <p:cxnSp>
          <p:nvCxnSpPr>
            <p:cNvPr id="182" name="Google Shape;182;p16"/>
            <p:cNvCxnSpPr>
              <a:stCxn id="177" idx="3"/>
              <a:endCxn id="175" idx="0"/>
            </p:cNvCxnSpPr>
            <p:nvPr/>
          </p:nvCxnSpPr>
          <p:spPr>
            <a:xfrm flipH="1">
              <a:off x="9863967" y="3500265"/>
              <a:ext cx="2700" cy="72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6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838200" y="1349106"/>
            <a:ext cx="61550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Student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Person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Teacher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Person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BS, MS, and PHD Student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student and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Person too.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Student is not BS, MS or PHD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Person is not a student or a teacher.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90" name="Google Shape;19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1" name="Google Shape;191;p17"/>
          <p:cNvGrpSpPr/>
          <p:nvPr/>
        </p:nvGrpSpPr>
        <p:grpSpPr>
          <a:xfrm>
            <a:off x="6993228" y="1027906"/>
            <a:ext cx="3670807" cy="3494561"/>
            <a:chOff x="7586402" y="454507"/>
            <a:chExt cx="3670807" cy="3494561"/>
          </a:xfrm>
        </p:grpSpPr>
        <p:grpSp>
          <p:nvGrpSpPr>
            <p:cNvPr id="192" name="Google Shape;192;p17"/>
            <p:cNvGrpSpPr/>
            <p:nvPr/>
          </p:nvGrpSpPr>
          <p:grpSpPr>
            <a:xfrm>
              <a:off x="7586402" y="2432268"/>
              <a:ext cx="3467546" cy="1516800"/>
              <a:chOff x="8150530" y="3284046"/>
              <a:chExt cx="3467546" cy="1516800"/>
            </a:xfrm>
          </p:grpSpPr>
          <p:grpSp>
            <p:nvGrpSpPr>
              <p:cNvPr id="193" name="Google Shape;193;p17"/>
              <p:cNvGrpSpPr/>
              <p:nvPr/>
            </p:nvGrpSpPr>
            <p:grpSpPr>
              <a:xfrm>
                <a:off x="8702739" y="3284046"/>
                <a:ext cx="2915337" cy="1516800"/>
                <a:chOff x="6967835" y="1997143"/>
                <a:chExt cx="2915337" cy="1516800"/>
              </a:xfrm>
            </p:grpSpPr>
            <p:grpSp>
              <p:nvGrpSpPr>
                <p:cNvPr id="194" name="Google Shape;194;p17"/>
                <p:cNvGrpSpPr/>
                <p:nvPr/>
              </p:nvGrpSpPr>
              <p:grpSpPr>
                <a:xfrm>
                  <a:off x="6967835" y="1997143"/>
                  <a:ext cx="1713416" cy="1516800"/>
                  <a:chOff x="7387661" y="2226390"/>
                  <a:chExt cx="1713416" cy="1516800"/>
                </a:xfrm>
              </p:grpSpPr>
              <p:sp>
                <p:nvSpPr>
                  <p:cNvPr id="195" name="Google Shape;195;p17"/>
                  <p:cNvSpPr/>
                  <p:nvPr/>
                </p:nvSpPr>
                <p:spPr>
                  <a:xfrm>
                    <a:off x="7996796" y="3163641"/>
                    <a:ext cx="1104280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MS</a:t>
                    </a:r>
                    <a:endParaRPr/>
                  </a:p>
                </p:txBody>
              </p:sp>
              <p:grpSp>
                <p:nvGrpSpPr>
                  <p:cNvPr id="196" name="Google Shape;196;p17"/>
                  <p:cNvGrpSpPr/>
                  <p:nvPr/>
                </p:nvGrpSpPr>
                <p:grpSpPr>
                  <a:xfrm>
                    <a:off x="7387661" y="2226390"/>
                    <a:ext cx="1347087" cy="937268"/>
                    <a:chOff x="7177801" y="5281543"/>
                    <a:chExt cx="1347087" cy="937268"/>
                  </a:xfrm>
                </p:grpSpPr>
                <p:sp>
                  <p:nvSpPr>
                    <p:cNvPr id="197" name="Google Shape;197;p17"/>
                    <p:cNvSpPr/>
                    <p:nvPr/>
                  </p:nvSpPr>
                  <p:spPr>
                    <a:xfrm>
                      <a:off x="8194714" y="5281543"/>
                      <a:ext cx="330173" cy="265568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98" name="Google Shape;198;p17"/>
                    <p:cNvCxnSpPr>
                      <a:stCxn id="197" idx="3"/>
                      <a:endCxn id="199" idx="0"/>
                    </p:cNvCxnSpPr>
                    <p:nvPr/>
                  </p:nvCxnSpPr>
                  <p:spPr>
                    <a:xfrm flipH="1">
                      <a:off x="7177801" y="5547111"/>
                      <a:ext cx="1182000" cy="6717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200" name="Google Shape;200;p17"/>
                <p:cNvSpPr/>
                <p:nvPr/>
              </p:nvSpPr>
              <p:spPr>
                <a:xfrm>
                  <a:off x="8778894" y="2934393"/>
                  <a:ext cx="1104278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PHD</a:t>
                  </a:r>
                  <a:endParaRPr/>
                </a:p>
              </p:txBody>
            </p:sp>
            <p:cxnSp>
              <p:nvCxnSpPr>
                <p:cNvPr id="201" name="Google Shape;201;p17"/>
                <p:cNvCxnSpPr>
                  <a:stCxn id="200" idx="0"/>
                  <a:endCxn id="197" idx="3"/>
                </p:cNvCxnSpPr>
                <p:nvPr/>
              </p:nvCxnSpPr>
              <p:spPr>
                <a:xfrm rot="10800000">
                  <a:off x="8149933" y="2262693"/>
                  <a:ext cx="1181100" cy="6717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99" name="Google Shape;199;p17"/>
              <p:cNvSpPr/>
              <p:nvPr/>
            </p:nvSpPr>
            <p:spPr>
              <a:xfrm>
                <a:off x="8150530" y="4221295"/>
                <a:ext cx="1104278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BS</a:t>
                </a:r>
                <a:endParaRPr/>
              </a:p>
            </p:txBody>
          </p:sp>
          <p:cxnSp>
            <p:nvCxnSpPr>
              <p:cNvPr id="202" name="Google Shape;202;p17"/>
              <p:cNvCxnSpPr>
                <a:stCxn id="197" idx="3"/>
                <a:endCxn id="195" idx="0"/>
              </p:cNvCxnSpPr>
              <p:nvPr/>
            </p:nvCxnSpPr>
            <p:spPr>
              <a:xfrm flipH="1">
                <a:off x="9864039" y="3549614"/>
                <a:ext cx="20700" cy="671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3" name="Google Shape;203;p17"/>
            <p:cNvGrpSpPr/>
            <p:nvPr/>
          </p:nvGrpSpPr>
          <p:grpSpPr>
            <a:xfrm>
              <a:off x="8707191" y="454507"/>
              <a:ext cx="2550018" cy="1964630"/>
              <a:chOff x="7416646" y="1549313"/>
              <a:chExt cx="2550018" cy="1964630"/>
            </a:xfrm>
          </p:grpSpPr>
          <p:grpSp>
            <p:nvGrpSpPr>
              <p:cNvPr id="204" name="Google Shape;204;p17"/>
              <p:cNvGrpSpPr/>
              <p:nvPr/>
            </p:nvGrpSpPr>
            <p:grpSpPr>
              <a:xfrm>
                <a:off x="7416646" y="1549313"/>
                <a:ext cx="1882785" cy="1964630"/>
                <a:chOff x="7836472" y="1778560"/>
                <a:chExt cx="1882785" cy="1964630"/>
              </a:xfrm>
            </p:grpSpPr>
            <p:grpSp>
              <p:nvGrpSpPr>
                <p:cNvPr id="205" name="Google Shape;205;p17"/>
                <p:cNvGrpSpPr/>
                <p:nvPr/>
              </p:nvGrpSpPr>
              <p:grpSpPr>
                <a:xfrm>
                  <a:off x="7836472" y="1778560"/>
                  <a:ext cx="1882785" cy="1964630"/>
                  <a:chOff x="8835807" y="1695989"/>
                  <a:chExt cx="2349546" cy="1964630"/>
                </a:xfrm>
              </p:grpSpPr>
              <p:sp>
                <p:nvSpPr>
                  <p:cNvPr id="206" name="Google Shape;206;p17"/>
                  <p:cNvSpPr/>
                  <p:nvPr/>
                </p:nvSpPr>
                <p:spPr>
                  <a:xfrm>
                    <a:off x="9807314" y="1695989"/>
                    <a:ext cx="1378039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Person</a:t>
                    </a:r>
                    <a:endParaRPr/>
                  </a:p>
                </p:txBody>
              </p:sp>
              <p:sp>
                <p:nvSpPr>
                  <p:cNvPr id="207" name="Google Shape;207;p17"/>
                  <p:cNvSpPr/>
                  <p:nvPr/>
                </p:nvSpPr>
                <p:spPr>
                  <a:xfrm>
                    <a:off x="8835807" y="3081070"/>
                    <a:ext cx="1529897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Student</a:t>
                    </a:r>
                    <a:endParaRPr/>
                  </a:p>
                </p:txBody>
              </p:sp>
            </p:grpSp>
            <p:grpSp>
              <p:nvGrpSpPr>
                <p:cNvPr id="208" name="Google Shape;208;p17"/>
                <p:cNvGrpSpPr/>
                <p:nvPr/>
              </p:nvGrpSpPr>
              <p:grpSpPr>
                <a:xfrm>
                  <a:off x="8449311" y="2392610"/>
                  <a:ext cx="867903" cy="771081"/>
                  <a:chOff x="8239451" y="5447763"/>
                  <a:chExt cx="867903" cy="771081"/>
                </a:xfrm>
              </p:grpSpPr>
              <p:sp>
                <p:nvSpPr>
                  <p:cNvPr id="209" name="Google Shape;209;p17"/>
                  <p:cNvSpPr/>
                  <p:nvPr/>
                </p:nvSpPr>
                <p:spPr>
                  <a:xfrm>
                    <a:off x="8809148" y="5447763"/>
                    <a:ext cx="298207" cy="191481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10" name="Google Shape;210;p17"/>
                  <p:cNvCxnSpPr>
                    <a:stCxn id="209" idx="3"/>
                    <a:endCxn id="207" idx="0"/>
                  </p:cNvCxnSpPr>
                  <p:nvPr/>
                </p:nvCxnSpPr>
                <p:spPr>
                  <a:xfrm flipH="1">
                    <a:off x="8239451" y="5639244"/>
                    <a:ext cx="718800" cy="5796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211" name="Google Shape;211;p17"/>
              <p:cNvSpPr/>
              <p:nvPr/>
            </p:nvSpPr>
            <p:spPr>
              <a:xfrm>
                <a:off x="8727378" y="2934393"/>
                <a:ext cx="1239286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Teacher</a:t>
                </a:r>
                <a:endParaRPr/>
              </a:p>
            </p:txBody>
          </p:sp>
          <p:cxnSp>
            <p:nvCxnSpPr>
              <p:cNvPr id="212" name="Google Shape;212;p17"/>
              <p:cNvCxnSpPr>
                <a:stCxn id="211" idx="0"/>
                <a:endCxn id="209" idx="3"/>
              </p:cNvCxnSpPr>
              <p:nvPr/>
            </p:nvCxnSpPr>
            <p:spPr>
              <a:xfrm rot="10800000">
                <a:off x="8748221" y="2354793"/>
                <a:ext cx="598800" cy="579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Members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838199" y="1349106"/>
            <a:ext cx="1027626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every class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b="1" lang="en-US">
                <a:solidFill>
                  <a:srgbClr val="7030A0"/>
                </a:solidFill>
              </a:rPr>
              <a:t>Public members: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accessible directly (by using member access operator on objects) in all classes and in all functions members or non-member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Private members: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directly accessible in any class even in derived class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accessible in member functions of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directly accessible in non member functions except friend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getter, setters for access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20" name="Google Shape;2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Protected Members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6" name="Google Shape;226;p19"/>
          <p:cNvSpPr txBox="1"/>
          <p:nvPr>
            <p:ph idx="1" type="body"/>
          </p:nvPr>
        </p:nvSpPr>
        <p:spPr>
          <a:xfrm>
            <a:off x="838199" y="1349106"/>
            <a:ext cx="9764421" cy="2038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Protected member: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directly accessible in any class except derived classes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accessible in member functions of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directly accessible in non member functions except friend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getter, setters for access in all other classes and functions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28" name="Google Shape;2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9" name="Google Shape;229;p19"/>
          <p:cNvGraphicFramePr/>
          <p:nvPr/>
        </p:nvGraphicFramePr>
        <p:xfrm>
          <a:off x="1426469" y="32969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{8065A603-17C6-4A3A-AFEC-A6B368093FE8}</a:tableStyleId>
              </a:tblPr>
              <a:tblGrid>
                <a:gridCol w="4380675"/>
                <a:gridCol w="4444450"/>
              </a:tblGrid>
              <a:tr h="38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Advantages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Disadvantages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9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Performance improved as getter, setters call avoided in derived class.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No validity check</a:t>
                      </a:r>
                      <a:r>
                        <a:rPr lang="en-US" sz="2000"/>
                        <a:t> of base class is involved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147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Direct Modification of base class inherited members in derived class.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Implementation dependency increase, when base</a:t>
                      </a:r>
                      <a:r>
                        <a:rPr lang="en-US" sz="2000"/>
                        <a:t> class change its member, derived class also need to change implementation accordingly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 Public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5" name="Google Shape;23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7" name="Google Shape;237;p20"/>
          <p:cNvGrpSpPr/>
          <p:nvPr/>
        </p:nvGrpSpPr>
        <p:grpSpPr>
          <a:xfrm>
            <a:off x="10755512" y="1258435"/>
            <a:ext cx="700245" cy="1756606"/>
            <a:chOff x="8816986" y="1767975"/>
            <a:chExt cx="700245" cy="1756606"/>
          </a:xfrm>
        </p:grpSpPr>
        <p:grpSp>
          <p:nvGrpSpPr>
            <p:cNvPr id="238" name="Google Shape;238;p20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239" name="Google Shape;239;p20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241" name="Google Shape;241;p20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3" name="Google Shape;243;p20"/>
              <p:cNvCxnSpPr>
                <a:stCxn id="242" idx="3"/>
                <a:endCxn id="240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838200" y="1349106"/>
            <a:ext cx="9413384" cy="1883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b="1" lang="en-US">
                <a:solidFill>
                  <a:srgbClr val="00B050"/>
                </a:solidFill>
              </a:rPr>
              <a:t>Public</a:t>
            </a:r>
            <a:r>
              <a:rPr lang="en-US"/>
              <a:t> members of base class inherited as </a:t>
            </a:r>
            <a:r>
              <a:rPr b="1" lang="en-US">
                <a:solidFill>
                  <a:srgbClr val="00B050"/>
                </a:solidFill>
              </a:rPr>
              <a:t>public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</a:rPr>
              <a:t>Private</a:t>
            </a:r>
            <a:r>
              <a:rPr lang="en-US"/>
              <a:t>  members of base class are inherited as </a:t>
            </a:r>
            <a:r>
              <a:rPr lang="en-US">
                <a:solidFill>
                  <a:srgbClr val="FF0000"/>
                </a:solidFill>
              </a:rPr>
              <a:t>private</a:t>
            </a:r>
            <a:r>
              <a:rPr lang="en-US"/>
              <a:t>, and need to call getter setters to access them from derived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Protected</a:t>
            </a:r>
            <a:r>
              <a:rPr lang="en-US"/>
              <a:t> members are inherited as </a:t>
            </a:r>
            <a:r>
              <a:rPr lang="en-US">
                <a:solidFill>
                  <a:srgbClr val="0070C0"/>
                </a:solidFill>
              </a:rPr>
              <a:t>protected</a:t>
            </a:r>
            <a:r>
              <a:rPr lang="en-US"/>
              <a:t> and derived class can directly access them.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1717446" y="3232597"/>
            <a:ext cx="4563168" cy="315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b="1" lang="en-US" sz="21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//public inheritance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280614" y="3232597"/>
            <a:ext cx="4602034" cy="31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public in a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inherited as public and can be accessed from object of class B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9080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20"/>
          <p:cNvCxnSpPr/>
          <p:nvPr/>
        </p:nvCxnSpPr>
        <p:spPr>
          <a:xfrm>
            <a:off x="5955370" y="3232597"/>
            <a:ext cx="0" cy="286340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20"/>
          <p:cNvSpPr/>
          <p:nvPr/>
        </p:nvSpPr>
        <p:spPr>
          <a:xfrm>
            <a:off x="9901462" y="3450153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249" name="Google Shape;249;p20"/>
          <p:cNvGrpSpPr/>
          <p:nvPr/>
        </p:nvGrpSpPr>
        <p:grpSpPr>
          <a:xfrm>
            <a:off x="9548716" y="4459501"/>
            <a:ext cx="1468191" cy="694563"/>
            <a:chOff x="9548716" y="4459501"/>
            <a:chExt cx="1468191" cy="694563"/>
          </a:xfrm>
        </p:grpSpPr>
        <p:sp>
          <p:nvSpPr>
            <p:cNvPr id="250" name="Google Shape;250;p20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 Protected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7" name="Google Shape;25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9" name="Google Shape;259;p21"/>
          <p:cNvGrpSpPr/>
          <p:nvPr/>
        </p:nvGrpSpPr>
        <p:grpSpPr>
          <a:xfrm>
            <a:off x="10755512" y="1258435"/>
            <a:ext cx="700245" cy="1756606"/>
            <a:chOff x="8816986" y="1767975"/>
            <a:chExt cx="700245" cy="1756606"/>
          </a:xfrm>
        </p:grpSpPr>
        <p:grpSp>
          <p:nvGrpSpPr>
            <p:cNvPr id="260" name="Google Shape;260;p21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261" name="Google Shape;261;p21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263" name="Google Shape;263;p21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264" name="Google Shape;264;p21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265;p21"/>
              <p:cNvCxnSpPr>
                <a:stCxn id="264" idx="3"/>
                <a:endCxn id="262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838200" y="1349106"/>
            <a:ext cx="9413384" cy="1883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b="1" lang="en-US">
                <a:solidFill>
                  <a:srgbClr val="00B050"/>
                </a:solidFill>
              </a:rPr>
              <a:t>Public</a:t>
            </a:r>
            <a:r>
              <a:rPr lang="en-US"/>
              <a:t> members of base class inherited as </a:t>
            </a:r>
            <a:r>
              <a:rPr b="1" lang="en-US">
                <a:solidFill>
                  <a:srgbClr val="0070C0"/>
                </a:solidFill>
              </a:rPr>
              <a:t>protected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</a:rPr>
              <a:t>Private</a:t>
            </a:r>
            <a:r>
              <a:rPr lang="en-US"/>
              <a:t>  members of base class are inherited as </a:t>
            </a:r>
            <a:r>
              <a:rPr lang="en-US">
                <a:solidFill>
                  <a:srgbClr val="FF0000"/>
                </a:solidFill>
              </a:rPr>
              <a:t>private</a:t>
            </a:r>
            <a:r>
              <a:rPr lang="en-US"/>
              <a:t>, and need to call getter setters to access them from derived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Protected</a:t>
            </a:r>
            <a:r>
              <a:rPr lang="en-US"/>
              <a:t> members are inherited as </a:t>
            </a:r>
            <a:r>
              <a:rPr b="1" lang="en-US">
                <a:solidFill>
                  <a:srgbClr val="0070C0"/>
                </a:solidFill>
              </a:rPr>
              <a:t>protected</a:t>
            </a:r>
            <a:r>
              <a:rPr lang="en-US"/>
              <a:t> and derived class can directly access them.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1717446" y="3232597"/>
            <a:ext cx="4563168" cy="315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//protected inheritance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8" name="Google Shape;268;p21"/>
          <p:cNvCxnSpPr/>
          <p:nvPr/>
        </p:nvCxnSpPr>
        <p:spPr>
          <a:xfrm>
            <a:off x="5955370" y="3232597"/>
            <a:ext cx="0" cy="286340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21"/>
          <p:cNvSpPr txBox="1"/>
          <p:nvPr/>
        </p:nvSpPr>
        <p:spPr>
          <a:xfrm>
            <a:off x="6280614" y="3232597"/>
            <a:ext cx="5073186" cy="31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public in a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inherited as protected and cannot be accessed from object of class B outside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9080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9901462" y="3450153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271" name="Google Shape;271;p21"/>
          <p:cNvGrpSpPr/>
          <p:nvPr/>
        </p:nvGrpSpPr>
        <p:grpSpPr>
          <a:xfrm>
            <a:off x="9548716" y="4459501"/>
            <a:ext cx="1468191" cy="694563"/>
            <a:chOff x="9548716" y="4459501"/>
            <a:chExt cx="1468191" cy="694563"/>
          </a:xfrm>
        </p:grpSpPr>
        <p:sp>
          <p:nvSpPr>
            <p:cNvPr id="272" name="Google Shape;272;p21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