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Questrial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94C316-7764-4DC8-9E68-D5E6650D19C8}">
  <a:tblStyle styleId="{1A94C316-7764-4DC8-9E68-D5E6650D19C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Questrial-regular.fnt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6000"/>
              <a:buFont typeface="Calibri"/>
              <a:buNone/>
            </a:pPr>
            <a:r>
              <a:rPr b="1" lang="en-US">
                <a:solidFill>
                  <a:srgbClr val="92D050"/>
                </a:solidFill>
              </a:rPr>
              <a:t>Class/Object Relationships</a:t>
            </a:r>
            <a:br>
              <a:rPr lang="en-US">
                <a:solidFill>
                  <a:srgbClr val="92D050"/>
                </a:solidFill>
              </a:rPr>
            </a:br>
            <a:r>
              <a:rPr b="1" lang="en-US" sz="4800">
                <a:solidFill>
                  <a:srgbClr val="FF0000"/>
                </a:solidFill>
              </a:rPr>
              <a:t>Polymorphism and Run Time Binding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913586" y="35099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CS(217) Object Oriented Programming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Abeeda Akram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Virtual Destructor</a:t>
            </a:r>
            <a:endParaRPr/>
          </a:p>
        </p:txBody>
      </p:sp>
      <p:sp>
        <p:nvSpPr>
          <p:cNvPr id="334" name="Google Shape;33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335" name="Google Shape;33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6" name="Google Shape;336;p22"/>
          <p:cNvSpPr txBox="1"/>
          <p:nvPr>
            <p:ph idx="1" type="body"/>
          </p:nvPr>
        </p:nvSpPr>
        <p:spPr>
          <a:xfrm>
            <a:off x="838200" y="1339403"/>
            <a:ext cx="10515600" cy="501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Destructor should be called according to object type.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Derived class dynamic members need to be deallocated.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 * a1 = new A(2);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pointer to A’s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a1-&gt;print();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print called.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 * a2 = new B(3, 4);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//A’s pointer to B’s object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a2-&gt;print(); </a:t>
            </a:r>
            <a:r>
              <a:rPr lang="en-US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//B’s print called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 * a3 = new C(5, 6, 7);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pointer to C’s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a3-&gt;print(); </a:t>
            </a:r>
            <a:r>
              <a:rPr lang="en-US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//C’s print called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delete a1;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destructor called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delete a2;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//A’s destructor called, should call b’s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delete a3;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//A’s destructor called, should call c’s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000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</p:txBody>
      </p:sp>
      <p:grpSp>
        <p:nvGrpSpPr>
          <p:cNvPr id="337" name="Google Shape;337;p22"/>
          <p:cNvGrpSpPr/>
          <p:nvPr/>
        </p:nvGrpSpPr>
        <p:grpSpPr>
          <a:xfrm>
            <a:off x="10683210" y="611120"/>
            <a:ext cx="700245" cy="2896551"/>
            <a:chOff x="7005449" y="2575811"/>
            <a:chExt cx="700245" cy="2896551"/>
          </a:xfrm>
        </p:grpSpPr>
        <p:grpSp>
          <p:nvGrpSpPr>
            <p:cNvPr id="338" name="Google Shape;338;p22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339" name="Google Shape;339;p22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340" name="Google Shape;340;p22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341" name="Google Shape;341;p22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342" name="Google Shape;342;p22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343" name="Google Shape;343;p22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44" name="Google Shape;344;p22"/>
                <p:cNvCxnSpPr>
                  <a:stCxn id="343" idx="3"/>
                  <a:endCxn id="341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45" name="Google Shape;345;p22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346" name="Google Shape;346;p22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347" name="Google Shape;347;p22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48" name="Google Shape;348;p22"/>
              <p:cNvCxnSpPr>
                <a:stCxn id="347" idx="3"/>
                <a:endCxn id="346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49" name="Google Shape;349;p22"/>
          <p:cNvGrpSpPr/>
          <p:nvPr/>
        </p:nvGrpSpPr>
        <p:grpSpPr>
          <a:xfrm>
            <a:off x="6498439" y="2720458"/>
            <a:ext cx="1546141" cy="342604"/>
            <a:chOff x="7969752" y="2431977"/>
            <a:chExt cx="1546141" cy="342604"/>
          </a:xfrm>
        </p:grpSpPr>
        <p:sp>
          <p:nvSpPr>
            <p:cNvPr id="350" name="Google Shape;350;p22"/>
            <p:cNvSpPr/>
            <p:nvPr/>
          </p:nvSpPr>
          <p:spPr>
            <a:xfrm>
              <a:off x="8924742" y="2431977"/>
              <a:ext cx="591151" cy="34260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a=2</a:t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7969752" y="2431978"/>
              <a:ext cx="591151" cy="34260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a1</a:t>
              </a:r>
              <a:endParaRPr/>
            </a:p>
          </p:txBody>
        </p:sp>
        <p:cxnSp>
          <p:nvCxnSpPr>
            <p:cNvPr id="352" name="Google Shape;352;p22"/>
            <p:cNvCxnSpPr>
              <a:stCxn id="351" idx="3"/>
              <a:endCxn id="350" idx="1"/>
            </p:cNvCxnSpPr>
            <p:nvPr/>
          </p:nvCxnSpPr>
          <p:spPr>
            <a:xfrm>
              <a:off x="8560903" y="2603279"/>
              <a:ext cx="363900" cy="0"/>
            </a:xfrm>
            <a:prstGeom prst="straightConnector1">
              <a:avLst/>
            </a:prstGeom>
            <a:noFill/>
            <a:ln cap="flat" cmpd="sng" w="38100">
              <a:solidFill>
                <a:srgbClr val="00206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353" name="Google Shape;353;p22"/>
          <p:cNvGrpSpPr/>
          <p:nvPr/>
        </p:nvGrpSpPr>
        <p:grpSpPr>
          <a:xfrm>
            <a:off x="6498439" y="4520592"/>
            <a:ext cx="2906555" cy="463383"/>
            <a:chOff x="8279042" y="4497841"/>
            <a:chExt cx="2906555" cy="463383"/>
          </a:xfrm>
        </p:grpSpPr>
        <p:grpSp>
          <p:nvGrpSpPr>
            <p:cNvPr id="354" name="Google Shape;354;p22"/>
            <p:cNvGrpSpPr/>
            <p:nvPr/>
          </p:nvGrpSpPr>
          <p:grpSpPr>
            <a:xfrm>
              <a:off x="9234032" y="4497841"/>
              <a:ext cx="1951565" cy="463383"/>
              <a:chOff x="8319752" y="3648744"/>
              <a:chExt cx="2141360" cy="773002"/>
            </a:xfrm>
          </p:grpSpPr>
          <p:sp>
            <p:nvSpPr>
              <p:cNvPr id="355" name="Google Shape;355;p22"/>
              <p:cNvSpPr/>
              <p:nvPr/>
            </p:nvSpPr>
            <p:spPr>
              <a:xfrm>
                <a:off x="8319752" y="3648744"/>
                <a:ext cx="2141360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c=7</a:t>
                </a:r>
                <a:endParaRPr/>
              </a:p>
            </p:txBody>
          </p:sp>
          <p:grpSp>
            <p:nvGrpSpPr>
              <p:cNvPr id="356" name="Google Shape;356;p22"/>
              <p:cNvGrpSpPr/>
              <p:nvPr/>
            </p:nvGrpSpPr>
            <p:grpSpPr>
              <a:xfrm>
                <a:off x="8933239" y="3680708"/>
                <a:ext cx="1468191" cy="694563"/>
                <a:chOff x="9548716" y="4459501"/>
                <a:chExt cx="1468191" cy="694563"/>
              </a:xfrm>
            </p:grpSpPr>
            <p:sp>
              <p:nvSpPr>
                <p:cNvPr id="357" name="Google Shape;357;p22"/>
                <p:cNvSpPr/>
                <p:nvPr/>
              </p:nvSpPr>
              <p:spPr>
                <a:xfrm>
                  <a:off x="9548716" y="4459501"/>
                  <a:ext cx="1468191" cy="694563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b=6</a:t>
                  </a:r>
                  <a:endParaRPr/>
                </a:p>
              </p:txBody>
            </p:sp>
            <p:sp>
              <p:nvSpPr>
                <p:cNvPr id="358" name="Google Shape;358;p22"/>
                <p:cNvSpPr/>
                <p:nvPr/>
              </p:nvSpPr>
              <p:spPr>
                <a:xfrm>
                  <a:off x="10251584" y="4504699"/>
                  <a:ext cx="700244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a=5</a:t>
                  </a:r>
                  <a:endParaRPr/>
                </a:p>
              </p:txBody>
            </p:sp>
          </p:grpSp>
        </p:grpSp>
        <p:cxnSp>
          <p:nvCxnSpPr>
            <p:cNvPr id="359" name="Google Shape;359;p22"/>
            <p:cNvCxnSpPr/>
            <p:nvPr/>
          </p:nvCxnSpPr>
          <p:spPr>
            <a:xfrm flipH="1" rot="10800000">
              <a:off x="8870193" y="4713097"/>
              <a:ext cx="363839" cy="1"/>
            </a:xfrm>
            <a:prstGeom prst="straightConnector1">
              <a:avLst/>
            </a:prstGeom>
            <a:noFill/>
            <a:ln cap="flat" cmpd="sng" w="38100">
              <a:solidFill>
                <a:srgbClr val="00206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60" name="Google Shape;360;p22"/>
            <p:cNvSpPr/>
            <p:nvPr/>
          </p:nvSpPr>
          <p:spPr>
            <a:xfrm>
              <a:off x="8279042" y="4541795"/>
              <a:ext cx="591151" cy="34260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a3</a:t>
              </a:r>
              <a:endParaRPr/>
            </a:p>
          </p:txBody>
        </p:sp>
      </p:grpSp>
      <p:grpSp>
        <p:nvGrpSpPr>
          <p:cNvPr id="361" name="Google Shape;361;p22"/>
          <p:cNvGrpSpPr/>
          <p:nvPr/>
        </p:nvGrpSpPr>
        <p:grpSpPr>
          <a:xfrm>
            <a:off x="6498439" y="3589627"/>
            <a:ext cx="2306689" cy="416362"/>
            <a:chOff x="7639172" y="3718263"/>
            <a:chExt cx="2306689" cy="416362"/>
          </a:xfrm>
        </p:grpSpPr>
        <p:grpSp>
          <p:nvGrpSpPr>
            <p:cNvPr id="362" name="Google Shape;362;p22"/>
            <p:cNvGrpSpPr/>
            <p:nvPr/>
          </p:nvGrpSpPr>
          <p:grpSpPr>
            <a:xfrm>
              <a:off x="8230323" y="3718263"/>
              <a:ext cx="1715538" cy="416362"/>
              <a:chOff x="7859666" y="5047591"/>
              <a:chExt cx="1715538" cy="416362"/>
            </a:xfrm>
          </p:grpSpPr>
          <p:grpSp>
            <p:nvGrpSpPr>
              <p:cNvPr id="363" name="Google Shape;363;p22"/>
              <p:cNvGrpSpPr/>
              <p:nvPr/>
            </p:nvGrpSpPr>
            <p:grpSpPr>
              <a:xfrm>
                <a:off x="8237143" y="5047591"/>
                <a:ext cx="1338061" cy="416362"/>
                <a:chOff x="9548716" y="4459501"/>
                <a:chExt cx="1468191" cy="694563"/>
              </a:xfrm>
            </p:grpSpPr>
            <p:sp>
              <p:nvSpPr>
                <p:cNvPr id="364" name="Google Shape;364;p22"/>
                <p:cNvSpPr/>
                <p:nvPr/>
              </p:nvSpPr>
              <p:spPr>
                <a:xfrm>
                  <a:off x="9548716" y="4459501"/>
                  <a:ext cx="1468191" cy="694563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b=4</a:t>
                  </a:r>
                  <a:endParaRPr/>
                </a:p>
              </p:txBody>
            </p:sp>
            <p:sp>
              <p:nvSpPr>
                <p:cNvPr id="365" name="Google Shape;365;p22"/>
                <p:cNvSpPr/>
                <p:nvPr/>
              </p:nvSpPr>
              <p:spPr>
                <a:xfrm>
                  <a:off x="10251584" y="4504699"/>
                  <a:ext cx="700244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a=3</a:t>
                  </a:r>
                  <a:endParaRPr/>
                </a:p>
              </p:txBody>
            </p:sp>
          </p:grpSp>
          <p:cxnSp>
            <p:nvCxnSpPr>
              <p:cNvPr id="366" name="Google Shape;366;p22"/>
              <p:cNvCxnSpPr/>
              <p:nvPr/>
            </p:nvCxnSpPr>
            <p:spPr>
              <a:xfrm flipH="1" rot="10800000">
                <a:off x="7859666" y="5245313"/>
                <a:ext cx="363839" cy="1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206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367" name="Google Shape;367;p22"/>
            <p:cNvSpPr/>
            <p:nvPr/>
          </p:nvSpPr>
          <p:spPr>
            <a:xfrm>
              <a:off x="7639172" y="3744683"/>
              <a:ext cx="591151" cy="34260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a2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Virtual Destructor</a:t>
            </a:r>
            <a:endParaRPr/>
          </a:p>
        </p:txBody>
      </p:sp>
      <p:sp>
        <p:nvSpPr>
          <p:cNvPr id="373" name="Google Shape;37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374" name="Google Shape;37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5" name="Google Shape;375;p23"/>
          <p:cNvSpPr txBox="1"/>
          <p:nvPr/>
        </p:nvSpPr>
        <p:spPr>
          <a:xfrm>
            <a:off x="515155" y="1415274"/>
            <a:ext cx="4288665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-US" sz="23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23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print(){ cout&lt;&lt;a;}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-US" sz="23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~A(){}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B:</a:t>
            </a:r>
            <a:r>
              <a:rPr lang="en-US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public A</a:t>
            </a: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b;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B(int a=0, int b=0):A(a)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this-&gt;b = b;}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A::print();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cout&lt;&lt;b;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-US" sz="23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~B(){}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23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76" name="Google Shape;376;p23"/>
          <p:cNvCxnSpPr/>
          <p:nvPr/>
        </p:nvCxnSpPr>
        <p:spPr>
          <a:xfrm>
            <a:off x="4670721" y="1625333"/>
            <a:ext cx="56846" cy="452095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377" name="Google Shape;377;p23"/>
          <p:cNvGrpSpPr/>
          <p:nvPr/>
        </p:nvGrpSpPr>
        <p:grpSpPr>
          <a:xfrm>
            <a:off x="10722532" y="989260"/>
            <a:ext cx="700245" cy="2896551"/>
            <a:chOff x="7005449" y="2575811"/>
            <a:chExt cx="700245" cy="2896551"/>
          </a:xfrm>
        </p:grpSpPr>
        <p:grpSp>
          <p:nvGrpSpPr>
            <p:cNvPr id="378" name="Google Shape;378;p23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379" name="Google Shape;379;p23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380" name="Google Shape;380;p23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381" name="Google Shape;381;p23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382" name="Google Shape;382;p23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383" name="Google Shape;383;p23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84" name="Google Shape;384;p23"/>
                <p:cNvCxnSpPr>
                  <a:stCxn id="383" idx="3"/>
                  <a:endCxn id="381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85" name="Google Shape;385;p23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386" name="Google Shape;386;p23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387" name="Google Shape;387;p23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88" name="Google Shape;388;p23"/>
              <p:cNvCxnSpPr>
                <a:stCxn id="387" idx="3"/>
                <a:endCxn id="386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89" name="Google Shape;389;p23"/>
          <p:cNvSpPr txBox="1"/>
          <p:nvPr/>
        </p:nvSpPr>
        <p:spPr>
          <a:xfrm>
            <a:off x="4860666" y="1528226"/>
            <a:ext cx="6562111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C: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 B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c;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C(int a=0, int b=0, int c=0) :B(a,b)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this-&gt;c = c;}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//override print function inherited from B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void print(){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B::print();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cout&lt;&lt;c;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~C(){}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Make destructor virtual too.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Destructor is not inherited so make is virtual in all classes.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Virtual Destructor</a:t>
            </a:r>
            <a:endParaRPr/>
          </a:p>
        </p:txBody>
      </p:sp>
      <p:sp>
        <p:nvSpPr>
          <p:cNvPr id="395" name="Google Shape;39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396" name="Google Shape;39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7" name="Google Shape;397;p24"/>
          <p:cNvSpPr txBox="1"/>
          <p:nvPr>
            <p:ph idx="1" type="body"/>
          </p:nvPr>
        </p:nvSpPr>
        <p:spPr>
          <a:xfrm>
            <a:off x="838200" y="1339403"/>
            <a:ext cx="10515600" cy="501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Destructor should be called according to object type.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 * a1 = new A(2); 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pointer to A’s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a1-&gt;print(); 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print called.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 * a2 = new B(3, 4);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//A’s pointer to B’s object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a2-&gt;print(); 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//B’s print called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 * a3 = new C(5, 6, 7); 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pointer to C’s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a3-&gt;print(); 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//C’s print called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delete a1; 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destructor called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delete a2; 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//B’s destructor called, which also calls A’s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delete a3; 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//C’s destructor called, which also calls B’s then A’s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</p:txBody>
      </p:sp>
      <p:grpSp>
        <p:nvGrpSpPr>
          <p:cNvPr id="398" name="Google Shape;398;p24"/>
          <p:cNvGrpSpPr/>
          <p:nvPr/>
        </p:nvGrpSpPr>
        <p:grpSpPr>
          <a:xfrm>
            <a:off x="10062404" y="637324"/>
            <a:ext cx="700245" cy="2896551"/>
            <a:chOff x="7005449" y="2575811"/>
            <a:chExt cx="700245" cy="2896551"/>
          </a:xfrm>
        </p:grpSpPr>
        <p:grpSp>
          <p:nvGrpSpPr>
            <p:cNvPr id="399" name="Google Shape;399;p24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400" name="Google Shape;400;p24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401" name="Google Shape;401;p24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402" name="Google Shape;402;p24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403" name="Google Shape;403;p24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404" name="Google Shape;404;p24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05" name="Google Shape;405;p24"/>
                <p:cNvCxnSpPr>
                  <a:stCxn id="404" idx="3"/>
                  <a:endCxn id="402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406" name="Google Shape;406;p24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407" name="Google Shape;407;p24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408" name="Google Shape;408;p24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09" name="Google Shape;409;p24"/>
              <p:cNvCxnSpPr>
                <a:stCxn id="408" idx="3"/>
                <a:endCxn id="407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410" name="Google Shape;410;p24"/>
          <p:cNvGrpSpPr/>
          <p:nvPr/>
        </p:nvGrpSpPr>
        <p:grpSpPr>
          <a:xfrm>
            <a:off x="6497696" y="2440781"/>
            <a:ext cx="1546141" cy="342604"/>
            <a:chOff x="7969752" y="2431977"/>
            <a:chExt cx="1546141" cy="342604"/>
          </a:xfrm>
        </p:grpSpPr>
        <p:sp>
          <p:nvSpPr>
            <p:cNvPr id="411" name="Google Shape;411;p24"/>
            <p:cNvSpPr/>
            <p:nvPr/>
          </p:nvSpPr>
          <p:spPr>
            <a:xfrm>
              <a:off x="8924742" y="2431977"/>
              <a:ext cx="591151" cy="34260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a=2</a:t>
              </a:r>
              <a:endParaRPr/>
            </a:p>
          </p:txBody>
        </p:sp>
        <p:sp>
          <p:nvSpPr>
            <p:cNvPr id="412" name="Google Shape;412;p24"/>
            <p:cNvSpPr/>
            <p:nvPr/>
          </p:nvSpPr>
          <p:spPr>
            <a:xfrm>
              <a:off x="7969752" y="2431978"/>
              <a:ext cx="591151" cy="34260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a1</a:t>
              </a:r>
              <a:endParaRPr/>
            </a:p>
          </p:txBody>
        </p:sp>
        <p:cxnSp>
          <p:nvCxnSpPr>
            <p:cNvPr id="413" name="Google Shape;413;p24"/>
            <p:cNvCxnSpPr>
              <a:stCxn id="412" idx="3"/>
              <a:endCxn id="411" idx="1"/>
            </p:cNvCxnSpPr>
            <p:nvPr/>
          </p:nvCxnSpPr>
          <p:spPr>
            <a:xfrm>
              <a:off x="8560903" y="2603279"/>
              <a:ext cx="363900" cy="0"/>
            </a:xfrm>
            <a:prstGeom prst="straightConnector1">
              <a:avLst/>
            </a:prstGeom>
            <a:noFill/>
            <a:ln cap="flat" cmpd="sng" w="38100">
              <a:solidFill>
                <a:srgbClr val="00206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414" name="Google Shape;414;p24"/>
          <p:cNvGrpSpPr/>
          <p:nvPr/>
        </p:nvGrpSpPr>
        <p:grpSpPr>
          <a:xfrm>
            <a:off x="6497696" y="4240915"/>
            <a:ext cx="2906555" cy="463383"/>
            <a:chOff x="8279042" y="4497841"/>
            <a:chExt cx="2906555" cy="463383"/>
          </a:xfrm>
        </p:grpSpPr>
        <p:grpSp>
          <p:nvGrpSpPr>
            <p:cNvPr id="415" name="Google Shape;415;p24"/>
            <p:cNvGrpSpPr/>
            <p:nvPr/>
          </p:nvGrpSpPr>
          <p:grpSpPr>
            <a:xfrm>
              <a:off x="9234032" y="4497841"/>
              <a:ext cx="1951565" cy="463383"/>
              <a:chOff x="8319752" y="3648744"/>
              <a:chExt cx="2141360" cy="773002"/>
            </a:xfrm>
          </p:grpSpPr>
          <p:sp>
            <p:nvSpPr>
              <p:cNvPr id="416" name="Google Shape;416;p24"/>
              <p:cNvSpPr/>
              <p:nvPr/>
            </p:nvSpPr>
            <p:spPr>
              <a:xfrm>
                <a:off x="8319752" y="3648744"/>
                <a:ext cx="2141360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c=7</a:t>
                </a:r>
                <a:endParaRPr/>
              </a:p>
            </p:txBody>
          </p:sp>
          <p:grpSp>
            <p:nvGrpSpPr>
              <p:cNvPr id="417" name="Google Shape;417;p24"/>
              <p:cNvGrpSpPr/>
              <p:nvPr/>
            </p:nvGrpSpPr>
            <p:grpSpPr>
              <a:xfrm>
                <a:off x="8933239" y="3680708"/>
                <a:ext cx="1468191" cy="694563"/>
                <a:chOff x="9548716" y="4459501"/>
                <a:chExt cx="1468191" cy="694563"/>
              </a:xfrm>
            </p:grpSpPr>
            <p:sp>
              <p:nvSpPr>
                <p:cNvPr id="418" name="Google Shape;418;p24"/>
                <p:cNvSpPr/>
                <p:nvPr/>
              </p:nvSpPr>
              <p:spPr>
                <a:xfrm>
                  <a:off x="9548716" y="4459501"/>
                  <a:ext cx="1468191" cy="694563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b=6</a:t>
                  </a:r>
                  <a:endParaRPr/>
                </a:p>
              </p:txBody>
            </p:sp>
            <p:sp>
              <p:nvSpPr>
                <p:cNvPr id="419" name="Google Shape;419;p24"/>
                <p:cNvSpPr/>
                <p:nvPr/>
              </p:nvSpPr>
              <p:spPr>
                <a:xfrm>
                  <a:off x="10251584" y="4504699"/>
                  <a:ext cx="700244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a=5</a:t>
                  </a:r>
                  <a:endParaRPr/>
                </a:p>
              </p:txBody>
            </p:sp>
          </p:grpSp>
        </p:grpSp>
        <p:cxnSp>
          <p:nvCxnSpPr>
            <p:cNvPr id="420" name="Google Shape;420;p24"/>
            <p:cNvCxnSpPr/>
            <p:nvPr/>
          </p:nvCxnSpPr>
          <p:spPr>
            <a:xfrm flipH="1" rot="10800000">
              <a:off x="8870193" y="4713097"/>
              <a:ext cx="363839" cy="1"/>
            </a:xfrm>
            <a:prstGeom prst="straightConnector1">
              <a:avLst/>
            </a:prstGeom>
            <a:noFill/>
            <a:ln cap="flat" cmpd="sng" w="38100">
              <a:solidFill>
                <a:srgbClr val="00206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21" name="Google Shape;421;p24"/>
            <p:cNvSpPr/>
            <p:nvPr/>
          </p:nvSpPr>
          <p:spPr>
            <a:xfrm>
              <a:off x="8279042" y="4541795"/>
              <a:ext cx="591151" cy="34260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a3</a:t>
              </a:r>
              <a:endParaRPr/>
            </a:p>
          </p:txBody>
        </p:sp>
      </p:grpSp>
      <p:grpSp>
        <p:nvGrpSpPr>
          <p:cNvPr id="422" name="Google Shape;422;p24"/>
          <p:cNvGrpSpPr/>
          <p:nvPr/>
        </p:nvGrpSpPr>
        <p:grpSpPr>
          <a:xfrm>
            <a:off x="6497696" y="3309950"/>
            <a:ext cx="2306689" cy="416362"/>
            <a:chOff x="7639172" y="3718263"/>
            <a:chExt cx="2306689" cy="416362"/>
          </a:xfrm>
        </p:grpSpPr>
        <p:grpSp>
          <p:nvGrpSpPr>
            <p:cNvPr id="423" name="Google Shape;423;p24"/>
            <p:cNvGrpSpPr/>
            <p:nvPr/>
          </p:nvGrpSpPr>
          <p:grpSpPr>
            <a:xfrm>
              <a:off x="8230323" y="3718263"/>
              <a:ext cx="1715538" cy="416362"/>
              <a:chOff x="7859666" y="5047591"/>
              <a:chExt cx="1715538" cy="416362"/>
            </a:xfrm>
          </p:grpSpPr>
          <p:grpSp>
            <p:nvGrpSpPr>
              <p:cNvPr id="424" name="Google Shape;424;p24"/>
              <p:cNvGrpSpPr/>
              <p:nvPr/>
            </p:nvGrpSpPr>
            <p:grpSpPr>
              <a:xfrm>
                <a:off x="8237143" y="5047591"/>
                <a:ext cx="1338061" cy="416362"/>
                <a:chOff x="9548716" y="4459501"/>
                <a:chExt cx="1468191" cy="694563"/>
              </a:xfrm>
            </p:grpSpPr>
            <p:sp>
              <p:nvSpPr>
                <p:cNvPr id="425" name="Google Shape;425;p24"/>
                <p:cNvSpPr/>
                <p:nvPr/>
              </p:nvSpPr>
              <p:spPr>
                <a:xfrm>
                  <a:off x="9548716" y="4459501"/>
                  <a:ext cx="1468191" cy="694563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b=4</a:t>
                  </a:r>
                  <a:endParaRPr/>
                </a:p>
              </p:txBody>
            </p:sp>
            <p:sp>
              <p:nvSpPr>
                <p:cNvPr id="426" name="Google Shape;426;p24"/>
                <p:cNvSpPr/>
                <p:nvPr/>
              </p:nvSpPr>
              <p:spPr>
                <a:xfrm>
                  <a:off x="10251584" y="4504699"/>
                  <a:ext cx="700244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a=3</a:t>
                  </a:r>
                  <a:endParaRPr/>
                </a:p>
              </p:txBody>
            </p:sp>
          </p:grpSp>
          <p:cxnSp>
            <p:nvCxnSpPr>
              <p:cNvPr id="427" name="Google Shape;427;p24"/>
              <p:cNvCxnSpPr/>
              <p:nvPr/>
            </p:nvCxnSpPr>
            <p:spPr>
              <a:xfrm flipH="1" rot="10800000">
                <a:off x="7859666" y="5245313"/>
                <a:ext cx="363839" cy="1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206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428" name="Google Shape;428;p24"/>
            <p:cNvSpPr/>
            <p:nvPr/>
          </p:nvSpPr>
          <p:spPr>
            <a:xfrm>
              <a:off x="7639172" y="3744683"/>
              <a:ext cx="591151" cy="34260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a2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434" name="Google Shape;43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5" name="Google Shape;435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lang="en-US"/>
              <a:t>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Virtual Destructor</a:t>
            </a:r>
            <a:endParaRPr/>
          </a:p>
        </p:txBody>
      </p:sp>
      <p:sp>
        <p:nvSpPr>
          <p:cNvPr id="436" name="Google Shape;436;p25"/>
          <p:cNvSpPr txBox="1"/>
          <p:nvPr>
            <p:ph idx="1" type="body"/>
          </p:nvPr>
        </p:nvSpPr>
        <p:spPr>
          <a:xfrm>
            <a:off x="838200" y="1339403"/>
            <a:ext cx="10144643" cy="501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Call the function according to the type of object not pointer.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B * b1 = new B(9, 10);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//B’s pointer to B’s object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b1-&gt;print();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//B’s print called.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B * b2 = new C(5, 60, 70);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//B’s pointer to C’s object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b1-&gt;print();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//C’s print called.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B * b3 = new A(2); 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//Error: B’s pointer to A’s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//Every derived is a base but every base is not a derived.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2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//Allowed if explicit cast made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delete b1; 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//B’s destructor called, which also calls A’s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delete b2; 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//C’s destructor called, which also calls B’s then A’s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grpSp>
        <p:nvGrpSpPr>
          <p:cNvPr id="437" name="Google Shape;437;p25"/>
          <p:cNvGrpSpPr/>
          <p:nvPr/>
        </p:nvGrpSpPr>
        <p:grpSpPr>
          <a:xfrm>
            <a:off x="10826161" y="568232"/>
            <a:ext cx="700245" cy="2896551"/>
            <a:chOff x="7005449" y="2575811"/>
            <a:chExt cx="700245" cy="2896551"/>
          </a:xfrm>
        </p:grpSpPr>
        <p:grpSp>
          <p:nvGrpSpPr>
            <p:cNvPr id="438" name="Google Shape;438;p25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439" name="Google Shape;439;p25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440" name="Google Shape;440;p25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441" name="Google Shape;441;p25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442" name="Google Shape;442;p25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443" name="Google Shape;443;p25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44" name="Google Shape;444;p25"/>
                <p:cNvCxnSpPr>
                  <a:stCxn id="443" idx="3"/>
                  <a:endCxn id="441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445" name="Google Shape;445;p25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446" name="Google Shape;446;p25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447" name="Google Shape;447;p25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448" name="Google Shape;448;p25"/>
              <p:cNvCxnSpPr>
                <a:stCxn id="447" idx="3"/>
                <a:endCxn id="446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449" name="Google Shape;449;p25"/>
          <p:cNvGrpSpPr/>
          <p:nvPr/>
        </p:nvGrpSpPr>
        <p:grpSpPr>
          <a:xfrm>
            <a:off x="7519478" y="2324838"/>
            <a:ext cx="2306689" cy="416362"/>
            <a:chOff x="7639172" y="3718263"/>
            <a:chExt cx="2306689" cy="416362"/>
          </a:xfrm>
        </p:grpSpPr>
        <p:grpSp>
          <p:nvGrpSpPr>
            <p:cNvPr id="450" name="Google Shape;450;p25"/>
            <p:cNvGrpSpPr/>
            <p:nvPr/>
          </p:nvGrpSpPr>
          <p:grpSpPr>
            <a:xfrm>
              <a:off x="8230323" y="3718263"/>
              <a:ext cx="1715538" cy="416362"/>
              <a:chOff x="7859666" y="5047591"/>
              <a:chExt cx="1715538" cy="416362"/>
            </a:xfrm>
          </p:grpSpPr>
          <p:grpSp>
            <p:nvGrpSpPr>
              <p:cNvPr id="451" name="Google Shape;451;p25"/>
              <p:cNvGrpSpPr/>
              <p:nvPr/>
            </p:nvGrpSpPr>
            <p:grpSpPr>
              <a:xfrm>
                <a:off x="8237143" y="5047591"/>
                <a:ext cx="1338061" cy="416362"/>
                <a:chOff x="9548716" y="4459501"/>
                <a:chExt cx="1468191" cy="694563"/>
              </a:xfrm>
            </p:grpSpPr>
            <p:sp>
              <p:nvSpPr>
                <p:cNvPr id="452" name="Google Shape;452;p25"/>
                <p:cNvSpPr/>
                <p:nvPr/>
              </p:nvSpPr>
              <p:spPr>
                <a:xfrm>
                  <a:off x="9548716" y="4459501"/>
                  <a:ext cx="1468191" cy="694563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b=10</a:t>
                  </a:r>
                  <a:endParaRPr/>
                </a:p>
              </p:txBody>
            </p:sp>
            <p:sp>
              <p:nvSpPr>
                <p:cNvPr id="453" name="Google Shape;453;p25"/>
                <p:cNvSpPr/>
                <p:nvPr/>
              </p:nvSpPr>
              <p:spPr>
                <a:xfrm>
                  <a:off x="10251584" y="4504699"/>
                  <a:ext cx="700244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a=9</a:t>
                  </a:r>
                  <a:endParaRPr/>
                </a:p>
              </p:txBody>
            </p:sp>
          </p:grpSp>
          <p:cxnSp>
            <p:nvCxnSpPr>
              <p:cNvPr id="454" name="Google Shape;454;p25"/>
              <p:cNvCxnSpPr/>
              <p:nvPr/>
            </p:nvCxnSpPr>
            <p:spPr>
              <a:xfrm flipH="1" rot="10800000">
                <a:off x="7859666" y="5245313"/>
                <a:ext cx="363839" cy="1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206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455" name="Google Shape;455;p25"/>
            <p:cNvSpPr/>
            <p:nvPr/>
          </p:nvSpPr>
          <p:spPr>
            <a:xfrm>
              <a:off x="7639172" y="3744683"/>
              <a:ext cx="591151" cy="34260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b1</a:t>
              </a:r>
              <a:endParaRPr/>
            </a:p>
          </p:txBody>
        </p:sp>
      </p:grpSp>
      <p:grpSp>
        <p:nvGrpSpPr>
          <p:cNvPr id="456" name="Google Shape;456;p25"/>
          <p:cNvGrpSpPr/>
          <p:nvPr/>
        </p:nvGrpSpPr>
        <p:grpSpPr>
          <a:xfrm>
            <a:off x="7519478" y="3122739"/>
            <a:ext cx="2906555" cy="463383"/>
            <a:chOff x="8279042" y="4497841"/>
            <a:chExt cx="2906555" cy="463383"/>
          </a:xfrm>
        </p:grpSpPr>
        <p:grpSp>
          <p:nvGrpSpPr>
            <p:cNvPr id="457" name="Google Shape;457;p25"/>
            <p:cNvGrpSpPr/>
            <p:nvPr/>
          </p:nvGrpSpPr>
          <p:grpSpPr>
            <a:xfrm>
              <a:off x="9234032" y="4497841"/>
              <a:ext cx="1951565" cy="463383"/>
              <a:chOff x="8319752" y="3648744"/>
              <a:chExt cx="2141360" cy="773002"/>
            </a:xfrm>
          </p:grpSpPr>
          <p:sp>
            <p:nvSpPr>
              <p:cNvPr id="458" name="Google Shape;458;p25"/>
              <p:cNvSpPr/>
              <p:nvPr/>
            </p:nvSpPr>
            <p:spPr>
              <a:xfrm>
                <a:off x="8319752" y="3648744"/>
                <a:ext cx="2141360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c=70</a:t>
                </a:r>
                <a:endParaRPr/>
              </a:p>
            </p:txBody>
          </p:sp>
          <p:grpSp>
            <p:nvGrpSpPr>
              <p:cNvPr id="459" name="Google Shape;459;p25"/>
              <p:cNvGrpSpPr/>
              <p:nvPr/>
            </p:nvGrpSpPr>
            <p:grpSpPr>
              <a:xfrm>
                <a:off x="8933239" y="3680708"/>
                <a:ext cx="1468191" cy="694563"/>
                <a:chOff x="9548716" y="4459501"/>
                <a:chExt cx="1468191" cy="694563"/>
              </a:xfrm>
            </p:grpSpPr>
            <p:sp>
              <p:nvSpPr>
                <p:cNvPr id="460" name="Google Shape;460;p25"/>
                <p:cNvSpPr/>
                <p:nvPr/>
              </p:nvSpPr>
              <p:spPr>
                <a:xfrm>
                  <a:off x="9548716" y="4459501"/>
                  <a:ext cx="1468191" cy="694563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b=60</a:t>
                  </a:r>
                  <a:endParaRPr/>
                </a:p>
              </p:txBody>
            </p:sp>
            <p:sp>
              <p:nvSpPr>
                <p:cNvPr id="461" name="Google Shape;461;p25"/>
                <p:cNvSpPr/>
                <p:nvPr/>
              </p:nvSpPr>
              <p:spPr>
                <a:xfrm>
                  <a:off x="10251584" y="4504699"/>
                  <a:ext cx="700244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a=5</a:t>
                  </a:r>
                  <a:endParaRPr/>
                </a:p>
              </p:txBody>
            </p:sp>
          </p:grpSp>
        </p:grpSp>
        <p:cxnSp>
          <p:nvCxnSpPr>
            <p:cNvPr id="462" name="Google Shape;462;p25"/>
            <p:cNvCxnSpPr/>
            <p:nvPr/>
          </p:nvCxnSpPr>
          <p:spPr>
            <a:xfrm flipH="1" rot="10800000">
              <a:off x="8870193" y="4713097"/>
              <a:ext cx="363839" cy="1"/>
            </a:xfrm>
            <a:prstGeom prst="straightConnector1">
              <a:avLst/>
            </a:prstGeom>
            <a:noFill/>
            <a:ln cap="flat" cmpd="sng" w="38100">
              <a:solidFill>
                <a:srgbClr val="00206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463" name="Google Shape;463;p25"/>
            <p:cNvSpPr/>
            <p:nvPr/>
          </p:nvSpPr>
          <p:spPr>
            <a:xfrm>
              <a:off x="8279042" y="4541795"/>
              <a:ext cx="591151" cy="34260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b2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Polymorphism Example</a:t>
            </a:r>
            <a:endParaRPr/>
          </a:p>
        </p:txBody>
      </p:sp>
      <p:sp>
        <p:nvSpPr>
          <p:cNvPr id="469" name="Google Shape;46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470" name="Google Shape;47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1" name="Google Shape;471;p26"/>
          <p:cNvSpPr txBox="1"/>
          <p:nvPr/>
        </p:nvSpPr>
        <p:spPr>
          <a:xfrm>
            <a:off x="598818" y="1361945"/>
            <a:ext cx="3786795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Account{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accountNo;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float amount;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//override Debit and Credit functions according to derived classes.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debit(float);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credit (float);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 accountNo 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 amount &lt;&lt;endl;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1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~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Account(){}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72" name="Google Shape;472;p26"/>
          <p:cNvCxnSpPr/>
          <p:nvPr/>
        </p:nvCxnSpPr>
        <p:spPr>
          <a:xfrm>
            <a:off x="4534283" y="1572004"/>
            <a:ext cx="56846" cy="452095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73" name="Google Shape;473;p26"/>
          <p:cNvSpPr txBox="1"/>
          <p:nvPr/>
        </p:nvSpPr>
        <p:spPr>
          <a:xfrm>
            <a:off x="4879053" y="1332972"/>
            <a:ext cx="5992898" cy="52449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Current: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 Account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float serviceCharges;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float minBalance;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override{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Account::print();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cout&lt;&lt;serviceCharges;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~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Current(){}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//Use inherited Debit and Credit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Saving: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 Account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float interestRate;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override{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Account::print();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cout&lt;&lt;interestRate;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~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Saving(){}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//override Debit and Credit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debit(float) override;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credit (float) override;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74" name="Google Shape;474;p26"/>
          <p:cNvGrpSpPr/>
          <p:nvPr/>
        </p:nvGrpSpPr>
        <p:grpSpPr>
          <a:xfrm>
            <a:off x="9367381" y="287832"/>
            <a:ext cx="2626507" cy="1924807"/>
            <a:chOff x="7445544" y="1589136"/>
            <a:chExt cx="2626507" cy="1924807"/>
          </a:xfrm>
        </p:grpSpPr>
        <p:grpSp>
          <p:nvGrpSpPr>
            <p:cNvPr id="475" name="Google Shape;475;p26"/>
            <p:cNvGrpSpPr/>
            <p:nvPr/>
          </p:nvGrpSpPr>
          <p:grpSpPr>
            <a:xfrm>
              <a:off x="7445544" y="1589136"/>
              <a:ext cx="1879866" cy="1924807"/>
              <a:chOff x="7865370" y="1818383"/>
              <a:chExt cx="1879866" cy="1924807"/>
            </a:xfrm>
          </p:grpSpPr>
          <p:grpSp>
            <p:nvGrpSpPr>
              <p:cNvPr id="476" name="Google Shape;476;p26"/>
              <p:cNvGrpSpPr/>
              <p:nvPr/>
            </p:nvGrpSpPr>
            <p:grpSpPr>
              <a:xfrm>
                <a:off x="7865370" y="1818383"/>
                <a:ext cx="1879866" cy="1924807"/>
                <a:chOff x="8871888" y="1735812"/>
                <a:chExt cx="2345907" cy="1924807"/>
              </a:xfrm>
            </p:grpSpPr>
            <p:sp>
              <p:nvSpPr>
                <p:cNvPr id="477" name="Google Shape;477;p26"/>
                <p:cNvSpPr/>
                <p:nvPr/>
              </p:nvSpPr>
              <p:spPr>
                <a:xfrm>
                  <a:off x="9682914" y="1735812"/>
                  <a:ext cx="1534881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Account</a:t>
                  </a:r>
                  <a:endParaRPr/>
                </a:p>
              </p:txBody>
            </p:sp>
            <p:sp>
              <p:nvSpPr>
                <p:cNvPr id="478" name="Google Shape;478;p26"/>
                <p:cNvSpPr/>
                <p:nvPr/>
              </p:nvSpPr>
              <p:spPr>
                <a:xfrm>
                  <a:off x="8871888" y="3081070"/>
                  <a:ext cx="1333098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Saving</a:t>
                  </a:r>
                  <a:endParaRPr/>
                </a:p>
              </p:txBody>
            </p:sp>
          </p:grpSp>
          <p:grpSp>
            <p:nvGrpSpPr>
              <p:cNvPr id="479" name="Google Shape;479;p26"/>
              <p:cNvGrpSpPr/>
              <p:nvPr/>
            </p:nvGrpSpPr>
            <p:grpSpPr>
              <a:xfrm>
                <a:off x="8399469" y="2400336"/>
                <a:ext cx="911411" cy="763246"/>
                <a:chOff x="8189609" y="5455489"/>
                <a:chExt cx="911411" cy="763246"/>
              </a:xfrm>
            </p:grpSpPr>
            <p:sp>
              <p:nvSpPr>
                <p:cNvPr id="480" name="Google Shape;480;p26"/>
                <p:cNvSpPr/>
                <p:nvPr/>
              </p:nvSpPr>
              <p:spPr>
                <a:xfrm>
                  <a:off x="8739798" y="5455489"/>
                  <a:ext cx="361223" cy="261946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81" name="Google Shape;481;p26"/>
                <p:cNvCxnSpPr>
                  <a:stCxn id="480" idx="3"/>
                  <a:endCxn id="478" idx="0"/>
                </p:cNvCxnSpPr>
                <p:nvPr/>
              </p:nvCxnSpPr>
              <p:spPr>
                <a:xfrm flipH="1">
                  <a:off x="8189609" y="5717435"/>
                  <a:ext cx="730800" cy="5013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482" name="Google Shape;482;p26"/>
            <p:cNvSpPr/>
            <p:nvPr/>
          </p:nvSpPr>
          <p:spPr>
            <a:xfrm>
              <a:off x="8843288" y="2934393"/>
              <a:ext cx="1228763" cy="579549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Current</a:t>
              </a:r>
              <a:endParaRPr/>
            </a:p>
          </p:txBody>
        </p:sp>
        <p:cxnSp>
          <p:nvCxnSpPr>
            <p:cNvPr id="483" name="Google Shape;483;p26"/>
            <p:cNvCxnSpPr>
              <a:stCxn id="482" idx="0"/>
              <a:endCxn id="480" idx="3"/>
            </p:cNvCxnSpPr>
            <p:nvPr/>
          </p:nvCxnSpPr>
          <p:spPr>
            <a:xfrm rot="10800000">
              <a:off x="8710370" y="2433093"/>
              <a:ext cx="747300" cy="501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Polymorphism Example</a:t>
            </a:r>
            <a:endParaRPr/>
          </a:p>
        </p:txBody>
      </p:sp>
      <p:sp>
        <p:nvSpPr>
          <p:cNvPr id="489" name="Google Shape;48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490" name="Google Shape;49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91" name="Google Shape;491;p27"/>
          <p:cNvGrpSpPr/>
          <p:nvPr/>
        </p:nvGrpSpPr>
        <p:grpSpPr>
          <a:xfrm>
            <a:off x="9335454" y="365125"/>
            <a:ext cx="2626507" cy="1924807"/>
            <a:chOff x="7445544" y="1589136"/>
            <a:chExt cx="2626507" cy="1924807"/>
          </a:xfrm>
        </p:grpSpPr>
        <p:grpSp>
          <p:nvGrpSpPr>
            <p:cNvPr id="492" name="Google Shape;492;p27"/>
            <p:cNvGrpSpPr/>
            <p:nvPr/>
          </p:nvGrpSpPr>
          <p:grpSpPr>
            <a:xfrm>
              <a:off x="7445544" y="1589136"/>
              <a:ext cx="1879866" cy="1924807"/>
              <a:chOff x="7865370" y="1818383"/>
              <a:chExt cx="1879866" cy="1924807"/>
            </a:xfrm>
          </p:grpSpPr>
          <p:grpSp>
            <p:nvGrpSpPr>
              <p:cNvPr id="493" name="Google Shape;493;p27"/>
              <p:cNvGrpSpPr/>
              <p:nvPr/>
            </p:nvGrpSpPr>
            <p:grpSpPr>
              <a:xfrm>
                <a:off x="7865370" y="1818383"/>
                <a:ext cx="1879866" cy="1924807"/>
                <a:chOff x="8871888" y="1735812"/>
                <a:chExt cx="2345907" cy="1924807"/>
              </a:xfrm>
            </p:grpSpPr>
            <p:sp>
              <p:nvSpPr>
                <p:cNvPr id="494" name="Google Shape;494;p27"/>
                <p:cNvSpPr/>
                <p:nvPr/>
              </p:nvSpPr>
              <p:spPr>
                <a:xfrm>
                  <a:off x="9682914" y="1735812"/>
                  <a:ext cx="1534881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Account</a:t>
                  </a:r>
                  <a:endParaRPr/>
                </a:p>
              </p:txBody>
            </p:sp>
            <p:sp>
              <p:nvSpPr>
                <p:cNvPr id="495" name="Google Shape;495;p27"/>
                <p:cNvSpPr/>
                <p:nvPr/>
              </p:nvSpPr>
              <p:spPr>
                <a:xfrm>
                  <a:off x="8871888" y="3081070"/>
                  <a:ext cx="1333098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Saving</a:t>
                  </a:r>
                  <a:endParaRPr/>
                </a:p>
              </p:txBody>
            </p:sp>
          </p:grpSp>
          <p:grpSp>
            <p:nvGrpSpPr>
              <p:cNvPr id="496" name="Google Shape;496;p27"/>
              <p:cNvGrpSpPr/>
              <p:nvPr/>
            </p:nvGrpSpPr>
            <p:grpSpPr>
              <a:xfrm>
                <a:off x="8399469" y="2400336"/>
                <a:ext cx="911411" cy="763246"/>
                <a:chOff x="8189609" y="5455489"/>
                <a:chExt cx="911411" cy="763246"/>
              </a:xfrm>
            </p:grpSpPr>
            <p:sp>
              <p:nvSpPr>
                <p:cNvPr id="497" name="Google Shape;497;p27"/>
                <p:cNvSpPr/>
                <p:nvPr/>
              </p:nvSpPr>
              <p:spPr>
                <a:xfrm>
                  <a:off x="8739798" y="5455489"/>
                  <a:ext cx="361223" cy="261946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98" name="Google Shape;498;p27"/>
                <p:cNvCxnSpPr>
                  <a:stCxn id="497" idx="3"/>
                  <a:endCxn id="495" idx="0"/>
                </p:cNvCxnSpPr>
                <p:nvPr/>
              </p:nvCxnSpPr>
              <p:spPr>
                <a:xfrm flipH="1">
                  <a:off x="8189609" y="5717435"/>
                  <a:ext cx="730800" cy="5013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499" name="Google Shape;499;p27"/>
            <p:cNvSpPr/>
            <p:nvPr/>
          </p:nvSpPr>
          <p:spPr>
            <a:xfrm>
              <a:off x="8843288" y="2934393"/>
              <a:ext cx="1228763" cy="579549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Current</a:t>
              </a:r>
              <a:endParaRPr/>
            </a:p>
          </p:txBody>
        </p:sp>
        <p:cxnSp>
          <p:nvCxnSpPr>
            <p:cNvPr id="500" name="Google Shape;500;p27"/>
            <p:cNvCxnSpPr>
              <a:stCxn id="499" idx="0"/>
              <a:endCxn id="497" idx="3"/>
            </p:cNvCxnSpPr>
            <p:nvPr/>
          </p:nvCxnSpPr>
          <p:spPr>
            <a:xfrm rot="10800000">
              <a:off x="8710370" y="2433093"/>
              <a:ext cx="747300" cy="501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01" name="Google Shape;501;p27"/>
          <p:cNvSpPr txBox="1"/>
          <p:nvPr>
            <p:ph idx="1" type="body"/>
          </p:nvPr>
        </p:nvSpPr>
        <p:spPr>
          <a:xfrm>
            <a:off x="838200" y="1339403"/>
            <a:ext cx="10515600" cy="501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400"/>
              <a:t>Call the function according to the type of object not pointer.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Debit, credit and print function is different for different accounts.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Account * a1 = new Saving; 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//Base pointer to derived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a1-&gt;print(); 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//Saving’s print called.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a1-&gt;debit(300); 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//Saving’s Debit called.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a1-&gt;credit(900); 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//Saving’s credit called.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Account * a2 = new Current;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//Base pointer to derived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a2-&gt;print(); 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//Current’s print called.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a2-&gt;debit(500); 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//Current’s Debit called.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a2-&gt;credit(30085); 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Current’s credit called.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delete a1; //Saving destructor called, then Account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delete a2; //Current destructor called, then Account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Inheritance (is-a)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Polymorphism Example</a:t>
            </a:r>
            <a:endParaRPr/>
          </a:p>
        </p:txBody>
      </p:sp>
      <p:sp>
        <p:nvSpPr>
          <p:cNvPr id="507" name="Google Shape;50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508" name="Google Shape;50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09" name="Google Shape;509;p28"/>
          <p:cNvGrpSpPr/>
          <p:nvPr/>
        </p:nvGrpSpPr>
        <p:grpSpPr>
          <a:xfrm>
            <a:off x="9374090" y="163873"/>
            <a:ext cx="2626507" cy="1924807"/>
            <a:chOff x="7445544" y="1589136"/>
            <a:chExt cx="2626507" cy="1924807"/>
          </a:xfrm>
        </p:grpSpPr>
        <p:grpSp>
          <p:nvGrpSpPr>
            <p:cNvPr id="510" name="Google Shape;510;p28"/>
            <p:cNvGrpSpPr/>
            <p:nvPr/>
          </p:nvGrpSpPr>
          <p:grpSpPr>
            <a:xfrm>
              <a:off x="7445544" y="1589136"/>
              <a:ext cx="1879866" cy="1924807"/>
              <a:chOff x="7865370" y="1818383"/>
              <a:chExt cx="1879866" cy="1924807"/>
            </a:xfrm>
          </p:grpSpPr>
          <p:grpSp>
            <p:nvGrpSpPr>
              <p:cNvPr id="511" name="Google Shape;511;p28"/>
              <p:cNvGrpSpPr/>
              <p:nvPr/>
            </p:nvGrpSpPr>
            <p:grpSpPr>
              <a:xfrm>
                <a:off x="7865370" y="1818383"/>
                <a:ext cx="1879866" cy="1924807"/>
                <a:chOff x="8871888" y="1735812"/>
                <a:chExt cx="2345907" cy="1924807"/>
              </a:xfrm>
            </p:grpSpPr>
            <p:sp>
              <p:nvSpPr>
                <p:cNvPr id="512" name="Google Shape;512;p28"/>
                <p:cNvSpPr/>
                <p:nvPr/>
              </p:nvSpPr>
              <p:spPr>
                <a:xfrm>
                  <a:off x="9682914" y="1735812"/>
                  <a:ext cx="1534881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Account</a:t>
                  </a:r>
                  <a:endParaRPr/>
                </a:p>
              </p:txBody>
            </p:sp>
            <p:sp>
              <p:nvSpPr>
                <p:cNvPr id="513" name="Google Shape;513;p28"/>
                <p:cNvSpPr/>
                <p:nvPr/>
              </p:nvSpPr>
              <p:spPr>
                <a:xfrm>
                  <a:off x="8871888" y="3081070"/>
                  <a:ext cx="1333098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Saving</a:t>
                  </a:r>
                  <a:endParaRPr/>
                </a:p>
              </p:txBody>
            </p:sp>
          </p:grpSp>
          <p:grpSp>
            <p:nvGrpSpPr>
              <p:cNvPr id="514" name="Google Shape;514;p28"/>
              <p:cNvGrpSpPr/>
              <p:nvPr/>
            </p:nvGrpSpPr>
            <p:grpSpPr>
              <a:xfrm>
                <a:off x="8399469" y="2400336"/>
                <a:ext cx="911411" cy="763246"/>
                <a:chOff x="8189609" y="5455489"/>
                <a:chExt cx="911411" cy="763246"/>
              </a:xfrm>
            </p:grpSpPr>
            <p:sp>
              <p:nvSpPr>
                <p:cNvPr id="515" name="Google Shape;515;p28"/>
                <p:cNvSpPr/>
                <p:nvPr/>
              </p:nvSpPr>
              <p:spPr>
                <a:xfrm>
                  <a:off x="8739798" y="5455489"/>
                  <a:ext cx="361223" cy="261946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516" name="Google Shape;516;p28"/>
                <p:cNvCxnSpPr>
                  <a:stCxn id="515" idx="3"/>
                  <a:endCxn id="513" idx="0"/>
                </p:cNvCxnSpPr>
                <p:nvPr/>
              </p:nvCxnSpPr>
              <p:spPr>
                <a:xfrm flipH="1">
                  <a:off x="8189609" y="5717435"/>
                  <a:ext cx="730800" cy="5013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517" name="Google Shape;517;p28"/>
            <p:cNvSpPr/>
            <p:nvPr/>
          </p:nvSpPr>
          <p:spPr>
            <a:xfrm>
              <a:off x="8843288" y="2934393"/>
              <a:ext cx="1228763" cy="579549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Current</a:t>
              </a:r>
              <a:endParaRPr/>
            </a:p>
          </p:txBody>
        </p:sp>
        <p:cxnSp>
          <p:nvCxnSpPr>
            <p:cNvPr id="518" name="Google Shape;518;p28"/>
            <p:cNvCxnSpPr>
              <a:stCxn id="517" idx="0"/>
              <a:endCxn id="515" idx="3"/>
            </p:cNvCxnSpPr>
            <p:nvPr/>
          </p:nvCxnSpPr>
          <p:spPr>
            <a:xfrm rot="10800000">
              <a:off x="8710370" y="2433093"/>
              <a:ext cx="747300" cy="501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19" name="Google Shape;519;p28"/>
          <p:cNvSpPr txBox="1"/>
          <p:nvPr>
            <p:ph idx="1" type="body"/>
          </p:nvPr>
        </p:nvSpPr>
        <p:spPr>
          <a:xfrm>
            <a:off x="838200" y="1339403"/>
            <a:ext cx="10515600" cy="5190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Maintain a single array of Account instead of two separate arrays.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100000"/>
              <a:buNone/>
            </a:pP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//Array of base pointers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Account ** alist = new Account*[10];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alist[0] = new Saving;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alist[1] = new Current;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alist[2] = new Account;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….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100000"/>
              <a:buNone/>
            </a:pP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//Print data of all accounts polymorphic behavior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for(int i=0; i&lt;10 ;i++)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	alist[i]-&gt;print();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100000"/>
              <a:buNone/>
            </a:pP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//credit and debit polymorphic behavior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alist[0]-&gt;credit(50);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alist[2]-&gt;debit(333);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8762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Inheritance (is-a)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Polymorphism Example</a:t>
            </a:r>
            <a:endParaRPr/>
          </a:p>
        </p:txBody>
      </p:sp>
      <p:sp>
        <p:nvSpPr>
          <p:cNvPr id="525" name="Google Shape;52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526" name="Google Shape;52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27" name="Google Shape;527;p29"/>
          <p:cNvGrpSpPr/>
          <p:nvPr/>
        </p:nvGrpSpPr>
        <p:grpSpPr>
          <a:xfrm>
            <a:off x="9399847" y="438846"/>
            <a:ext cx="2626507" cy="1924807"/>
            <a:chOff x="7445544" y="1589136"/>
            <a:chExt cx="2626507" cy="1924807"/>
          </a:xfrm>
        </p:grpSpPr>
        <p:grpSp>
          <p:nvGrpSpPr>
            <p:cNvPr id="528" name="Google Shape;528;p29"/>
            <p:cNvGrpSpPr/>
            <p:nvPr/>
          </p:nvGrpSpPr>
          <p:grpSpPr>
            <a:xfrm>
              <a:off x="7445544" y="1589136"/>
              <a:ext cx="1879866" cy="1924807"/>
              <a:chOff x="7865370" y="1818383"/>
              <a:chExt cx="1879866" cy="1924807"/>
            </a:xfrm>
          </p:grpSpPr>
          <p:grpSp>
            <p:nvGrpSpPr>
              <p:cNvPr id="529" name="Google Shape;529;p29"/>
              <p:cNvGrpSpPr/>
              <p:nvPr/>
            </p:nvGrpSpPr>
            <p:grpSpPr>
              <a:xfrm>
                <a:off x="7865370" y="1818383"/>
                <a:ext cx="1879866" cy="1924807"/>
                <a:chOff x="8871888" y="1735812"/>
                <a:chExt cx="2345907" cy="1924807"/>
              </a:xfrm>
            </p:grpSpPr>
            <p:sp>
              <p:nvSpPr>
                <p:cNvPr id="530" name="Google Shape;530;p29"/>
                <p:cNvSpPr/>
                <p:nvPr/>
              </p:nvSpPr>
              <p:spPr>
                <a:xfrm>
                  <a:off x="9682914" y="1735812"/>
                  <a:ext cx="1534881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Account</a:t>
                  </a:r>
                  <a:endParaRPr/>
                </a:p>
              </p:txBody>
            </p:sp>
            <p:sp>
              <p:nvSpPr>
                <p:cNvPr id="531" name="Google Shape;531;p29"/>
                <p:cNvSpPr/>
                <p:nvPr/>
              </p:nvSpPr>
              <p:spPr>
                <a:xfrm>
                  <a:off x="8871888" y="3081070"/>
                  <a:ext cx="1333098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Saving</a:t>
                  </a:r>
                  <a:endParaRPr/>
                </a:p>
              </p:txBody>
            </p:sp>
          </p:grpSp>
          <p:grpSp>
            <p:nvGrpSpPr>
              <p:cNvPr id="532" name="Google Shape;532;p29"/>
              <p:cNvGrpSpPr/>
              <p:nvPr/>
            </p:nvGrpSpPr>
            <p:grpSpPr>
              <a:xfrm>
                <a:off x="8399469" y="2400336"/>
                <a:ext cx="911411" cy="763246"/>
                <a:chOff x="8189609" y="5455489"/>
                <a:chExt cx="911411" cy="763246"/>
              </a:xfrm>
            </p:grpSpPr>
            <p:sp>
              <p:nvSpPr>
                <p:cNvPr id="533" name="Google Shape;533;p29"/>
                <p:cNvSpPr/>
                <p:nvPr/>
              </p:nvSpPr>
              <p:spPr>
                <a:xfrm>
                  <a:off x="8739798" y="5455489"/>
                  <a:ext cx="361223" cy="261946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534" name="Google Shape;534;p29"/>
                <p:cNvCxnSpPr>
                  <a:stCxn id="533" idx="3"/>
                  <a:endCxn id="531" idx="0"/>
                </p:cNvCxnSpPr>
                <p:nvPr/>
              </p:nvCxnSpPr>
              <p:spPr>
                <a:xfrm flipH="1">
                  <a:off x="8189609" y="5717435"/>
                  <a:ext cx="730800" cy="5013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sp>
          <p:nvSpPr>
            <p:cNvPr id="535" name="Google Shape;535;p29"/>
            <p:cNvSpPr/>
            <p:nvPr/>
          </p:nvSpPr>
          <p:spPr>
            <a:xfrm>
              <a:off x="8843288" y="2934393"/>
              <a:ext cx="1228763" cy="579549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Current</a:t>
              </a:r>
              <a:endParaRPr/>
            </a:p>
          </p:txBody>
        </p:sp>
        <p:cxnSp>
          <p:nvCxnSpPr>
            <p:cNvPr id="536" name="Google Shape;536;p29"/>
            <p:cNvCxnSpPr>
              <a:stCxn id="535" idx="0"/>
              <a:endCxn id="533" idx="3"/>
            </p:cNvCxnSpPr>
            <p:nvPr/>
          </p:nvCxnSpPr>
          <p:spPr>
            <a:xfrm rot="10800000">
              <a:off x="8710370" y="2433093"/>
              <a:ext cx="747300" cy="5013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37" name="Google Shape;537;p29"/>
          <p:cNvSpPr txBox="1"/>
          <p:nvPr>
            <p:ph idx="1" type="body"/>
          </p:nvPr>
        </p:nvSpPr>
        <p:spPr>
          <a:xfrm>
            <a:off x="764113" y="1328301"/>
            <a:ext cx="10515600" cy="5190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Maintain a single array of Account instead of two separate arrays.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2000"/>
              <a:buNone/>
            </a:pP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//Destructors show polymorphic behavior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2000"/>
              <a:buNone/>
            </a:pP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//Destructors are called according to object type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2000"/>
              <a:buNone/>
            </a:pP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//Destroy all accounts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for(int i=0; i&lt;10 ;i++)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	delete alist[i];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2000"/>
              <a:buNone/>
            </a:pP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//Deallocate array of pointers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delete [] alist;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Inheritance (is-a)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Polymorphism Example</a:t>
            </a:r>
            <a:endParaRPr/>
          </a:p>
        </p:txBody>
      </p:sp>
      <p:sp>
        <p:nvSpPr>
          <p:cNvPr id="543" name="Google Shape;543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544" name="Google Shape;54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5" name="Google Shape;545;p30"/>
          <p:cNvSpPr txBox="1"/>
          <p:nvPr>
            <p:ph idx="1" type="body"/>
          </p:nvPr>
        </p:nvSpPr>
        <p:spPr>
          <a:xfrm>
            <a:off x="838200" y="1339403"/>
            <a:ext cx="10144643" cy="501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Create a payroll program for 3 types of employees, paid monthly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Salaried (fixed salary, no matter the hours)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Hourly (overtime [&gt;40 hours] pays time and a half)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Commission (paid percentage of sales)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Each employee’s pay will be calculated in different way.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Override calculatePay function in all employees accordingly.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Convert the binding to Runtime in employee class.</a:t>
            </a:r>
            <a:endParaRPr b="1" sz="1800">
              <a:solidFill>
                <a:srgbClr val="002060"/>
              </a:solidFill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 float calculatePay()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-US" sz="3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546" name="Google Shape;546;p30"/>
          <p:cNvGrpSpPr/>
          <p:nvPr/>
        </p:nvGrpSpPr>
        <p:grpSpPr>
          <a:xfrm>
            <a:off x="6616659" y="3773113"/>
            <a:ext cx="5268693" cy="2516543"/>
            <a:chOff x="6771206" y="297846"/>
            <a:chExt cx="5268693" cy="2516543"/>
          </a:xfrm>
        </p:grpSpPr>
        <p:grpSp>
          <p:nvGrpSpPr>
            <p:cNvPr id="547" name="Google Shape;547;p30"/>
            <p:cNvGrpSpPr/>
            <p:nvPr/>
          </p:nvGrpSpPr>
          <p:grpSpPr>
            <a:xfrm>
              <a:off x="8506884" y="297846"/>
              <a:ext cx="3533015" cy="2516543"/>
              <a:chOff x="7501235" y="1510909"/>
              <a:chExt cx="2490445" cy="2003034"/>
            </a:xfrm>
          </p:grpSpPr>
          <p:grpSp>
            <p:nvGrpSpPr>
              <p:cNvPr id="548" name="Google Shape;548;p30"/>
              <p:cNvGrpSpPr/>
              <p:nvPr/>
            </p:nvGrpSpPr>
            <p:grpSpPr>
              <a:xfrm>
                <a:off x="7501235" y="1510909"/>
                <a:ext cx="1214487" cy="2003034"/>
                <a:chOff x="7921061" y="1740156"/>
                <a:chExt cx="1214487" cy="2003034"/>
              </a:xfrm>
            </p:grpSpPr>
            <p:grpSp>
              <p:nvGrpSpPr>
                <p:cNvPr id="549" name="Google Shape;549;p30"/>
                <p:cNvGrpSpPr/>
                <p:nvPr/>
              </p:nvGrpSpPr>
              <p:grpSpPr>
                <a:xfrm>
                  <a:off x="7921061" y="1740156"/>
                  <a:ext cx="1214487" cy="2003034"/>
                  <a:chOff x="8941370" y="1657585"/>
                  <a:chExt cx="1515571" cy="2003034"/>
                </a:xfrm>
              </p:grpSpPr>
              <p:sp>
                <p:nvSpPr>
                  <p:cNvPr id="550" name="Google Shape;550;p30"/>
                  <p:cNvSpPr/>
                  <p:nvPr/>
                </p:nvSpPr>
                <p:spPr>
                  <a:xfrm>
                    <a:off x="8941370" y="1657585"/>
                    <a:ext cx="1515571" cy="579549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rgbClr val="42719B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4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Employee</a:t>
                    </a:r>
                    <a:endParaRPr/>
                  </a:p>
                </p:txBody>
              </p:sp>
              <p:sp>
                <p:nvSpPr>
                  <p:cNvPr id="551" name="Google Shape;551;p30"/>
                  <p:cNvSpPr/>
                  <p:nvPr/>
                </p:nvSpPr>
                <p:spPr>
                  <a:xfrm>
                    <a:off x="9032608" y="3081070"/>
                    <a:ext cx="1333097" cy="579549"/>
                  </a:xfrm>
                  <a:prstGeom prst="rect">
                    <a:avLst/>
                  </a:prstGeom>
                  <a:solidFill>
                    <a:schemeClr val="accent6"/>
                  </a:solidFill>
                  <a:ln cap="flat" cmpd="sng" w="12700">
                    <a:solidFill>
                      <a:srgbClr val="517E33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4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Salaried Employee</a:t>
                    </a:r>
                    <a:endParaRPr/>
                  </a:p>
                </p:txBody>
              </p:sp>
            </p:grpSp>
            <p:grpSp>
              <p:nvGrpSpPr>
                <p:cNvPr id="552" name="Google Shape;552;p30"/>
                <p:cNvGrpSpPr/>
                <p:nvPr/>
              </p:nvGrpSpPr>
              <p:grpSpPr>
                <a:xfrm>
                  <a:off x="8347692" y="2319705"/>
                  <a:ext cx="361223" cy="843946"/>
                  <a:chOff x="8137832" y="5374858"/>
                  <a:chExt cx="361223" cy="843946"/>
                </a:xfrm>
              </p:grpSpPr>
              <p:sp>
                <p:nvSpPr>
                  <p:cNvPr id="553" name="Google Shape;553;p30"/>
                  <p:cNvSpPr/>
                  <p:nvPr/>
                </p:nvSpPr>
                <p:spPr>
                  <a:xfrm>
                    <a:off x="8137832" y="5374858"/>
                    <a:ext cx="361223" cy="261946"/>
                  </a:xfrm>
                  <a:prstGeom prst="triangle">
                    <a:avLst>
                      <a:gd fmla="val 50000" name="adj"/>
                    </a:avLst>
                  </a:prstGeom>
                  <a:solidFill>
                    <a:schemeClr val="lt1"/>
                  </a:solidFill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554" name="Google Shape;554;p30"/>
                  <p:cNvCxnSpPr>
                    <a:stCxn id="553" idx="3"/>
                    <a:endCxn id="551" idx="0"/>
                  </p:cNvCxnSpPr>
                  <p:nvPr/>
                </p:nvCxnSpPr>
                <p:spPr>
                  <a:xfrm>
                    <a:off x="8318444" y="5636804"/>
                    <a:ext cx="0" cy="582000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</p:cxnSp>
            </p:grpSp>
          </p:grpSp>
          <p:sp>
            <p:nvSpPr>
              <p:cNvPr id="555" name="Google Shape;555;p30"/>
              <p:cNvSpPr/>
              <p:nvPr/>
            </p:nvSpPr>
            <p:spPr>
              <a:xfrm>
                <a:off x="8762917" y="2934392"/>
                <a:ext cx="1228763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Hourly Employee</a:t>
                </a:r>
                <a:endParaRPr/>
              </a:p>
            </p:txBody>
          </p:sp>
          <p:cxnSp>
            <p:nvCxnSpPr>
              <p:cNvPr id="556" name="Google Shape;556;p30"/>
              <p:cNvCxnSpPr>
                <a:stCxn id="555" idx="0"/>
                <a:endCxn id="553" idx="3"/>
              </p:cNvCxnSpPr>
              <p:nvPr/>
            </p:nvCxnSpPr>
            <p:spPr>
              <a:xfrm rot="10800000">
                <a:off x="8108599" y="2352392"/>
                <a:ext cx="1268700" cy="582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557" name="Google Shape;557;p30"/>
            <p:cNvSpPr/>
            <p:nvPr/>
          </p:nvSpPr>
          <p:spPr>
            <a:xfrm>
              <a:off x="6771206" y="2086261"/>
              <a:ext cx="1743158" cy="728125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rgbClr val="AC5B2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Commission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Employee</a:t>
              </a:r>
              <a:endParaRPr/>
            </a:p>
          </p:txBody>
        </p:sp>
        <p:cxnSp>
          <p:nvCxnSpPr>
            <p:cNvPr id="558" name="Google Shape;558;p30"/>
            <p:cNvCxnSpPr>
              <a:stCxn id="557" idx="0"/>
              <a:endCxn id="553" idx="3"/>
            </p:cNvCxnSpPr>
            <p:nvPr/>
          </p:nvCxnSpPr>
          <p:spPr>
            <a:xfrm flipH="1" rot="10800000">
              <a:off x="7642785" y="1355161"/>
              <a:ext cx="1725600" cy="7311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Polymorphism</a:t>
            </a:r>
            <a:endParaRPr/>
          </a:p>
        </p:txBody>
      </p:sp>
      <p:sp>
        <p:nvSpPr>
          <p:cNvPr id="98" name="Google Shape;9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838200" y="1339403"/>
            <a:ext cx="10880646" cy="501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Char char="•"/>
            </a:pPr>
            <a:r>
              <a:rPr b="1" lang="en-US">
                <a:solidFill>
                  <a:srgbClr val="FFC000"/>
                </a:solidFill>
              </a:rPr>
              <a:t>Poly</a:t>
            </a:r>
            <a:r>
              <a:rPr lang="en-US">
                <a:solidFill>
                  <a:srgbClr val="FFC000"/>
                </a:solidFill>
              </a:rPr>
              <a:t> means “Many”</a:t>
            </a:r>
            <a:r>
              <a:rPr lang="en-US"/>
              <a:t>  </a:t>
            </a:r>
            <a:r>
              <a:rPr b="1" lang="en-US">
                <a:solidFill>
                  <a:srgbClr val="00B050"/>
                </a:solidFill>
              </a:rPr>
              <a:t>Morphism</a:t>
            </a:r>
            <a:r>
              <a:rPr lang="en-US">
                <a:solidFill>
                  <a:srgbClr val="00B050"/>
                </a:solidFill>
              </a:rPr>
              <a:t> mean “Forms”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Same base type behavior will be changed according to object of derived class.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Command and use objects without knowing their types explicitly.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Extend the program with more functionalities through derive classes.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Need one single array of base class to collect all different objects of derive.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Base class represent a larger set for all objects (base and derived)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4077646" y="3941137"/>
            <a:ext cx="4234026" cy="2130010"/>
            <a:chOff x="7619990" y="1717866"/>
            <a:chExt cx="4234026" cy="2130010"/>
          </a:xfrm>
        </p:grpSpPr>
        <p:grpSp>
          <p:nvGrpSpPr>
            <p:cNvPr id="102" name="Google Shape;102;p14"/>
            <p:cNvGrpSpPr/>
            <p:nvPr/>
          </p:nvGrpSpPr>
          <p:grpSpPr>
            <a:xfrm>
              <a:off x="7619990" y="1717866"/>
              <a:ext cx="4234026" cy="2130010"/>
              <a:chOff x="7039348" y="2186901"/>
              <a:chExt cx="4234026" cy="2130010"/>
            </a:xfrm>
          </p:grpSpPr>
          <p:grpSp>
            <p:nvGrpSpPr>
              <p:cNvPr id="103" name="Google Shape;103;p14"/>
              <p:cNvGrpSpPr/>
              <p:nvPr/>
            </p:nvGrpSpPr>
            <p:grpSpPr>
              <a:xfrm>
                <a:off x="7039348" y="2186901"/>
                <a:ext cx="2671321" cy="2130010"/>
                <a:chOff x="7538335" y="1383933"/>
                <a:chExt cx="2671321" cy="2130010"/>
              </a:xfrm>
            </p:grpSpPr>
            <p:grpSp>
              <p:nvGrpSpPr>
                <p:cNvPr id="104" name="Google Shape;104;p14"/>
                <p:cNvGrpSpPr/>
                <p:nvPr/>
              </p:nvGrpSpPr>
              <p:grpSpPr>
                <a:xfrm>
                  <a:off x="7538335" y="1383933"/>
                  <a:ext cx="2482319" cy="2130010"/>
                  <a:chOff x="7958161" y="1613180"/>
                  <a:chExt cx="2482319" cy="2130010"/>
                </a:xfrm>
              </p:grpSpPr>
              <p:grpSp>
                <p:nvGrpSpPr>
                  <p:cNvPr id="105" name="Google Shape;105;p14"/>
                  <p:cNvGrpSpPr/>
                  <p:nvPr/>
                </p:nvGrpSpPr>
                <p:grpSpPr>
                  <a:xfrm>
                    <a:off x="7958161" y="1613180"/>
                    <a:ext cx="2482319" cy="2130010"/>
                    <a:chOff x="8987663" y="1530609"/>
                    <a:chExt cx="3097710" cy="2130010"/>
                  </a:xfrm>
                </p:grpSpPr>
                <p:sp>
                  <p:nvSpPr>
                    <p:cNvPr id="106" name="Google Shape;106;p14"/>
                    <p:cNvSpPr/>
                    <p:nvPr/>
                  </p:nvSpPr>
                  <p:spPr>
                    <a:xfrm>
                      <a:off x="10707334" y="1530609"/>
                      <a:ext cx="1378039" cy="57954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cap="flat" cmpd="sng" w="12700">
                      <a:solidFill>
                        <a:srgbClr val="42719B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Shape</a:t>
                      </a:r>
                      <a:endParaRPr/>
                    </a:p>
                  </p:txBody>
                </p:sp>
                <p:sp>
                  <p:nvSpPr>
                    <p:cNvPr id="107" name="Google Shape;107;p14"/>
                    <p:cNvSpPr/>
                    <p:nvPr/>
                  </p:nvSpPr>
                  <p:spPr>
                    <a:xfrm>
                      <a:off x="8987663" y="3081070"/>
                      <a:ext cx="1378042" cy="57954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 cap="flat" cmpd="sng" w="12700">
                      <a:solidFill>
                        <a:srgbClr val="517E33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Circle</a:t>
                      </a:r>
                      <a:endParaRPr/>
                    </a:p>
                  </p:txBody>
                </p:sp>
              </p:grpSp>
              <p:grpSp>
                <p:nvGrpSpPr>
                  <p:cNvPr id="108" name="Google Shape;108;p14"/>
                  <p:cNvGrpSpPr/>
                  <p:nvPr/>
                </p:nvGrpSpPr>
                <p:grpSpPr>
                  <a:xfrm>
                    <a:off x="8510442" y="2238687"/>
                    <a:ext cx="1558511" cy="924946"/>
                    <a:chOff x="8300582" y="5293840"/>
                    <a:chExt cx="1558511" cy="924946"/>
                  </a:xfrm>
                </p:grpSpPr>
                <p:sp>
                  <p:nvSpPr>
                    <p:cNvPr id="109" name="Google Shape;109;p14"/>
                    <p:cNvSpPr/>
                    <p:nvPr/>
                  </p:nvSpPr>
                  <p:spPr>
                    <a:xfrm>
                      <a:off x="9497870" y="5293840"/>
                      <a:ext cx="361223" cy="261946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lt1"/>
                    </a:solidFill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110" name="Google Shape;110;p14"/>
                    <p:cNvCxnSpPr>
                      <a:stCxn id="109" idx="3"/>
                      <a:endCxn id="107" idx="0"/>
                    </p:cNvCxnSpPr>
                    <p:nvPr/>
                  </p:nvCxnSpPr>
                  <p:spPr>
                    <a:xfrm flipH="1">
                      <a:off x="8300582" y="5555786"/>
                      <a:ext cx="1377900" cy="663000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</p:grpSp>
            </p:grpSp>
            <p:sp>
              <p:nvSpPr>
                <p:cNvPr id="111" name="Google Shape;111;p14"/>
                <p:cNvSpPr/>
                <p:nvPr/>
              </p:nvSpPr>
              <p:spPr>
                <a:xfrm>
                  <a:off x="8727377" y="2934393"/>
                  <a:ext cx="1482279" cy="579549"/>
                </a:xfrm>
                <a:prstGeom prst="rect">
                  <a:avLst/>
                </a:prstGeom>
                <a:solidFill>
                  <a:schemeClr val="accent4"/>
                </a:solidFill>
                <a:ln cap="flat" cmpd="sng" w="12700">
                  <a:solidFill>
                    <a:srgbClr val="BA8C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Rectangle</a:t>
                  </a:r>
                  <a:endParaRPr/>
                </a:p>
              </p:txBody>
            </p:sp>
            <p:cxnSp>
              <p:nvCxnSpPr>
                <p:cNvPr id="112" name="Google Shape;112;p14"/>
                <p:cNvCxnSpPr>
                  <a:stCxn id="111" idx="0"/>
                  <a:endCxn id="109" idx="3"/>
                </p:cNvCxnSpPr>
                <p:nvPr/>
              </p:nvCxnSpPr>
              <p:spPr>
                <a:xfrm rot="10800000">
                  <a:off x="9468517" y="2271393"/>
                  <a:ext cx="0" cy="66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13" name="Google Shape;113;p14"/>
              <p:cNvSpPr/>
              <p:nvPr/>
            </p:nvSpPr>
            <p:spPr>
              <a:xfrm>
                <a:off x="9791095" y="3737361"/>
                <a:ext cx="1482279" cy="579549"/>
              </a:xfrm>
              <a:prstGeom prst="rect">
                <a:avLst/>
              </a:prstGeom>
              <a:solidFill>
                <a:schemeClr val="accent3"/>
              </a:solidFill>
              <a:ln cap="flat" cmpd="sng" w="12700">
                <a:solidFill>
                  <a:srgbClr val="78787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Triangle</a:t>
                </a:r>
                <a:endParaRPr/>
              </a:p>
            </p:txBody>
          </p:sp>
          <p:cxnSp>
            <p:nvCxnSpPr>
              <p:cNvPr id="114" name="Google Shape;114;p14"/>
              <p:cNvCxnSpPr>
                <a:stCxn id="113" idx="0"/>
                <a:endCxn id="109" idx="3"/>
              </p:cNvCxnSpPr>
              <p:nvPr/>
            </p:nvCxnSpPr>
            <p:spPr>
              <a:xfrm rot="10800000">
                <a:off x="8969535" y="3074361"/>
                <a:ext cx="1562700" cy="663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15" name="Google Shape;115;p14"/>
            <p:cNvSpPr/>
            <p:nvPr/>
          </p:nvSpPr>
          <p:spPr>
            <a:xfrm>
              <a:off x="10136903" y="1937463"/>
              <a:ext cx="975974" cy="342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Draw();</a:t>
              </a:r>
              <a:endParaRPr/>
            </a:p>
          </p:txBody>
        </p:sp>
      </p:grpSp>
      <p:grpSp>
        <p:nvGrpSpPr>
          <p:cNvPr id="116" name="Google Shape;116;p14"/>
          <p:cNvGrpSpPr/>
          <p:nvPr/>
        </p:nvGrpSpPr>
        <p:grpSpPr>
          <a:xfrm>
            <a:off x="400997" y="3977897"/>
            <a:ext cx="3467546" cy="2119010"/>
            <a:chOff x="1155934" y="2487678"/>
            <a:chExt cx="3467546" cy="2119010"/>
          </a:xfrm>
        </p:grpSpPr>
        <p:grpSp>
          <p:nvGrpSpPr>
            <p:cNvPr id="117" name="Google Shape;117;p14"/>
            <p:cNvGrpSpPr/>
            <p:nvPr/>
          </p:nvGrpSpPr>
          <p:grpSpPr>
            <a:xfrm>
              <a:off x="1155934" y="2487678"/>
              <a:ext cx="3467546" cy="2119010"/>
              <a:chOff x="8150530" y="2681836"/>
              <a:chExt cx="3467546" cy="2119010"/>
            </a:xfrm>
          </p:grpSpPr>
          <p:grpSp>
            <p:nvGrpSpPr>
              <p:cNvPr id="118" name="Google Shape;118;p14"/>
              <p:cNvGrpSpPr/>
              <p:nvPr/>
            </p:nvGrpSpPr>
            <p:grpSpPr>
              <a:xfrm>
                <a:off x="8702667" y="2681836"/>
                <a:ext cx="2915409" cy="2119010"/>
                <a:chOff x="6967763" y="1394933"/>
                <a:chExt cx="2915409" cy="2119010"/>
              </a:xfrm>
            </p:grpSpPr>
            <p:grpSp>
              <p:nvGrpSpPr>
                <p:cNvPr id="119" name="Google Shape;119;p14"/>
                <p:cNvGrpSpPr/>
                <p:nvPr/>
              </p:nvGrpSpPr>
              <p:grpSpPr>
                <a:xfrm>
                  <a:off x="6967763" y="1394933"/>
                  <a:ext cx="1713486" cy="2119010"/>
                  <a:chOff x="7387589" y="1624180"/>
                  <a:chExt cx="1713486" cy="2119010"/>
                </a:xfrm>
              </p:grpSpPr>
              <p:grpSp>
                <p:nvGrpSpPr>
                  <p:cNvPr id="120" name="Google Shape;120;p14"/>
                  <p:cNvGrpSpPr/>
                  <p:nvPr/>
                </p:nvGrpSpPr>
                <p:grpSpPr>
                  <a:xfrm>
                    <a:off x="7955301" y="1624180"/>
                    <a:ext cx="1145774" cy="2119010"/>
                    <a:chOff x="8984098" y="1541609"/>
                    <a:chExt cx="1429823" cy="2119010"/>
                  </a:xfrm>
                </p:grpSpPr>
                <p:sp>
                  <p:nvSpPr>
                    <p:cNvPr id="121" name="Google Shape;121;p14"/>
                    <p:cNvSpPr/>
                    <p:nvPr/>
                  </p:nvSpPr>
                  <p:spPr>
                    <a:xfrm>
                      <a:off x="8984098" y="1541609"/>
                      <a:ext cx="1378039" cy="579549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cap="flat" cmpd="sng" w="12700">
                      <a:solidFill>
                        <a:srgbClr val="BA8C00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Vehicle</a:t>
                      </a:r>
                      <a:endParaRPr/>
                    </a:p>
                  </p:txBody>
                </p:sp>
                <p:sp>
                  <p:nvSpPr>
                    <p:cNvPr id="122" name="Google Shape;122;p14"/>
                    <p:cNvSpPr/>
                    <p:nvPr/>
                  </p:nvSpPr>
                  <p:spPr>
                    <a:xfrm>
                      <a:off x="9035879" y="3081070"/>
                      <a:ext cx="1378042" cy="579549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 cap="flat" cmpd="sng" w="12700">
                      <a:solidFill>
                        <a:srgbClr val="AC5B23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</a:t>
                      </a:r>
                      <a:endParaRPr/>
                    </a:p>
                  </p:txBody>
                </p:sp>
              </p:grpSp>
              <p:grpSp>
                <p:nvGrpSpPr>
                  <p:cNvPr id="123" name="Google Shape;123;p14"/>
                  <p:cNvGrpSpPr/>
                  <p:nvPr/>
                </p:nvGrpSpPr>
                <p:grpSpPr>
                  <a:xfrm>
                    <a:off x="7387589" y="2226389"/>
                    <a:ext cx="1362839" cy="937120"/>
                    <a:chOff x="7177729" y="5281542"/>
                    <a:chExt cx="1362839" cy="937120"/>
                  </a:xfrm>
                </p:grpSpPr>
                <p:sp>
                  <p:nvSpPr>
                    <p:cNvPr id="124" name="Google Shape;124;p14"/>
                    <p:cNvSpPr/>
                    <p:nvPr/>
                  </p:nvSpPr>
                  <p:spPr>
                    <a:xfrm>
                      <a:off x="8142891" y="5281542"/>
                      <a:ext cx="397677" cy="216220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lt1"/>
                    </a:solidFill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125" name="Google Shape;125;p14"/>
                    <p:cNvCxnSpPr>
                      <a:stCxn id="124" idx="3"/>
                      <a:endCxn id="126" idx="0"/>
                    </p:cNvCxnSpPr>
                    <p:nvPr/>
                  </p:nvCxnSpPr>
                  <p:spPr>
                    <a:xfrm flipH="1">
                      <a:off x="7177729" y="5497762"/>
                      <a:ext cx="1164000" cy="720900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</p:grpSp>
            </p:grpSp>
            <p:sp>
              <p:nvSpPr>
                <p:cNvPr id="127" name="Google Shape;127;p14"/>
                <p:cNvSpPr/>
                <p:nvPr/>
              </p:nvSpPr>
              <p:spPr>
                <a:xfrm>
                  <a:off x="8778894" y="2934393"/>
                  <a:ext cx="1104278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Plane</a:t>
                  </a:r>
                  <a:endParaRPr/>
                </a:p>
              </p:txBody>
            </p:sp>
            <p:cxnSp>
              <p:nvCxnSpPr>
                <p:cNvPr id="128" name="Google Shape;128;p14"/>
                <p:cNvCxnSpPr>
                  <a:stCxn id="127" idx="0"/>
                  <a:endCxn id="124" idx="3"/>
                </p:cNvCxnSpPr>
                <p:nvPr/>
              </p:nvCxnSpPr>
              <p:spPr>
                <a:xfrm rot="10800000">
                  <a:off x="8131633" y="2213493"/>
                  <a:ext cx="1199400" cy="720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26" name="Google Shape;126;p14"/>
              <p:cNvSpPr/>
              <p:nvPr/>
            </p:nvSpPr>
            <p:spPr>
              <a:xfrm>
                <a:off x="8150530" y="4221295"/>
                <a:ext cx="1104278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Ship</a:t>
                </a:r>
                <a:endParaRPr/>
              </a:p>
            </p:txBody>
          </p:sp>
          <p:cxnSp>
            <p:nvCxnSpPr>
              <p:cNvPr id="129" name="Google Shape;129;p14"/>
              <p:cNvCxnSpPr>
                <a:stCxn id="124" idx="3"/>
                <a:endCxn id="122" idx="0"/>
              </p:cNvCxnSpPr>
              <p:nvPr/>
            </p:nvCxnSpPr>
            <p:spPr>
              <a:xfrm flipH="1">
                <a:off x="9863967" y="3500265"/>
                <a:ext cx="2700" cy="720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30" name="Google Shape;130;p14"/>
            <p:cNvSpPr/>
            <p:nvPr/>
          </p:nvSpPr>
          <p:spPr>
            <a:xfrm>
              <a:off x="3444214" y="2712541"/>
              <a:ext cx="975974" cy="342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Drive();</a:t>
              </a:r>
              <a:endParaRPr/>
            </a:p>
          </p:txBody>
        </p:sp>
      </p:grpSp>
      <p:grpSp>
        <p:nvGrpSpPr>
          <p:cNvPr id="131" name="Google Shape;131;p14"/>
          <p:cNvGrpSpPr/>
          <p:nvPr/>
        </p:nvGrpSpPr>
        <p:grpSpPr>
          <a:xfrm>
            <a:off x="8442368" y="3879139"/>
            <a:ext cx="3282001" cy="2148174"/>
            <a:chOff x="7836399" y="1717866"/>
            <a:chExt cx="3282001" cy="2148174"/>
          </a:xfrm>
        </p:grpSpPr>
        <p:grpSp>
          <p:nvGrpSpPr>
            <p:cNvPr id="132" name="Google Shape;132;p14"/>
            <p:cNvGrpSpPr/>
            <p:nvPr/>
          </p:nvGrpSpPr>
          <p:grpSpPr>
            <a:xfrm>
              <a:off x="7836399" y="1717866"/>
              <a:ext cx="3282001" cy="2148174"/>
              <a:chOff x="7255757" y="2186901"/>
              <a:chExt cx="3282001" cy="2148174"/>
            </a:xfrm>
          </p:grpSpPr>
          <p:grpSp>
            <p:nvGrpSpPr>
              <p:cNvPr id="133" name="Google Shape;133;p14"/>
              <p:cNvGrpSpPr/>
              <p:nvPr/>
            </p:nvGrpSpPr>
            <p:grpSpPr>
              <a:xfrm>
                <a:off x="7255757" y="2186901"/>
                <a:ext cx="2265911" cy="2148174"/>
                <a:chOff x="7754744" y="1383933"/>
                <a:chExt cx="2265911" cy="2148174"/>
              </a:xfrm>
            </p:grpSpPr>
            <p:grpSp>
              <p:nvGrpSpPr>
                <p:cNvPr id="134" name="Google Shape;134;p14"/>
                <p:cNvGrpSpPr/>
                <p:nvPr/>
              </p:nvGrpSpPr>
              <p:grpSpPr>
                <a:xfrm>
                  <a:off x="7754744" y="1383933"/>
                  <a:ext cx="2265911" cy="2148174"/>
                  <a:chOff x="8174570" y="1613180"/>
                  <a:chExt cx="2265911" cy="2148174"/>
                </a:xfrm>
              </p:grpSpPr>
              <p:grpSp>
                <p:nvGrpSpPr>
                  <p:cNvPr id="135" name="Google Shape;135;p14"/>
                  <p:cNvGrpSpPr/>
                  <p:nvPr/>
                </p:nvGrpSpPr>
                <p:grpSpPr>
                  <a:xfrm>
                    <a:off x="8174570" y="1613180"/>
                    <a:ext cx="2265911" cy="2148174"/>
                    <a:chOff x="9257721" y="1530609"/>
                    <a:chExt cx="2827652" cy="2148174"/>
                  </a:xfrm>
                </p:grpSpPr>
                <p:sp>
                  <p:nvSpPr>
                    <p:cNvPr id="136" name="Google Shape;136;p14"/>
                    <p:cNvSpPr/>
                    <p:nvPr/>
                  </p:nvSpPr>
                  <p:spPr>
                    <a:xfrm>
                      <a:off x="10707334" y="1530609"/>
                      <a:ext cx="1378039" cy="579549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 cap="flat" cmpd="sng" w="12700">
                      <a:solidFill>
                        <a:srgbClr val="787878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Animal</a:t>
                      </a:r>
                      <a:endParaRPr/>
                    </a:p>
                  </p:txBody>
                </p:sp>
                <p:sp>
                  <p:nvSpPr>
                    <p:cNvPr id="137" name="Google Shape;137;p14"/>
                    <p:cNvSpPr/>
                    <p:nvPr/>
                  </p:nvSpPr>
                  <p:spPr>
                    <a:xfrm>
                      <a:off x="9257721" y="3099234"/>
                      <a:ext cx="1378042" cy="579549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 cap="flat" cmpd="sng" w="12700">
                      <a:solidFill>
                        <a:srgbClr val="31538F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Snake</a:t>
                      </a:r>
                      <a:endParaRPr/>
                    </a:p>
                  </p:txBody>
                </p:sp>
              </p:grpSp>
              <p:grpSp>
                <p:nvGrpSpPr>
                  <p:cNvPr id="138" name="Google Shape;138;p14"/>
                  <p:cNvGrpSpPr/>
                  <p:nvPr/>
                </p:nvGrpSpPr>
                <p:grpSpPr>
                  <a:xfrm>
                    <a:off x="8726742" y="2238687"/>
                    <a:ext cx="1342211" cy="943246"/>
                    <a:chOff x="8516882" y="5293840"/>
                    <a:chExt cx="1342211" cy="943246"/>
                  </a:xfrm>
                </p:grpSpPr>
                <p:sp>
                  <p:nvSpPr>
                    <p:cNvPr id="139" name="Google Shape;139;p14"/>
                    <p:cNvSpPr/>
                    <p:nvPr/>
                  </p:nvSpPr>
                  <p:spPr>
                    <a:xfrm>
                      <a:off x="9497870" y="5293840"/>
                      <a:ext cx="361223" cy="261946"/>
                    </a:xfrm>
                    <a:prstGeom prst="triangle">
                      <a:avLst>
                        <a:gd fmla="val 50000" name="adj"/>
                      </a:avLst>
                    </a:prstGeom>
                    <a:solidFill>
                      <a:schemeClr val="lt1"/>
                    </a:solidFill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cxnSp>
                  <p:nvCxnSpPr>
                    <p:cNvPr id="140" name="Google Shape;140;p14"/>
                    <p:cNvCxnSpPr>
                      <a:stCxn id="139" idx="3"/>
                      <a:endCxn id="137" idx="0"/>
                    </p:cNvCxnSpPr>
                    <p:nvPr/>
                  </p:nvCxnSpPr>
                  <p:spPr>
                    <a:xfrm flipH="1">
                      <a:off x="8516882" y="5555786"/>
                      <a:ext cx="1161600" cy="681300"/>
                    </a:xfrm>
                    <a:prstGeom prst="straightConnector1">
                      <a:avLst/>
                    </a:prstGeom>
                    <a:noFill/>
                    <a:ln cap="flat" cmpd="sng" w="28575">
                      <a:solidFill>
                        <a:schemeClr val="dk1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</p:cxnSp>
              </p:grpSp>
            </p:grpSp>
            <p:sp>
              <p:nvSpPr>
                <p:cNvPr id="141" name="Google Shape;141;p14"/>
                <p:cNvSpPr/>
                <p:nvPr/>
              </p:nvSpPr>
              <p:spPr>
                <a:xfrm>
                  <a:off x="8947162" y="2952522"/>
                  <a:ext cx="1034039" cy="579549"/>
                </a:xfrm>
                <a:prstGeom prst="rect">
                  <a:avLst/>
                </a:prstGeom>
                <a:solidFill>
                  <a:schemeClr val="accent2"/>
                </a:solidFill>
                <a:ln cap="flat" cmpd="sng" w="19050">
                  <a:solidFill>
                    <a:schemeClr val="lt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Lion</a:t>
                  </a:r>
                  <a:endParaRPr/>
                </a:p>
              </p:txBody>
            </p:sp>
            <p:cxnSp>
              <p:nvCxnSpPr>
                <p:cNvPr id="142" name="Google Shape;142;p14"/>
                <p:cNvCxnSpPr>
                  <a:stCxn id="141" idx="0"/>
                  <a:endCxn id="139" idx="3"/>
                </p:cNvCxnSpPr>
                <p:nvPr/>
              </p:nvCxnSpPr>
              <p:spPr>
                <a:xfrm flipH="1" rot="10800000">
                  <a:off x="9464181" y="2271522"/>
                  <a:ext cx="4200" cy="681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43" name="Google Shape;143;p14"/>
              <p:cNvSpPr/>
              <p:nvPr/>
            </p:nvSpPr>
            <p:spPr>
              <a:xfrm>
                <a:off x="9570352" y="3737362"/>
                <a:ext cx="967406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Dog</a:t>
                </a:r>
                <a:endParaRPr/>
              </a:p>
            </p:txBody>
          </p:sp>
          <p:cxnSp>
            <p:nvCxnSpPr>
              <p:cNvPr id="144" name="Google Shape;144;p14"/>
              <p:cNvCxnSpPr>
                <a:stCxn id="143" idx="0"/>
                <a:endCxn id="139" idx="3"/>
              </p:cNvCxnSpPr>
              <p:nvPr/>
            </p:nvCxnSpPr>
            <p:spPr>
              <a:xfrm rot="10800000">
                <a:off x="8969555" y="3074362"/>
                <a:ext cx="1084500" cy="663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45" name="Google Shape;145;p14"/>
            <p:cNvSpPr/>
            <p:nvPr/>
          </p:nvSpPr>
          <p:spPr>
            <a:xfrm>
              <a:off x="10136903" y="1937463"/>
              <a:ext cx="975974" cy="342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Speak();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Polymorphism</a:t>
            </a:r>
            <a:endParaRPr/>
          </a:p>
        </p:txBody>
      </p:sp>
      <p:sp>
        <p:nvSpPr>
          <p:cNvPr id="151" name="Google Shape;1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152" name="Google Shape;15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694767" y="1521965"/>
            <a:ext cx="10515600" cy="501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Char char="•"/>
            </a:pPr>
            <a:r>
              <a:rPr b="1" lang="en-US">
                <a:solidFill>
                  <a:srgbClr val="FFC000"/>
                </a:solidFill>
              </a:rPr>
              <a:t>One object can show different behaviors.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Same message, “print”, given to many objects all through a base pointer.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Message takes on “many forms”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 * a1 = new A(2);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pointer to A’s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a1-&gt;print();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print called.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 * a2 = new B(3, 4);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//A’s pointer to B’s object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a2-&gt;print(); </a:t>
            </a:r>
            <a:r>
              <a:rPr lang="en-US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//Should call B’s print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 * a3 = new C(5, 6, 7);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pointer to C’s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a3-&gt;print(); </a:t>
            </a:r>
            <a:r>
              <a:rPr lang="en-US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//Should call C’s print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 sz="2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grpSp>
        <p:nvGrpSpPr>
          <p:cNvPr id="154" name="Google Shape;154;p15"/>
          <p:cNvGrpSpPr/>
          <p:nvPr/>
        </p:nvGrpSpPr>
        <p:grpSpPr>
          <a:xfrm>
            <a:off x="8610600" y="3181752"/>
            <a:ext cx="1546141" cy="342604"/>
            <a:chOff x="7969752" y="2431977"/>
            <a:chExt cx="1546141" cy="342604"/>
          </a:xfrm>
        </p:grpSpPr>
        <p:sp>
          <p:nvSpPr>
            <p:cNvPr id="155" name="Google Shape;155;p15"/>
            <p:cNvSpPr/>
            <p:nvPr/>
          </p:nvSpPr>
          <p:spPr>
            <a:xfrm>
              <a:off x="8924742" y="2431977"/>
              <a:ext cx="591151" cy="34260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a=2</a:t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7969752" y="2431978"/>
              <a:ext cx="591151" cy="34260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a1</a:t>
              </a:r>
              <a:endParaRPr/>
            </a:p>
          </p:txBody>
        </p:sp>
        <p:cxnSp>
          <p:nvCxnSpPr>
            <p:cNvPr id="157" name="Google Shape;157;p15"/>
            <p:cNvCxnSpPr>
              <a:stCxn id="156" idx="3"/>
              <a:endCxn id="155" idx="1"/>
            </p:cNvCxnSpPr>
            <p:nvPr/>
          </p:nvCxnSpPr>
          <p:spPr>
            <a:xfrm>
              <a:off x="8560903" y="2603279"/>
              <a:ext cx="363900" cy="0"/>
            </a:xfrm>
            <a:prstGeom prst="straightConnector1">
              <a:avLst/>
            </a:prstGeom>
            <a:noFill/>
            <a:ln cap="flat" cmpd="sng" w="38100">
              <a:solidFill>
                <a:srgbClr val="00206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158" name="Google Shape;158;p15"/>
          <p:cNvGrpSpPr/>
          <p:nvPr/>
        </p:nvGrpSpPr>
        <p:grpSpPr>
          <a:xfrm>
            <a:off x="8655067" y="4956476"/>
            <a:ext cx="2906555" cy="463383"/>
            <a:chOff x="8279042" y="4497841"/>
            <a:chExt cx="2906555" cy="463383"/>
          </a:xfrm>
        </p:grpSpPr>
        <p:grpSp>
          <p:nvGrpSpPr>
            <p:cNvPr id="159" name="Google Shape;159;p15"/>
            <p:cNvGrpSpPr/>
            <p:nvPr/>
          </p:nvGrpSpPr>
          <p:grpSpPr>
            <a:xfrm>
              <a:off x="9234032" y="4497841"/>
              <a:ext cx="1951565" cy="463383"/>
              <a:chOff x="8319752" y="3648744"/>
              <a:chExt cx="2141360" cy="773002"/>
            </a:xfrm>
          </p:grpSpPr>
          <p:sp>
            <p:nvSpPr>
              <p:cNvPr id="160" name="Google Shape;160;p15"/>
              <p:cNvSpPr/>
              <p:nvPr/>
            </p:nvSpPr>
            <p:spPr>
              <a:xfrm>
                <a:off x="8319752" y="3648744"/>
                <a:ext cx="2141360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c=7</a:t>
                </a:r>
                <a:endParaRPr/>
              </a:p>
            </p:txBody>
          </p:sp>
          <p:grpSp>
            <p:nvGrpSpPr>
              <p:cNvPr id="161" name="Google Shape;161;p15"/>
              <p:cNvGrpSpPr/>
              <p:nvPr/>
            </p:nvGrpSpPr>
            <p:grpSpPr>
              <a:xfrm>
                <a:off x="8933239" y="3680708"/>
                <a:ext cx="1468191" cy="694563"/>
                <a:chOff x="9548716" y="4459501"/>
                <a:chExt cx="1468191" cy="694563"/>
              </a:xfrm>
            </p:grpSpPr>
            <p:sp>
              <p:nvSpPr>
                <p:cNvPr id="162" name="Google Shape;162;p15"/>
                <p:cNvSpPr/>
                <p:nvPr/>
              </p:nvSpPr>
              <p:spPr>
                <a:xfrm>
                  <a:off x="9548716" y="4459501"/>
                  <a:ext cx="1468191" cy="694563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b=6</a:t>
                  </a:r>
                  <a:endParaRPr/>
                </a:p>
              </p:txBody>
            </p:sp>
            <p:sp>
              <p:nvSpPr>
                <p:cNvPr id="163" name="Google Shape;163;p15"/>
                <p:cNvSpPr/>
                <p:nvPr/>
              </p:nvSpPr>
              <p:spPr>
                <a:xfrm>
                  <a:off x="10251584" y="4504699"/>
                  <a:ext cx="700244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a=5</a:t>
                  </a:r>
                  <a:endParaRPr/>
                </a:p>
              </p:txBody>
            </p:sp>
          </p:grpSp>
        </p:grpSp>
        <p:cxnSp>
          <p:nvCxnSpPr>
            <p:cNvPr id="164" name="Google Shape;164;p15"/>
            <p:cNvCxnSpPr/>
            <p:nvPr/>
          </p:nvCxnSpPr>
          <p:spPr>
            <a:xfrm flipH="1" rot="10800000">
              <a:off x="8870193" y="4713097"/>
              <a:ext cx="363839" cy="1"/>
            </a:xfrm>
            <a:prstGeom prst="straightConnector1">
              <a:avLst/>
            </a:prstGeom>
            <a:noFill/>
            <a:ln cap="flat" cmpd="sng" w="38100">
              <a:solidFill>
                <a:srgbClr val="00206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65" name="Google Shape;165;p15"/>
            <p:cNvSpPr/>
            <p:nvPr/>
          </p:nvSpPr>
          <p:spPr>
            <a:xfrm>
              <a:off x="8279042" y="4541795"/>
              <a:ext cx="591151" cy="34260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a3</a:t>
              </a:r>
              <a:endParaRPr/>
            </a:p>
          </p:txBody>
        </p:sp>
      </p:grpSp>
      <p:grpSp>
        <p:nvGrpSpPr>
          <p:cNvPr id="166" name="Google Shape;166;p15"/>
          <p:cNvGrpSpPr/>
          <p:nvPr/>
        </p:nvGrpSpPr>
        <p:grpSpPr>
          <a:xfrm>
            <a:off x="8655067" y="4121724"/>
            <a:ext cx="2306689" cy="416362"/>
            <a:chOff x="7639172" y="3718263"/>
            <a:chExt cx="2306689" cy="416362"/>
          </a:xfrm>
        </p:grpSpPr>
        <p:grpSp>
          <p:nvGrpSpPr>
            <p:cNvPr id="167" name="Google Shape;167;p15"/>
            <p:cNvGrpSpPr/>
            <p:nvPr/>
          </p:nvGrpSpPr>
          <p:grpSpPr>
            <a:xfrm>
              <a:off x="8230323" y="3718263"/>
              <a:ext cx="1715538" cy="416362"/>
              <a:chOff x="7859666" y="5047591"/>
              <a:chExt cx="1715538" cy="416362"/>
            </a:xfrm>
          </p:grpSpPr>
          <p:grpSp>
            <p:nvGrpSpPr>
              <p:cNvPr id="168" name="Google Shape;168;p15"/>
              <p:cNvGrpSpPr/>
              <p:nvPr/>
            </p:nvGrpSpPr>
            <p:grpSpPr>
              <a:xfrm>
                <a:off x="8237143" y="5047591"/>
                <a:ext cx="1338061" cy="416362"/>
                <a:chOff x="9548716" y="4459501"/>
                <a:chExt cx="1468191" cy="694563"/>
              </a:xfrm>
            </p:grpSpPr>
            <p:sp>
              <p:nvSpPr>
                <p:cNvPr id="169" name="Google Shape;169;p15"/>
                <p:cNvSpPr/>
                <p:nvPr/>
              </p:nvSpPr>
              <p:spPr>
                <a:xfrm>
                  <a:off x="9548716" y="4459501"/>
                  <a:ext cx="1468191" cy="694563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b=4</a:t>
                  </a:r>
                  <a:endParaRPr/>
                </a:p>
              </p:txBody>
            </p:sp>
            <p:sp>
              <p:nvSpPr>
                <p:cNvPr id="170" name="Google Shape;170;p15"/>
                <p:cNvSpPr/>
                <p:nvPr/>
              </p:nvSpPr>
              <p:spPr>
                <a:xfrm>
                  <a:off x="10251584" y="4504699"/>
                  <a:ext cx="700244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a=3</a:t>
                  </a:r>
                  <a:endParaRPr/>
                </a:p>
              </p:txBody>
            </p:sp>
          </p:grpSp>
          <p:cxnSp>
            <p:nvCxnSpPr>
              <p:cNvPr id="171" name="Google Shape;171;p15"/>
              <p:cNvCxnSpPr/>
              <p:nvPr/>
            </p:nvCxnSpPr>
            <p:spPr>
              <a:xfrm flipH="1" rot="10800000">
                <a:off x="7859666" y="5245313"/>
                <a:ext cx="363839" cy="1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206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172" name="Google Shape;172;p15"/>
            <p:cNvSpPr/>
            <p:nvPr/>
          </p:nvSpPr>
          <p:spPr>
            <a:xfrm>
              <a:off x="7639172" y="3744683"/>
              <a:ext cx="591151" cy="34260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a2</a:t>
              </a:r>
              <a:endParaRPr/>
            </a:p>
          </p:txBody>
        </p:sp>
      </p:grpSp>
      <p:grpSp>
        <p:nvGrpSpPr>
          <p:cNvPr id="173" name="Google Shape;173;p15"/>
          <p:cNvGrpSpPr/>
          <p:nvPr/>
        </p:nvGrpSpPr>
        <p:grpSpPr>
          <a:xfrm>
            <a:off x="11050737" y="595527"/>
            <a:ext cx="700245" cy="2896551"/>
            <a:chOff x="7005449" y="2575811"/>
            <a:chExt cx="700245" cy="2896551"/>
          </a:xfrm>
        </p:grpSpPr>
        <p:grpSp>
          <p:nvGrpSpPr>
            <p:cNvPr id="174" name="Google Shape;174;p15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175" name="Google Shape;175;p15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176" name="Google Shape;176;p15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177" name="Google Shape;177;p15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178" name="Google Shape;178;p15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179" name="Google Shape;179;p15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80" name="Google Shape;180;p15"/>
                <p:cNvCxnSpPr>
                  <a:stCxn id="179" idx="3"/>
                  <a:endCxn id="177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81" name="Google Shape;181;p15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182" name="Google Shape;182;p15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84" name="Google Shape;184;p15"/>
              <p:cNvCxnSpPr>
                <a:stCxn id="183" idx="3"/>
                <a:endCxn id="182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Polymorphism</a:t>
            </a:r>
            <a:endParaRPr/>
          </a:p>
        </p:txBody>
      </p:sp>
      <p:sp>
        <p:nvSpPr>
          <p:cNvPr id="190" name="Google Shape;19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191" name="Google Shape;19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16"/>
          <p:cNvSpPr txBox="1"/>
          <p:nvPr>
            <p:ph idx="1" type="body"/>
          </p:nvPr>
        </p:nvSpPr>
        <p:spPr>
          <a:xfrm>
            <a:off x="838200" y="1339403"/>
            <a:ext cx="10515600" cy="501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rgbClr val="FFC000"/>
                </a:solidFill>
              </a:rPr>
              <a:t>Only base class inherited functions can be called through base pointer.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libri"/>
              <a:buAutoNum type="arabicPeriod"/>
            </a:pPr>
            <a:r>
              <a:rPr b="1" lang="en-US" sz="2400">
                <a:solidFill>
                  <a:srgbClr val="0070C0"/>
                </a:solidFill>
              </a:rPr>
              <a:t>Override base class function in derived classes.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FF0000"/>
                </a:solidFill>
              </a:rPr>
              <a:t>Change Compile time binding of functions to Run time binding, 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Calibri"/>
              <a:buAutoNum type="arabicPeriod"/>
            </a:pPr>
            <a:r>
              <a:rPr b="1" lang="en-US">
                <a:solidFill>
                  <a:srgbClr val="00B050"/>
                </a:solidFill>
              </a:rPr>
              <a:t>Run time binding: </a:t>
            </a:r>
            <a:r>
              <a:rPr lang="en-US"/>
              <a:t>Call functions according to </a:t>
            </a:r>
            <a:r>
              <a:rPr lang="en-US">
                <a:solidFill>
                  <a:srgbClr val="00B050"/>
                </a:solidFill>
              </a:rPr>
              <a:t>object type </a:t>
            </a:r>
            <a:r>
              <a:rPr lang="en-US"/>
              <a:t>not pointer type.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Make functions </a:t>
            </a:r>
            <a:r>
              <a:rPr b="1" lang="en-US">
                <a:solidFill>
                  <a:srgbClr val="FF0000"/>
                </a:solidFill>
              </a:rPr>
              <a:t>virtual</a:t>
            </a:r>
            <a:r>
              <a:rPr lang="en-US"/>
              <a:t> in base class.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Inherited as virtual in all derived classes, no need to make virtual again.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All virtual functions binding change to runtime.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class A{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void print(){ cout&lt;&lt;a;}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193" name="Google Shape;193;p16"/>
          <p:cNvGrpSpPr/>
          <p:nvPr/>
        </p:nvGrpSpPr>
        <p:grpSpPr>
          <a:xfrm>
            <a:off x="11134656" y="847592"/>
            <a:ext cx="700245" cy="2896551"/>
            <a:chOff x="7005449" y="2575811"/>
            <a:chExt cx="700245" cy="2896551"/>
          </a:xfrm>
        </p:grpSpPr>
        <p:grpSp>
          <p:nvGrpSpPr>
            <p:cNvPr id="194" name="Google Shape;194;p16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195" name="Google Shape;195;p16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196" name="Google Shape;196;p16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197" name="Google Shape;197;p16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198" name="Google Shape;198;p16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199" name="Google Shape;199;p16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00" name="Google Shape;200;p16"/>
                <p:cNvCxnSpPr>
                  <a:stCxn id="199" idx="3"/>
                  <a:endCxn id="197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01" name="Google Shape;201;p16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202" name="Google Shape;202;p16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203" name="Google Shape;203;p16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04" name="Google Shape;204;p16"/>
              <p:cNvCxnSpPr>
                <a:stCxn id="203" idx="3"/>
                <a:endCxn id="202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Runtime Binding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0" name="Google Shape;21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211" name="Google Shape;21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17"/>
          <p:cNvSpPr txBox="1"/>
          <p:nvPr/>
        </p:nvSpPr>
        <p:spPr>
          <a:xfrm>
            <a:off x="128789" y="1415274"/>
            <a:ext cx="4675031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print(){ cout&lt;&lt;a;}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cxnSp>
        <p:nvCxnSpPr>
          <p:cNvPr id="213" name="Google Shape;213;p17"/>
          <p:cNvCxnSpPr/>
          <p:nvPr/>
        </p:nvCxnSpPr>
        <p:spPr>
          <a:xfrm>
            <a:off x="4670721" y="1625333"/>
            <a:ext cx="56846" cy="452095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214" name="Google Shape;214;p17"/>
          <p:cNvGrpSpPr/>
          <p:nvPr/>
        </p:nvGrpSpPr>
        <p:grpSpPr>
          <a:xfrm>
            <a:off x="10722532" y="989260"/>
            <a:ext cx="700245" cy="2896551"/>
            <a:chOff x="7005449" y="2575811"/>
            <a:chExt cx="700245" cy="2896551"/>
          </a:xfrm>
        </p:grpSpPr>
        <p:grpSp>
          <p:nvGrpSpPr>
            <p:cNvPr id="215" name="Google Shape;215;p17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216" name="Google Shape;216;p17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217" name="Google Shape;217;p17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218" name="Google Shape;218;p17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219" name="Google Shape;219;p17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220" name="Google Shape;220;p17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21" name="Google Shape;221;p17"/>
                <p:cNvCxnSpPr>
                  <a:stCxn id="220" idx="3"/>
                  <a:endCxn id="218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22" name="Google Shape;222;p17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223" name="Google Shape;223;p17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224" name="Google Shape;224;p17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25" name="Google Shape;225;p17"/>
              <p:cNvCxnSpPr>
                <a:stCxn id="224" idx="3"/>
                <a:endCxn id="223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26" name="Google Shape;226;p17"/>
          <p:cNvSpPr txBox="1"/>
          <p:nvPr/>
        </p:nvSpPr>
        <p:spPr>
          <a:xfrm>
            <a:off x="4860666" y="1528226"/>
            <a:ext cx="7331334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B: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public A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b;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B(int a=0, int b=0):A(a)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this-&gt;b = b;}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//override print function inherited from A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 override{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A::print();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cout&lt;&lt;b;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//overload print function inherited from A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print(int x){ cout&lt;&lt;x+b; 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void funb() { cout&lt;&lt;“funb”&lt;&lt;endl};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Runtime Binding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2" name="Google Shape;23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233" name="Google Shape;23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4" name="Google Shape;234;p18"/>
          <p:cNvGrpSpPr/>
          <p:nvPr/>
        </p:nvGrpSpPr>
        <p:grpSpPr>
          <a:xfrm>
            <a:off x="10722532" y="989260"/>
            <a:ext cx="700245" cy="2896551"/>
            <a:chOff x="7005449" y="2575811"/>
            <a:chExt cx="700245" cy="2896551"/>
          </a:xfrm>
        </p:grpSpPr>
        <p:grpSp>
          <p:nvGrpSpPr>
            <p:cNvPr id="235" name="Google Shape;235;p18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236" name="Google Shape;236;p18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237" name="Google Shape;237;p18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238" name="Google Shape;238;p18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239" name="Google Shape;239;p18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240" name="Google Shape;240;p18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41" name="Google Shape;241;p18"/>
                <p:cNvCxnSpPr>
                  <a:stCxn id="240" idx="3"/>
                  <a:endCxn id="238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42" name="Google Shape;242;p18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243" name="Google Shape;243;p18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244" name="Google Shape;244;p18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45" name="Google Shape;245;p18"/>
              <p:cNvCxnSpPr>
                <a:stCxn id="244" idx="3"/>
                <a:endCxn id="243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46" name="Google Shape;246;p18"/>
          <p:cNvSpPr txBox="1"/>
          <p:nvPr/>
        </p:nvSpPr>
        <p:spPr>
          <a:xfrm>
            <a:off x="1104205" y="1415274"/>
            <a:ext cx="7331334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C: </a:t>
            </a:r>
            <a:r>
              <a:rPr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public B</a:t>
            </a: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c;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C(int a=0, int b=0, int c=0) :B(a,b)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this-&gt;c = c;}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//override print function inherited from B</a:t>
            </a:r>
            <a:endParaRPr b="1" sz="19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9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void print() override{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B::print();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cout&lt;&lt;c;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//overload print function inherited from B</a:t>
            </a:r>
            <a:endParaRPr sz="19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print(int x, int y){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cout&lt;&lt;x+y+c;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void func(){ cout&lt;&lt; “func” &lt;&lt;endl; }</a:t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Runtime Binding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2" name="Google Shape;25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253" name="Google Shape;2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p19"/>
          <p:cNvSpPr txBox="1"/>
          <p:nvPr>
            <p:ph idx="1" type="body"/>
          </p:nvPr>
        </p:nvSpPr>
        <p:spPr>
          <a:xfrm>
            <a:off x="838200" y="1339403"/>
            <a:ext cx="10515600" cy="501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Call the function according to the type of object not pointer.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A * a1 = new A(2); </a:t>
            </a: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pointer to A’s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a1-&gt;print(); </a:t>
            </a: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print called.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A * a2 = new B(3, 4);</a:t>
            </a: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//A’s pointer to B’s object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a2-&gt;print();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//B’s print called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a2-&gt;funb(); a2-&gt;print(3);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//Compile time Error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A * a3 = new C(5, 6, 7); </a:t>
            </a: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pointer to C’s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a3-&gt;print(); 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//C’s print called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a3-&gt;funb(); a3-&gt;print(3);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//Compile time Error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a3-&gt;func(); a3-&gt;print(3,8);</a:t>
            </a: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//Compile time Error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grpSp>
        <p:nvGrpSpPr>
          <p:cNvPr id="255" name="Google Shape;255;p19"/>
          <p:cNvGrpSpPr/>
          <p:nvPr/>
        </p:nvGrpSpPr>
        <p:grpSpPr>
          <a:xfrm>
            <a:off x="11232483" y="578277"/>
            <a:ext cx="700245" cy="2896551"/>
            <a:chOff x="7005449" y="2575811"/>
            <a:chExt cx="700245" cy="2896551"/>
          </a:xfrm>
        </p:grpSpPr>
        <p:grpSp>
          <p:nvGrpSpPr>
            <p:cNvPr id="256" name="Google Shape;256;p19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257" name="Google Shape;257;p19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258" name="Google Shape;258;p19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259" name="Google Shape;259;p19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260" name="Google Shape;260;p19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261" name="Google Shape;261;p19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62" name="Google Shape;262;p19"/>
                <p:cNvCxnSpPr>
                  <a:stCxn id="261" idx="3"/>
                  <a:endCxn id="259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63" name="Google Shape;263;p19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264" name="Google Shape;264;p19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6" name="Google Shape;266;p19"/>
              <p:cNvCxnSpPr>
                <a:stCxn id="265" idx="3"/>
                <a:endCxn id="264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67" name="Google Shape;267;p19"/>
          <p:cNvGrpSpPr/>
          <p:nvPr/>
        </p:nvGrpSpPr>
        <p:grpSpPr>
          <a:xfrm>
            <a:off x="8697707" y="2042744"/>
            <a:ext cx="1546141" cy="342604"/>
            <a:chOff x="7969752" y="2431977"/>
            <a:chExt cx="1546141" cy="342604"/>
          </a:xfrm>
        </p:grpSpPr>
        <p:sp>
          <p:nvSpPr>
            <p:cNvPr id="268" name="Google Shape;268;p19"/>
            <p:cNvSpPr/>
            <p:nvPr/>
          </p:nvSpPr>
          <p:spPr>
            <a:xfrm>
              <a:off x="8924742" y="2431977"/>
              <a:ext cx="591151" cy="34260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a=2</a:t>
              </a: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7969752" y="2431978"/>
              <a:ext cx="591151" cy="34260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a1</a:t>
              </a:r>
              <a:endParaRPr/>
            </a:p>
          </p:txBody>
        </p:sp>
        <p:cxnSp>
          <p:nvCxnSpPr>
            <p:cNvPr id="270" name="Google Shape;270;p19"/>
            <p:cNvCxnSpPr>
              <a:stCxn id="269" idx="3"/>
              <a:endCxn id="268" idx="1"/>
            </p:cNvCxnSpPr>
            <p:nvPr/>
          </p:nvCxnSpPr>
          <p:spPr>
            <a:xfrm>
              <a:off x="8560903" y="2603279"/>
              <a:ext cx="363900" cy="0"/>
            </a:xfrm>
            <a:prstGeom prst="straightConnector1">
              <a:avLst/>
            </a:prstGeom>
            <a:noFill/>
            <a:ln cap="flat" cmpd="sng" w="38100">
              <a:solidFill>
                <a:srgbClr val="00206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271" name="Google Shape;271;p19"/>
          <p:cNvGrpSpPr/>
          <p:nvPr/>
        </p:nvGrpSpPr>
        <p:grpSpPr>
          <a:xfrm>
            <a:off x="8697946" y="4173473"/>
            <a:ext cx="2906555" cy="463383"/>
            <a:chOff x="8279042" y="4497841"/>
            <a:chExt cx="2906555" cy="463383"/>
          </a:xfrm>
        </p:grpSpPr>
        <p:grpSp>
          <p:nvGrpSpPr>
            <p:cNvPr id="272" name="Google Shape;272;p19"/>
            <p:cNvGrpSpPr/>
            <p:nvPr/>
          </p:nvGrpSpPr>
          <p:grpSpPr>
            <a:xfrm>
              <a:off x="9234032" y="4497841"/>
              <a:ext cx="1951565" cy="463383"/>
              <a:chOff x="8319752" y="3648744"/>
              <a:chExt cx="2141360" cy="773002"/>
            </a:xfrm>
          </p:grpSpPr>
          <p:sp>
            <p:nvSpPr>
              <p:cNvPr id="273" name="Google Shape;273;p19"/>
              <p:cNvSpPr/>
              <p:nvPr/>
            </p:nvSpPr>
            <p:spPr>
              <a:xfrm>
                <a:off x="8319752" y="3648744"/>
                <a:ext cx="2141360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c=7</a:t>
                </a:r>
                <a:endParaRPr/>
              </a:p>
            </p:txBody>
          </p:sp>
          <p:grpSp>
            <p:nvGrpSpPr>
              <p:cNvPr id="274" name="Google Shape;274;p19"/>
              <p:cNvGrpSpPr/>
              <p:nvPr/>
            </p:nvGrpSpPr>
            <p:grpSpPr>
              <a:xfrm>
                <a:off x="8933239" y="3680708"/>
                <a:ext cx="1468191" cy="694563"/>
                <a:chOff x="9548716" y="4459501"/>
                <a:chExt cx="1468191" cy="694563"/>
              </a:xfrm>
            </p:grpSpPr>
            <p:sp>
              <p:nvSpPr>
                <p:cNvPr id="275" name="Google Shape;275;p19"/>
                <p:cNvSpPr/>
                <p:nvPr/>
              </p:nvSpPr>
              <p:spPr>
                <a:xfrm>
                  <a:off x="9548716" y="4459501"/>
                  <a:ext cx="1468191" cy="694563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b=6</a:t>
                  </a:r>
                  <a:endParaRPr/>
                </a:p>
              </p:txBody>
            </p:sp>
            <p:sp>
              <p:nvSpPr>
                <p:cNvPr id="276" name="Google Shape;276;p19"/>
                <p:cNvSpPr/>
                <p:nvPr/>
              </p:nvSpPr>
              <p:spPr>
                <a:xfrm>
                  <a:off x="10251584" y="4504699"/>
                  <a:ext cx="700244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a=5</a:t>
                  </a:r>
                  <a:endParaRPr/>
                </a:p>
              </p:txBody>
            </p:sp>
          </p:grpSp>
        </p:grpSp>
        <p:cxnSp>
          <p:nvCxnSpPr>
            <p:cNvPr id="277" name="Google Shape;277;p19"/>
            <p:cNvCxnSpPr/>
            <p:nvPr/>
          </p:nvCxnSpPr>
          <p:spPr>
            <a:xfrm flipH="1" rot="10800000">
              <a:off x="8870193" y="4713097"/>
              <a:ext cx="363839" cy="1"/>
            </a:xfrm>
            <a:prstGeom prst="straightConnector1">
              <a:avLst/>
            </a:prstGeom>
            <a:noFill/>
            <a:ln cap="flat" cmpd="sng" w="38100">
              <a:solidFill>
                <a:srgbClr val="00206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78" name="Google Shape;278;p19"/>
            <p:cNvSpPr/>
            <p:nvPr/>
          </p:nvSpPr>
          <p:spPr>
            <a:xfrm>
              <a:off x="8279042" y="4541795"/>
              <a:ext cx="591151" cy="34260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a3</a:t>
              </a:r>
              <a:endParaRPr/>
            </a:p>
          </p:txBody>
        </p:sp>
      </p:grpSp>
      <p:grpSp>
        <p:nvGrpSpPr>
          <p:cNvPr id="279" name="Google Shape;279;p19"/>
          <p:cNvGrpSpPr/>
          <p:nvPr/>
        </p:nvGrpSpPr>
        <p:grpSpPr>
          <a:xfrm>
            <a:off x="8696988" y="3021236"/>
            <a:ext cx="2306689" cy="416362"/>
            <a:chOff x="7639172" y="3718263"/>
            <a:chExt cx="2306689" cy="416362"/>
          </a:xfrm>
        </p:grpSpPr>
        <p:grpSp>
          <p:nvGrpSpPr>
            <p:cNvPr id="280" name="Google Shape;280;p19"/>
            <p:cNvGrpSpPr/>
            <p:nvPr/>
          </p:nvGrpSpPr>
          <p:grpSpPr>
            <a:xfrm>
              <a:off x="8230323" y="3718263"/>
              <a:ext cx="1715538" cy="416362"/>
              <a:chOff x="7859666" y="5047591"/>
              <a:chExt cx="1715538" cy="416362"/>
            </a:xfrm>
          </p:grpSpPr>
          <p:grpSp>
            <p:nvGrpSpPr>
              <p:cNvPr id="281" name="Google Shape;281;p19"/>
              <p:cNvGrpSpPr/>
              <p:nvPr/>
            </p:nvGrpSpPr>
            <p:grpSpPr>
              <a:xfrm>
                <a:off x="8237143" y="5047591"/>
                <a:ext cx="1338061" cy="416362"/>
                <a:chOff x="9548716" y="4459501"/>
                <a:chExt cx="1468191" cy="694563"/>
              </a:xfrm>
            </p:grpSpPr>
            <p:sp>
              <p:nvSpPr>
                <p:cNvPr id="282" name="Google Shape;282;p19"/>
                <p:cNvSpPr/>
                <p:nvPr/>
              </p:nvSpPr>
              <p:spPr>
                <a:xfrm>
                  <a:off x="9548716" y="4459501"/>
                  <a:ext cx="1468191" cy="694563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b=4</a:t>
                  </a:r>
                  <a:endParaRPr/>
                </a:p>
              </p:txBody>
            </p:sp>
            <p:sp>
              <p:nvSpPr>
                <p:cNvPr id="283" name="Google Shape;283;p19"/>
                <p:cNvSpPr/>
                <p:nvPr/>
              </p:nvSpPr>
              <p:spPr>
                <a:xfrm>
                  <a:off x="10251584" y="4504699"/>
                  <a:ext cx="700244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a=3</a:t>
                  </a:r>
                  <a:endParaRPr/>
                </a:p>
              </p:txBody>
            </p:sp>
          </p:grpSp>
          <p:cxnSp>
            <p:nvCxnSpPr>
              <p:cNvPr id="284" name="Google Shape;284;p19"/>
              <p:cNvCxnSpPr/>
              <p:nvPr/>
            </p:nvCxnSpPr>
            <p:spPr>
              <a:xfrm flipH="1" rot="10800000">
                <a:off x="7859666" y="5245313"/>
                <a:ext cx="363839" cy="1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206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285" name="Google Shape;285;p19"/>
            <p:cNvSpPr/>
            <p:nvPr/>
          </p:nvSpPr>
          <p:spPr>
            <a:xfrm>
              <a:off x="7639172" y="3744683"/>
              <a:ext cx="591151" cy="34260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a2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291" name="Google Shape;29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2" name="Google Shape;292;p20"/>
          <p:cNvSpPr txBox="1"/>
          <p:nvPr>
            <p:ph type="title"/>
          </p:nvPr>
        </p:nvSpPr>
        <p:spPr>
          <a:xfrm>
            <a:off x="838200" y="3673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Runtime Binding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3" name="Google Shape;293;p20"/>
          <p:cNvSpPr txBox="1"/>
          <p:nvPr>
            <p:ph idx="1" type="body"/>
          </p:nvPr>
        </p:nvSpPr>
        <p:spPr>
          <a:xfrm>
            <a:off x="838200" y="1339403"/>
            <a:ext cx="10144643" cy="501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Call the function according to the type of object not pointer.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B * b1 = new B(9, 10);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//B’s pointer to B’s object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b1-&gt;print();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//B’s print called.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B * b2 = new C(5, 60, 70);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//B’s pointer to C’s object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b2-&gt;print();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//C’s print called.</a:t>
            </a:r>
            <a:r>
              <a:rPr lang="en-US" sz="22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b2-&gt;funb(); b2-&gt;print(3);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2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b2-&gt;func(); b2-&gt;print(3,8);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//Compile time Error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B * b3 = new A(2); </a:t>
            </a: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//Error: B’s pointer to A’s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None/>
            </a:pPr>
            <a:r>
              <a:rPr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//Every derived is a base but every base is not a derived.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200"/>
              <a:buNone/>
            </a:pPr>
            <a:r>
              <a:rPr lang="en-US" sz="22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//Allowed if explicit cast made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294" name="Google Shape;294;p20"/>
          <p:cNvGrpSpPr/>
          <p:nvPr/>
        </p:nvGrpSpPr>
        <p:grpSpPr>
          <a:xfrm>
            <a:off x="11105097" y="500242"/>
            <a:ext cx="700245" cy="2896551"/>
            <a:chOff x="7005449" y="2575811"/>
            <a:chExt cx="700245" cy="2896551"/>
          </a:xfrm>
        </p:grpSpPr>
        <p:grpSp>
          <p:nvGrpSpPr>
            <p:cNvPr id="295" name="Google Shape;295;p20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296" name="Google Shape;296;p20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297" name="Google Shape;297;p20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298" name="Google Shape;298;p20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299" name="Google Shape;299;p20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300" name="Google Shape;300;p20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01" name="Google Shape;301;p20"/>
                <p:cNvCxnSpPr>
                  <a:stCxn id="300" idx="3"/>
                  <a:endCxn id="298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02" name="Google Shape;302;p20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303" name="Google Shape;303;p20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304" name="Google Shape;304;p20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05" name="Google Shape;305;p20"/>
              <p:cNvCxnSpPr>
                <a:stCxn id="304" idx="3"/>
                <a:endCxn id="303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06" name="Google Shape;306;p20"/>
          <p:cNvGrpSpPr/>
          <p:nvPr/>
        </p:nvGrpSpPr>
        <p:grpSpPr>
          <a:xfrm>
            <a:off x="8476217" y="1699956"/>
            <a:ext cx="2306689" cy="416362"/>
            <a:chOff x="7639172" y="3718263"/>
            <a:chExt cx="2306689" cy="416362"/>
          </a:xfrm>
        </p:grpSpPr>
        <p:grpSp>
          <p:nvGrpSpPr>
            <p:cNvPr id="307" name="Google Shape;307;p20"/>
            <p:cNvGrpSpPr/>
            <p:nvPr/>
          </p:nvGrpSpPr>
          <p:grpSpPr>
            <a:xfrm>
              <a:off x="8230323" y="3718263"/>
              <a:ext cx="1715538" cy="416362"/>
              <a:chOff x="7859666" y="5047591"/>
              <a:chExt cx="1715538" cy="416362"/>
            </a:xfrm>
          </p:grpSpPr>
          <p:grpSp>
            <p:nvGrpSpPr>
              <p:cNvPr id="308" name="Google Shape;308;p20"/>
              <p:cNvGrpSpPr/>
              <p:nvPr/>
            </p:nvGrpSpPr>
            <p:grpSpPr>
              <a:xfrm>
                <a:off x="8237143" y="5047591"/>
                <a:ext cx="1338061" cy="416362"/>
                <a:chOff x="9548716" y="4459501"/>
                <a:chExt cx="1468191" cy="694563"/>
              </a:xfrm>
            </p:grpSpPr>
            <p:sp>
              <p:nvSpPr>
                <p:cNvPr id="309" name="Google Shape;309;p20"/>
                <p:cNvSpPr/>
                <p:nvPr/>
              </p:nvSpPr>
              <p:spPr>
                <a:xfrm>
                  <a:off x="9548716" y="4459501"/>
                  <a:ext cx="1468191" cy="694563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b=10</a:t>
                  </a:r>
                  <a:endParaRPr/>
                </a:p>
              </p:txBody>
            </p:sp>
            <p:sp>
              <p:nvSpPr>
                <p:cNvPr id="310" name="Google Shape;310;p20"/>
                <p:cNvSpPr/>
                <p:nvPr/>
              </p:nvSpPr>
              <p:spPr>
                <a:xfrm>
                  <a:off x="10251584" y="4504699"/>
                  <a:ext cx="700244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a=9</a:t>
                  </a:r>
                  <a:endParaRPr/>
                </a:p>
              </p:txBody>
            </p:sp>
          </p:grpSp>
          <p:cxnSp>
            <p:nvCxnSpPr>
              <p:cNvPr id="311" name="Google Shape;311;p20"/>
              <p:cNvCxnSpPr/>
              <p:nvPr/>
            </p:nvCxnSpPr>
            <p:spPr>
              <a:xfrm flipH="1" rot="10800000">
                <a:off x="7859666" y="5245313"/>
                <a:ext cx="363839" cy="1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206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312" name="Google Shape;312;p20"/>
            <p:cNvSpPr/>
            <p:nvPr/>
          </p:nvSpPr>
          <p:spPr>
            <a:xfrm>
              <a:off x="7639172" y="3744683"/>
              <a:ext cx="591151" cy="34260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b1</a:t>
              </a:r>
              <a:endParaRPr/>
            </a:p>
          </p:txBody>
        </p:sp>
      </p:grpSp>
      <p:grpSp>
        <p:nvGrpSpPr>
          <p:cNvPr id="313" name="Google Shape;313;p20"/>
          <p:cNvGrpSpPr/>
          <p:nvPr/>
        </p:nvGrpSpPr>
        <p:grpSpPr>
          <a:xfrm>
            <a:off x="7991567" y="3458833"/>
            <a:ext cx="2906555" cy="463383"/>
            <a:chOff x="8279042" y="4497841"/>
            <a:chExt cx="2906555" cy="463383"/>
          </a:xfrm>
        </p:grpSpPr>
        <p:grpSp>
          <p:nvGrpSpPr>
            <p:cNvPr id="314" name="Google Shape;314;p20"/>
            <p:cNvGrpSpPr/>
            <p:nvPr/>
          </p:nvGrpSpPr>
          <p:grpSpPr>
            <a:xfrm>
              <a:off x="9234032" y="4497841"/>
              <a:ext cx="1951565" cy="463383"/>
              <a:chOff x="8319752" y="3648744"/>
              <a:chExt cx="2141360" cy="773002"/>
            </a:xfrm>
          </p:grpSpPr>
          <p:sp>
            <p:nvSpPr>
              <p:cNvPr id="315" name="Google Shape;315;p20"/>
              <p:cNvSpPr/>
              <p:nvPr/>
            </p:nvSpPr>
            <p:spPr>
              <a:xfrm>
                <a:off x="8319752" y="3648744"/>
                <a:ext cx="2141360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c=70</a:t>
                </a:r>
                <a:endParaRPr/>
              </a:p>
            </p:txBody>
          </p:sp>
          <p:grpSp>
            <p:nvGrpSpPr>
              <p:cNvPr id="316" name="Google Shape;316;p20"/>
              <p:cNvGrpSpPr/>
              <p:nvPr/>
            </p:nvGrpSpPr>
            <p:grpSpPr>
              <a:xfrm>
                <a:off x="8933239" y="3680708"/>
                <a:ext cx="1468191" cy="694563"/>
                <a:chOff x="9548716" y="4459501"/>
                <a:chExt cx="1468191" cy="694563"/>
              </a:xfrm>
            </p:grpSpPr>
            <p:sp>
              <p:nvSpPr>
                <p:cNvPr id="317" name="Google Shape;317;p20"/>
                <p:cNvSpPr/>
                <p:nvPr/>
              </p:nvSpPr>
              <p:spPr>
                <a:xfrm>
                  <a:off x="9548716" y="4459501"/>
                  <a:ext cx="1468191" cy="694563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b=60</a:t>
                  </a:r>
                  <a:endParaRPr/>
                </a:p>
              </p:txBody>
            </p:sp>
            <p:sp>
              <p:nvSpPr>
                <p:cNvPr id="318" name="Google Shape;318;p20"/>
                <p:cNvSpPr/>
                <p:nvPr/>
              </p:nvSpPr>
              <p:spPr>
                <a:xfrm>
                  <a:off x="10251584" y="4504699"/>
                  <a:ext cx="700244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a=5</a:t>
                  </a:r>
                  <a:endParaRPr/>
                </a:p>
              </p:txBody>
            </p:sp>
          </p:grpSp>
        </p:grpSp>
        <p:cxnSp>
          <p:nvCxnSpPr>
            <p:cNvPr id="319" name="Google Shape;319;p20"/>
            <p:cNvCxnSpPr/>
            <p:nvPr/>
          </p:nvCxnSpPr>
          <p:spPr>
            <a:xfrm flipH="1" rot="10800000">
              <a:off x="8870193" y="4713097"/>
              <a:ext cx="363839" cy="1"/>
            </a:xfrm>
            <a:prstGeom prst="straightConnector1">
              <a:avLst/>
            </a:prstGeom>
            <a:noFill/>
            <a:ln cap="flat" cmpd="sng" w="38100">
              <a:solidFill>
                <a:srgbClr val="00206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20" name="Google Shape;320;p20"/>
            <p:cNvSpPr/>
            <p:nvPr/>
          </p:nvSpPr>
          <p:spPr>
            <a:xfrm>
              <a:off x="8279042" y="4541795"/>
              <a:ext cx="591151" cy="34260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b2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838200" y="31361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Runtime Binding</a:t>
            </a:r>
            <a:endParaRPr/>
          </a:p>
        </p:txBody>
      </p:sp>
      <p:sp>
        <p:nvSpPr>
          <p:cNvPr id="326" name="Google Shape;32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5/24/2021</a:t>
            </a:r>
            <a:endParaRPr/>
          </a:p>
        </p:txBody>
      </p:sp>
      <p:sp>
        <p:nvSpPr>
          <p:cNvPr id="327" name="Google Shape;32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28" name="Google Shape;328;p21"/>
          <p:cNvGraphicFramePr/>
          <p:nvPr/>
        </p:nvGraphicFramePr>
        <p:xfrm>
          <a:off x="838200" y="13370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{1A94C316-7764-4DC8-9E68-D5E6650D19C8}</a:tableStyleId>
              </a:tblPr>
              <a:tblGrid>
                <a:gridCol w="3720675"/>
                <a:gridCol w="2556375"/>
                <a:gridCol w="4720425"/>
              </a:tblGrid>
              <a:tr h="4462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70C0"/>
                          </a:solidFill>
                        </a:rPr>
                        <a:t>Base class static object</a:t>
                      </a:r>
                      <a:endParaRPr b="1" i="0" sz="20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45725" marL="45725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Call base class functions only</a:t>
                      </a:r>
                      <a:endParaRPr/>
                    </a:p>
                  </a:txBody>
                  <a:tcPr marT="45725" marB="45725" marR="45725" marL="45725" anchor="ctr"/>
                </a:tc>
              </a:tr>
              <a:tr h="4130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</a:rPr>
                        <a:t>Derived class static object</a:t>
                      </a:r>
                      <a:endParaRPr b="1" i="0" sz="2000" u="none" cap="none" strike="noStrike">
                        <a:solidFill>
                          <a:schemeClr val="accent2"/>
                        </a:solidFill>
                      </a:endParaRPr>
                    </a:p>
                  </a:txBody>
                  <a:tcPr marT="45725" marB="45725" marR="45725" marL="45725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Call derived class functions &amp; inherited functions.</a:t>
                      </a:r>
                      <a:endParaRPr/>
                    </a:p>
                  </a:txBody>
                  <a:tcPr marT="45725" marB="45725" marR="45725" marL="45725" anchor="ctr"/>
                </a:tc>
              </a:tr>
              <a:tr h="52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70C0"/>
                          </a:solidFill>
                        </a:rPr>
                        <a:t>Base class static object</a:t>
                      </a:r>
                      <a:endParaRPr b="1" i="0" sz="20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Derived class static object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Call base class functions only.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2060"/>
                          </a:solidFill>
                        </a:rPr>
                        <a:t>Slicing Issue </a:t>
                      </a:r>
                      <a:r>
                        <a:rPr lang="en-US" sz="1800" u="none" cap="none" strike="noStrike"/>
                        <a:t>only copies base data in base object</a:t>
                      </a:r>
                      <a:endParaRPr sz="1800" u="none" cap="none" strike="noStrike"/>
                    </a:p>
                  </a:txBody>
                  <a:tcPr marT="45725" marB="45725" marR="45725" marL="45725" anchor="ctr"/>
                </a:tc>
              </a:tr>
              <a:tr h="45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Derived class static object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70C0"/>
                          </a:solidFill>
                        </a:rPr>
                        <a:t>Base class static object</a:t>
                      </a:r>
                      <a:endParaRPr b="1" i="0" sz="20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Error: Explicit cast required</a:t>
                      </a:r>
                      <a:endParaRPr/>
                    </a:p>
                  </a:txBody>
                  <a:tcPr marT="45725" marB="45725" marR="45725" marL="45725" anchor="ctr"/>
                </a:tc>
              </a:tr>
              <a:tr h="438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B050"/>
                          </a:solidFill>
                        </a:rPr>
                        <a:t>Base class pointer or reference</a:t>
                      </a:r>
                      <a:endParaRPr b="1" i="0" sz="20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70C0"/>
                          </a:solidFill>
                        </a:rPr>
                        <a:t>Base class object</a:t>
                      </a:r>
                      <a:endParaRPr b="1" i="0" sz="20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Call base class functions only</a:t>
                      </a:r>
                      <a:endParaRPr/>
                    </a:p>
                  </a:txBody>
                  <a:tcPr marT="45725" marB="45725" marR="45725" marL="45725" anchor="ctr"/>
                </a:tc>
              </a:tr>
              <a:tr h="514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B050"/>
                          </a:solidFill>
                        </a:rPr>
                        <a:t>Base class pointer or reference</a:t>
                      </a:r>
                      <a:endParaRPr b="1" i="0" sz="20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Derived class object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0000"/>
                          </a:solidFill>
                        </a:rPr>
                        <a:t>Call derived class overridden functions that exist in base.</a:t>
                      </a:r>
                      <a:endParaRPr/>
                    </a:p>
                  </a:txBody>
                  <a:tcPr marT="45725" marB="45725" marR="45725" marL="45725" anchor="ctr"/>
                </a:tc>
              </a:tr>
              <a:tr h="386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7030A0"/>
                          </a:solidFill>
                        </a:rPr>
                        <a:t>Derived class pointer or reference</a:t>
                      </a:r>
                      <a:endParaRPr b="1" i="0" sz="2000" u="none" cap="none" strike="noStrike">
                        <a:solidFill>
                          <a:srgbClr val="7030A0"/>
                        </a:solidFill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70C0"/>
                          </a:solidFill>
                        </a:rPr>
                        <a:t>Base class object</a:t>
                      </a:r>
                      <a:endParaRPr b="1" i="0" sz="20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Error: Explicit cast required</a:t>
                      </a:r>
                      <a:endParaRPr/>
                    </a:p>
                  </a:txBody>
                  <a:tcPr marT="45725" marB="45725" marR="45725" marL="45725" anchor="ctr"/>
                </a:tc>
              </a:tr>
              <a:tr h="267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7030A0"/>
                          </a:solidFill>
                        </a:rPr>
                        <a:t>Derived class pointer or reference</a:t>
                      </a:r>
                      <a:endParaRPr b="1" i="0" sz="2000" u="none" cap="none" strike="noStrike">
                        <a:solidFill>
                          <a:srgbClr val="7030A0"/>
                        </a:solidFill>
                      </a:endParaRPr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Derived class object</a:t>
                      </a:r>
                      <a:endParaRPr/>
                    </a:p>
                  </a:txBody>
                  <a:tcPr marT="45725" marB="45725" marR="45725" marL="457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Call derived class functions &amp; inherited functions.</a:t>
                      </a:r>
                      <a:endParaRPr/>
                    </a:p>
                  </a:txBody>
                  <a:tcPr marT="45725" marB="45725" marR="45725" marL="4572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