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D08610-CEE2-46B9-8561-0493C01DD8DE}">
  <a:tblStyle styleId="{9FD08610-CEE2-46B9-8561-0493C01DD8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94D66EB8-6158-4D8B-A23D-167A5A7DFB6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</a:t>
            </a:r>
            <a:b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400">
                <a:solidFill>
                  <a:srgbClr val="0070C0"/>
                </a:solidFill>
              </a:rPr>
              <a:t>C++ </a:t>
            </a:r>
            <a:r>
              <a:rPr b="1" lang="en-US" sz="5400">
                <a:solidFill>
                  <a:srgbClr val="FF0000"/>
                </a:solidFill>
              </a:rPr>
              <a:t>Operator Overloading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157359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Unary Operators </a:t>
            </a:r>
            <a:r>
              <a:rPr b="1" lang="en-US">
                <a:solidFill>
                  <a:srgbClr val="FF0000"/>
                </a:solidFill>
              </a:rPr>
              <a:t>(++) pre increment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Member function </a:t>
            </a:r>
            <a:r>
              <a:rPr b="1" lang="en-US" sz="2400">
                <a:solidFill>
                  <a:srgbClr val="FF0000"/>
                </a:solidFill>
              </a:rPr>
              <a:t>takes no argument </a:t>
            </a:r>
            <a:r>
              <a:rPr lang="en-US" sz="2400"/>
              <a:t>work on single operand must be the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p1.operator++();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++p1;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p2 = ++p1;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6478073" y="1529410"/>
            <a:ext cx="5331853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++();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prototype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Point::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++() {   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x++;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y++;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6210119" y="1564447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Unary Operators </a:t>
            </a:r>
            <a:r>
              <a:rPr b="1" lang="en-US">
                <a:solidFill>
                  <a:srgbClr val="FF0000"/>
                </a:solidFill>
              </a:rPr>
              <a:t>post increment (++)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Member function </a:t>
            </a:r>
            <a:r>
              <a:rPr b="1" lang="en-US" sz="2400">
                <a:solidFill>
                  <a:srgbClr val="FF0000"/>
                </a:solidFill>
              </a:rPr>
              <a:t>takes no argument </a:t>
            </a:r>
            <a:r>
              <a:rPr lang="en-US" sz="2400"/>
              <a:t>work on single operand must be the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p1.operator++(0);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dummy zero to tell system post increment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p1++;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p2 = p1++;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478073" y="1529410"/>
            <a:ext cx="5479465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++(); 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++(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//post with dummy int lable</a:t>
            </a:r>
            <a:endParaRPr b="0" i="0" sz="2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Point::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++() {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p(*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x++;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y++;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6210119" y="1564447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Overloading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4521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 operations on class objects (variables of user defined ADTs) as performed on system defined datatypes.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cout &lt;&lt; myobj;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myobj == otherobj;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myobj++;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myobj = otherobj + 3;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Overloading Rules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41231" y="1374865"/>
            <a:ext cx="10515600" cy="4806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You cannot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Change precedence of operators.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a=b+c*d;</a:t>
            </a:r>
            <a:r>
              <a:rPr b="1" lang="en-US" sz="20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order of execution *, +, =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CFE1"/>
              </a:buClr>
              <a:buSzPts val="2000"/>
              <a:buNone/>
            </a:pPr>
            <a:r>
              <a:rPr b="1" lang="en-US" sz="20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a=b+c+d;</a:t>
            </a:r>
            <a:r>
              <a:rPr b="1" lang="en-US" sz="20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left hand rule b+c,  +d, =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2"/>
            </a:pPr>
            <a:r>
              <a:rPr lang="en-US"/>
              <a:t>Change associativity of an operation.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	</a:t>
            </a:r>
            <a:r>
              <a:rPr b="1" lang="en-US" sz="2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a=b=c;</a:t>
            </a: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//right to left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a+b-d;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//left to right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3"/>
            </a:pPr>
            <a:r>
              <a:rPr lang="en-US"/>
              <a:t>Use default parameters in operator functions.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3"/>
            </a:pPr>
            <a:r>
              <a:rPr lang="en-US"/>
              <a:t>Change operands or parameters of an operation.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a+b;</a:t>
            </a: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//binary operation take two operands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a++;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//unary operation take one operand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5.	Create new operators.</a:t>
            </a:r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Overloading Rules			   Con…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meanings of operators with built in types should remain same.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p1, p2(2, 3);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p1+p2;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//means addition not subtraction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Can overload either for class objects of user defined class or for combination of objects user defined and built in datatypes.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p1, p2(2, 3);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p1+p2;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//both are class objects of Point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b="1" lang="en-US" sz="20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p1+2;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//class object and int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2+p1;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//order matters for calling operator functions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cout &lt;&lt; p1;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//ostream and point class objects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Overloading Rules			   Con…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56657" y="15952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Operators that can be overloaded: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Operators that cannot be overloaded: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1684271" y="2191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{9FD08610-CEE2-46B9-8561-0493C01DD8DE}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+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-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*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/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%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^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&amp;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|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~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!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&lt;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&gt;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+=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-=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*=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/=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%=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^=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&amp;=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|=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&lt;&lt;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&gt;&gt;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&gt;&gt;=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&lt;&lt;=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==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!=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&lt;=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&gt;=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&amp;&amp;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||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++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--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-&gt;*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,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-&gt;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[]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()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new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delete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new[]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delete[]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 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1684271" y="5275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{94D66EB8-6158-4D8B-A23D-167A5A7DFB62}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.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.*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::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?: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sizeof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2342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Operators classification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58300" y="1262130"/>
            <a:ext cx="11555028" cy="50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Unary Operators: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b="1" lang="en-US">
                <a:solidFill>
                  <a:srgbClr val="FFC000"/>
                </a:solidFill>
              </a:rPr>
              <a:t>- </a:t>
            </a:r>
            <a:r>
              <a:rPr b="1" lang="en-US" sz="2600">
                <a:solidFill>
                  <a:srgbClr val="FFC000"/>
                </a:solidFill>
              </a:rPr>
              <a:t>(minus), !, ++ (pre and post), -- (pre and post), ~ ( bitwise not) , &amp; (address of)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Binary Operators: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Arithmetic</a:t>
            </a:r>
            <a:r>
              <a:rPr b="1" lang="en-US">
                <a:solidFill>
                  <a:srgbClr val="0070C0"/>
                </a:solidFill>
              </a:rPr>
              <a:t> -, +, *, /, % , +=, -=, *=, /=, %=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Relational </a:t>
            </a:r>
            <a:r>
              <a:rPr b="1" lang="en-US">
                <a:solidFill>
                  <a:srgbClr val="0070C0"/>
                </a:solidFill>
              </a:rPr>
              <a:t>==, !=, &gt;=,&lt;=, &lt;, 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Assignment</a:t>
            </a:r>
            <a:r>
              <a:rPr lang="en-US">
                <a:solidFill>
                  <a:srgbClr val="85CFE1"/>
                </a:solidFill>
              </a:rPr>
              <a:t> </a:t>
            </a:r>
            <a:r>
              <a:rPr b="1" lang="en-US">
                <a:solidFill>
                  <a:srgbClr val="0070C0"/>
                </a:solidFill>
              </a:rPr>
              <a:t>=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Logical </a:t>
            </a:r>
            <a:r>
              <a:rPr b="1" lang="en-US">
                <a:solidFill>
                  <a:srgbClr val="0070C0"/>
                </a:solidFill>
              </a:rPr>
              <a:t>&amp;&amp;, ||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Subscript</a:t>
            </a:r>
            <a:r>
              <a:rPr lang="en-US">
                <a:solidFill>
                  <a:srgbClr val="85CFE1"/>
                </a:solidFill>
              </a:rPr>
              <a:t> </a:t>
            </a:r>
            <a:r>
              <a:rPr b="1" lang="en-US">
                <a:solidFill>
                  <a:srgbClr val="0070C0"/>
                </a:solidFill>
              </a:rPr>
              <a:t>[]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Member access </a:t>
            </a:r>
            <a:r>
              <a:rPr b="1" lang="en-US">
                <a:solidFill>
                  <a:srgbClr val="0070C0"/>
                </a:solidFill>
              </a:rPr>
              <a:t>-&gt;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Stream operators can be overload for file stream or command line stream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CFE1"/>
              </a:buClr>
              <a:buSzPct val="100000"/>
              <a:buNone/>
            </a:pPr>
            <a:r>
              <a:rPr lang="en-US">
                <a:solidFill>
                  <a:srgbClr val="85CFE1"/>
                </a:solidFill>
              </a:rPr>
              <a:t>	</a:t>
            </a:r>
            <a:r>
              <a:rPr b="1" lang="en-US">
                <a:solidFill>
                  <a:srgbClr val="00B050"/>
                </a:solidFill>
              </a:rPr>
              <a:t>&lt;&lt; (stream insertion), &gt;&gt; (stream extraction)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Bitwise: </a:t>
            </a:r>
            <a:r>
              <a:rPr b="1" lang="en-US">
                <a:solidFill>
                  <a:srgbClr val="00B0F0"/>
                </a:solidFill>
              </a:rPr>
              <a:t>&amp;, |, &gt;&gt; (shift right), &lt;&lt;(shift left), ^ (XOR)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Memory management: </a:t>
            </a:r>
            <a:r>
              <a:rPr b="1" lang="en-US">
                <a:solidFill>
                  <a:srgbClr val="7030A0"/>
                </a:solidFill>
              </a:rPr>
              <a:t>new, delete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>
                <a:solidFill>
                  <a:srgbClr val="0070C0"/>
                </a:solidFill>
              </a:rPr>
              <a:t>Operators must be overloaded explicitly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Overloading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/>
              <a:t> does not overload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+=</a:t>
            </a:r>
            <a:endParaRPr>
              <a:solidFill>
                <a:srgbClr val="85CFE1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Operator Function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38200" y="1439258"/>
            <a:ext cx="10515600" cy="466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Operator function can be defined as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Non-static member function of a class.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AutoNum type="arabicPeriod"/>
            </a:pPr>
            <a:r>
              <a:rPr lang="en-US"/>
              <a:t>Non-member function.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Operator function header contains 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FC000"/>
                </a:solidFill>
              </a:rPr>
              <a:t>return  type 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operator reserve word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operator symbol 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parameters list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solidFill>
                  <a:srgbClr val="92C8E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++ 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//unary increment operator as member function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solidFill>
                  <a:srgbClr val="92C8E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 (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Point &amp; p);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binary operator as member function</a:t>
            </a:r>
            <a:endParaRPr/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Can be defined inside class as member or just add prototype and define outside as normal member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Operators that must be overloaded through member functions are: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600">
                <a:solidFill>
                  <a:srgbClr val="FF0000"/>
                </a:solidFill>
              </a:rPr>
              <a:t>=, [], (), -&gt;, &amp;(address of operator)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Unary operators: </a:t>
            </a:r>
            <a:r>
              <a:rPr b="1" i="1" lang="en-US" sz="3600">
                <a:solidFill>
                  <a:srgbClr val="00B0F0"/>
                </a:solidFill>
              </a:rPr>
              <a:t>its good practice to define member function for unary operators.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Member function, needs no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Binary operators: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Member function, needs one argument right operand can be class object or other datatype.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Left operand must be class object</a:t>
            </a:r>
            <a:endParaRPr sz="3600">
              <a:solidFill>
                <a:srgbClr val="85CFE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All operators can be overloaded through member functions in which left operand is class object for example: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3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32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p1, p2(2, 3);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 p2; </a:t>
            </a:r>
            <a:r>
              <a:rPr lang="en-US" sz="3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//both are class objects of Point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= p2; 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3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//left operand is class object member function will work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+ 3;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47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Unary Operator </a:t>
            </a:r>
            <a:r>
              <a:rPr b="1" lang="en-US">
                <a:solidFill>
                  <a:srgbClr val="FF0000"/>
                </a:solidFill>
              </a:rPr>
              <a:t>Minus (-) 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Member function </a:t>
            </a:r>
            <a:r>
              <a:rPr b="1" lang="en-US" sz="2400">
                <a:solidFill>
                  <a:srgbClr val="FF0000"/>
                </a:solidFill>
              </a:rPr>
              <a:t>takes no argument </a:t>
            </a:r>
            <a:r>
              <a:rPr lang="en-US" sz="2400"/>
              <a:t>work on single operand must be the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p1.operator-();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-p1;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2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p2 = -p1;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478073" y="1529410"/>
            <a:ext cx="5444296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–(); 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prototype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Point::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   </a:t>
            </a:r>
            <a:endParaRPr b="0" i="0" sz="2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p(*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-p.x;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p.y = -p.y;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6210119" y="1564447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