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71EF87-B128-4934-AF22-BA89BC6EA99A}">
  <a:tblStyle styleId="{B971EF87-B128-4934-AF22-BA89BC6EA99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rgbClr val="739A2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</a:t>
            </a:r>
            <a:br>
              <a:rPr b="1" i="0" lang="en-US" sz="4800" u="none" cap="none" strike="noStrike">
                <a:solidFill>
                  <a:srgbClr val="739A2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6000">
                <a:solidFill>
                  <a:srgbClr val="0070C0"/>
                </a:solidFill>
              </a:rPr>
              <a:t>C++ </a:t>
            </a:r>
            <a:r>
              <a:rPr b="1" lang="en-US">
                <a:solidFill>
                  <a:srgbClr val="FF0000"/>
                </a:solidFill>
              </a:rPr>
              <a:t>Operator Overloading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157359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Subscript</a:t>
            </a:r>
            <a:r>
              <a:rPr b="1" lang="en-US"/>
              <a:t>  </a:t>
            </a:r>
            <a:r>
              <a:rPr b="1" lang="en-US">
                <a:solidFill>
                  <a:srgbClr val="FF0000"/>
                </a:solidFill>
              </a:rPr>
              <a:t>[ ]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562709" y="1529410"/>
            <a:ext cx="5509846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Pointer for dynamic 1-D Array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size) {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-&gt;size=size;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(size&gt;0){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ptr = new int[size];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i = 0; i &lt; size; i++)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	ptr[i] = i + 1;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ptr=nullptr;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&amp;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i);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&amp; </a:t>
            </a:r>
            <a:r>
              <a:rPr b="1"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i)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6210118" y="1531861"/>
            <a:ext cx="5907901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//implementation for Normal object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&amp;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myArray::</a:t>
            </a: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// check if index i is in range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i&gt;=0 &amp;&amp; i&lt;size)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ptr[i];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return element by reference as lvalue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//implementation accessor for Constant object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int &amp;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myArray::</a:t>
            </a: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i) </a:t>
            </a: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// check if index i is in range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i&gt;=0 &amp;&amp; i&lt;size)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ptr[i];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return element by reference as constant rvalue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>
            <a:off x="6054487" y="1473104"/>
            <a:ext cx="36135" cy="488324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Subscript</a:t>
            </a:r>
            <a:r>
              <a:rPr b="1" lang="en-US"/>
              <a:t>  </a:t>
            </a:r>
            <a:r>
              <a:rPr b="1" lang="en-US">
                <a:solidFill>
                  <a:srgbClr val="FF0000"/>
                </a:solidFill>
              </a:rPr>
              <a:t>[ ]</a:t>
            </a:r>
            <a:endParaRPr/>
          </a:p>
        </p:txBody>
      </p:sp>
      <p:sp>
        <p:nvSpPr>
          <p:cNvPr id="186" name="Google Shape;18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38200" y="1399136"/>
            <a:ext cx="10515600" cy="4795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31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 operator call for array inside object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a1(5); </a:t>
            </a: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creates array inside object</a:t>
            </a:r>
            <a:endParaRPr b="0" i="0" sz="19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a1[0] = 100; </a:t>
            </a: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return reference to int element 1 of array</a:t>
            </a:r>
            <a:endParaRPr b="0" i="0" sz="19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store 100 in element 1 </a:t>
            </a:r>
            <a:endParaRPr b="0" i="0" sz="19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a1[1] = a1[0]; </a:t>
            </a: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copy element 1 to element 2 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 a1[1]; </a:t>
            </a: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 value of element 2</a:t>
            </a:r>
            <a:endParaRPr b="0" i="0" sz="19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a2(3); </a:t>
            </a: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creates array of size 3 inside constant object</a:t>
            </a:r>
            <a:endParaRPr b="0" i="0" sz="19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 a2[1]; </a:t>
            </a:r>
            <a:r>
              <a:rPr b="0" i="0" lang="en-US" sz="1900" u="none" cap="none" strike="noStrike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return constant reference (read only) to int 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a2[1] = 10;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wrong as constant reference is returned for constant object</a:t>
            </a:r>
            <a:endParaRPr/>
          </a:p>
          <a:p>
            <a:pPr indent="-457231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work on pointers to objects directly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*aptr = </a:t>
            </a: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(5); </a:t>
            </a: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creates array inside object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aptr[3] = 100;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wrong as aptr is pointer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(*aptr)[3] = 100;</a:t>
            </a:r>
            <a:r>
              <a:rPr b="0" i="0" lang="en-US" sz="1900" u="none" cap="none" strike="noStrike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//first dereference the pointer then access data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aptr[0][3] = 100;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387744"/>
            <a:ext cx="10515600" cy="487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Can be defined inside class as member or just add prototype and define outside as normal member functions.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Operators that must be overloaded through member functions are: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3600">
                <a:solidFill>
                  <a:srgbClr val="FF0000"/>
                </a:solidFill>
              </a:rPr>
              <a:t>=, [], (), -&gt;, &amp;(address of operator)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Unary operators: </a:t>
            </a:r>
            <a:r>
              <a:rPr b="1" i="1" lang="en-US" sz="3600">
                <a:solidFill>
                  <a:srgbClr val="00B0F0"/>
                </a:solidFill>
              </a:rPr>
              <a:t>its good practice to define member function for unary operators.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Member function, needs no argument.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Binary operators: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Member function, needs one argument right operand can be class object or other datatype.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Left operand must be class object</a:t>
            </a:r>
            <a:endParaRPr sz="3600">
              <a:solidFill>
                <a:srgbClr val="85CFE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/>
              <a:t>All operators can be overloaded through member functions in which left operand is class object for example: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 sz="3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3200">
                <a:solidFill>
                  <a:srgbClr val="85CF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p1, p2(2, 3);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p1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+ p2; </a:t>
            </a:r>
            <a:r>
              <a:rPr lang="en-US" sz="3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//both are class objects of Point class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++;</a:t>
            </a:r>
            <a:r>
              <a:rPr lang="en-US" sz="3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p1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= p2; 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3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//left operand is class object member function will work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p1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+ 3;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47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85CFE1"/>
              </a:solidFill>
            </a:endParaRPr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Addition (+)</a:t>
            </a:r>
            <a:endParaRPr b="1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95619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Both operands are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Member function </a:t>
            </a:r>
            <a:r>
              <a:rPr b="1" lang="en-US" sz="2400">
                <a:solidFill>
                  <a:srgbClr val="FFC000"/>
                </a:solidFill>
              </a:rPr>
              <a:t>takes right operand </a:t>
            </a:r>
            <a:r>
              <a:rPr lang="en-US" sz="2400"/>
              <a:t>of operation as one argument.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Called on left operand must be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p1(3, 4), p2(3, 2);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p1.operator+(p2);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called on p1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ct val="100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ct val="100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p1+p2;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ct val="100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called on p1, p2 passed as argument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ct val="100000"/>
              <a:buNone/>
            </a:pP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0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p3 = p1+p2;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20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6478073" y="1529410"/>
            <a:ext cx="5331853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//implementation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Point::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R.x = x + p.x;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R.y = y + p.y;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6210119" y="1564447"/>
            <a:ext cx="36135" cy="47919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</a:t>
            </a:r>
            <a:r>
              <a:rPr b="1" lang="en-US">
                <a:solidFill>
                  <a:srgbClr val="FF0000"/>
                </a:solidFill>
              </a:rPr>
              <a:t> Addition (+)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95619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b="1" lang="en-US" sz="2200">
                <a:solidFill>
                  <a:srgbClr val="FF0000"/>
                </a:solidFill>
              </a:rPr>
              <a:t>One operand left one is class object</a:t>
            </a:r>
            <a:r>
              <a:rPr lang="en-US" sz="2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Member function </a:t>
            </a:r>
            <a:r>
              <a:rPr b="1" lang="en-US" sz="2200">
                <a:solidFill>
                  <a:srgbClr val="FFC000"/>
                </a:solidFill>
              </a:rPr>
              <a:t>takes right operand </a:t>
            </a:r>
            <a:r>
              <a:rPr lang="en-US" sz="2200"/>
              <a:t>of operation as one argument.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Called on left operand must be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p1.operator+(3);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called on p1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p1+10;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called on p1, int 10 is passed as argument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p3 = p1+a;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478073" y="1529410"/>
            <a:ext cx="5331853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(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with int</a:t>
            </a:r>
            <a:endParaRPr b="0" i="0" sz="2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//implementation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 Point:: </a:t>
            </a:r>
            <a:r>
              <a:rPr b="1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+(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Point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R.x = x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R.y = y + n;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6210119" y="1564447"/>
            <a:ext cx="36135" cy="4707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is equal to (==)</a:t>
            </a:r>
            <a:endParaRPr b="1"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95619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Both operands should be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Member function takes right operand of operation as one argument.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Called on left operand must be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4), p2(3, 2);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p1.operator==(p2);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called on p1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(p1==p2); </a:t>
            </a:r>
            <a:endParaRPr/>
          </a:p>
        </p:txBody>
      </p:sp>
      <p:sp>
        <p:nvSpPr>
          <p:cNvPr id="127" name="Google Shape;12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6303673" y="1377769"/>
            <a:ext cx="5647921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//implementation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Point::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 == p.x &amp;&amp; y == p.y)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6210119" y="1564447"/>
            <a:ext cx="36135" cy="44886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is not equal to (!=)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95619" y="1529410"/>
            <a:ext cx="5350635" cy="45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Both operands should be class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Member function takes right operand of operation one argument.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Called on left operand must be class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4), p2(3, 2);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p1.operator!=(p2); 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called on p1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ts val="18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(p1!=p2); </a:t>
            </a:r>
            <a:endParaRPr/>
          </a:p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478073" y="1529410"/>
            <a:ext cx="5473521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b=0) { x=a; y=b;}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!=(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//Reuse == operator function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Point::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!=(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!((*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== p) 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6210119" y="1564447"/>
            <a:ext cx="36135" cy="433226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Assignment (=)</a:t>
            </a:r>
            <a:endParaRPr b="1"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0" y="1394261"/>
            <a:ext cx="10772640" cy="482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b="1" lang="en-US" sz="2400">
                <a:solidFill>
                  <a:srgbClr val="FFC000"/>
                </a:solidFill>
              </a:rPr>
              <a:t>Member function is compulsory for assignment.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 sz="2400">
                <a:solidFill>
                  <a:srgbClr val="00B050"/>
                </a:solidFill>
              </a:rPr>
              <a:t>Both operands should be class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Member function takes right operand of operation as argument.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b="1" lang="en-US" sz="2400">
                <a:solidFill>
                  <a:srgbClr val="7030A0"/>
                </a:solidFill>
              </a:rPr>
              <a:t>Called on left operand that must be class object.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Check state of both left and right object’s data members carefully.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/>
              <a:t>If they are pointers address issues, due to different constructors, nullptr or valid memory address.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/>
              <a:t>Dynamic arrays size mismatch issues.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/>
              <a:t>Self assignment issue with  pointer data members.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Can be called in two ways.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p1(3, 4), p2(3, 2), p3;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p1.operator=(p2); 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called on p1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ct val="1000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ct val="1000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p1=p2;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called on p1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DDEEB"/>
              </a:buClr>
              <a:buSzPct val="100000"/>
              <a:buNone/>
            </a:pPr>
            <a:r>
              <a:rPr lang="en-US" sz="1800">
                <a:solidFill>
                  <a:srgbClr val="ADDEE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p1=p2=p3;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cascaded call</a:t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5719439" y="4094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{B971EF87-B128-4934-AF22-BA89BC6EA99A}</a:tableStyleId>
              </a:tblPr>
              <a:tblGrid>
                <a:gridCol w="2891150"/>
                <a:gridCol w="28911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Left Operand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Right Operand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nullptr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nullptr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nullptr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nullptr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Address (Single Variable)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Address (Single Variable)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Address (Array Size Check)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Address (Array Size Check)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Assignment (=)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5913014" y="1500477"/>
            <a:ext cx="5920915" cy="4992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//implementation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Point&amp; Point:: </a:t>
            </a:r>
            <a:r>
              <a:rPr b="1"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Point&amp; p){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!= &amp;p)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x = p.x;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(y==nullptr &amp;&amp; p.y!=nullptr)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	y =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 int(*(p.y));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else if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(y!=nullptr &amp;&amp; p.y==nullptr){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delete y;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	y = nullptr;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else if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(y!=nullptr &amp;&amp; p.y!=nullptr)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*y = *(p.y);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if arrays deep copy using loops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return *</a:t>
            </a:r>
            <a:r>
              <a:rPr b="1"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838200" y="1529411"/>
            <a:ext cx="4881631" cy="482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 *y;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 { x=0; y=nullptr; 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 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-&gt;x=x;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-&gt;y=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Point&amp; p);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>
            <a:off x="5719831" y="1486625"/>
            <a:ext cx="0" cy="457420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838200" y="2633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Binary Operator </a:t>
            </a:r>
            <a:r>
              <a:rPr b="1" lang="en-US">
                <a:solidFill>
                  <a:srgbClr val="FF0000"/>
                </a:solidFill>
              </a:rPr>
              <a:t>Subscript</a:t>
            </a:r>
            <a:r>
              <a:rPr b="1" lang="en-US"/>
              <a:t>  </a:t>
            </a:r>
            <a:r>
              <a:rPr b="1" lang="en-US">
                <a:solidFill>
                  <a:srgbClr val="FF0000"/>
                </a:solidFill>
              </a:rPr>
              <a:t>[ ]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838200" y="1312984"/>
            <a:ext cx="10772640" cy="5240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b="1" lang="en-US" sz="3200">
                <a:solidFill>
                  <a:srgbClr val="FFC000"/>
                </a:solidFill>
              </a:rPr>
              <a:t>Member function is compulsory for subscript operator.</a:t>
            </a:r>
            <a:endParaRPr b="1" sz="2900">
              <a:solidFill>
                <a:srgbClr val="FFC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 sz="2900">
                <a:solidFill>
                  <a:srgbClr val="00B050"/>
                </a:solidFill>
              </a:rPr>
              <a:t>Left operand should be class object and right should be int.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b="1" lang="en-US" sz="2900">
                <a:solidFill>
                  <a:srgbClr val="7030A0"/>
                </a:solidFill>
              </a:rPr>
              <a:t>Member function takes right operand of operation as argument and called on left operand.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2900">
                <a:solidFill>
                  <a:srgbClr val="FF0000"/>
                </a:solidFill>
              </a:rPr>
              <a:t>It provides access to elements of arrays defined inside objects as private data members.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For example: a class myArray is defined here.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2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Pointer for dynamic 1-D Array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size) {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-&gt;size=size;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(size&gt;0){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	ptr = new int[size];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i = 0; i &lt; size; i++)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		ptr[i] = i + 1;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	ptr = nullptr; 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6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6865512" y="3067118"/>
            <a:ext cx="5473521" cy="2638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 flipH="1">
            <a:off x="6274425" y="2885268"/>
            <a:ext cx="2146" cy="338057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21"/>
          <p:cNvSpPr txBox="1"/>
          <p:nvPr/>
        </p:nvSpPr>
        <p:spPr>
          <a:xfrm>
            <a:off x="6472169" y="2672713"/>
            <a:ext cx="4881631" cy="3516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subscript operator is overloaded, then we can access the elements of private array in following way.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myArray a1(5); 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creates array inside object</a:t>
            </a:r>
            <a:endParaRPr b="0" i="0" sz="18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Subscript operator call for array inside object</a:t>
            </a:r>
            <a:endParaRPr b="0" i="0" sz="18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a1[0] = 100; 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store 100 in element 1 </a:t>
            </a:r>
            <a:endParaRPr b="0" i="0" sz="18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a1[1] = a1[0];</a:t>
            </a:r>
            <a:endParaRPr/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copy element 1 to element 2 </a:t>
            </a:r>
            <a:endParaRPr b="0" i="0" sz="18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DD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