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9" r:id="rId6"/>
    <p:sldId id="262" r:id="rId7"/>
    <p:sldId id="263" r:id="rId8"/>
    <p:sldId id="264" r:id="rId9"/>
    <p:sldId id="290" r:id="rId10"/>
    <p:sldId id="291" r:id="rId11"/>
    <p:sldId id="292" r:id="rId12"/>
    <p:sldId id="293" r:id="rId13"/>
    <p:sldId id="265" r:id="rId14"/>
    <p:sldId id="260" r:id="rId15"/>
    <p:sldId id="266" r:id="rId16"/>
    <p:sldId id="295" r:id="rId17"/>
    <p:sldId id="296" r:id="rId18"/>
    <p:sldId id="311" r:id="rId19"/>
    <p:sldId id="298" r:id="rId20"/>
    <p:sldId id="261" r:id="rId21"/>
    <p:sldId id="282" r:id="rId22"/>
    <p:sldId id="300" r:id="rId23"/>
    <p:sldId id="301" r:id="rId24"/>
    <p:sldId id="302" r:id="rId25"/>
    <p:sldId id="303" r:id="rId26"/>
    <p:sldId id="312" r:id="rId27"/>
    <p:sldId id="305" r:id="rId28"/>
    <p:sldId id="270" r:id="rId29"/>
    <p:sldId id="271" r:id="rId30"/>
    <p:sldId id="307" r:id="rId31"/>
    <p:sldId id="309" r:id="rId32"/>
    <p:sldId id="310" r:id="rId33"/>
    <p:sldId id="273" r:id="rId34"/>
    <p:sldId id="274" r:id="rId35"/>
    <p:sldId id="280" r:id="rId36"/>
    <p:sldId id="275" r:id="rId37"/>
    <p:sldId id="276" r:id="rId38"/>
    <p:sldId id="277" r:id="rId39"/>
    <p:sldId id="279" r:id="rId40"/>
    <p:sldId id="278" r:id="rId41"/>
    <p:sldId id="285" r:id="rId42"/>
    <p:sldId id="286" r:id="rId43"/>
    <p:sldId id="287" r:id="rId44"/>
    <p:sldId id="281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FF00FF"/>
    <a:srgbClr val="24BD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3 – Functions Revision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17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  <a:r>
              <a:rPr lang="en-US" dirty="0"/>
              <a:t>//Suppose data in array is //1,2,3 and so on.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&lt;&lt;x[3];</a:t>
            </a:r>
          </a:p>
          <a:p>
            <a:pPr marL="0" indent="0">
              <a:buNone/>
            </a:pPr>
            <a:r>
              <a:rPr lang="en-US" dirty="0" smtClean="0"/>
              <a:t>x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886635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* 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60875" y="6152340"/>
            <a:ext cx="8926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Prints 5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1407215" y="4343400"/>
            <a:ext cx="40585" cy="180894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965766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(2+3=)5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105400" y="3429000"/>
            <a:ext cx="1981200" cy="2895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7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  <a:r>
              <a:rPr lang="en-US" dirty="0"/>
              <a:t>//Suppose data in array is //1,2,3 and so on.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&lt;&lt;x[3];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 = new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[10];</a:t>
            </a: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2532256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* 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287000"/>
              </p:ext>
            </p:extLst>
          </p:nvPr>
        </p:nvGraphicFramePr>
        <p:xfrm>
          <a:off x="6057900" y="5544205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X120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X124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05400" y="5638800"/>
            <a:ext cx="1905000" cy="685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04800" y="5638800"/>
            <a:ext cx="2688685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New memory allocated.</a:t>
            </a:r>
          </a:p>
          <a:p>
            <a:r>
              <a:rPr lang="en-US" dirty="0" smtClean="0"/>
              <a:t>Base address of prev. array</a:t>
            </a:r>
          </a:p>
          <a:p>
            <a:r>
              <a:rPr lang="en-US" dirty="0" smtClean="0"/>
              <a:t>Lost.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51538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(2+3=)5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Determine the behavior of following code. Identify exact problem(if any) and line.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//Suppose data in array is //1,2,3 and so on.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&lt;&lt;x[3]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 = new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[10]; //Logical Error: Memory Leakage, array of 5 integers allocated above has been lost. </a:t>
            </a:r>
            <a:r>
              <a:rPr lang="en-US" sz="2400" b="1" dirty="0" smtClean="0">
                <a:solidFill>
                  <a:srgbClr val="C00000"/>
                </a:solidFill>
              </a:rPr>
              <a:t>(This is not an exception so the program will execute and terminate successfully.)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2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– Solution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&lt;&lt;x[3]</a:t>
            </a:r>
          </a:p>
          <a:p>
            <a:pPr marL="0" indent="0">
              <a:buNone/>
            </a:pPr>
            <a:r>
              <a:rPr lang="en-US" dirty="0"/>
              <a:t>x = new </a:t>
            </a:r>
            <a:r>
              <a:rPr lang="en-US" dirty="0" err="1"/>
              <a:t>int</a:t>
            </a:r>
            <a:r>
              <a:rPr lang="en-US" dirty="0"/>
              <a:t>[10];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If(x != 0){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delete[] x;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//X </a:t>
            </a:r>
            <a:r>
              <a:rPr lang="en-US" b="1" dirty="0">
                <a:solidFill>
                  <a:srgbClr val="C00000"/>
                </a:solidFill>
              </a:rPr>
              <a:t>= 0</a:t>
            </a:r>
            <a:r>
              <a:rPr lang="en-US" b="1" dirty="0" smtClean="0">
                <a:solidFill>
                  <a:srgbClr val="C00000"/>
                </a:solidFill>
              </a:rPr>
              <a:t>;}</a:t>
            </a:r>
            <a:endParaRPr lang="en-US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750533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x120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5829300"/>
            <a:ext cx="1862394" cy="1905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" y="6324600"/>
            <a:ext cx="21936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2</a:t>
            </a:r>
            <a:r>
              <a:rPr lang="en-US" baseline="30000" dirty="0" smtClean="0">
                <a:solidFill>
                  <a:srgbClr val="C00000"/>
                </a:solidFill>
              </a:rPr>
              <a:t>nd</a:t>
            </a:r>
            <a:r>
              <a:rPr lang="en-US" dirty="0" smtClean="0">
                <a:solidFill>
                  <a:srgbClr val="C00000"/>
                </a:solidFill>
              </a:rPr>
              <a:t> array </a:t>
            </a:r>
            <a:r>
              <a:rPr lang="en-US" dirty="0" err="1" smtClean="0">
                <a:solidFill>
                  <a:srgbClr val="C00000"/>
                </a:solidFill>
              </a:rPr>
              <a:t>deallocated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529215"/>
              </p:ext>
            </p:extLst>
          </p:nvPr>
        </p:nvGraphicFramePr>
        <p:xfrm>
          <a:off x="6057900" y="5544205"/>
          <a:ext cx="228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X120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X124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So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173107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(2+3=)5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" name="Straight Connector 15"/>
          <p:cNvCxnSpPr/>
          <p:nvPr/>
        </p:nvCxnSpPr>
        <p:spPr>
          <a:xfrm>
            <a:off x="6891594" y="5638800"/>
            <a:ext cx="1414206" cy="1028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010400" y="5562600"/>
            <a:ext cx="1295400" cy="11049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69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//Suppose it initializes the //data to zero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y = x;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smtClean="0"/>
              <a:t>Delete[] x;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&lt;&lt;y[3];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</a:p>
        </p:txBody>
      </p:sp>
    </p:spTree>
    <p:extLst>
      <p:ext uri="{BB962C8B-B14F-4D97-AF65-F5344CB8AC3E}">
        <p14:creationId xmlns:p14="http://schemas.microsoft.com/office/powerpoint/2010/main" val="872246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 –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x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[5]; </a:t>
            </a:r>
            <a:r>
              <a:rPr lang="en-US" dirty="0"/>
              <a:t>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X[3</a:t>
            </a:r>
            <a:r>
              <a:rPr lang="en-US" dirty="0"/>
              <a:t>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&lt;&lt;y[3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661919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278265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8600" y="6324600"/>
            <a:ext cx="28318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 integers allocated on heap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545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 –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</a:t>
            </a:r>
            <a:r>
              <a:rPr lang="en-US" dirty="0"/>
              <a:t>//Suppose it initializes the //data to zero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y = x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X[3</a:t>
            </a:r>
            <a:r>
              <a:rPr lang="en-US" dirty="0"/>
              <a:t>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&lt;&lt;y[3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4201688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069317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24400" y="3810000"/>
            <a:ext cx="2514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43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 –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</a:t>
            </a:r>
            <a:r>
              <a:rPr lang="en-US" dirty="0"/>
              <a:t>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X[3</a:t>
            </a:r>
            <a:r>
              <a:rPr lang="en-US" dirty="0"/>
              <a:t>] = x[1]+x[2];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Delete[] x;</a:t>
            </a:r>
          </a:p>
          <a:p>
            <a:pPr marL="0" indent="0">
              <a:buNone/>
            </a:pPr>
            <a:r>
              <a:rPr lang="en-US" dirty="0" err="1"/>
              <a:t>Cout</a:t>
            </a:r>
            <a:r>
              <a:rPr lang="en-US" dirty="0"/>
              <a:t>&lt;&lt;y[3</a:t>
            </a:r>
            <a:r>
              <a:rPr lang="en-US" dirty="0" smtClean="0"/>
              <a:t>];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3689172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24400" y="3810000"/>
            <a:ext cx="2514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28600" y="6324600"/>
            <a:ext cx="33486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Array of </a:t>
            </a:r>
            <a:r>
              <a:rPr lang="en-US" dirty="0" err="1" smtClean="0">
                <a:solidFill>
                  <a:srgbClr val="C00000"/>
                </a:solidFill>
              </a:rPr>
              <a:t>baseAddrss</a:t>
            </a:r>
            <a:r>
              <a:rPr lang="en-US" dirty="0" smtClean="0">
                <a:solidFill>
                  <a:srgbClr val="C00000"/>
                </a:solidFill>
              </a:rPr>
              <a:t> x </a:t>
            </a:r>
            <a:r>
              <a:rPr lang="en-US" dirty="0" err="1" smtClean="0">
                <a:solidFill>
                  <a:srgbClr val="C00000"/>
                </a:solidFill>
              </a:rPr>
              <a:t>deallocated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3354586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58000" y="3657600"/>
            <a:ext cx="12192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781800" y="3657600"/>
            <a:ext cx="13716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4653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 –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x = new </a:t>
            </a:r>
            <a:r>
              <a:rPr lang="en-US" dirty="0" err="1"/>
              <a:t>int</a:t>
            </a:r>
            <a:r>
              <a:rPr lang="en-US" dirty="0"/>
              <a:t>[5]; </a:t>
            </a:r>
            <a:r>
              <a:rPr lang="en-US" dirty="0"/>
              <a:t>//Suppose it initializes the //data to zero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y = x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smtClean="0"/>
              <a:t>X[3</a:t>
            </a:r>
            <a:r>
              <a:rPr lang="en-US" dirty="0"/>
              <a:t>] = x[1]+x[2];</a:t>
            </a:r>
          </a:p>
          <a:p>
            <a:pPr marL="0" indent="0">
              <a:buNone/>
            </a:pPr>
            <a:r>
              <a:rPr lang="en-US" dirty="0"/>
              <a:t>Delete[] x;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Cout</a:t>
            </a:r>
            <a:r>
              <a:rPr lang="en-US" b="1" dirty="0">
                <a:solidFill>
                  <a:srgbClr val="C00000"/>
                </a:solidFill>
              </a:rPr>
              <a:t>&lt;&lt;y[3</a:t>
            </a:r>
            <a:r>
              <a:rPr lang="en-US" b="1" dirty="0">
                <a:solidFill>
                  <a:srgbClr val="C00000"/>
                </a:solidFill>
              </a:rPr>
              <a:t>];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01279"/>
              </p:ext>
            </p:extLst>
          </p:nvPr>
        </p:nvGraphicFramePr>
        <p:xfrm>
          <a:off x="3352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y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029200" y="3657600"/>
            <a:ext cx="2057400" cy="2362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4724400" y="3810000"/>
            <a:ext cx="2514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464744"/>
              </p:ext>
            </p:extLst>
          </p:nvPr>
        </p:nvGraphicFramePr>
        <p:xfrm>
          <a:off x="5943600" y="3581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>
            <a:off x="6858000" y="3657600"/>
            <a:ext cx="12192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6781800" y="3657600"/>
            <a:ext cx="1371600" cy="16764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28600" y="6324600"/>
            <a:ext cx="4872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Y is dangling pointer, trying illegal memory access.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270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2 -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//Suppose it initializes the //data to zero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y = x;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smtClean="0"/>
              <a:t>Delete[] x;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Cout</a:t>
            </a:r>
            <a:r>
              <a:rPr lang="en-US" b="1" dirty="0" smtClean="0">
                <a:solidFill>
                  <a:srgbClr val="C00000"/>
                </a:solidFill>
              </a:rPr>
              <a:t>&lt;&lt;y[3]; //Error: y is Dangling Pointer, trying illegal memory access</a:t>
            </a:r>
          </a:p>
          <a:p>
            <a:pPr marL="0" indent="0">
              <a:buNone/>
            </a:pPr>
            <a:r>
              <a:rPr lang="en-US" dirty="0" smtClean="0"/>
              <a:t>Y[3] = 999;</a:t>
            </a:r>
          </a:p>
        </p:txBody>
      </p:sp>
    </p:spTree>
    <p:extLst>
      <p:ext uri="{BB962C8B-B14F-4D97-AF65-F5344CB8AC3E}">
        <p14:creationId xmlns:p14="http://schemas.microsoft.com/office/powerpoint/2010/main" val="1236375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– Lecture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Address Operator</a:t>
            </a:r>
          </a:p>
          <a:p>
            <a:r>
              <a:rPr lang="en-US" dirty="0" smtClean="0"/>
              <a:t>Dereference Operator</a:t>
            </a:r>
          </a:p>
          <a:p>
            <a:r>
              <a:rPr lang="en-US" dirty="0" smtClean="0"/>
              <a:t>Null Reference Exception</a:t>
            </a:r>
          </a:p>
          <a:p>
            <a:r>
              <a:rPr lang="en-US" dirty="0" smtClean="0"/>
              <a:t>Dangling Pointer</a:t>
            </a:r>
          </a:p>
          <a:p>
            <a:r>
              <a:rPr lang="en-US" dirty="0" smtClean="0"/>
              <a:t>Illegal Memory Access with Dangling Pointer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Why Size of all pointers is 4 Bytes?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551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/>
              <a:t>(</a:t>
            </a:r>
            <a:r>
              <a:rPr lang="en-US" dirty="0" smtClean="0"/>
              <a:t>5); //allocates one integer on heap and initializes it to 5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aptr</a:t>
            </a:r>
            <a:r>
              <a:rPr lang="en-US" dirty="0" smtClean="0"/>
              <a:t> =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95879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/>
              <a:t>5); //allocates one integer </a:t>
            </a:r>
            <a:r>
              <a:rPr lang="en-US" dirty="0" smtClean="0"/>
              <a:t>on heap and </a:t>
            </a:r>
            <a:r>
              <a:rPr lang="en-US" dirty="0"/>
              <a:t>initializes it to 5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aptr</a:t>
            </a:r>
            <a:r>
              <a:rPr lang="en-US" dirty="0" smtClean="0"/>
              <a:t> =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88051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914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(5); </a:t>
            </a:r>
            <a:r>
              <a:rPr lang="en-US" dirty="0"/>
              <a:t>//allocates one integer </a:t>
            </a:r>
            <a:r>
              <a:rPr lang="en-US" dirty="0" smtClean="0"/>
              <a:t>on heap and </a:t>
            </a:r>
            <a:r>
              <a:rPr lang="en-US" dirty="0"/>
              <a:t>initializes it to 5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aptr</a:t>
            </a:r>
            <a:r>
              <a:rPr lang="en-US" dirty="0" smtClean="0"/>
              <a:t> =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511138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4371018"/>
              </p:ext>
            </p:extLst>
          </p:nvPr>
        </p:nvGraphicFramePr>
        <p:xfrm>
          <a:off x="6705600" y="362458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324600"/>
            <a:ext cx="382694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Allocated space is highlighted in green.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372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</a:t>
            </a:r>
            <a:r>
              <a:rPr lang="en-US" dirty="0"/>
              <a:t>//allocates one integer </a:t>
            </a:r>
            <a:r>
              <a:rPr lang="en-US" dirty="0" smtClean="0"/>
              <a:t>on heap and </a:t>
            </a:r>
            <a:r>
              <a:rPr lang="en-US" dirty="0"/>
              <a:t>initializes it to 5 </a:t>
            </a:r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*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670132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4114800"/>
            <a:ext cx="1786194" cy="1600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6324600"/>
            <a:ext cx="43392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Content of a (i.e. 10) copied at location x100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855707"/>
              </p:ext>
            </p:extLst>
          </p:nvPr>
        </p:nvGraphicFramePr>
        <p:xfrm>
          <a:off x="6705600" y="362458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128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</a:t>
            </a:r>
            <a:r>
              <a:rPr lang="en-US" dirty="0"/>
              <a:t>//allocates one integer </a:t>
            </a:r>
            <a:r>
              <a:rPr lang="en-US" dirty="0" smtClean="0"/>
              <a:t>on heap and </a:t>
            </a:r>
            <a:r>
              <a:rPr lang="en-US" dirty="0"/>
              <a:t>initializes it to 5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err="1">
                <a:solidFill>
                  <a:srgbClr val="C00000"/>
                </a:solidFill>
              </a:rPr>
              <a:t>bptr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488556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bptr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55866"/>
              </p:ext>
            </p:extLst>
          </p:nvPr>
        </p:nvGraphicFramePr>
        <p:xfrm>
          <a:off x="6705600" y="362458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3886200"/>
            <a:ext cx="2438400" cy="1447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58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 = 10;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(5); </a:t>
            </a:r>
            <a:r>
              <a:rPr lang="en-US" dirty="0"/>
              <a:t>//allocates one integer </a:t>
            </a:r>
            <a:r>
              <a:rPr lang="en-US" dirty="0" smtClean="0"/>
              <a:t>on heap and </a:t>
            </a:r>
            <a:r>
              <a:rPr lang="en-US" dirty="0"/>
              <a:t>initializes it to 5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*</a:t>
            </a:r>
            <a:r>
              <a:rPr lang="en-US" dirty="0" err="1"/>
              <a:t>aptr</a:t>
            </a:r>
            <a:r>
              <a:rPr lang="en-US" dirty="0"/>
              <a:t> = a;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bptr</a:t>
            </a:r>
            <a:r>
              <a:rPr lang="en-US" dirty="0"/>
              <a:t> = </a:t>
            </a:r>
            <a:r>
              <a:rPr lang="en-US" dirty="0" err="1"/>
              <a:t>aptr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Delete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bptr</a:t>
            </a:r>
            <a:r>
              <a:rPr lang="en-US" dirty="0" smtClean="0"/>
              <a:t> = a*5;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261735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bptr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3886200"/>
            <a:ext cx="2438400" cy="1447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28600" y="6324600"/>
            <a:ext cx="21333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Memory </a:t>
            </a:r>
            <a:r>
              <a:rPr lang="en-US" dirty="0" err="1" smtClean="0">
                <a:solidFill>
                  <a:srgbClr val="C00000"/>
                </a:solidFill>
              </a:rPr>
              <a:t>deallocated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156998"/>
              </p:ext>
            </p:extLst>
          </p:nvPr>
        </p:nvGraphicFramePr>
        <p:xfrm>
          <a:off x="6705600" y="343916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3893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413024"/>
              </p:ext>
            </p:extLst>
          </p:nvPr>
        </p:nvGraphicFramePr>
        <p:xfrm>
          <a:off x="4114800" y="3276600"/>
          <a:ext cx="19812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bptr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0x100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0x100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315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572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867400" y="3810000"/>
            <a:ext cx="2133600" cy="19050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867400" y="3886200"/>
            <a:ext cx="2438400" cy="1447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501385"/>
              </p:ext>
            </p:extLst>
          </p:nvPr>
        </p:nvGraphicFramePr>
        <p:xfrm>
          <a:off x="6705600" y="343916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Connector 9"/>
          <p:cNvCxnSpPr/>
          <p:nvPr/>
        </p:nvCxnSpPr>
        <p:spPr>
          <a:xfrm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7522464" y="3429000"/>
            <a:ext cx="1447800" cy="3048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/>
          <p:cNvSpPr txBox="1">
            <a:spLocks/>
          </p:cNvSpPr>
          <p:nvPr/>
        </p:nvSpPr>
        <p:spPr>
          <a:xfrm>
            <a:off x="457200" y="1676400"/>
            <a:ext cx="8229600" cy="444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(5); //allocates one integer on heap and initializes it to 5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*</a:t>
            </a:r>
            <a:r>
              <a:rPr lang="en-US" dirty="0" err="1" smtClean="0"/>
              <a:t>aptr</a:t>
            </a:r>
            <a:r>
              <a:rPr lang="en-US" dirty="0" smtClean="0"/>
              <a:t> = a;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*</a:t>
            </a:r>
            <a:r>
              <a:rPr lang="en-US" b="1" dirty="0" err="1" smtClean="0">
                <a:solidFill>
                  <a:srgbClr val="C00000"/>
                </a:solidFill>
              </a:rPr>
              <a:t>bptr</a:t>
            </a:r>
            <a:r>
              <a:rPr lang="en-US" b="1" dirty="0" smtClean="0">
                <a:solidFill>
                  <a:srgbClr val="C00000"/>
                </a:solidFill>
              </a:rPr>
              <a:t> = a*5;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228600" y="6324600"/>
            <a:ext cx="53857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C00000"/>
                </a:solidFill>
              </a:rPr>
              <a:t>Bptr</a:t>
            </a:r>
            <a:r>
              <a:rPr lang="en-US" dirty="0" smtClean="0">
                <a:solidFill>
                  <a:srgbClr val="C00000"/>
                </a:solidFill>
              </a:rPr>
              <a:t> is Dangling Pointer. Trying to access illegal memory.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701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3 - Answer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 = 10;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/>
              <a:t>(</a:t>
            </a:r>
            <a:r>
              <a:rPr lang="en-US" dirty="0" smtClean="0"/>
              <a:t>5); //allocates one integer on heap and initializes it to 5</a:t>
            </a:r>
          </a:p>
          <a:p>
            <a:pPr marL="0" indent="0">
              <a:buNone/>
            </a:pPr>
            <a:r>
              <a:rPr lang="en-US" dirty="0" smtClean="0"/>
              <a:t>*</a:t>
            </a:r>
            <a:r>
              <a:rPr lang="en-US" dirty="0" err="1" smtClean="0"/>
              <a:t>aptr</a:t>
            </a:r>
            <a:r>
              <a:rPr lang="en-US" dirty="0" smtClean="0"/>
              <a:t> = a;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bptr</a:t>
            </a:r>
            <a:r>
              <a:rPr lang="en-US" dirty="0" smtClean="0"/>
              <a:t> =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Delete </a:t>
            </a:r>
            <a:r>
              <a:rPr lang="en-US" dirty="0" err="1" smtClean="0"/>
              <a:t>aptr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*</a:t>
            </a:r>
            <a:r>
              <a:rPr lang="en-US" b="1" dirty="0" err="1" smtClean="0">
                <a:solidFill>
                  <a:srgbClr val="C00000"/>
                </a:solidFill>
              </a:rPr>
              <a:t>bptr</a:t>
            </a:r>
            <a:r>
              <a:rPr lang="en-US" b="1" dirty="0" smtClean="0">
                <a:solidFill>
                  <a:srgbClr val="C00000"/>
                </a:solidFill>
              </a:rPr>
              <a:t> = a*5; //Error: </a:t>
            </a:r>
            <a:r>
              <a:rPr lang="en-US" b="1" dirty="0" err="1" smtClean="0">
                <a:solidFill>
                  <a:srgbClr val="C00000"/>
                </a:solidFill>
              </a:rPr>
              <a:t>bptr</a:t>
            </a:r>
            <a:r>
              <a:rPr lang="en-US" b="1" dirty="0" smtClean="0">
                <a:solidFill>
                  <a:srgbClr val="C00000"/>
                </a:solidFill>
              </a:rPr>
              <a:t> is dangling pointer, trying to access illegal memory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&lt;&lt;*</a:t>
            </a:r>
            <a:r>
              <a:rPr lang="en-US" dirty="0" err="1" smtClean="0"/>
              <a:t>bptr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6145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a=999;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 //taking one integer from //heap</a:t>
            </a:r>
          </a:p>
          <a:p>
            <a:pPr marL="0" indent="0">
              <a:buNone/>
            </a:pPr>
            <a:r>
              <a:rPr lang="en-US" dirty="0" err="1" smtClean="0"/>
              <a:t>aptr</a:t>
            </a:r>
            <a:r>
              <a:rPr lang="en-US" dirty="0" smtClean="0"/>
              <a:t> = &amp;a;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2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 a=999;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err="1" smtClean="0"/>
              <a:t>aptr</a:t>
            </a:r>
            <a:r>
              <a:rPr lang="en-US" dirty="0" smtClean="0"/>
              <a:t> = &amp;a;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410281"/>
              </p:ext>
            </p:extLst>
          </p:nvPr>
        </p:nvGraphicFramePr>
        <p:xfrm>
          <a:off x="4038600" y="3276600"/>
          <a:ext cx="228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(0x10)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4958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04235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–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Class Activity – Behavior of Code Snippets</a:t>
            </a:r>
          </a:p>
          <a:p>
            <a:r>
              <a:rPr lang="en-US" dirty="0" smtClean="0"/>
              <a:t>Motivation behind Dynamic Allocation</a:t>
            </a:r>
          </a:p>
          <a:p>
            <a:r>
              <a:rPr lang="en-US" dirty="0" smtClean="0"/>
              <a:t>Functionality of Operator new</a:t>
            </a:r>
          </a:p>
          <a:p>
            <a:r>
              <a:rPr lang="en-US" dirty="0" smtClean="0"/>
              <a:t>Data Access using</a:t>
            </a:r>
          </a:p>
          <a:p>
            <a:pPr lvl="1"/>
            <a:r>
              <a:rPr lang="en-US" dirty="0" smtClean="0"/>
              <a:t>Subscript Operator, </a:t>
            </a:r>
            <a:r>
              <a:rPr lang="en-US" dirty="0" err="1" smtClean="0"/>
              <a:t>arr</a:t>
            </a:r>
            <a:r>
              <a:rPr lang="en-US" dirty="0" smtClean="0"/>
              <a:t>[i]</a:t>
            </a:r>
          </a:p>
          <a:p>
            <a:pPr lvl="1"/>
            <a:r>
              <a:rPr lang="en-US" dirty="0" smtClean="0"/>
              <a:t>Offset Notation, *(</a:t>
            </a:r>
            <a:r>
              <a:rPr lang="en-US" dirty="0" err="1" smtClean="0"/>
              <a:t>arr+i</a:t>
            </a:r>
            <a:r>
              <a:rPr lang="en-US" dirty="0" smtClean="0"/>
              <a:t>)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/>
              <a:t>Memory </a:t>
            </a:r>
            <a:r>
              <a:rPr lang="en-US" sz="3200" dirty="0" err="1" smtClean="0"/>
              <a:t>Deallocation</a:t>
            </a:r>
            <a:r>
              <a:rPr lang="en-US" sz="3200" dirty="0" smtClean="0"/>
              <a:t>, delete Operator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3200" dirty="0" smtClean="0"/>
              <a:t>Memory Leakage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3200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47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a=999;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* </a:t>
            </a: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new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 smtClean="0"/>
              <a:t>aptr</a:t>
            </a:r>
            <a:r>
              <a:rPr lang="en-US" dirty="0" smtClean="0"/>
              <a:t> = &amp;a;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20069"/>
              </p:ext>
            </p:extLst>
          </p:nvPr>
        </p:nvGraphicFramePr>
        <p:xfrm>
          <a:off x="4038600" y="3276600"/>
          <a:ext cx="228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(0x10)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183118"/>
              </p:ext>
            </p:extLst>
          </p:nvPr>
        </p:nvGraphicFramePr>
        <p:xfrm>
          <a:off x="6629400" y="32004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6172200" y="3657600"/>
            <a:ext cx="1600200" cy="20574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52400" y="5867400"/>
            <a:ext cx="381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One integer allocated on heap.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1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a=999;</a:t>
            </a:r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aptr</a:t>
            </a:r>
            <a:r>
              <a:rPr lang="en-US" dirty="0"/>
              <a:t> = new </a:t>
            </a:r>
            <a:r>
              <a:rPr lang="en-US" dirty="0" err="1"/>
              <a:t>int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aptr</a:t>
            </a:r>
            <a:r>
              <a:rPr lang="en-US" b="1" dirty="0">
                <a:solidFill>
                  <a:srgbClr val="C00000"/>
                </a:solidFill>
              </a:rPr>
              <a:t> = &amp;a;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635150"/>
              </p:ext>
            </p:extLst>
          </p:nvPr>
        </p:nvGraphicFramePr>
        <p:xfrm>
          <a:off x="4038600" y="3276600"/>
          <a:ext cx="22860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Add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aptr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(0x10)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999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388925"/>
              </p:ext>
            </p:extLst>
          </p:nvPr>
        </p:nvGraphicFramePr>
        <p:xfrm>
          <a:off x="6629400" y="3200400"/>
          <a:ext cx="228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junk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2390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6096000" y="5715000"/>
            <a:ext cx="76200" cy="4572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2400" y="5867400"/>
            <a:ext cx="3810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Memory leaked.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97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a=999;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aptr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 //taking one integer from //heap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aptr</a:t>
            </a:r>
            <a:r>
              <a:rPr lang="en-US" b="1" dirty="0" smtClean="0">
                <a:solidFill>
                  <a:srgbClr val="C00000"/>
                </a:solidFill>
              </a:rPr>
              <a:t> = &amp;a;//Logical Error: Memory Leakage.</a:t>
            </a:r>
            <a:r>
              <a:rPr lang="en-US" sz="2400" b="1" dirty="0" smtClean="0">
                <a:solidFill>
                  <a:srgbClr val="C00000"/>
                </a:solidFill>
              </a:rPr>
              <a:t>(This is not exception so next line will print value 999 and program will terminate successfully)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&lt;&lt;*</a:t>
            </a:r>
            <a:r>
              <a:rPr lang="en-US" dirty="0" err="1" smtClean="0"/>
              <a:t>aptr</a:t>
            </a:r>
            <a:r>
              <a:rPr lang="en-US" dirty="0" smtClean="0"/>
              <a:t>&lt;&lt;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23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do we use Functions?</a:t>
            </a:r>
          </a:p>
          <a:p>
            <a:pPr lvl="1"/>
            <a:r>
              <a:rPr lang="en-US" dirty="0" smtClean="0"/>
              <a:t>Divide and Conquer Approach</a:t>
            </a:r>
          </a:p>
          <a:p>
            <a:pPr lvl="1"/>
            <a:r>
              <a:rPr lang="en-US" dirty="0" smtClean="0"/>
              <a:t>Software Reusability</a:t>
            </a:r>
          </a:p>
          <a:p>
            <a:pPr lvl="1"/>
            <a:r>
              <a:rPr lang="en-US" dirty="0" smtClean="0"/>
              <a:t>Avoid Repeating Code</a:t>
            </a:r>
          </a:p>
          <a:p>
            <a:pPr lvl="1"/>
            <a:r>
              <a:rPr lang="en-US" dirty="0" smtClean="0"/>
              <a:t>Dividing a program into meaningful functions makes it easier to debug and maintain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5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Function Call Stack</a:t>
            </a:r>
          </a:p>
          <a:p>
            <a:r>
              <a:rPr lang="en-US" dirty="0" smtClean="0"/>
              <a:t>Activation Record/Stack Frame</a:t>
            </a:r>
          </a:p>
          <a:p>
            <a:r>
              <a:rPr lang="en-US" dirty="0" smtClean="0"/>
              <a:t>Stack Overflow</a:t>
            </a:r>
          </a:p>
          <a:p>
            <a:r>
              <a:rPr lang="en-US" dirty="0" smtClean="0"/>
              <a:t>Function Call Overhead</a:t>
            </a:r>
          </a:p>
          <a:p>
            <a:pPr lvl="1"/>
            <a:r>
              <a:rPr lang="en-US" dirty="0" smtClean="0"/>
              <a:t>Creation of A.R.</a:t>
            </a:r>
          </a:p>
          <a:p>
            <a:pPr lvl="1"/>
            <a:r>
              <a:rPr lang="en-US" dirty="0" smtClean="0"/>
              <a:t>Push on Stack</a:t>
            </a:r>
          </a:p>
          <a:p>
            <a:pPr lvl="1"/>
            <a:r>
              <a:rPr lang="en-US" dirty="0" smtClean="0"/>
              <a:t>Pop from Stack</a:t>
            </a:r>
          </a:p>
          <a:p>
            <a:r>
              <a:rPr lang="en-US" dirty="0" smtClean="0"/>
              <a:t>Inline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314057"/>
              </p:ext>
            </p:extLst>
          </p:nvPr>
        </p:nvGraphicFramePr>
        <p:xfrm>
          <a:off x="5943600" y="1524000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n</a:t>
                      </a: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Local </a:t>
                      </a:r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P_n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Parameter 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Parameter1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Value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3246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  <p:sp>
        <p:nvSpPr>
          <p:cNvPr id="6" name="Left Brace 5"/>
          <p:cNvSpPr/>
          <p:nvPr/>
        </p:nvSpPr>
        <p:spPr>
          <a:xfrm>
            <a:off x="5533644" y="2667000"/>
            <a:ext cx="381000" cy="3657600"/>
          </a:xfrm>
          <a:prstGeom prst="leftBrac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6200000">
            <a:off x="4274197" y="4172634"/>
            <a:ext cx="187256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smtClean="0"/>
              <a:t>Activation Record</a:t>
            </a:r>
          </a:p>
          <a:p>
            <a:r>
              <a:rPr lang="en-US" b="1" dirty="0" smtClean="0"/>
              <a:t>Of Function 1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2927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 Overloading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00FF"/>
                </a:solidFill>
              </a:rPr>
              <a:t>Sum(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a,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b)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um (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a,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b, </a:t>
            </a:r>
            <a:r>
              <a:rPr lang="en-US" dirty="0" err="1" smtClean="0">
                <a:solidFill>
                  <a:srgbClr val="0000FF"/>
                </a:solidFill>
              </a:rPr>
              <a:t>int</a:t>
            </a:r>
            <a:r>
              <a:rPr lang="en-US" dirty="0" smtClean="0">
                <a:solidFill>
                  <a:srgbClr val="0000FF"/>
                </a:solidFill>
              </a:rPr>
              <a:t> c)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- Used when purpose of function is same but </a:t>
            </a:r>
            <a:r>
              <a:rPr lang="en-US" dirty="0" smtClean="0">
                <a:solidFill>
                  <a:srgbClr val="0000FF"/>
                </a:solidFill>
              </a:rPr>
              <a:t>signature</a:t>
            </a:r>
            <a:r>
              <a:rPr lang="en-US" dirty="0" smtClean="0"/>
              <a:t> or steps are different.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07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smtClean="0"/>
              <a:t>void </a:t>
            </a:r>
            <a:r>
              <a:rPr lang="en-US" sz="1600" b="1" dirty="0"/>
              <a:t>Fun1(</a:t>
            </a:r>
            <a:r>
              <a:rPr lang="en-US" sz="1600" b="1" dirty="0" err="1"/>
              <a:t>int</a:t>
            </a:r>
            <a:r>
              <a:rPr lang="en-US" sz="1600" b="1" dirty="0"/>
              <a:t> x, </a:t>
            </a:r>
            <a:r>
              <a:rPr lang="en-US" sz="1600" b="1" dirty="0" err="1"/>
              <a:t>int</a:t>
            </a:r>
            <a:r>
              <a:rPr lang="en-US" sz="1600" b="1" dirty="0"/>
              <a:t>&amp; y)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nEntered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x = 111;</a:t>
            </a:r>
          </a:p>
          <a:p>
            <a:pPr marL="0" indent="0">
              <a:buNone/>
            </a:pPr>
            <a:r>
              <a:rPr lang="en-US" sz="1600" b="1" dirty="0"/>
              <a:t>y = 222;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nLeaving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n&amp;x</a:t>
            </a:r>
            <a:r>
              <a:rPr lang="fr-FR" sz="1600" b="1" dirty="0"/>
              <a:t> =\t"&lt;&lt;&amp;x&lt;&lt;"\</a:t>
            </a:r>
            <a:r>
              <a:rPr lang="fr-FR" sz="1600" b="1" dirty="0" err="1"/>
              <a:t>t&amp;y</a:t>
            </a:r>
            <a:r>
              <a:rPr lang="fr-FR" sz="1600" b="1" dirty="0"/>
              <a:t>=\t"&lt;&lt;&amp;y&lt;&lt;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</a:t>
            </a:r>
            <a:r>
              <a:rPr lang="en-US" sz="1600" b="1" dirty="0" err="1" smtClean="0"/>
              <a:t>TestParameters</a:t>
            </a:r>
            <a:r>
              <a:rPr lang="en-US" sz="1600" b="1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Fun1(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&lt;&lt;"\n\</a:t>
            </a:r>
            <a:r>
              <a:rPr lang="en-US" sz="1600" b="1" dirty="0" err="1" smtClean="0"/>
              <a:t>nAfter</a:t>
            </a:r>
            <a:r>
              <a:rPr lang="en-US" sz="1600" b="1" dirty="0" smtClean="0"/>
              <a:t>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cout&lt;&lt;"\n\</a:t>
            </a:r>
            <a:r>
              <a:rPr lang="fr-FR" sz="1600" b="1" dirty="0" err="1" smtClean="0"/>
              <a:t>n&amp;a</a:t>
            </a:r>
            <a:r>
              <a:rPr lang="fr-FR" sz="1600" b="1" dirty="0" smtClean="0"/>
              <a:t> =\t"&lt;&lt;&amp;a&lt;&lt;"\</a:t>
            </a:r>
            <a:r>
              <a:rPr lang="fr-FR" sz="1600" b="1" dirty="0" err="1" smtClean="0"/>
              <a:t>t&amp;b</a:t>
            </a:r>
            <a:r>
              <a:rPr lang="fr-FR" sz="1600" b="1" dirty="0" smtClean="0"/>
              <a:t> =\t"&lt;&lt;&amp;b&lt;&lt;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TestParameters</a:t>
            </a:r>
            <a:r>
              <a:rPr lang="en-US" sz="1600" b="1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7753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void Fun1(</a:t>
            </a:r>
            <a:r>
              <a:rPr lang="en-US" sz="1600" b="1" dirty="0" err="1"/>
              <a:t>int</a:t>
            </a:r>
            <a:r>
              <a:rPr lang="en-US" sz="1600" b="1" dirty="0"/>
              <a:t> x, </a:t>
            </a:r>
            <a:r>
              <a:rPr lang="en-US" sz="1600" b="1" dirty="0" err="1"/>
              <a:t>int</a:t>
            </a:r>
            <a:r>
              <a:rPr lang="en-US" sz="1600" b="1" dirty="0"/>
              <a:t>&amp; y)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z = 999;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nEntered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x = 111;</a:t>
            </a:r>
          </a:p>
          <a:p>
            <a:pPr marL="0" indent="0">
              <a:buNone/>
            </a:pPr>
            <a:r>
              <a:rPr lang="en-US" sz="1600" b="1" dirty="0"/>
              <a:t>y = 222;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nLeaving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n&amp;x</a:t>
            </a:r>
            <a:r>
              <a:rPr lang="fr-FR" sz="1600" b="1" dirty="0"/>
              <a:t> =\t"&lt;&lt;&amp;x&lt;&lt;"\</a:t>
            </a:r>
            <a:r>
              <a:rPr lang="fr-FR" sz="1600" b="1" dirty="0" err="1"/>
              <a:t>t&amp;y</a:t>
            </a:r>
            <a:r>
              <a:rPr lang="fr-FR" sz="1600" b="1" dirty="0"/>
              <a:t>=\t"&lt;&lt;&amp;y&lt;&lt;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</a:t>
            </a:r>
            <a:r>
              <a:rPr lang="en-US" sz="1600" b="1" dirty="0" err="1" smtClean="0"/>
              <a:t>TestParameters</a:t>
            </a:r>
            <a:r>
              <a:rPr lang="en-US" sz="1600" b="1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Fun1(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&lt;&lt;"\n\</a:t>
            </a:r>
            <a:r>
              <a:rPr lang="en-US" sz="1600" b="1" dirty="0" err="1" smtClean="0"/>
              <a:t>nAfter</a:t>
            </a:r>
            <a:r>
              <a:rPr lang="en-US" sz="1600" b="1" dirty="0" smtClean="0"/>
              <a:t>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cout&lt;&lt;"\n\</a:t>
            </a:r>
            <a:r>
              <a:rPr lang="fr-FR" sz="1600" b="1" dirty="0" err="1" smtClean="0"/>
              <a:t>n&amp;a</a:t>
            </a:r>
            <a:r>
              <a:rPr lang="fr-FR" sz="1600" b="1" dirty="0" smtClean="0"/>
              <a:t> =\t"&lt;&lt;&amp;a&lt;&lt;"\</a:t>
            </a:r>
            <a:r>
              <a:rPr lang="fr-FR" sz="1600" b="1" dirty="0" err="1" smtClean="0"/>
              <a:t>t&amp;b</a:t>
            </a:r>
            <a:r>
              <a:rPr lang="fr-FR" sz="1600" b="1" dirty="0" smtClean="0"/>
              <a:t> =\t"&lt;&lt;&amp;b&lt;&lt;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TestParameters</a:t>
            </a:r>
            <a:r>
              <a:rPr lang="en-US" sz="1600" b="1" dirty="0" smtClean="0">
                <a:solidFill>
                  <a:srgbClr val="C00000"/>
                </a:solidFill>
              </a:rPr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158819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3655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/>
              <a:t>void Fun1(</a:t>
            </a:r>
            <a:r>
              <a:rPr lang="en-US" sz="1600" b="1" dirty="0" err="1"/>
              <a:t>int</a:t>
            </a:r>
            <a:r>
              <a:rPr lang="en-US" sz="1600" b="1" dirty="0"/>
              <a:t> x, </a:t>
            </a:r>
            <a:r>
              <a:rPr lang="en-US" sz="1600" b="1" dirty="0" err="1"/>
              <a:t>int</a:t>
            </a:r>
            <a:r>
              <a:rPr lang="en-US" sz="1600" b="1" dirty="0"/>
              <a:t>&amp; y)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z = 999;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nEntered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x = 111;</a:t>
            </a:r>
          </a:p>
          <a:p>
            <a:pPr marL="0" indent="0">
              <a:buNone/>
            </a:pPr>
            <a:r>
              <a:rPr lang="en-US" sz="1600" b="1" dirty="0"/>
              <a:t>y = 222;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&lt;&lt;"\n\</a:t>
            </a:r>
            <a:r>
              <a:rPr lang="en-US" sz="1600" b="1" dirty="0" err="1"/>
              <a:t>nLeaving</a:t>
            </a:r>
            <a:r>
              <a:rPr lang="en-US" sz="1600" b="1" dirty="0"/>
              <a:t> Fun1().\n";</a:t>
            </a:r>
          </a:p>
          <a:p>
            <a:pPr marL="0" indent="0">
              <a:buNone/>
            </a:pPr>
            <a:r>
              <a:rPr lang="fr-FR" sz="1600" b="1" dirty="0"/>
              <a:t>cout&lt;&lt;"x =\t"&lt;&lt;x&lt;&lt;"\</a:t>
            </a:r>
            <a:r>
              <a:rPr lang="fr-FR" sz="1600" b="1" dirty="0" err="1"/>
              <a:t>ty</a:t>
            </a:r>
            <a:r>
              <a:rPr lang="fr-FR" sz="1600" b="1" dirty="0"/>
              <a:t> =\t"&lt;&lt;y&lt;&lt;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fr-FR" sz="1600" b="1" dirty="0"/>
              <a:t>cout&lt;&lt;"\n\</a:t>
            </a:r>
            <a:r>
              <a:rPr lang="fr-FR" sz="1600" b="1" dirty="0" err="1"/>
              <a:t>n&amp;x</a:t>
            </a:r>
            <a:r>
              <a:rPr lang="fr-FR" sz="1600" b="1" dirty="0"/>
              <a:t> =\t"&lt;&lt;&amp;x&lt;&lt;"\</a:t>
            </a:r>
            <a:r>
              <a:rPr lang="fr-FR" sz="1600" b="1" dirty="0" err="1"/>
              <a:t>t&amp;y</a:t>
            </a:r>
            <a:r>
              <a:rPr lang="fr-FR" sz="1600" b="1" dirty="0"/>
              <a:t>=\t"&lt;&lt;&amp;y&lt;&lt;</a:t>
            </a:r>
            <a:r>
              <a:rPr lang="fr-FR" sz="1600" b="1" dirty="0" err="1"/>
              <a:t>endl</a:t>
            </a:r>
            <a:r>
              <a:rPr lang="fr-FR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void </a:t>
            </a:r>
            <a:r>
              <a:rPr lang="en-US" sz="1600" b="1" dirty="0" err="1" smtClean="0">
                <a:solidFill>
                  <a:srgbClr val="C00000"/>
                </a:solidFill>
              </a:rPr>
              <a:t>TestParameters</a:t>
            </a:r>
            <a:r>
              <a:rPr lang="en-US" sz="1600" b="1" dirty="0" smtClean="0">
                <a:solidFill>
                  <a:srgbClr val="C00000"/>
                </a:solidFill>
              </a:rPr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</a:rPr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int</a:t>
            </a:r>
            <a:r>
              <a:rPr lang="en-US" sz="1600" b="1" dirty="0" smtClean="0">
                <a:solidFill>
                  <a:srgbClr val="C00000"/>
                </a:solidFill>
              </a:rPr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cout</a:t>
            </a:r>
            <a:r>
              <a:rPr lang="en-US" sz="1600" b="1" dirty="0" smtClean="0">
                <a:solidFill>
                  <a:srgbClr val="C00000"/>
                </a:solidFill>
              </a:rPr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cout&lt;&lt;"a =\t"&lt;&lt;a&lt;&lt;"\</a:t>
            </a:r>
            <a:r>
              <a:rPr lang="fr-FR" sz="1600" b="1" dirty="0" err="1" smtClean="0">
                <a:solidFill>
                  <a:srgbClr val="C00000"/>
                </a:solidFill>
              </a:rPr>
              <a:t>tb</a:t>
            </a:r>
            <a:r>
              <a:rPr lang="fr-FR" sz="1600" b="1" dirty="0" smtClean="0">
                <a:solidFill>
                  <a:srgbClr val="C00000"/>
                </a:solidFill>
              </a:rPr>
              <a:t> =\t"&lt;&lt;b&lt;&lt;</a:t>
            </a:r>
            <a:r>
              <a:rPr lang="fr-FR" sz="1600" b="1" dirty="0" err="1" smtClean="0">
                <a:solidFill>
                  <a:srgbClr val="C00000"/>
                </a:solidFill>
              </a:rPr>
              <a:t>endl</a:t>
            </a:r>
            <a:r>
              <a:rPr lang="fr-FR" sz="1600" b="1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Fun1(</a:t>
            </a:r>
            <a:r>
              <a:rPr lang="en-US" sz="1600" b="1" dirty="0" err="1" smtClean="0">
                <a:solidFill>
                  <a:srgbClr val="C00000"/>
                </a:solidFill>
              </a:rPr>
              <a:t>a,b</a:t>
            </a:r>
            <a:r>
              <a:rPr lang="en-US" sz="1600" b="1" dirty="0" smtClean="0">
                <a:solidFill>
                  <a:srgbClr val="C00000"/>
                </a:solidFill>
              </a:rPr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>
                <a:solidFill>
                  <a:srgbClr val="C00000"/>
                </a:solidFill>
              </a:rPr>
              <a:t>cout</a:t>
            </a:r>
            <a:r>
              <a:rPr lang="en-US" sz="1600" b="1" dirty="0" smtClean="0">
                <a:solidFill>
                  <a:srgbClr val="C00000"/>
                </a:solidFill>
              </a:rPr>
              <a:t>&lt;&lt;"\n\</a:t>
            </a:r>
            <a:r>
              <a:rPr lang="en-US" sz="1600" b="1" dirty="0" err="1" smtClean="0">
                <a:solidFill>
                  <a:srgbClr val="C00000"/>
                </a:solidFill>
              </a:rPr>
              <a:t>nAfter</a:t>
            </a:r>
            <a:r>
              <a:rPr lang="en-US" sz="1600" b="1" dirty="0" smtClean="0">
                <a:solidFill>
                  <a:srgbClr val="C00000"/>
                </a:solidFill>
              </a:rPr>
              <a:t>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cout&lt;&lt;"a =\t"&lt;&lt;a&lt;&lt;"\</a:t>
            </a:r>
            <a:r>
              <a:rPr lang="fr-FR" sz="1600" b="1" dirty="0" err="1" smtClean="0">
                <a:solidFill>
                  <a:srgbClr val="C00000"/>
                </a:solidFill>
              </a:rPr>
              <a:t>tb</a:t>
            </a:r>
            <a:r>
              <a:rPr lang="fr-FR" sz="1600" b="1" dirty="0" smtClean="0">
                <a:solidFill>
                  <a:srgbClr val="C00000"/>
                </a:solidFill>
              </a:rPr>
              <a:t> =\t"&lt;&lt;b&lt;&lt;</a:t>
            </a:r>
            <a:r>
              <a:rPr lang="fr-FR" sz="1600" b="1" dirty="0" err="1" smtClean="0">
                <a:solidFill>
                  <a:srgbClr val="C00000"/>
                </a:solidFill>
              </a:rPr>
              <a:t>endl</a:t>
            </a:r>
            <a:r>
              <a:rPr lang="fr-FR" sz="1600" b="1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>
              <a:solidFill>
                <a:srgbClr val="C00000"/>
              </a:solidFill>
            </a:endParaRP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>
                <a:solidFill>
                  <a:srgbClr val="C00000"/>
                </a:solidFill>
              </a:rPr>
              <a:t>cout&lt;&lt;"\n\</a:t>
            </a:r>
            <a:r>
              <a:rPr lang="fr-FR" sz="1600" b="1" dirty="0" err="1" smtClean="0">
                <a:solidFill>
                  <a:srgbClr val="C00000"/>
                </a:solidFill>
              </a:rPr>
              <a:t>n&amp;a</a:t>
            </a:r>
            <a:r>
              <a:rPr lang="fr-FR" sz="1600" b="1" dirty="0" smtClean="0">
                <a:solidFill>
                  <a:srgbClr val="C00000"/>
                </a:solidFill>
              </a:rPr>
              <a:t> =\t"&lt;&lt;&amp;a&lt;&lt;"\</a:t>
            </a:r>
            <a:r>
              <a:rPr lang="fr-FR" sz="1600" b="1" dirty="0" err="1" smtClean="0">
                <a:solidFill>
                  <a:srgbClr val="C00000"/>
                </a:solidFill>
              </a:rPr>
              <a:t>t&amp;b</a:t>
            </a:r>
            <a:r>
              <a:rPr lang="fr-FR" sz="1600" b="1" dirty="0" smtClean="0">
                <a:solidFill>
                  <a:srgbClr val="C00000"/>
                </a:solidFill>
              </a:rPr>
              <a:t> =\t"&lt;&lt;&amp;b&lt;&lt;</a:t>
            </a:r>
            <a:r>
              <a:rPr lang="fr-FR" sz="1600" b="1" dirty="0" err="1" smtClean="0">
                <a:solidFill>
                  <a:srgbClr val="C00000"/>
                </a:solidFill>
              </a:rPr>
              <a:t>endl</a:t>
            </a:r>
            <a:r>
              <a:rPr lang="fr-FR" sz="1600" b="1" dirty="0" smtClean="0">
                <a:solidFill>
                  <a:srgbClr val="C00000"/>
                </a:solidFill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>
                <a:solidFill>
                  <a:srgbClr val="C00000"/>
                </a:solidFill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TestParameters</a:t>
            </a:r>
            <a:r>
              <a:rPr lang="en-US" sz="1600" b="1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621678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 = 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8854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void Fun1(</a:t>
            </a: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 x, </a:t>
            </a: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&amp; 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int</a:t>
            </a:r>
            <a:r>
              <a:rPr lang="en-US" sz="1600" b="1" dirty="0">
                <a:solidFill>
                  <a:srgbClr val="C00000"/>
                </a:solidFill>
              </a:rPr>
              <a:t> z = 999;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&lt;&lt;"\n\</a:t>
            </a:r>
            <a:r>
              <a:rPr lang="en-US" sz="1600" b="1" dirty="0" err="1">
                <a:solidFill>
                  <a:srgbClr val="C00000"/>
                </a:solidFill>
              </a:rPr>
              <a:t>nEntered</a:t>
            </a:r>
            <a:r>
              <a:rPr lang="en-US" sz="1600" b="1" dirty="0">
                <a:solidFill>
                  <a:srgbClr val="C00000"/>
                </a:solidFill>
              </a:rPr>
              <a:t> Fun1().\n";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cout&lt;&lt;"x =\t"&lt;&lt;x&lt;&lt;"\</a:t>
            </a:r>
            <a:r>
              <a:rPr lang="fr-FR" sz="1600" b="1" dirty="0" err="1">
                <a:solidFill>
                  <a:srgbClr val="C00000"/>
                </a:solidFill>
              </a:rPr>
              <a:t>ty</a:t>
            </a:r>
            <a:r>
              <a:rPr lang="fr-FR" sz="1600" b="1" dirty="0">
                <a:solidFill>
                  <a:srgbClr val="C00000"/>
                </a:solidFill>
              </a:rPr>
              <a:t> =\t"&lt;&lt;y&lt;&lt;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x = 111;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y = 222;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&lt;&lt;"\n\</a:t>
            </a:r>
            <a:r>
              <a:rPr lang="en-US" sz="1600" b="1" dirty="0" err="1">
                <a:solidFill>
                  <a:srgbClr val="C00000"/>
                </a:solidFill>
              </a:rPr>
              <a:t>nLeaving</a:t>
            </a:r>
            <a:r>
              <a:rPr lang="en-US" sz="1600" b="1" dirty="0">
                <a:solidFill>
                  <a:srgbClr val="C00000"/>
                </a:solidFill>
              </a:rPr>
              <a:t> Fun1().\n";</a:t>
            </a:r>
          </a:p>
          <a:p>
            <a:pPr marL="0" indent="0"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cout&lt;&lt;"x =\t"&lt;&lt;x&lt;&lt;"\</a:t>
            </a:r>
            <a:r>
              <a:rPr lang="fr-FR" sz="1600" b="1" dirty="0" err="1">
                <a:solidFill>
                  <a:srgbClr val="C00000"/>
                </a:solidFill>
              </a:rPr>
              <a:t>ty</a:t>
            </a:r>
            <a:r>
              <a:rPr lang="fr-FR" sz="1600" b="1" dirty="0">
                <a:solidFill>
                  <a:srgbClr val="C00000"/>
                </a:solidFill>
              </a:rPr>
              <a:t> =\t"&lt;&lt;y&lt;&lt;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endParaRPr lang="en-US" sz="16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fr-FR" sz="1600" b="1" dirty="0">
                <a:solidFill>
                  <a:srgbClr val="C00000"/>
                </a:solidFill>
              </a:rPr>
              <a:t>cout&lt;&lt;"\n\</a:t>
            </a:r>
            <a:r>
              <a:rPr lang="fr-FR" sz="1600" b="1" dirty="0" err="1">
                <a:solidFill>
                  <a:srgbClr val="C00000"/>
                </a:solidFill>
              </a:rPr>
              <a:t>n&amp;x</a:t>
            </a:r>
            <a:r>
              <a:rPr lang="fr-FR" sz="1600" b="1" dirty="0">
                <a:solidFill>
                  <a:srgbClr val="C00000"/>
                </a:solidFill>
              </a:rPr>
              <a:t> =\t"&lt;&lt;&amp;x&lt;&lt;"\</a:t>
            </a:r>
            <a:r>
              <a:rPr lang="fr-FR" sz="1600" b="1" dirty="0" err="1">
                <a:solidFill>
                  <a:srgbClr val="C00000"/>
                </a:solidFill>
              </a:rPr>
              <a:t>t&amp;y</a:t>
            </a:r>
            <a:r>
              <a:rPr lang="fr-FR" sz="1600" b="1" dirty="0">
                <a:solidFill>
                  <a:srgbClr val="C00000"/>
                </a:solidFill>
              </a:rPr>
              <a:t>=\t"&lt;&lt;&amp;y&lt;&lt;</a:t>
            </a:r>
            <a:r>
              <a:rPr lang="fr-FR" sz="1600" b="1" dirty="0" err="1">
                <a:solidFill>
                  <a:srgbClr val="C00000"/>
                </a:solidFill>
              </a:rPr>
              <a:t>endl</a:t>
            </a:r>
            <a:r>
              <a:rPr lang="fr-FR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</a:t>
            </a:r>
            <a:r>
              <a:rPr lang="en-US" sz="1600" b="1" dirty="0" err="1" smtClean="0"/>
              <a:t>TestParameters</a:t>
            </a:r>
            <a:r>
              <a:rPr lang="en-US" sz="1600" b="1" dirty="0" smtClean="0"/>
              <a:t>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a = 10;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int</a:t>
            </a:r>
            <a:r>
              <a:rPr lang="en-US" sz="1600" b="1" dirty="0" smtClean="0"/>
              <a:t> b = 20;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&lt;&lt;"Before calling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Fun1(</a:t>
            </a:r>
            <a:r>
              <a:rPr lang="en-US" sz="1600" b="1" dirty="0" err="1" smtClean="0"/>
              <a:t>a,b</a:t>
            </a:r>
            <a:r>
              <a:rPr lang="en-US" sz="1600" b="1" dirty="0" smtClean="0"/>
              <a:t>);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cout</a:t>
            </a:r>
            <a:r>
              <a:rPr lang="en-US" sz="1600" b="1" dirty="0" smtClean="0"/>
              <a:t>&lt;&lt;"\n\</a:t>
            </a:r>
            <a:r>
              <a:rPr lang="en-US" sz="1600" b="1" dirty="0" err="1" smtClean="0"/>
              <a:t>nAfter</a:t>
            </a:r>
            <a:r>
              <a:rPr lang="en-US" sz="1600" b="1" dirty="0" smtClean="0"/>
              <a:t> Fun1().\n";</a:t>
            </a:r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cout&lt;&lt;"a =\t"&lt;&lt;a&lt;&lt;"\</a:t>
            </a:r>
            <a:r>
              <a:rPr lang="fr-FR" sz="1600" b="1" dirty="0" err="1" smtClean="0"/>
              <a:t>tb</a:t>
            </a:r>
            <a:r>
              <a:rPr lang="fr-FR" sz="1600" b="1" dirty="0" smtClean="0"/>
              <a:t> =\t"&lt;&lt;b&lt;&lt;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endParaRPr lang="en-US" sz="1600" b="1" dirty="0" smtClean="0"/>
          </a:p>
          <a:p>
            <a:pPr marL="0" indent="0">
              <a:buFont typeface="Arial" pitchFamily="34" charset="0"/>
              <a:buNone/>
            </a:pPr>
            <a:r>
              <a:rPr lang="fr-FR" sz="1600" b="1" dirty="0" smtClean="0"/>
              <a:t>cout&lt;&lt;"\n\</a:t>
            </a:r>
            <a:r>
              <a:rPr lang="fr-FR" sz="1600" b="1" dirty="0" err="1" smtClean="0"/>
              <a:t>n&amp;a</a:t>
            </a:r>
            <a:r>
              <a:rPr lang="fr-FR" sz="1600" b="1" dirty="0" smtClean="0"/>
              <a:t> =\t"&lt;&lt;&amp;a&lt;&lt;"\</a:t>
            </a:r>
            <a:r>
              <a:rPr lang="fr-FR" sz="1600" b="1" dirty="0" err="1" smtClean="0"/>
              <a:t>t&amp;b</a:t>
            </a:r>
            <a:r>
              <a:rPr lang="fr-FR" sz="1600" b="1" dirty="0" smtClean="0"/>
              <a:t> =\t"&lt;&lt;&amp;b&lt;&lt;</a:t>
            </a:r>
            <a:r>
              <a:rPr lang="fr-FR" sz="1600" b="1" dirty="0" err="1" smtClean="0"/>
              <a:t>endl</a:t>
            </a:r>
            <a:r>
              <a:rPr lang="fr-FR" sz="1600" b="1" dirty="0" smtClean="0"/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void main()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{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err="1" smtClean="0"/>
              <a:t>TestParameters</a:t>
            </a:r>
            <a:r>
              <a:rPr lang="en-US" sz="1600" b="1" dirty="0" smtClean="0"/>
              <a:t>();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b="1" dirty="0" smtClean="0"/>
              <a:t>}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2377790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z = 999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x = a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C00CC"/>
                          </a:solidFill>
                        </a:rPr>
                        <a:t>(Y) 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B = 20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A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9398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 – Lecture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Arithmetic and Logical Operations with Pointers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++</a:t>
            </a:r>
          </a:p>
          <a:p>
            <a:pPr lvl="1"/>
            <a:r>
              <a:rPr lang="en-US" dirty="0" err="1" smtClean="0"/>
              <a:t>Ptr</a:t>
            </a:r>
            <a:r>
              <a:rPr lang="en-US" dirty="0" smtClean="0"/>
              <a:t>--</a:t>
            </a:r>
          </a:p>
          <a:p>
            <a:pPr lvl="1"/>
            <a:r>
              <a:rPr lang="en-US" dirty="0" smtClean="0"/>
              <a:t>Ptr+1</a:t>
            </a:r>
          </a:p>
          <a:p>
            <a:pPr lvl="1"/>
            <a:r>
              <a:rPr lang="en-US" dirty="0" smtClean="0"/>
              <a:t>Ptr1 &lt; Ptr2</a:t>
            </a:r>
          </a:p>
        </p:txBody>
      </p:sp>
    </p:spTree>
    <p:extLst>
      <p:ext uri="{BB962C8B-B14F-4D97-AF65-F5344CB8AC3E}">
        <p14:creationId xmlns:p14="http://schemas.microsoft.com/office/powerpoint/2010/main" val="24654713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–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/>
              <a:t>b = </a:t>
            </a:r>
            <a:r>
              <a:rPr lang="en-US" sz="1600" b="1" dirty="0" err="1"/>
              <a:t>ReturnSomething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 = "&lt;&lt;b&lt;&lt;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//</a:t>
            </a:r>
            <a:r>
              <a:rPr lang="en-US" sz="1600" b="1" dirty="0" err="1" smtClean="0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1782707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a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ReturnValue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???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7609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–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/>
              <a:t>b = </a:t>
            </a:r>
            <a:r>
              <a:rPr lang="en-US" sz="1600" b="1" dirty="0" err="1"/>
              <a:t>ReturnSomething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 = "&lt;&lt;b&lt;&lt;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//</a:t>
            </a:r>
            <a:r>
              <a:rPr lang="en-US" sz="1600" b="1" dirty="0" err="1" smtClean="0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472415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a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ReturnValue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50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–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b = </a:t>
            </a:r>
            <a:r>
              <a:rPr lang="en-US" sz="1600" b="1" dirty="0" err="1">
                <a:solidFill>
                  <a:srgbClr val="C00000"/>
                </a:solidFill>
              </a:rPr>
              <a:t>ReturnSomething</a:t>
            </a:r>
            <a:r>
              <a:rPr lang="en-US" sz="1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/>
              <a:t>cout</a:t>
            </a:r>
            <a:r>
              <a:rPr lang="en-US" sz="1600" b="1" dirty="0"/>
              <a:t>&lt;&lt;"b = "&lt;&lt;b&lt;&lt;</a:t>
            </a:r>
            <a:r>
              <a:rPr lang="en-US" sz="1600" b="1" dirty="0" err="1"/>
              <a:t>endl</a:t>
            </a:r>
            <a:r>
              <a:rPr lang="en-US" sz="1600" b="1" dirty="0"/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//</a:t>
            </a:r>
            <a:r>
              <a:rPr lang="en-US" sz="1600" b="1" dirty="0" err="1" smtClean="0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917447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ReturnValue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08122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192"/>
            <a:ext cx="8229600" cy="749808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Function Calls – Return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3581400" cy="5943600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</a:t>
            </a:r>
            <a:r>
              <a:rPr lang="en-US" sz="1600" b="1" dirty="0" err="1"/>
              <a:t>ReturnSomething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a = 10;</a:t>
            </a:r>
          </a:p>
          <a:p>
            <a:pPr marL="0" indent="0">
              <a:buNone/>
            </a:pPr>
            <a:r>
              <a:rPr lang="en-US" sz="1600" b="1" dirty="0"/>
              <a:t>return a;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>
              <a:solidFill>
                <a:srgbClr val="C0000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733800" y="762000"/>
            <a:ext cx="4876800" cy="594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/>
              <a:t>void </a:t>
            </a:r>
            <a:r>
              <a:rPr lang="en-US" sz="1600" b="1" dirty="0" err="1"/>
              <a:t>TestReturnValue</a:t>
            </a:r>
            <a:r>
              <a:rPr lang="en-US" sz="1600" b="1" dirty="0"/>
              <a:t>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err="1"/>
              <a:t>int</a:t>
            </a:r>
            <a:r>
              <a:rPr lang="en-US" sz="1600" b="1" dirty="0"/>
              <a:t> b = 0;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</a:rPr>
              <a:t>b = </a:t>
            </a:r>
            <a:r>
              <a:rPr lang="en-US" sz="1600" b="1" dirty="0" err="1">
                <a:solidFill>
                  <a:srgbClr val="C00000"/>
                </a:solidFill>
              </a:rPr>
              <a:t>ReturnSomething</a:t>
            </a:r>
            <a:r>
              <a:rPr lang="en-US" sz="1600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 err="1">
                <a:solidFill>
                  <a:srgbClr val="C00000"/>
                </a:solidFill>
              </a:rPr>
              <a:t>cout</a:t>
            </a:r>
            <a:r>
              <a:rPr lang="en-US" sz="1600" b="1" dirty="0">
                <a:solidFill>
                  <a:srgbClr val="C00000"/>
                </a:solidFill>
              </a:rPr>
              <a:t>&lt;&lt;"b = "&lt;&lt;b&lt;&lt;</a:t>
            </a:r>
            <a:r>
              <a:rPr lang="en-US" sz="1600" b="1" dirty="0" err="1">
                <a:solidFill>
                  <a:srgbClr val="C00000"/>
                </a:solidFill>
              </a:rPr>
              <a:t>endl</a:t>
            </a:r>
            <a:r>
              <a:rPr lang="en-US" sz="1600" b="1" dirty="0">
                <a:solidFill>
                  <a:srgbClr val="C0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/>
              <a:t>void main()</a:t>
            </a:r>
          </a:p>
          <a:p>
            <a:pPr marL="0" indent="0">
              <a:buNone/>
            </a:pPr>
            <a:r>
              <a:rPr lang="en-US" sz="1600" b="1" dirty="0"/>
              <a:t>{</a:t>
            </a:r>
          </a:p>
          <a:p>
            <a:pPr marL="0" indent="0">
              <a:buNone/>
            </a:pPr>
            <a:r>
              <a:rPr lang="en-US" sz="1600" b="1" dirty="0" smtClean="0"/>
              <a:t>//</a:t>
            </a:r>
            <a:r>
              <a:rPr lang="en-US" sz="1600" b="1" dirty="0" err="1" smtClean="0"/>
              <a:t>TestParameters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 err="1"/>
              <a:t>TestReturnValue</a:t>
            </a:r>
            <a:r>
              <a:rPr lang="en-US" sz="1600" b="1" dirty="0"/>
              <a:t>();</a:t>
            </a:r>
          </a:p>
          <a:p>
            <a:pPr marL="0" indent="0">
              <a:buNone/>
            </a:pPr>
            <a:r>
              <a:rPr lang="en-US" sz="1600" b="1" dirty="0"/>
              <a:t>}</a:t>
            </a:r>
            <a:endParaRPr lang="en-US" sz="16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681893"/>
              </p:ext>
            </p:extLst>
          </p:nvPr>
        </p:nvGraphicFramePr>
        <p:xfrm>
          <a:off x="6400800" y="1555496"/>
          <a:ext cx="2590800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chemeClr val="tx1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 B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= 10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Return Address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BD0F"/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781800" y="6400800"/>
            <a:ext cx="197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Function Call Stack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1050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 By Value VS Pass By Reference</a:t>
            </a:r>
          </a:p>
          <a:p>
            <a:pPr lvl="1"/>
            <a:r>
              <a:rPr lang="en-US" dirty="0" smtClean="0"/>
              <a:t>Pros and Cons???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45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Assignment </a:t>
            </a:r>
            <a:r>
              <a:rPr lang="en-US" dirty="0" smtClean="0"/>
              <a:t>Discussion</a:t>
            </a:r>
          </a:p>
          <a:p>
            <a:r>
              <a:rPr lang="en-US" dirty="0" smtClean="0"/>
              <a:t>Lab Manual Discussion</a:t>
            </a:r>
          </a:p>
          <a:p>
            <a:pPr lvl="1"/>
            <a:r>
              <a:rPr lang="en-US" dirty="0" smtClean="0"/>
              <a:t>Practice Problems</a:t>
            </a:r>
          </a:p>
          <a:p>
            <a:r>
              <a:rPr lang="en-US" dirty="0" smtClean="0"/>
              <a:t>Coding Standards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74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New/Delete Operator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Int</a:t>
            </a:r>
            <a:r>
              <a:rPr lang="en-US" dirty="0" smtClean="0"/>
              <a:t>* </a:t>
            </a:r>
            <a:r>
              <a:rPr lang="en-US" dirty="0" err="1" smtClean="0"/>
              <a:t>ptr</a:t>
            </a:r>
            <a:r>
              <a:rPr lang="en-US" dirty="0" smtClean="0"/>
              <a:t> = New </a:t>
            </a:r>
            <a:r>
              <a:rPr lang="en-US" dirty="0" err="1" smtClean="0"/>
              <a:t>int</a:t>
            </a:r>
            <a:r>
              <a:rPr lang="en-US" dirty="0" smtClean="0"/>
              <a:t>; //allocates one integer on heap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smtClean="0"/>
              <a:t>New </a:t>
            </a:r>
            <a:r>
              <a:rPr lang="en-US" dirty="0" err="1" smtClean="0"/>
              <a:t>int</a:t>
            </a:r>
            <a:r>
              <a:rPr lang="en-US" dirty="0"/>
              <a:t>[</a:t>
            </a:r>
            <a:r>
              <a:rPr lang="en-US" dirty="0" smtClean="0"/>
              <a:t>5]; //allocates 5 integers on heap</a:t>
            </a:r>
          </a:p>
          <a:p>
            <a:r>
              <a:rPr lang="en-US" dirty="0" err="1"/>
              <a:t>Int</a:t>
            </a:r>
            <a:r>
              <a:rPr lang="en-US" dirty="0"/>
              <a:t>* </a:t>
            </a:r>
            <a:r>
              <a:rPr lang="en-US" dirty="0" err="1"/>
              <a:t>ptr</a:t>
            </a:r>
            <a:r>
              <a:rPr lang="en-US" dirty="0"/>
              <a:t> = </a:t>
            </a:r>
            <a:r>
              <a:rPr lang="en-US" dirty="0" smtClean="0"/>
              <a:t>New </a:t>
            </a:r>
            <a:r>
              <a:rPr lang="en-US" dirty="0" err="1" smtClean="0"/>
              <a:t>int</a:t>
            </a:r>
            <a:r>
              <a:rPr lang="en-US" dirty="0" smtClean="0"/>
              <a:t>(5);//allocates one integer on heap and initializes it to value 5.</a:t>
            </a:r>
          </a:p>
          <a:p>
            <a:r>
              <a:rPr lang="en-US" dirty="0" smtClean="0"/>
              <a:t>Delete x; // </a:t>
            </a:r>
            <a:r>
              <a:rPr lang="en-US" dirty="0" err="1" smtClean="0"/>
              <a:t>Deallocates</a:t>
            </a:r>
            <a:r>
              <a:rPr lang="en-US" dirty="0" smtClean="0"/>
              <a:t> one integer</a:t>
            </a:r>
          </a:p>
          <a:p>
            <a:r>
              <a:rPr lang="en-US" dirty="0" smtClean="0"/>
              <a:t>Delete[] </a:t>
            </a:r>
            <a:r>
              <a:rPr lang="en-US" dirty="0" err="1" smtClean="0"/>
              <a:t>arr</a:t>
            </a:r>
            <a:r>
              <a:rPr lang="en-US" dirty="0" smtClean="0"/>
              <a:t>; //</a:t>
            </a:r>
            <a:r>
              <a:rPr lang="en-US" dirty="0" err="1" smtClean="0"/>
              <a:t>Deallocates</a:t>
            </a:r>
            <a:r>
              <a:rPr lang="en-US" dirty="0" smtClean="0"/>
              <a:t> an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9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334000"/>
          </a:xfrm>
        </p:spPr>
        <p:txBody>
          <a:bodyPr/>
          <a:lstStyle/>
          <a:p>
            <a:r>
              <a:rPr lang="en-US" dirty="0" smtClean="0"/>
              <a:t>Determine the behavior of following code. Identify exact problem(if any) and line.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//Suppose data in array is //1,2,3 and so on.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&lt;&lt;x[3]</a:t>
            </a:r>
          </a:p>
          <a:p>
            <a:pPr marL="0" indent="0">
              <a:buNone/>
            </a:pPr>
            <a:r>
              <a:rPr lang="en-US" dirty="0" smtClean="0"/>
              <a:t>x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* x = new </a:t>
            </a:r>
            <a:r>
              <a:rPr lang="en-US" b="1" dirty="0" err="1" smtClean="0">
                <a:solidFill>
                  <a:srgbClr val="C00000"/>
                </a:solidFill>
              </a:rPr>
              <a:t>int</a:t>
            </a:r>
            <a:r>
              <a:rPr lang="en-US" b="1" dirty="0" smtClean="0">
                <a:solidFill>
                  <a:srgbClr val="C00000"/>
                </a:solidFill>
              </a:rPr>
              <a:t>[5];</a:t>
            </a:r>
            <a:r>
              <a:rPr lang="en-US" dirty="0" smtClean="0"/>
              <a:t> </a:t>
            </a:r>
            <a:r>
              <a:rPr lang="en-US" dirty="0"/>
              <a:t>//Suppose data in array is //1,2,3 and so on.</a:t>
            </a:r>
          </a:p>
          <a:p>
            <a:pPr marL="0" indent="0">
              <a:buNone/>
            </a:pPr>
            <a:r>
              <a:rPr lang="en-US" dirty="0" smtClean="0"/>
              <a:t>X[3] = x[1]+x[2];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&lt;&lt;x[3]</a:t>
            </a:r>
          </a:p>
          <a:p>
            <a:pPr marL="0" indent="0">
              <a:buNone/>
            </a:pPr>
            <a:r>
              <a:rPr lang="en-US" dirty="0" smtClean="0"/>
              <a:t>x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08083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* 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171012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105400" y="3352800"/>
            <a:ext cx="1905000" cy="29718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8195" y="6516100"/>
            <a:ext cx="38846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Allocated space is highlighted in green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17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Activity 1 - Solution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1600"/>
          </a:xfrm>
        </p:spPr>
        <p:txBody>
          <a:bodyPr/>
          <a:lstStyle/>
          <a:p>
            <a:r>
              <a:rPr lang="en-US" dirty="0" smtClean="0"/>
              <a:t>Determine the behavior of following code:</a:t>
            </a:r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* x = new </a:t>
            </a:r>
            <a:r>
              <a:rPr lang="en-US" dirty="0" err="1" smtClean="0"/>
              <a:t>int</a:t>
            </a:r>
            <a:r>
              <a:rPr lang="en-US" dirty="0" smtClean="0"/>
              <a:t>[5]; </a:t>
            </a:r>
            <a:r>
              <a:rPr lang="en-US" dirty="0"/>
              <a:t>//Suppose data in array is //1,2,3 and so on.</a:t>
            </a:r>
          </a:p>
          <a:p>
            <a:pPr marL="0" indent="0">
              <a:buNone/>
            </a:pPr>
            <a:r>
              <a:rPr lang="en-US" b="1" dirty="0" smtClean="0">
                <a:solidFill>
                  <a:srgbClr val="C00000"/>
                </a:solidFill>
              </a:rPr>
              <a:t>X[3] = x[1]+x[2];</a:t>
            </a:r>
          </a:p>
          <a:p>
            <a:pPr marL="0" indent="0">
              <a:buNone/>
            </a:pPr>
            <a:r>
              <a:rPr lang="en-US" dirty="0" err="1" smtClean="0"/>
              <a:t>Cout</a:t>
            </a:r>
            <a:r>
              <a:rPr lang="en-US" dirty="0" smtClean="0"/>
              <a:t>&lt;&lt;x[3]</a:t>
            </a:r>
          </a:p>
          <a:p>
            <a:pPr marL="0" indent="0">
              <a:buNone/>
            </a:pPr>
            <a:r>
              <a:rPr lang="en-US" dirty="0" smtClean="0"/>
              <a:t>x = new </a:t>
            </a:r>
            <a:r>
              <a:rPr lang="en-US" dirty="0" err="1" smtClean="0"/>
              <a:t>int</a:t>
            </a:r>
            <a:r>
              <a:rPr lang="en-US" dirty="0" smtClean="0"/>
              <a:t>[10];</a:t>
            </a:r>
          </a:p>
          <a:p>
            <a:pPr marL="0" indent="0">
              <a:buNone/>
            </a:pPr>
            <a:r>
              <a:rPr lang="en-US" dirty="0" smtClean="0"/>
              <a:t>If(x) delete[] x;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137451"/>
              </p:ext>
            </p:extLst>
          </p:nvPr>
        </p:nvGraphicFramePr>
        <p:xfrm>
          <a:off x="3352800" y="3276600"/>
          <a:ext cx="19812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1811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Addr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/</a:t>
                      </a:r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Var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Content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 smtClean="0">
                          <a:solidFill>
                            <a:srgbClr val="24BD0F"/>
                          </a:solidFill>
                        </a:rPr>
                        <a:t>Int</a:t>
                      </a: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* x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x100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553200" y="2819400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Heap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3810000" y="2819400"/>
            <a:ext cx="692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Stack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670849"/>
              </p:ext>
            </p:extLst>
          </p:nvPr>
        </p:nvGraphicFramePr>
        <p:xfrm>
          <a:off x="5943600" y="3200400"/>
          <a:ext cx="228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/>
                <a:gridCol w="14859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x100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X108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X112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(2+3=)5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24BD0F"/>
                          </a:solidFill>
                        </a:rPr>
                        <a:t>X116</a:t>
                      </a:r>
                      <a:endParaRPr lang="en-US" b="1" dirty="0">
                        <a:solidFill>
                          <a:srgbClr val="24BD0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V="1">
            <a:off x="5105400" y="3429000"/>
            <a:ext cx="1981200" cy="2895600"/>
          </a:xfrm>
          <a:prstGeom prst="straightConnector1">
            <a:avLst/>
          </a:prstGeom>
          <a:ln w="381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01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</TotalTime>
  <Words>3021</Words>
  <Application>Microsoft Office PowerPoint</Application>
  <PresentationFormat>On-screen Show (4:3)</PresentationFormat>
  <Paragraphs>787</Paragraphs>
  <Slides>44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Lecture 3 – Functions Revision</vt:lpstr>
      <vt:lpstr>Revision – Lecture 1</vt:lpstr>
      <vt:lpstr>Revision – Lecture 2</vt:lpstr>
      <vt:lpstr>Revision – Lecture 2</vt:lpstr>
      <vt:lpstr>Revision</vt:lpstr>
      <vt:lpstr>New/Delete Operator</vt:lpstr>
      <vt:lpstr>Class Activity 1</vt:lpstr>
      <vt:lpstr>Class Activity 1 - Solution</vt:lpstr>
      <vt:lpstr>Class Activity 1 - Solution</vt:lpstr>
      <vt:lpstr>Class Activity 1 - Solution</vt:lpstr>
      <vt:lpstr>Class Activity 1 - Solution</vt:lpstr>
      <vt:lpstr>Class Activity 1 - Answer</vt:lpstr>
      <vt:lpstr>Class Activity 1 – Solution (contd.)</vt:lpstr>
      <vt:lpstr>Class Activity 2</vt:lpstr>
      <vt:lpstr>Class Activity 2 – Solution</vt:lpstr>
      <vt:lpstr>Class Activity 2 – Solution</vt:lpstr>
      <vt:lpstr>Class Activity 2 – Solution</vt:lpstr>
      <vt:lpstr>Class Activity 2 – Solution</vt:lpstr>
      <vt:lpstr>Class Activity 2 - Answer</vt:lpstr>
      <vt:lpstr>Class Activity 3</vt:lpstr>
      <vt:lpstr>Class Activity 3</vt:lpstr>
      <vt:lpstr>Class Activity 3</vt:lpstr>
      <vt:lpstr>Class Activity 3</vt:lpstr>
      <vt:lpstr>Class Activity 3</vt:lpstr>
      <vt:lpstr>Class Activity 3</vt:lpstr>
      <vt:lpstr>Class Activity 3</vt:lpstr>
      <vt:lpstr>Class Activity 3 - Answer</vt:lpstr>
      <vt:lpstr>Class Activity 4</vt:lpstr>
      <vt:lpstr>Class Activity 4</vt:lpstr>
      <vt:lpstr>Class Activity 4</vt:lpstr>
      <vt:lpstr>Class Activity 4</vt:lpstr>
      <vt:lpstr>Class Activity 4</vt:lpstr>
      <vt:lpstr>Functions</vt:lpstr>
      <vt:lpstr>Function Calls</vt:lpstr>
      <vt:lpstr>Function Overloading</vt:lpstr>
      <vt:lpstr>Function Calls (contd.)</vt:lpstr>
      <vt:lpstr>Function Calls (contd.)</vt:lpstr>
      <vt:lpstr>Function Calls (contd.)</vt:lpstr>
      <vt:lpstr>Function Calls (contd.)</vt:lpstr>
      <vt:lpstr>Function Calls – Return Values</vt:lpstr>
      <vt:lpstr>Function Calls – Return Values</vt:lpstr>
      <vt:lpstr>Function Calls – Return Values</vt:lpstr>
      <vt:lpstr>Function Calls – Return Values</vt:lpstr>
      <vt:lpstr>Functions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Admin</dc:creator>
  <cp:lastModifiedBy>Admin</cp:lastModifiedBy>
  <cp:revision>107</cp:revision>
  <dcterms:created xsi:type="dcterms:W3CDTF">2006-08-16T00:00:00Z</dcterms:created>
  <dcterms:modified xsi:type="dcterms:W3CDTF">2021-03-16T12:50:37Z</dcterms:modified>
</cp:coreProperties>
</file>