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72" r:id="rId4"/>
    <p:sldId id="258" r:id="rId5"/>
    <p:sldId id="273" r:id="rId6"/>
    <p:sldId id="259" r:id="rId7"/>
    <p:sldId id="274" r:id="rId8"/>
    <p:sldId id="260" r:id="rId9"/>
    <p:sldId id="261" r:id="rId10"/>
    <p:sldId id="267" r:id="rId11"/>
    <p:sldId id="268" r:id="rId12"/>
    <p:sldId id="262" r:id="rId13"/>
    <p:sldId id="275" r:id="rId14"/>
    <p:sldId id="263" r:id="rId15"/>
    <p:sldId id="276" r:id="rId16"/>
    <p:sldId id="264" r:id="rId17"/>
    <p:sldId id="265" r:id="rId18"/>
    <p:sldId id="266" r:id="rId19"/>
    <p:sldId id="269" r:id="rId20"/>
    <p:sldId id="270" r:id="rId21"/>
    <p:sldId id="271" r:id="rId22"/>
  </p:sldIdLst>
  <p:sldSz cx="12192000" cy="6858000"/>
  <p:notesSz cx="6858000" cy="9144000"/>
  <p:embeddedFontLst>
    <p:embeddedFont>
      <p:font typeface="Bookman Old Style" panose="02050604050505020204" pitchFamily="18"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Tahoma" panose="020B0604030504040204" pitchFamily="3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70">
          <p15:clr>
            <a:srgbClr val="A4A3A4"/>
          </p15:clr>
        </p15:guide>
        <p15:guide id="2" pos="3842">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ihCyY3pa89+GrPtV/pmGXdr1Q94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guide orient="horz" pos="2170"/>
        <p:guide pos="3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205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8677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1344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399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24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5310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8854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
        <p:cNvGrpSpPr/>
        <p:nvPr/>
      </p:nvGrpSpPr>
      <p:grpSpPr>
        <a:xfrm>
          <a:off x="0" y="0"/>
          <a:ext cx="0" cy="0"/>
          <a:chOff x="0" y="0"/>
          <a:chExt cx="0" cy="0"/>
        </a:xfrm>
      </p:grpSpPr>
      <p:pic>
        <p:nvPicPr>
          <p:cNvPr id="12" name="Google Shape;12;p18" descr="Celestia-R1---OverlayTitle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 name="Google Shape;13;p18"/>
          <p:cNvSpPr txBox="1">
            <a:spLocks noGrp="1"/>
          </p:cNvSpPr>
          <p:nvPr>
            <p:ph type="ctrTitle"/>
          </p:nvPr>
        </p:nvSpPr>
        <p:spPr>
          <a:xfrm>
            <a:off x="3962399" y="1964267"/>
            <a:ext cx="7197726" cy="2421464"/>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8"/>
          <p:cNvSpPr txBox="1">
            <a:spLocks noGrp="1"/>
          </p:cNvSpPr>
          <p:nvPr>
            <p:ph type="subTitle" idx="1"/>
          </p:nvPr>
        </p:nvSpPr>
        <p:spPr>
          <a:xfrm>
            <a:off x="3962399" y="4385732"/>
            <a:ext cx="7197726" cy="1405467"/>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a:endParaRPr/>
          </a:p>
        </p:txBody>
      </p:sp>
      <p:sp>
        <p:nvSpPr>
          <p:cNvPr id="15" name="Google Shape;15;p18"/>
          <p:cNvSpPr txBox="1">
            <a:spLocks noGrp="1"/>
          </p:cNvSpPr>
          <p:nvPr>
            <p:ph type="dt" idx="10"/>
          </p:nvPr>
        </p:nvSpPr>
        <p:spPr>
          <a:xfrm>
            <a:off x="8932558"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8"/>
          <p:cNvSpPr txBox="1">
            <a:spLocks noGrp="1"/>
          </p:cNvSpPr>
          <p:nvPr>
            <p:ph type="ftr" idx="11"/>
          </p:nvPr>
        </p:nvSpPr>
        <p:spPr>
          <a:xfrm>
            <a:off x="3962399" y="5870575"/>
            <a:ext cx="4893958"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8"/>
          <p:cNvSpPr txBox="1">
            <a:spLocks noGrp="1"/>
          </p:cNvSpPr>
          <p:nvPr>
            <p:ph type="sldNum" idx="12"/>
          </p:nvPr>
        </p:nvSpPr>
        <p:spPr>
          <a:xfrm>
            <a:off x="10608958"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anoramic Picture with Caption">
  <p:cSld name="Panoramic Picture with Caption">
    <p:spTree>
      <p:nvGrpSpPr>
        <p:cNvPr id="1" name="Shape 76"/>
        <p:cNvGrpSpPr/>
        <p:nvPr/>
      </p:nvGrpSpPr>
      <p:grpSpPr>
        <a:xfrm>
          <a:off x="0" y="0"/>
          <a:ext cx="0" cy="0"/>
          <a:chOff x="0" y="0"/>
          <a:chExt cx="0" cy="0"/>
        </a:xfrm>
      </p:grpSpPr>
      <p:pic>
        <p:nvPicPr>
          <p:cNvPr id="77" name="Google Shape;77;p27"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8" name="Google Shape;78;p27"/>
          <p:cNvSpPr txBox="1">
            <a:spLocks noGrp="1"/>
          </p:cNvSpPr>
          <p:nvPr>
            <p:ph type="title"/>
          </p:nvPr>
        </p:nvSpPr>
        <p:spPr>
          <a:xfrm>
            <a:off x="685800" y="4732865"/>
            <a:ext cx="1013142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a:spLocks noGrp="1"/>
          </p:cNvSpPr>
          <p:nvPr>
            <p:ph type="pic" idx="2"/>
          </p:nvPr>
        </p:nvSpPr>
        <p:spPr>
          <a:xfrm>
            <a:off x="1371600" y="932112"/>
            <a:ext cx="8759827" cy="3164976"/>
          </a:xfrm>
          <a:prstGeom prst="roundRect">
            <a:avLst>
              <a:gd name="adj" fmla="val 43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80" name="Google Shape;80;p27"/>
          <p:cNvSpPr txBox="1">
            <a:spLocks noGrp="1"/>
          </p:cNvSpPr>
          <p:nvPr>
            <p:ph type="body" idx="1"/>
          </p:nvPr>
        </p:nvSpPr>
        <p:spPr>
          <a:xfrm>
            <a:off x="685800" y="5299603"/>
            <a:ext cx="10131427"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81" name="Google Shape;81;p2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84"/>
        <p:cNvGrpSpPr/>
        <p:nvPr/>
      </p:nvGrpSpPr>
      <p:grpSpPr>
        <a:xfrm>
          <a:off x="0" y="0"/>
          <a:ext cx="0" cy="0"/>
          <a:chOff x="0" y="0"/>
          <a:chExt cx="0" cy="0"/>
        </a:xfrm>
      </p:grpSpPr>
      <p:pic>
        <p:nvPicPr>
          <p:cNvPr id="85" name="Google Shape;85;p28"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86" name="Google Shape;86;p28"/>
          <p:cNvSpPr txBox="1">
            <a:spLocks noGrp="1"/>
          </p:cNvSpPr>
          <p:nvPr>
            <p:ph type="title"/>
          </p:nvPr>
        </p:nvSpPr>
        <p:spPr>
          <a:xfrm>
            <a:off x="685801" y="609601"/>
            <a:ext cx="10131427" cy="3124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body" idx="1"/>
          </p:nvPr>
        </p:nvSpPr>
        <p:spPr>
          <a:xfrm>
            <a:off x="685800" y="4343400"/>
            <a:ext cx="10131428"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88" name="Google Shape;88;p28"/>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8"/>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91"/>
        <p:cNvGrpSpPr/>
        <p:nvPr/>
      </p:nvGrpSpPr>
      <p:grpSpPr>
        <a:xfrm>
          <a:off x="0" y="0"/>
          <a:ext cx="0" cy="0"/>
          <a:chOff x="0" y="0"/>
          <a:chExt cx="0" cy="0"/>
        </a:xfrm>
      </p:grpSpPr>
      <p:pic>
        <p:nvPicPr>
          <p:cNvPr id="92" name="Google Shape;92;p2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93" name="Google Shape;93;p29"/>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a:solidFill>
                  <a:schemeClr val="lt1"/>
                </a:solidFill>
                <a:latin typeface="Calibri"/>
                <a:ea typeface="Calibri"/>
                <a:cs typeface="Calibri"/>
                <a:sym typeface="Calibri"/>
              </a:rPr>
              <a:t>”</a:t>
            </a:r>
            <a:endParaRPr/>
          </a:p>
        </p:txBody>
      </p:sp>
      <p:sp>
        <p:nvSpPr>
          <p:cNvPr id="94" name="Google Shape;94;p29"/>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a:solidFill>
                  <a:schemeClr val="lt1"/>
                </a:solidFill>
                <a:latin typeface="Calibri"/>
                <a:ea typeface="Calibri"/>
                <a:cs typeface="Calibri"/>
                <a:sym typeface="Calibri"/>
              </a:rPr>
              <a:t>“</a:t>
            </a:r>
            <a:endParaRPr/>
          </a:p>
        </p:txBody>
      </p:sp>
      <p:sp>
        <p:nvSpPr>
          <p:cNvPr id="95" name="Google Shape;95;p29"/>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1097875" y="3352800"/>
            <a:ext cx="9339184"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1800"/>
              <a:buFont typeface="Calibri"/>
              <a:buNone/>
              <a:defRPr/>
            </a:lvl1pPr>
            <a:lvl2pPr marL="914400" lvl="1" indent="-228600" algn="l">
              <a:spcBef>
                <a:spcPts val="1000"/>
              </a:spcBef>
              <a:spcAft>
                <a:spcPts val="0"/>
              </a:spcAft>
              <a:buSzPts val="1600"/>
              <a:buFont typeface="Calibri"/>
              <a:buNone/>
              <a:defRPr/>
            </a:lvl2pPr>
            <a:lvl3pPr marL="1371600" lvl="2" indent="-228600" algn="l">
              <a:spcBef>
                <a:spcPts val="1000"/>
              </a:spcBef>
              <a:spcAft>
                <a:spcPts val="0"/>
              </a:spcAft>
              <a:buSzPts val="1400"/>
              <a:buFont typeface="Calibri"/>
              <a:buNone/>
              <a:defRPr/>
            </a:lvl3pPr>
            <a:lvl4pPr marL="1828800" lvl="3" indent="-228600" algn="l">
              <a:spcBef>
                <a:spcPts val="1000"/>
              </a:spcBef>
              <a:spcAft>
                <a:spcPts val="0"/>
              </a:spcAft>
              <a:buSzPts val="1200"/>
              <a:buFont typeface="Calibri"/>
              <a:buNone/>
              <a:defRPr/>
            </a:lvl4pPr>
            <a:lvl5pPr marL="2286000" lvl="4" indent="-228600" algn="l">
              <a:spcBef>
                <a:spcPts val="1000"/>
              </a:spcBef>
              <a:spcAft>
                <a:spcPts val="0"/>
              </a:spcAft>
              <a:buSzPts val="1200"/>
              <a:buFont typeface="Calibri"/>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97" name="Google Shape;97;p29"/>
          <p:cNvSpPr txBox="1">
            <a:spLocks noGrp="1"/>
          </p:cNvSpPr>
          <p:nvPr>
            <p:ph type="body" idx="2"/>
          </p:nvPr>
        </p:nvSpPr>
        <p:spPr>
          <a:xfrm>
            <a:off x="687465" y="4343400"/>
            <a:ext cx="10152367" cy="14478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98" name="Google Shape;98;p2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01"/>
        <p:cNvGrpSpPr/>
        <p:nvPr/>
      </p:nvGrpSpPr>
      <p:grpSpPr>
        <a:xfrm>
          <a:off x="0" y="0"/>
          <a:ext cx="0" cy="0"/>
          <a:chOff x="0" y="0"/>
          <a:chExt cx="0" cy="0"/>
        </a:xfrm>
      </p:grpSpPr>
      <p:pic>
        <p:nvPicPr>
          <p:cNvPr id="102" name="Google Shape;102;p3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03" name="Google Shape;103;p30"/>
          <p:cNvSpPr txBox="1">
            <a:spLocks noGrp="1"/>
          </p:cNvSpPr>
          <p:nvPr>
            <p:ph type="title"/>
          </p:nvPr>
        </p:nvSpPr>
        <p:spPr>
          <a:xfrm>
            <a:off x="685802" y="3308581"/>
            <a:ext cx="10131425"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alibri"/>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0"/>
          <p:cNvSpPr txBox="1">
            <a:spLocks noGrp="1"/>
          </p:cNvSpPr>
          <p:nvPr>
            <p:ph type="body" idx="1"/>
          </p:nvPr>
        </p:nvSpPr>
        <p:spPr>
          <a:xfrm>
            <a:off x="685801" y="4777381"/>
            <a:ext cx="10131426"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05" name="Google Shape;105;p3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3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Quote Name Card">
  <p:cSld name="Quote Name Card">
    <p:spTree>
      <p:nvGrpSpPr>
        <p:cNvPr id="1" name="Shape 108"/>
        <p:cNvGrpSpPr/>
        <p:nvPr/>
      </p:nvGrpSpPr>
      <p:grpSpPr>
        <a:xfrm>
          <a:off x="0" y="0"/>
          <a:ext cx="0" cy="0"/>
          <a:chOff x="0" y="0"/>
          <a:chExt cx="0" cy="0"/>
        </a:xfrm>
      </p:grpSpPr>
      <p:pic>
        <p:nvPicPr>
          <p:cNvPr id="109" name="Google Shape;109;p3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10" name="Google Shape;110;p31"/>
          <p:cNvSpPr txBox="1"/>
          <p:nvPr/>
        </p:nvSpPr>
        <p:spPr>
          <a:xfrm>
            <a:off x="10237867"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a:solidFill>
                  <a:schemeClr val="lt1"/>
                </a:solidFill>
                <a:latin typeface="Calibri"/>
                <a:ea typeface="Calibri"/>
                <a:cs typeface="Calibri"/>
                <a:sym typeface="Calibri"/>
              </a:rPr>
              <a:t>”</a:t>
            </a:r>
            <a:endParaRPr/>
          </a:p>
        </p:txBody>
      </p:sp>
      <p:sp>
        <p:nvSpPr>
          <p:cNvPr id="111" name="Google Shape;111;p31"/>
          <p:cNvSpPr txBox="1"/>
          <p:nvPr/>
        </p:nvSpPr>
        <p:spPr>
          <a:xfrm>
            <a:off x="488275" y="82333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alibri"/>
              <a:buNone/>
            </a:pPr>
            <a:r>
              <a:rPr lang="en-US" sz="8000" b="0" cap="none">
                <a:solidFill>
                  <a:schemeClr val="lt1"/>
                </a:solidFill>
                <a:latin typeface="Calibri"/>
                <a:ea typeface="Calibri"/>
                <a:cs typeface="Calibri"/>
                <a:sym typeface="Calibri"/>
              </a:rPr>
              <a:t>“</a:t>
            </a:r>
            <a:endParaRPr/>
          </a:p>
        </p:txBody>
      </p:sp>
      <p:sp>
        <p:nvSpPr>
          <p:cNvPr id="112" name="Google Shape;112;p31"/>
          <p:cNvSpPr txBox="1">
            <a:spLocks noGrp="1"/>
          </p:cNvSpPr>
          <p:nvPr>
            <p:ph type="title"/>
          </p:nvPr>
        </p:nvSpPr>
        <p:spPr>
          <a:xfrm>
            <a:off x="992267" y="609601"/>
            <a:ext cx="9550399"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alibri"/>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1"/>
          <p:cNvSpPr txBox="1">
            <a:spLocks noGrp="1"/>
          </p:cNvSpPr>
          <p:nvPr>
            <p:ph type="body" idx="1"/>
          </p:nvPr>
        </p:nvSpPr>
        <p:spPr>
          <a:xfrm>
            <a:off x="685800" y="3886200"/>
            <a:ext cx="10135436" cy="8890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400"/>
              <a:buNone/>
              <a:defRPr sz="24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14" name="Google Shape;114;p31"/>
          <p:cNvSpPr txBox="1">
            <a:spLocks noGrp="1"/>
          </p:cNvSpPr>
          <p:nvPr>
            <p:ph type="body" idx="2"/>
          </p:nvPr>
        </p:nvSpPr>
        <p:spPr>
          <a:xfrm>
            <a:off x="685799" y="4775200"/>
            <a:ext cx="10135436"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15" name="Google Shape;115;p3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rue or False">
  <p:cSld name="True or False">
    <p:spTree>
      <p:nvGrpSpPr>
        <p:cNvPr id="1" name="Shape 118"/>
        <p:cNvGrpSpPr/>
        <p:nvPr/>
      </p:nvGrpSpPr>
      <p:grpSpPr>
        <a:xfrm>
          <a:off x="0" y="0"/>
          <a:ext cx="0" cy="0"/>
          <a:chOff x="0" y="0"/>
          <a:chExt cx="0" cy="0"/>
        </a:xfrm>
      </p:grpSpPr>
      <p:pic>
        <p:nvPicPr>
          <p:cNvPr id="119" name="Google Shape;119;p32"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0" name="Google Shape;120;p32"/>
          <p:cNvSpPr txBox="1">
            <a:spLocks noGrp="1"/>
          </p:cNvSpPr>
          <p:nvPr>
            <p:ph type="title"/>
          </p:nvPr>
        </p:nvSpPr>
        <p:spPr>
          <a:xfrm>
            <a:off x="685801" y="609601"/>
            <a:ext cx="10131427" cy="274319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2"/>
          <p:cNvSpPr txBox="1">
            <a:spLocks noGrp="1"/>
          </p:cNvSpPr>
          <p:nvPr>
            <p:ph type="body" idx="1"/>
          </p:nvPr>
        </p:nvSpPr>
        <p:spPr>
          <a:xfrm>
            <a:off x="685801" y="3505200"/>
            <a:ext cx="10131428"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800"/>
              <a:buNone/>
              <a:defRPr sz="2800" b="0" cap="none">
                <a:solidFill>
                  <a:schemeClr val="lt1"/>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2" name="Google Shape;122;p32"/>
          <p:cNvSpPr txBox="1">
            <a:spLocks noGrp="1"/>
          </p:cNvSpPr>
          <p:nvPr>
            <p:ph type="body" idx="2"/>
          </p:nvPr>
        </p:nvSpPr>
        <p:spPr>
          <a:xfrm>
            <a:off x="685800" y="4343400"/>
            <a:ext cx="10131428"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123" name="Google Shape;123;p3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26"/>
        <p:cNvGrpSpPr/>
        <p:nvPr/>
      </p:nvGrpSpPr>
      <p:grpSpPr>
        <a:xfrm>
          <a:off x="0" y="0"/>
          <a:ext cx="0" cy="0"/>
          <a:chOff x="0" y="0"/>
          <a:chExt cx="0" cy="0"/>
        </a:xfrm>
      </p:grpSpPr>
      <p:pic>
        <p:nvPicPr>
          <p:cNvPr id="127" name="Google Shape;127;p3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28" name="Google Shape;128;p33"/>
          <p:cNvSpPr txBox="1">
            <a:spLocks noGrp="1"/>
          </p:cNvSpPr>
          <p:nvPr>
            <p:ph type="body" idx="1"/>
          </p:nvPr>
        </p:nvSpPr>
        <p:spPr>
          <a:xfrm rot="5400000">
            <a:off x="3926947" y="-1099079"/>
            <a:ext cx="3649133" cy="10131425"/>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29" name="Google Shape;129;p3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p3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35" name="Google Shape;135;p34"/>
          <p:cNvSpPr txBox="1">
            <a:spLocks noGrp="1"/>
          </p:cNvSpPr>
          <p:nvPr>
            <p:ph type="title"/>
          </p:nvPr>
        </p:nvSpPr>
        <p:spPr>
          <a:xfrm rot="5400000">
            <a:off x="7147151" y="2121124"/>
            <a:ext cx="5181601" cy="2158552"/>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4"/>
          <p:cNvSpPr txBox="1">
            <a:spLocks noGrp="1"/>
          </p:cNvSpPr>
          <p:nvPr>
            <p:ph type="body" idx="1"/>
          </p:nvPr>
        </p:nvSpPr>
        <p:spPr>
          <a:xfrm rot="5400000">
            <a:off x="2011058" y="-715658"/>
            <a:ext cx="5181600" cy="7832116"/>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137" name="Google Shape;137;p3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8"/>
        <p:cNvGrpSpPr/>
        <p:nvPr/>
      </p:nvGrpSpPr>
      <p:grpSpPr>
        <a:xfrm>
          <a:off x="0" y="0"/>
          <a:ext cx="0" cy="0"/>
          <a:chOff x="0" y="0"/>
          <a:chExt cx="0" cy="0"/>
        </a:xfrm>
      </p:grpSpPr>
      <p:pic>
        <p:nvPicPr>
          <p:cNvPr id="19" name="Google Shape;19;p19"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0" name="Google Shape;20;p19"/>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22" name="Google Shape;22;p19"/>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20"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7" name="Google Shape;27;p20"/>
          <p:cNvSpPr txBox="1">
            <a:spLocks noGrp="1"/>
          </p:cNvSpPr>
          <p:nvPr>
            <p:ph type="title"/>
          </p:nvPr>
        </p:nvSpPr>
        <p:spPr>
          <a:xfrm>
            <a:off x="685800" y="3308581"/>
            <a:ext cx="10131427"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000"/>
              <a:buFont typeface="Calibri"/>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body" idx="1"/>
          </p:nvPr>
        </p:nvSpPr>
        <p:spPr>
          <a:xfrm>
            <a:off x="685799" y="4777381"/>
            <a:ext cx="1013142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2000"/>
              <a:buNone/>
              <a:defRPr sz="2000" cap="none">
                <a:solidFill>
                  <a:schemeClr val="lt1"/>
                </a:solidFill>
              </a:defRPr>
            </a:lvl1pPr>
            <a:lvl2pPr marL="914400" lvl="1" indent="-228600" algn="l">
              <a:spcBef>
                <a:spcPts val="1000"/>
              </a:spcBef>
              <a:spcAft>
                <a:spcPts val="0"/>
              </a:spcAft>
              <a:buSzPts val="1800"/>
              <a:buNone/>
              <a:defRPr sz="1800">
                <a:solidFill>
                  <a:schemeClr val="lt1"/>
                </a:solidFill>
              </a:defRPr>
            </a:lvl2pPr>
            <a:lvl3pPr marL="1371600" lvl="2" indent="-228600" algn="l">
              <a:spcBef>
                <a:spcPts val="1000"/>
              </a:spcBef>
              <a:spcAft>
                <a:spcPts val="0"/>
              </a:spcAft>
              <a:buSzPts val="1600"/>
              <a:buNone/>
              <a:defRPr sz="1600">
                <a:solidFill>
                  <a:schemeClr val="lt1"/>
                </a:solidFill>
              </a:defRPr>
            </a:lvl3pPr>
            <a:lvl4pPr marL="1828800" lvl="3" indent="-228600" algn="l">
              <a:spcBef>
                <a:spcPts val="1000"/>
              </a:spcBef>
              <a:spcAft>
                <a:spcPts val="0"/>
              </a:spcAft>
              <a:buSzPts val="1400"/>
              <a:buNone/>
              <a:defRPr sz="1400">
                <a:solidFill>
                  <a:schemeClr val="lt1"/>
                </a:solidFill>
              </a:defRPr>
            </a:lvl4pPr>
            <a:lvl5pPr marL="2286000" lvl="4" indent="-228600" algn="l">
              <a:spcBef>
                <a:spcPts val="1000"/>
              </a:spcBef>
              <a:spcAft>
                <a:spcPts val="0"/>
              </a:spcAft>
              <a:buSzPts val="1400"/>
              <a:buNone/>
              <a:defRPr sz="1400">
                <a:solidFill>
                  <a:schemeClr val="lt1"/>
                </a:solidFill>
              </a:defRPr>
            </a:lvl5pPr>
            <a:lvl6pPr marL="2743200" lvl="5" indent="-228600" algn="l">
              <a:spcBef>
                <a:spcPts val="1000"/>
              </a:spcBef>
              <a:spcAft>
                <a:spcPts val="0"/>
              </a:spcAft>
              <a:buSzPts val="1400"/>
              <a:buNone/>
              <a:defRPr sz="1400">
                <a:solidFill>
                  <a:schemeClr val="lt1"/>
                </a:solidFill>
              </a:defRPr>
            </a:lvl6pPr>
            <a:lvl7pPr marL="3200400" lvl="6" indent="-228600" algn="l">
              <a:spcBef>
                <a:spcPts val="1000"/>
              </a:spcBef>
              <a:spcAft>
                <a:spcPts val="0"/>
              </a:spcAft>
              <a:buSzPts val="1400"/>
              <a:buNone/>
              <a:defRPr sz="1400">
                <a:solidFill>
                  <a:schemeClr val="lt1"/>
                </a:solidFill>
              </a:defRPr>
            </a:lvl7pPr>
            <a:lvl8pPr marL="3657600" lvl="7" indent="-228600" algn="l">
              <a:spcBef>
                <a:spcPts val="1000"/>
              </a:spcBef>
              <a:spcAft>
                <a:spcPts val="0"/>
              </a:spcAft>
              <a:buSzPts val="1400"/>
              <a:buNone/>
              <a:defRPr sz="1400">
                <a:solidFill>
                  <a:schemeClr val="lt1"/>
                </a:solidFill>
              </a:defRPr>
            </a:lvl8pPr>
            <a:lvl9pPr marL="4114800" lvl="8" indent="-228600" algn="l">
              <a:spcBef>
                <a:spcPts val="1000"/>
              </a:spcBef>
              <a:spcAft>
                <a:spcPts val="1000"/>
              </a:spcAft>
              <a:buSzPts val="1400"/>
              <a:buNone/>
              <a:defRPr sz="1400">
                <a:solidFill>
                  <a:schemeClr val="lt1"/>
                </a:solidFill>
              </a:defRPr>
            </a:lvl9pPr>
          </a:lstStyle>
          <a:p>
            <a:endParaRPr/>
          </a:p>
        </p:txBody>
      </p:sp>
      <p:sp>
        <p:nvSpPr>
          <p:cNvPr id="29" name="Google Shape;29;p20"/>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0"/>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32"/>
        <p:cNvGrpSpPr/>
        <p:nvPr/>
      </p:nvGrpSpPr>
      <p:grpSpPr>
        <a:xfrm>
          <a:off x="0" y="0"/>
          <a:ext cx="0" cy="0"/>
          <a:chOff x="0" y="0"/>
          <a:chExt cx="0" cy="0"/>
        </a:xfrm>
      </p:grpSpPr>
      <p:pic>
        <p:nvPicPr>
          <p:cNvPr id="33" name="Google Shape;33;p21"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34" name="Google Shape;34;p21"/>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body" idx="1"/>
          </p:nvPr>
        </p:nvSpPr>
        <p:spPr>
          <a:xfrm>
            <a:off x="685802" y="2142067"/>
            <a:ext cx="4995334" cy="3649134"/>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6" name="Google Shape;36;p21"/>
          <p:cNvSpPr txBox="1">
            <a:spLocks noGrp="1"/>
          </p:cNvSpPr>
          <p:nvPr>
            <p:ph type="body" idx="2"/>
          </p:nvPr>
        </p:nvSpPr>
        <p:spPr>
          <a:xfrm>
            <a:off x="5821895" y="2142067"/>
            <a:ext cx="4995332" cy="3649133"/>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37" name="Google Shape;37;p21"/>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1"/>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1"/>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0"/>
        <p:cNvGrpSpPr/>
        <p:nvPr/>
      </p:nvGrpSpPr>
      <p:grpSpPr>
        <a:xfrm>
          <a:off x="0" y="0"/>
          <a:ext cx="0" cy="0"/>
          <a:chOff x="0" y="0"/>
          <a:chExt cx="0" cy="0"/>
        </a:xfrm>
      </p:grpSpPr>
      <p:sp>
        <p:nvSpPr>
          <p:cNvPr id="41" name="Google Shape;41;p22"/>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body" idx="1"/>
          </p:nvPr>
        </p:nvSpPr>
        <p:spPr>
          <a:xfrm>
            <a:off x="973670" y="2218267"/>
            <a:ext cx="4709054"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3" name="Google Shape;43;p22"/>
          <p:cNvSpPr txBox="1">
            <a:spLocks noGrp="1"/>
          </p:cNvSpPr>
          <p:nvPr>
            <p:ph type="body" idx="2"/>
          </p:nvPr>
        </p:nvSpPr>
        <p:spPr>
          <a:xfrm>
            <a:off x="685801" y="2870201"/>
            <a:ext cx="4996923"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4" name="Google Shape;44;p22"/>
          <p:cNvSpPr txBox="1">
            <a:spLocks noGrp="1"/>
          </p:cNvSpPr>
          <p:nvPr>
            <p:ph type="body" idx="3"/>
          </p:nvPr>
        </p:nvSpPr>
        <p:spPr>
          <a:xfrm>
            <a:off x="6096003" y="2226734"/>
            <a:ext cx="47228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800"/>
              <a:buNone/>
              <a:defRPr sz="28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1000"/>
              </a:spcAft>
              <a:buSzPts val="1600"/>
              <a:buNone/>
              <a:defRPr sz="1600" b="1"/>
            </a:lvl9pPr>
          </a:lstStyle>
          <a:p>
            <a:endParaRPr/>
          </a:p>
        </p:txBody>
      </p:sp>
      <p:sp>
        <p:nvSpPr>
          <p:cNvPr id="45" name="Google Shape;45;p22"/>
          <p:cNvSpPr txBox="1">
            <a:spLocks noGrp="1"/>
          </p:cNvSpPr>
          <p:nvPr>
            <p:ph type="body" idx="4"/>
          </p:nvPr>
        </p:nvSpPr>
        <p:spPr>
          <a:xfrm>
            <a:off x="5823483" y="2870201"/>
            <a:ext cx="4995334" cy="2920998"/>
          </a:xfrm>
          <a:prstGeom prst="rect">
            <a:avLst/>
          </a:prstGeom>
          <a:noFill/>
          <a:ln>
            <a:noFill/>
          </a:ln>
        </p:spPr>
        <p:txBody>
          <a:bodyPr spcFirstLastPara="1" wrap="square" lIns="91425" tIns="45700" rIns="91425" bIns="45700" anchor="t"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46" name="Google Shape;46;p22"/>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49"/>
        <p:cNvGrpSpPr/>
        <p:nvPr/>
      </p:nvGrpSpPr>
      <p:grpSpPr>
        <a:xfrm>
          <a:off x="0" y="0"/>
          <a:ext cx="0" cy="0"/>
          <a:chOff x="0" y="0"/>
          <a:chExt cx="0" cy="0"/>
        </a:xfrm>
      </p:grpSpPr>
      <p:pic>
        <p:nvPicPr>
          <p:cNvPr id="50" name="Google Shape;50;p23"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1" name="Google Shape;51;p23"/>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3"/>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5"/>
        <p:cNvGrpSpPr/>
        <p:nvPr/>
      </p:nvGrpSpPr>
      <p:grpSpPr>
        <a:xfrm>
          <a:off x="0" y="0"/>
          <a:ext cx="0" cy="0"/>
          <a:chOff x="0" y="0"/>
          <a:chExt cx="0" cy="0"/>
        </a:xfrm>
      </p:grpSpPr>
      <p:pic>
        <p:nvPicPr>
          <p:cNvPr id="56" name="Google Shape;56;p24"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57" name="Google Shape;57;p24"/>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0"/>
        <p:cNvGrpSpPr/>
        <p:nvPr/>
      </p:nvGrpSpPr>
      <p:grpSpPr>
        <a:xfrm>
          <a:off x="0" y="0"/>
          <a:ext cx="0" cy="0"/>
          <a:chOff x="0" y="0"/>
          <a:chExt cx="0" cy="0"/>
        </a:xfrm>
      </p:grpSpPr>
      <p:pic>
        <p:nvPicPr>
          <p:cNvPr id="61" name="Google Shape;61;p25"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62" name="Google Shape;62;p25"/>
          <p:cNvSpPr txBox="1">
            <a:spLocks noGrp="1"/>
          </p:cNvSpPr>
          <p:nvPr>
            <p:ph type="title"/>
          </p:nvPr>
        </p:nvSpPr>
        <p:spPr>
          <a:xfrm>
            <a:off x="685800" y="2074333"/>
            <a:ext cx="3680885"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alibri"/>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body" idx="1"/>
          </p:nvPr>
        </p:nvSpPr>
        <p:spPr>
          <a:xfrm>
            <a:off x="4648201" y="609601"/>
            <a:ext cx="6169026" cy="5181600"/>
          </a:xfrm>
          <a:prstGeom prst="rect">
            <a:avLst/>
          </a:prstGeom>
          <a:noFill/>
          <a:ln>
            <a:noFill/>
          </a:ln>
        </p:spPr>
        <p:txBody>
          <a:bodyPr spcFirstLastPara="1" wrap="square" lIns="91425" tIns="45700" rIns="91425" bIns="45700" anchor="ctr" anchorCtr="0">
            <a:normAutofit/>
          </a:bodyPr>
          <a:lstStyle>
            <a:lvl1pPr marL="457200" lvl="0" indent="-342900" algn="l">
              <a:spcBef>
                <a:spcPts val="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1000"/>
              </a:spcAft>
              <a:buSzPts val="1800"/>
              <a:buChar char="•"/>
              <a:defRPr/>
            </a:lvl9pPr>
          </a:lstStyle>
          <a:p>
            <a:endParaRPr/>
          </a:p>
        </p:txBody>
      </p:sp>
      <p:sp>
        <p:nvSpPr>
          <p:cNvPr id="64" name="Google Shape;64;p25"/>
          <p:cNvSpPr txBox="1">
            <a:spLocks noGrp="1"/>
          </p:cNvSpPr>
          <p:nvPr>
            <p:ph type="body" idx="2"/>
          </p:nvPr>
        </p:nvSpPr>
        <p:spPr>
          <a:xfrm>
            <a:off x="685800" y="3445933"/>
            <a:ext cx="3680885"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00"/>
              <a:buNone/>
              <a:defRPr sz="16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65" name="Google Shape;65;p25"/>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8"/>
        <p:cNvGrpSpPr/>
        <p:nvPr/>
      </p:nvGrpSpPr>
      <p:grpSpPr>
        <a:xfrm>
          <a:off x="0" y="0"/>
          <a:ext cx="0" cy="0"/>
          <a:chOff x="0" y="0"/>
          <a:chExt cx="0" cy="0"/>
        </a:xfrm>
      </p:grpSpPr>
      <p:pic>
        <p:nvPicPr>
          <p:cNvPr id="69" name="Google Shape;69;p26" descr="Celestia-R1---OverlayContentHD.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70" name="Google Shape;70;p26"/>
          <p:cNvSpPr txBox="1">
            <a:spLocks noGrp="1"/>
          </p:cNvSpPr>
          <p:nvPr>
            <p:ph type="title"/>
          </p:nvPr>
        </p:nvSpPr>
        <p:spPr>
          <a:xfrm>
            <a:off x="685800" y="1600200"/>
            <a:ext cx="6164653"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alibri"/>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a:spLocks noGrp="1"/>
          </p:cNvSpPr>
          <p:nvPr>
            <p:ph type="pic" idx="2"/>
          </p:nvPr>
        </p:nvSpPr>
        <p:spPr>
          <a:xfrm>
            <a:off x="7536253" y="914400"/>
            <a:ext cx="3280974" cy="4572000"/>
          </a:xfrm>
          <a:prstGeom prst="roundRect">
            <a:avLst>
              <a:gd name="adj" fmla="val 4280"/>
            </a:avLst>
          </a:prstGeom>
          <a:noFill/>
          <a:ln w="50800" cap="sq" cmpd="dbl">
            <a:solidFill>
              <a:srgbClr val="FFFFFF"/>
            </a:solidFill>
            <a:prstDash val="solid"/>
            <a:miter lim="800000"/>
            <a:headEnd type="none" w="sm" len="sm"/>
            <a:tailEnd type="none" w="sm" len="sm"/>
          </a:ln>
          <a:effectLst>
            <a:outerShdw blurRad="254000" algn="tl" rotWithShape="0">
              <a:srgbClr val="000000">
                <a:alpha val="42745"/>
              </a:srgbClr>
            </a:outerShdw>
          </a:effectLst>
        </p:spPr>
      </p:sp>
      <p:sp>
        <p:nvSpPr>
          <p:cNvPr id="72" name="Google Shape;72;p26"/>
          <p:cNvSpPr txBox="1">
            <a:spLocks noGrp="1"/>
          </p:cNvSpPr>
          <p:nvPr>
            <p:ph type="body" idx="1"/>
          </p:nvPr>
        </p:nvSpPr>
        <p:spPr>
          <a:xfrm>
            <a:off x="685800" y="2971800"/>
            <a:ext cx="6164653" cy="1828800"/>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800"/>
              <a:buNone/>
              <a:defRPr sz="18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1000"/>
              </a:spcAft>
              <a:buSzPts val="900"/>
              <a:buNone/>
              <a:defRPr sz="900"/>
            </a:lvl9pPr>
          </a:lstStyle>
          <a:p>
            <a:endParaRPr/>
          </a:p>
        </p:txBody>
      </p:sp>
      <p:sp>
        <p:nvSpPr>
          <p:cNvPr id="73" name="Google Shape;73;p26"/>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6"/>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6"/>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B0E6"/>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685801" y="609600"/>
            <a:ext cx="10131425" cy="14562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alibri"/>
              <a:buNone/>
              <a:defRPr sz="3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7"/>
          <p:cNvSpPr txBox="1">
            <a:spLocks noGrp="1"/>
          </p:cNvSpPr>
          <p:nvPr>
            <p:ph type="body" idx="1"/>
          </p:nvPr>
        </p:nvSpPr>
        <p:spPr>
          <a:xfrm>
            <a:off x="685801" y="2142067"/>
            <a:ext cx="10131425" cy="3649133"/>
          </a:xfrm>
          <a:prstGeom prst="rect">
            <a:avLst/>
          </a:prstGeom>
          <a:noFill/>
          <a:ln>
            <a:noFill/>
          </a:ln>
        </p:spPr>
        <p:txBody>
          <a:bodyPr spcFirstLastPara="1" wrap="square" lIns="91425" tIns="45700" rIns="91425" bIns="45700" anchor="ctr" anchorCtr="0">
            <a:normAutofit/>
          </a:bodyPr>
          <a:lstStyle>
            <a:lvl1pPr marL="457200" marR="0" lvl="0" indent="-342900" algn="l" rtl="0">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589660" y="5870575"/>
            <a:ext cx="1600200" cy="3778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685800" y="5870575"/>
            <a:ext cx="7827659" cy="3778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10266060" y="5870575"/>
            <a:ext cx="551167" cy="3778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zeepedia.com/read.php?linear_programming_vitamin_contribution_decision_variables_operations_research&amp;b=66&amp;c=20"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zeepedia.com/read.php?linear_programming_vitamin_contribution_decision_variables_operations_research&amp;b=66&amp;c=20"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811842" y="101110"/>
            <a:ext cx="10428242" cy="975179"/>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4800"/>
              <a:buFont typeface="Calibri"/>
              <a:buNone/>
            </a:pPr>
            <a:r>
              <a:rPr lang="en-US"/>
              <a:t>FORMULATION OF LP MODEL</a:t>
            </a:r>
            <a:endParaRPr/>
          </a:p>
        </p:txBody>
      </p:sp>
      <p:sp>
        <p:nvSpPr>
          <p:cNvPr id="145" name="Google Shape;145;p1"/>
          <p:cNvSpPr txBox="1"/>
          <p:nvPr/>
        </p:nvSpPr>
        <p:spPr>
          <a:xfrm>
            <a:off x="910318" y="1310672"/>
            <a:ext cx="5251331" cy="461665"/>
          </a:xfrm>
          <a:prstGeom prst="rect">
            <a:avLst/>
          </a:prstGeom>
          <a:solidFill>
            <a:srgbClr val="CC00CC"/>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EED7F2"/>
                </a:solidFill>
                <a:latin typeface="Times New Roman"/>
                <a:ea typeface="Times New Roman"/>
                <a:cs typeface="Times New Roman"/>
                <a:sym typeface="Times New Roman"/>
              </a:rPr>
              <a:t>Mathematical Formulation of LP Model:</a:t>
            </a:r>
            <a:endParaRPr sz="1800">
              <a:solidFill>
                <a:srgbClr val="EED7F2"/>
              </a:solidFill>
              <a:latin typeface="Times New Roman"/>
              <a:ea typeface="Times New Roman"/>
              <a:cs typeface="Times New Roman"/>
              <a:sym typeface="Times New Roman"/>
            </a:endParaRPr>
          </a:p>
        </p:txBody>
      </p:sp>
      <p:sp>
        <p:nvSpPr>
          <p:cNvPr id="146" name="Google Shape;146;p1"/>
          <p:cNvSpPr txBox="1"/>
          <p:nvPr/>
        </p:nvSpPr>
        <p:spPr>
          <a:xfrm>
            <a:off x="914400" y="2110154"/>
            <a:ext cx="9439422" cy="35086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2060"/>
                </a:solidFill>
                <a:latin typeface="Calibri"/>
                <a:ea typeface="Calibri"/>
                <a:cs typeface="Calibri"/>
                <a:sym typeface="Calibri"/>
              </a:rPr>
              <a:t>STEP 1:</a:t>
            </a:r>
            <a:endParaRPr/>
          </a:p>
          <a:p>
            <a:pPr marL="0" marR="0" lvl="0" indent="0" algn="l" rtl="0">
              <a:spcBef>
                <a:spcPts val="0"/>
              </a:spcBef>
              <a:spcAft>
                <a:spcPts val="0"/>
              </a:spcAft>
              <a:buNone/>
            </a:pPr>
            <a:r>
              <a:rPr lang="en-US" sz="1800">
                <a:solidFill>
                  <a:srgbClr val="002060"/>
                </a:solidFill>
                <a:latin typeface="Calibri"/>
                <a:ea typeface="Calibri"/>
                <a:cs typeface="Calibri"/>
                <a:sym typeface="Calibri"/>
              </a:rPr>
              <a:t>		</a:t>
            </a:r>
            <a:r>
              <a:rPr lang="en-US" sz="1600" b="1">
                <a:solidFill>
                  <a:schemeClr val="dk1"/>
                </a:solidFill>
                <a:latin typeface="Tahoma"/>
                <a:ea typeface="Tahoma"/>
                <a:cs typeface="Tahoma"/>
                <a:sym typeface="Tahoma"/>
              </a:rPr>
              <a:t>Study the given situation and Identify the decision variables of the problem.</a:t>
            </a:r>
            <a:endParaRPr/>
          </a:p>
          <a:p>
            <a:pPr marL="0" marR="0" lvl="0" indent="0" algn="l" rtl="0">
              <a:spcBef>
                <a:spcPts val="0"/>
              </a:spcBef>
              <a:spcAft>
                <a:spcPts val="0"/>
              </a:spcAft>
              <a:buNone/>
            </a:pPr>
            <a:endParaRPr sz="2000">
              <a:solidFill>
                <a:srgbClr val="002060"/>
              </a:solidFill>
              <a:latin typeface="Calibri"/>
              <a:ea typeface="Calibri"/>
              <a:cs typeface="Calibri"/>
              <a:sym typeface="Calibri"/>
            </a:endParaRPr>
          </a:p>
          <a:p>
            <a:pPr marL="0" marR="0" lvl="0" indent="0" algn="l" rtl="0">
              <a:spcBef>
                <a:spcPts val="0"/>
              </a:spcBef>
              <a:spcAft>
                <a:spcPts val="0"/>
              </a:spcAft>
              <a:buNone/>
            </a:pPr>
            <a:r>
              <a:rPr lang="en-US" sz="2000" b="1">
                <a:solidFill>
                  <a:srgbClr val="002060"/>
                </a:solidFill>
                <a:latin typeface="Calibri"/>
                <a:ea typeface="Calibri"/>
                <a:cs typeface="Calibri"/>
                <a:sym typeface="Calibri"/>
              </a:rPr>
              <a:t>STEP 2:</a:t>
            </a:r>
            <a:endParaRPr/>
          </a:p>
          <a:p>
            <a:pPr marL="0" marR="0" lvl="0" indent="0" algn="l" rtl="0">
              <a:spcBef>
                <a:spcPts val="0"/>
              </a:spcBef>
              <a:spcAft>
                <a:spcPts val="0"/>
              </a:spcAft>
              <a:buNone/>
            </a:pPr>
            <a:r>
              <a:rPr lang="en-US" sz="2000">
                <a:solidFill>
                  <a:srgbClr val="002060"/>
                </a:solidFill>
                <a:latin typeface="Calibri"/>
                <a:ea typeface="Calibri"/>
                <a:cs typeface="Calibri"/>
                <a:sym typeface="Calibri"/>
              </a:rPr>
              <a:t>		</a:t>
            </a:r>
            <a:r>
              <a:rPr lang="en-US" sz="1600" b="1">
                <a:solidFill>
                  <a:schemeClr val="dk1"/>
                </a:solidFill>
                <a:latin typeface="Tahoma"/>
                <a:ea typeface="Tahoma"/>
                <a:cs typeface="Tahoma"/>
                <a:sym typeface="Tahoma"/>
              </a:rPr>
              <a:t>Formulate the objective function to be Optimized.</a:t>
            </a:r>
            <a:endParaRPr/>
          </a:p>
          <a:p>
            <a:pPr marL="0" marR="0" lvl="0" indent="0" algn="l" rtl="0">
              <a:spcBef>
                <a:spcPts val="0"/>
              </a:spcBef>
              <a:spcAft>
                <a:spcPts val="0"/>
              </a:spcAft>
              <a:buNone/>
            </a:pPr>
            <a:endParaRPr sz="1800">
              <a:solidFill>
                <a:srgbClr val="002060"/>
              </a:solidFill>
              <a:latin typeface="Calibri"/>
              <a:ea typeface="Calibri"/>
              <a:cs typeface="Calibri"/>
              <a:sym typeface="Calibri"/>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STEP 3:</a:t>
            </a:r>
            <a:endParaRPr/>
          </a:p>
          <a:p>
            <a:pPr marL="0" marR="0" lvl="0" indent="0" algn="l" rtl="0">
              <a:spcBef>
                <a:spcPts val="0"/>
              </a:spcBef>
              <a:spcAft>
                <a:spcPts val="0"/>
              </a:spcAft>
              <a:buNone/>
            </a:pPr>
            <a:r>
              <a:rPr lang="en-US" sz="1800">
                <a:solidFill>
                  <a:srgbClr val="002060"/>
                </a:solidFill>
                <a:latin typeface="Calibri"/>
                <a:ea typeface="Calibri"/>
                <a:cs typeface="Calibri"/>
                <a:sym typeface="Calibri"/>
              </a:rPr>
              <a:t>		</a:t>
            </a:r>
            <a:r>
              <a:rPr lang="en-US" sz="1600" b="1">
                <a:solidFill>
                  <a:schemeClr val="dk1"/>
                </a:solidFill>
                <a:latin typeface="Tahoma"/>
                <a:ea typeface="Tahoma"/>
                <a:cs typeface="Tahoma"/>
                <a:sym typeface="Tahoma"/>
              </a:rPr>
              <a:t>Formulate the constraints of the problem.</a:t>
            </a:r>
            <a:endParaRPr/>
          </a:p>
          <a:p>
            <a:pPr marL="0" marR="0" lvl="0" indent="0" algn="l" rtl="0">
              <a:spcBef>
                <a:spcPts val="0"/>
              </a:spcBef>
              <a:spcAft>
                <a:spcPts val="0"/>
              </a:spcAft>
              <a:buNone/>
            </a:pPr>
            <a:endParaRPr sz="1800">
              <a:solidFill>
                <a:srgbClr val="002060"/>
              </a:solidFill>
              <a:latin typeface="Calibri"/>
              <a:ea typeface="Calibri"/>
              <a:cs typeface="Calibri"/>
              <a:sym typeface="Calibri"/>
            </a:endParaRPr>
          </a:p>
          <a:p>
            <a:pPr marL="0" marR="0" lvl="0" indent="0" algn="l" rtl="0">
              <a:spcBef>
                <a:spcPts val="0"/>
              </a:spcBef>
              <a:spcAft>
                <a:spcPts val="0"/>
              </a:spcAft>
              <a:buNone/>
            </a:pPr>
            <a:r>
              <a:rPr lang="en-US" sz="1800" b="1">
                <a:solidFill>
                  <a:srgbClr val="002060"/>
                </a:solidFill>
                <a:latin typeface="Calibri"/>
                <a:ea typeface="Calibri"/>
                <a:cs typeface="Calibri"/>
                <a:sym typeface="Calibri"/>
              </a:rPr>
              <a:t>STEP 4:</a:t>
            </a:r>
            <a:endParaRPr/>
          </a:p>
          <a:p>
            <a:pPr marL="0" marR="0" lvl="0" indent="0" algn="l" rtl="0">
              <a:spcBef>
                <a:spcPts val="0"/>
              </a:spcBef>
              <a:spcAft>
                <a:spcPts val="0"/>
              </a:spcAft>
              <a:buNone/>
            </a:pPr>
            <a:r>
              <a:rPr lang="en-US" sz="1800">
                <a:solidFill>
                  <a:srgbClr val="002060"/>
                </a:solidFill>
                <a:latin typeface="Calibri"/>
                <a:ea typeface="Calibri"/>
                <a:cs typeface="Calibri"/>
                <a:sym typeface="Calibri"/>
              </a:rPr>
              <a:t>		</a:t>
            </a:r>
            <a:r>
              <a:rPr lang="en-US" sz="1600" b="1">
                <a:solidFill>
                  <a:schemeClr val="dk1"/>
                </a:solidFill>
                <a:latin typeface="Tahoma"/>
                <a:ea typeface="Tahoma"/>
                <a:cs typeface="Tahoma"/>
                <a:sym typeface="Tahoma"/>
              </a:rPr>
              <a:t>Add non-negativity restrictions.</a:t>
            </a:r>
            <a:endParaRPr/>
          </a:p>
          <a:p>
            <a:pPr marL="0" marR="0" lvl="0" indent="0" algn="l" rtl="0">
              <a:spcBef>
                <a:spcPts val="0"/>
              </a:spcBef>
              <a:spcAft>
                <a:spcPts val="0"/>
              </a:spcAft>
              <a:buNone/>
            </a:pPr>
            <a:endParaRPr sz="1800">
              <a:solidFill>
                <a:srgbClr val="00206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2"/>
          <p:cNvSpPr txBox="1"/>
          <p:nvPr/>
        </p:nvSpPr>
        <p:spPr>
          <a:xfrm>
            <a:off x="122203" y="820554"/>
            <a:ext cx="11873132" cy="5909310"/>
          </a:xfrm>
          <a:prstGeom prst="rect">
            <a:avLst/>
          </a:prstGeom>
          <a:solidFill>
            <a:schemeClr val="lt1"/>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C00000"/>
                </a:solidFill>
                <a:effectLst/>
                <a:uLnTx/>
                <a:uFillTx/>
                <a:latin typeface="Calibri"/>
                <a:ea typeface="Calibri"/>
                <a:cs typeface="Calibri"/>
                <a:sym typeface="Calibri"/>
              </a:rPr>
              <a:t>Example 4:</a:t>
            </a:r>
            <a:endParaRPr kumimoji="0" sz="1800" b="1" i="0" u="none" strike="noStrike" kern="0" cap="none" spc="0" normalizeH="0" baseline="0" noProof="0" dirty="0">
              <a:ln>
                <a:noFill/>
              </a:ln>
              <a:solidFill>
                <a:srgbClr val="C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Decision Variables: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X1 = # of All Silk ties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X2 = # of All Polyester ties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X3 = # of blend 1 polyester-cotton ties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X4 = # of blend 2 polyester-cotton ties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Profit: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Profit = Unit Sales Price – Unit Cost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Profit per all Silk tie = 6.7 – (0.125 * 21) = 6.7 – 2.625 = 4.08</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Profit per all Polyester tie = 3.55 – (0.08 * 6) = 3.55 – 0.48 = 3.07</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Profit per blend 1 tie = 4.31 – (0.05 * 6 + 0.05 * 9) = 4.31 – (0.30 + 0.45) = 4.31 – 0.75 = 3.56</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Profit per blend 2 tie = 4.81 – (0.03 * 6 + 0.07 * 9) = 4.81 – (0.18 + 0.63) = 4.81 – 0.81 = 4.00</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Objective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	Max Z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4.08 X1 +3.07 X2 + 3.56 X3 + 4.00 X4</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15" name="Google Shape;215;p12"/>
          <p:cNvSpPr txBox="1"/>
          <p:nvPr/>
        </p:nvSpPr>
        <p:spPr>
          <a:xfrm>
            <a:off x="38115" y="56268"/>
            <a:ext cx="11957220" cy="752729"/>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7030A0"/>
              </a:buClr>
              <a:buSzPts val="3000"/>
              <a:buFont typeface="Calibri"/>
              <a:buNone/>
              <a:tabLst/>
              <a:defRPr/>
            </a:pPr>
            <a:r>
              <a:rPr kumimoji="0" lang="en-US" sz="3000" b="1" i="0" u="sng" strike="noStrike" kern="0" cap="none" spc="0" normalizeH="0" baseline="0" noProof="0">
                <a:ln>
                  <a:noFill/>
                </a:ln>
                <a:solidFill>
                  <a:srgbClr val="7030A0"/>
                </a:solidFill>
                <a:effectLst/>
                <a:uLnTx/>
                <a:uFillTx/>
                <a:latin typeface="Calibri"/>
                <a:ea typeface="Calibri"/>
                <a:cs typeface="Calibri"/>
                <a:sym typeface="Calibri"/>
              </a:rPr>
              <a:t>SOLUTIONS</a:t>
            </a:r>
            <a:endParaRPr kumimoji="0" sz="3000" b="1" i="0" u="sng" strike="noStrike" kern="0" cap="none" spc="0" normalizeH="0" baseline="0" noProof="0">
              <a:ln>
                <a:noFill/>
              </a:ln>
              <a:solidFill>
                <a:srgbClr val="FF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281683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p:nvPr/>
        </p:nvSpPr>
        <p:spPr>
          <a:xfrm>
            <a:off x="122203" y="820554"/>
            <a:ext cx="11873132" cy="5909270"/>
          </a:xfrm>
          <a:prstGeom prst="rect">
            <a:avLst/>
          </a:prstGeom>
          <a:solidFill>
            <a:schemeClr val="lt1"/>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C00000"/>
                </a:solidFill>
                <a:effectLst/>
                <a:uLnTx/>
                <a:uFillTx/>
                <a:latin typeface="Calibri"/>
                <a:ea typeface="Calibri"/>
                <a:cs typeface="Calibri"/>
                <a:sym typeface="Calibri"/>
              </a:rPr>
              <a:t>Example 4:</a:t>
            </a:r>
            <a:endParaRPr kumimoji="0" sz="1800" b="1" i="0" u="none" strike="noStrike" kern="0" cap="none" spc="0" normalizeH="0" baseline="0" noProof="0" dirty="0">
              <a:ln>
                <a:noFill/>
              </a:ln>
              <a:solidFill>
                <a:srgbClr val="C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LP Model: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Maximize Z = 4.08 X</a:t>
            </a:r>
            <a:r>
              <a:rPr kumimoji="0" lang="en-US" sz="1800" b="0" i="0" u="none" strike="noStrike" kern="0" cap="none" spc="0" normalizeH="0" baseline="-25000" noProof="0" dirty="0">
                <a:ln>
                  <a:noFill/>
                </a:ln>
                <a:solidFill>
                  <a:srgbClr val="000000"/>
                </a:solidFill>
                <a:effectLst/>
                <a:uLnTx/>
                <a:uFillTx/>
                <a:latin typeface="Calibri"/>
                <a:ea typeface="Calibri"/>
                <a:cs typeface="Calibri"/>
                <a:sym typeface="Calibri"/>
              </a:rPr>
              <a:t>1</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+ 3.07 X</a:t>
            </a:r>
            <a:r>
              <a:rPr kumimoji="0" lang="en-US" sz="1800" b="0" i="0" u="none" strike="noStrike" kern="0" cap="none" spc="0" normalizeH="0" baseline="-25000" noProof="0" dirty="0">
                <a:ln>
                  <a:noFill/>
                </a:ln>
                <a:solidFill>
                  <a:srgbClr val="000000"/>
                </a:solidFill>
                <a:effectLst/>
                <a:uLnTx/>
                <a:uFillTx/>
                <a:latin typeface="Calibri"/>
                <a:ea typeface="Calibri"/>
                <a:cs typeface="Calibri"/>
                <a:sym typeface="Calibri"/>
              </a:rPr>
              <a:t>2</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+ 3.56 X</a:t>
            </a:r>
            <a:r>
              <a:rPr kumimoji="0" lang="en-US" sz="1800" b="0" i="0" u="none" strike="noStrike" kern="0" cap="none" spc="0" normalizeH="0" baseline="-25000" noProof="0" dirty="0">
                <a:ln>
                  <a:noFill/>
                </a:ln>
                <a:solidFill>
                  <a:srgbClr val="000000"/>
                </a:solidFill>
                <a:effectLst/>
                <a:uLnTx/>
                <a:uFillTx/>
                <a:latin typeface="Calibri"/>
                <a:ea typeface="Calibri"/>
                <a:cs typeface="Calibri"/>
                <a:sym typeface="Calibri"/>
              </a:rPr>
              <a:t>3</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+ 4.00 X</a:t>
            </a:r>
            <a:r>
              <a:rPr kumimoji="0" lang="en-US" sz="1800" b="0" i="0" u="none" strike="noStrike" kern="0" cap="none" spc="0" normalizeH="0" baseline="-25000" noProof="0" dirty="0">
                <a:ln>
                  <a:noFill/>
                </a:ln>
                <a:solidFill>
                  <a:srgbClr val="000000"/>
                </a:solidFill>
                <a:effectLst/>
                <a:uLnTx/>
                <a:uFillTx/>
                <a:latin typeface="Calibri"/>
                <a:ea typeface="Calibri"/>
                <a:cs typeface="Calibri"/>
                <a:sym typeface="Calibri"/>
              </a:rPr>
              <a:t>4</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Subject to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0.125 X1 				   ≤ 800        (yds of silk)</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0.08 X2 +  0.05 X3 + 0.30 x4  	   ≤ 3,000     (yds of polyester)</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0.05 X3 + 0.07 X4  	   ≤ 1,600     (yds of cotton)</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X1 				   ≥ 6,000     (contract min for silk)</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X1 				   ≤ 7,000     (contract max for silk)</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X2	 		   ≥ 10,000   (contract min for all polyester)</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X2		 	   ≤ 14,000   (contract max for all polyester)</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X3		   ≥ 13,000   (contract min for blend 1)</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X3		   ≤ 16,000   (contract max for blend 1)</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X4     ≥ 6,000      (contract min for blend 2)</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X4 	   ≤ 8,500      (contract max for blend 2)</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X1, X2, X3, X4 ≥ 0</a:t>
            </a:r>
            <a:endParaRPr kumimoji="0" sz="1800" b="1" i="1"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221" name="Google Shape;221;p13"/>
          <p:cNvSpPr txBox="1"/>
          <p:nvPr/>
        </p:nvSpPr>
        <p:spPr>
          <a:xfrm>
            <a:off x="38115" y="56268"/>
            <a:ext cx="11957220" cy="752729"/>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7030A0"/>
              </a:buClr>
              <a:buSzPts val="3000"/>
              <a:buFont typeface="Calibri"/>
              <a:buNone/>
              <a:tabLst/>
              <a:defRPr/>
            </a:pPr>
            <a:r>
              <a:rPr kumimoji="0" lang="en-US" sz="3000" b="1" i="0" u="sng" strike="noStrike" kern="0" cap="none" spc="0" normalizeH="0" baseline="0" noProof="0">
                <a:ln>
                  <a:noFill/>
                </a:ln>
                <a:solidFill>
                  <a:srgbClr val="7030A0"/>
                </a:solidFill>
                <a:effectLst/>
                <a:uLnTx/>
                <a:uFillTx/>
                <a:latin typeface="Calibri"/>
                <a:ea typeface="Calibri"/>
                <a:cs typeface="Calibri"/>
                <a:sym typeface="Calibri"/>
              </a:rPr>
              <a:t>SOLUTIONS</a:t>
            </a:r>
            <a:endParaRPr kumimoji="0" sz="3000" b="1" i="0" u="sng" strike="noStrike" kern="0" cap="none" spc="0" normalizeH="0" baseline="0" noProof="0">
              <a:ln>
                <a:noFill/>
              </a:ln>
              <a:solidFill>
                <a:srgbClr val="FF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42420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p:nvPr/>
        </p:nvSpPr>
        <p:spPr>
          <a:xfrm>
            <a:off x="122203" y="820554"/>
            <a:ext cx="11873132" cy="590931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C00000"/>
                </a:solidFill>
                <a:latin typeface="Calibri"/>
                <a:ea typeface="Calibri"/>
                <a:cs typeface="Calibri"/>
                <a:sym typeface="Calibri"/>
              </a:rPr>
              <a:t>Example 5:</a:t>
            </a: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An electronics company produces three types of parts for automatic washing machines .It </a:t>
            </a:r>
            <a:r>
              <a:rPr lang="en-US" sz="1800" b="1" dirty="0">
                <a:solidFill>
                  <a:schemeClr val="dk1"/>
                </a:solidFill>
                <a:latin typeface="Calibri"/>
                <a:ea typeface="Calibri"/>
                <a:cs typeface="Calibri"/>
                <a:sym typeface="Calibri"/>
              </a:rPr>
              <a:t>purchases castings</a:t>
            </a:r>
            <a:r>
              <a:rPr lang="en-US" sz="1800" dirty="0">
                <a:solidFill>
                  <a:schemeClr val="dk1"/>
                </a:solidFill>
                <a:latin typeface="Calibri"/>
                <a:ea typeface="Calibri"/>
                <a:cs typeface="Calibri"/>
                <a:sym typeface="Calibri"/>
              </a:rPr>
              <a:t> of the parts from a local foundry and then finishes the part on drilling, shaping and polishing machines. The </a:t>
            </a:r>
            <a:r>
              <a:rPr lang="en-US" sz="1800" b="1" dirty="0">
                <a:solidFill>
                  <a:srgbClr val="00B050"/>
                </a:solidFill>
                <a:latin typeface="Calibri"/>
                <a:ea typeface="Calibri"/>
                <a:cs typeface="Calibri"/>
                <a:sym typeface="Calibri"/>
              </a:rPr>
              <a:t>selling prices</a:t>
            </a:r>
            <a:r>
              <a:rPr lang="en-US" sz="1800" dirty="0">
                <a:solidFill>
                  <a:schemeClr val="dk1"/>
                </a:solidFill>
                <a:latin typeface="Calibri"/>
                <a:ea typeface="Calibri"/>
                <a:cs typeface="Calibri"/>
                <a:sym typeface="Calibri"/>
              </a:rPr>
              <a:t> of parts A, B, and C respectively are Rs </a:t>
            </a:r>
            <a:r>
              <a:rPr lang="en-US" sz="1800" b="1" dirty="0">
                <a:solidFill>
                  <a:srgbClr val="00B050"/>
                </a:solidFill>
                <a:latin typeface="Calibri"/>
                <a:ea typeface="Calibri"/>
                <a:cs typeface="Calibri"/>
                <a:sym typeface="Calibri"/>
              </a:rPr>
              <a:t>8</a:t>
            </a:r>
            <a:r>
              <a:rPr lang="en-US" sz="1800" dirty="0">
                <a:solidFill>
                  <a:schemeClr val="dk1"/>
                </a:solidFill>
                <a:latin typeface="Calibri"/>
                <a:ea typeface="Calibri"/>
                <a:cs typeface="Calibri"/>
                <a:sym typeface="Calibri"/>
              </a:rPr>
              <a:t>, Rs. </a:t>
            </a:r>
            <a:r>
              <a:rPr lang="en-US" sz="1800" b="1" dirty="0">
                <a:solidFill>
                  <a:srgbClr val="00B050"/>
                </a:solidFill>
                <a:latin typeface="Calibri"/>
                <a:ea typeface="Calibri"/>
                <a:cs typeface="Calibri"/>
                <a:sym typeface="Calibri"/>
              </a:rPr>
              <a:t>10</a:t>
            </a:r>
            <a:r>
              <a:rPr lang="en-US" sz="1800" dirty="0">
                <a:solidFill>
                  <a:schemeClr val="dk1"/>
                </a:solidFill>
                <a:latin typeface="Calibri"/>
                <a:ea typeface="Calibri"/>
                <a:cs typeface="Calibri"/>
                <a:sym typeface="Calibri"/>
              </a:rPr>
              <a:t> and Rs. </a:t>
            </a:r>
            <a:r>
              <a:rPr lang="en-US" sz="1800" b="1" dirty="0">
                <a:solidFill>
                  <a:srgbClr val="00B050"/>
                </a:solidFill>
                <a:latin typeface="Calibri"/>
                <a:ea typeface="Calibri"/>
                <a:cs typeface="Calibri"/>
                <a:sym typeface="Calibri"/>
              </a:rPr>
              <a:t>14</a:t>
            </a:r>
            <a:r>
              <a:rPr lang="en-US" sz="1800" dirty="0">
                <a:solidFill>
                  <a:schemeClr val="dk1"/>
                </a:solidFill>
                <a:latin typeface="Calibri"/>
                <a:ea typeface="Calibri"/>
                <a:cs typeface="Calibri"/>
                <a:sym typeface="Calibri"/>
              </a:rPr>
              <a:t>. All parts made can be sold. </a:t>
            </a:r>
            <a:r>
              <a:rPr lang="en-US" sz="1800" b="1" dirty="0">
                <a:solidFill>
                  <a:srgbClr val="0070C0"/>
                </a:solidFill>
                <a:latin typeface="Calibri"/>
                <a:ea typeface="Calibri"/>
                <a:cs typeface="Calibri"/>
                <a:sym typeface="Calibri"/>
              </a:rPr>
              <a:t>Castings</a:t>
            </a:r>
            <a:r>
              <a:rPr lang="en-US" sz="1800" dirty="0">
                <a:solidFill>
                  <a:schemeClr val="dk1"/>
                </a:solidFill>
                <a:latin typeface="Calibri"/>
                <a:ea typeface="Calibri"/>
                <a:cs typeface="Calibri"/>
                <a:sym typeface="Calibri"/>
              </a:rPr>
              <a:t> for parts A, B and C respectively cost Rs.</a:t>
            </a:r>
            <a:r>
              <a:rPr lang="en-US" sz="1800" b="1" dirty="0">
                <a:solidFill>
                  <a:srgbClr val="0070C0"/>
                </a:solidFill>
                <a:latin typeface="Calibri"/>
                <a:ea typeface="Calibri"/>
                <a:cs typeface="Calibri"/>
                <a:sym typeface="Calibri"/>
              </a:rPr>
              <a:t>5</a:t>
            </a:r>
            <a:r>
              <a:rPr lang="en-US" sz="1800" dirty="0">
                <a:solidFill>
                  <a:schemeClr val="dk1"/>
                </a:solidFill>
                <a:latin typeface="Calibri"/>
                <a:ea typeface="Calibri"/>
                <a:cs typeface="Calibri"/>
                <a:sym typeface="Calibri"/>
              </a:rPr>
              <a:t>, Rs.</a:t>
            </a:r>
            <a:r>
              <a:rPr lang="en-US" sz="1800" b="1" dirty="0">
                <a:solidFill>
                  <a:srgbClr val="0070C0"/>
                </a:solidFill>
                <a:latin typeface="Calibri"/>
                <a:ea typeface="Calibri"/>
                <a:cs typeface="Calibri"/>
                <a:sym typeface="Calibri"/>
              </a:rPr>
              <a:t>6</a:t>
            </a:r>
            <a:r>
              <a:rPr lang="en-US" sz="1800" dirty="0">
                <a:solidFill>
                  <a:schemeClr val="dk1"/>
                </a:solidFill>
                <a:latin typeface="Calibri"/>
                <a:ea typeface="Calibri"/>
                <a:cs typeface="Calibri"/>
                <a:sym typeface="Calibri"/>
              </a:rPr>
              <a:t> and Rs.</a:t>
            </a:r>
            <a:r>
              <a:rPr lang="en-US" sz="1800" b="1" dirty="0">
                <a:solidFill>
                  <a:srgbClr val="0070C0"/>
                </a:solidFill>
                <a:latin typeface="Calibri"/>
                <a:ea typeface="Calibri"/>
                <a:cs typeface="Calibri"/>
                <a:sym typeface="Calibri"/>
              </a:rPr>
              <a:t>10</a:t>
            </a:r>
            <a:r>
              <a:rPr lang="en-US" sz="1800" dirty="0">
                <a:solidFill>
                  <a:schemeClr val="dk1"/>
                </a:solidFill>
                <a:latin typeface="Calibri"/>
                <a:ea typeface="Calibri"/>
                <a:cs typeface="Calibri"/>
                <a:sym typeface="Calibri"/>
              </a:rPr>
              <a:t>.The shop possesses only one of each type of machine. </a:t>
            </a:r>
            <a:r>
              <a:rPr lang="en-US" sz="1800" b="1" dirty="0">
                <a:solidFill>
                  <a:srgbClr val="C00000"/>
                </a:solidFill>
                <a:latin typeface="Calibri"/>
                <a:ea typeface="Calibri"/>
                <a:cs typeface="Calibri"/>
                <a:sym typeface="Calibri"/>
              </a:rPr>
              <a:t>Cost per hour</a:t>
            </a:r>
            <a:r>
              <a:rPr lang="en-US" sz="1800" dirty="0">
                <a:solidFill>
                  <a:schemeClr val="dk1"/>
                </a:solidFill>
                <a:latin typeface="Calibri"/>
                <a:ea typeface="Calibri"/>
                <a:cs typeface="Calibri"/>
                <a:sym typeface="Calibri"/>
              </a:rPr>
              <a:t> to run each of the three machines are Rs.</a:t>
            </a:r>
            <a:r>
              <a:rPr lang="en-US" sz="1800" b="1" dirty="0">
                <a:solidFill>
                  <a:srgbClr val="C00000"/>
                </a:solidFill>
                <a:latin typeface="Calibri"/>
                <a:ea typeface="Calibri"/>
                <a:cs typeface="Calibri"/>
                <a:sym typeface="Calibri"/>
              </a:rPr>
              <a:t>20</a:t>
            </a:r>
            <a:r>
              <a:rPr lang="en-US" sz="1800" dirty="0">
                <a:solidFill>
                  <a:schemeClr val="dk1"/>
                </a:solidFill>
                <a:latin typeface="Calibri"/>
                <a:ea typeface="Calibri"/>
                <a:cs typeface="Calibri"/>
                <a:sym typeface="Calibri"/>
              </a:rPr>
              <a:t> for drilling, Rs.</a:t>
            </a:r>
            <a:r>
              <a:rPr lang="en-US" sz="1800" b="1" dirty="0">
                <a:solidFill>
                  <a:srgbClr val="C00000"/>
                </a:solidFill>
                <a:latin typeface="Calibri"/>
                <a:ea typeface="Calibri"/>
                <a:cs typeface="Calibri"/>
                <a:sym typeface="Calibri"/>
              </a:rPr>
              <a:t>30</a:t>
            </a:r>
            <a:r>
              <a:rPr lang="en-US" sz="1800" dirty="0">
                <a:solidFill>
                  <a:schemeClr val="dk1"/>
                </a:solidFill>
                <a:latin typeface="Calibri"/>
                <a:ea typeface="Calibri"/>
                <a:cs typeface="Calibri"/>
                <a:sym typeface="Calibri"/>
              </a:rPr>
              <a:t> for shaping and Rs.</a:t>
            </a:r>
            <a:r>
              <a:rPr lang="en-US" sz="1800" b="1" dirty="0">
                <a:solidFill>
                  <a:srgbClr val="C00000"/>
                </a:solidFill>
                <a:latin typeface="Calibri"/>
                <a:ea typeface="Calibri"/>
                <a:cs typeface="Calibri"/>
                <a:sym typeface="Calibri"/>
              </a:rPr>
              <a:t>30</a:t>
            </a:r>
            <a:r>
              <a:rPr lang="en-US" sz="1800" dirty="0">
                <a:solidFill>
                  <a:schemeClr val="dk1"/>
                </a:solidFill>
                <a:latin typeface="Calibri"/>
                <a:ea typeface="Calibri"/>
                <a:cs typeface="Calibri"/>
                <a:sym typeface="Calibri"/>
              </a:rPr>
              <a:t> for polishing. The capacities (parts per hour) for each part on each machine are shown in the following table.</a:t>
            </a: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Machine 			     Capacities Per Hour</a:t>
            </a:r>
            <a:br>
              <a:rPr lang="en-US" sz="1800" b="1" dirty="0">
                <a:solidFill>
                  <a:schemeClr val="dk1"/>
                </a:solidFill>
                <a:latin typeface="Calibri"/>
                <a:ea typeface="Calibri"/>
                <a:cs typeface="Calibri"/>
                <a:sym typeface="Calibri"/>
              </a:rPr>
            </a:br>
            <a:r>
              <a:rPr lang="en-US" sz="1800" b="1" dirty="0">
                <a:solidFill>
                  <a:schemeClr val="dk1"/>
                </a:solidFill>
                <a:latin typeface="Calibri"/>
                <a:ea typeface="Calibri"/>
                <a:cs typeface="Calibri"/>
                <a:sym typeface="Calibri"/>
              </a:rPr>
              <a:t>			              Part A 	              Part B 	               Part C</a:t>
            </a:r>
            <a:br>
              <a:rPr lang="en-US" sz="1800" b="1"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Drilling 				25 		40		 25</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Shaping 				25 		20 		20</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Polishing 				40 		30 		40</a:t>
            </a: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management of the shop wants to know how many parts of each type it should produce per hour in order to maximize profit for an hour’s run.</a:t>
            </a:r>
            <a:endParaRPr dirty="0"/>
          </a:p>
          <a:p>
            <a:pPr marL="0" marR="0" lvl="0" indent="0" algn="l" rtl="0">
              <a:spcBef>
                <a:spcPts val="0"/>
              </a:spcBef>
              <a:spcAft>
                <a:spcPts val="0"/>
              </a:spcAft>
              <a:buNone/>
            </a:pP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1. Formulate this problem as an LP model.</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2. Find the optimum solution of this problem.</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3. Formulate the duality of this problem, and then find its optimum solution.</a:t>
            </a:r>
            <a:endParaRPr sz="1800" b="1" i="1" dirty="0">
              <a:solidFill>
                <a:srgbClr val="C00000"/>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i="1" dirty="0">
              <a:solidFill>
                <a:schemeClr val="dk1"/>
              </a:solidFill>
              <a:latin typeface="Times New Roman"/>
              <a:ea typeface="Times New Roman"/>
              <a:cs typeface="Times New Roman"/>
              <a:sym typeface="Times New Roman"/>
            </a:endParaRPr>
          </a:p>
        </p:txBody>
      </p:sp>
      <p:sp>
        <p:nvSpPr>
          <p:cNvPr id="2" name="Google Shape;170;p5">
            <a:extLst>
              <a:ext uri="{FF2B5EF4-FFF2-40B4-BE49-F238E27FC236}">
                <a16:creationId xmlns:a16="http://schemas.microsoft.com/office/drawing/2014/main" id="{D60EEDE2-77EB-FF59-BD29-B56961787E79}"/>
              </a:ext>
            </a:extLst>
          </p:cNvPr>
          <p:cNvSpPr txBox="1"/>
          <p:nvPr/>
        </p:nvSpPr>
        <p:spPr>
          <a:xfrm>
            <a:off x="38114" y="28132"/>
            <a:ext cx="12153885"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dirty="0">
                <a:solidFill>
                  <a:srgbClr val="7030A0"/>
                </a:solidFill>
                <a:latin typeface="Calibri"/>
                <a:ea typeface="Calibri"/>
                <a:cs typeface="Calibri"/>
                <a:sym typeface="Calibri"/>
              </a:rPr>
              <a:t>EXAMPLES – MODEL FORMULATIONS </a:t>
            </a:r>
            <a:r>
              <a:rPr lang="en-US" sz="3000" b="1" u="sng" cap="none" dirty="0">
                <a:solidFill>
                  <a:srgbClr val="FF0000"/>
                </a:solidFill>
                <a:latin typeface="Calibri"/>
                <a:ea typeface="Calibri"/>
                <a:cs typeface="Calibri"/>
                <a:sym typeface="Calibri"/>
              </a:rPr>
              <a:t>(RESOURCE ALLOCATION PROBLEM)</a:t>
            </a:r>
            <a:endParaRPr sz="3000" b="1" u="sng" cap="none" dirty="0">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p:nvPr/>
        </p:nvSpPr>
        <p:spPr>
          <a:xfrm>
            <a:off x="122203" y="820554"/>
            <a:ext cx="11873132" cy="5909310"/>
          </a:xfrm>
          <a:prstGeom prst="rect">
            <a:avLst/>
          </a:prstGeom>
          <a:solidFill>
            <a:schemeClr val="lt1"/>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C00000"/>
                </a:solidFill>
                <a:effectLst/>
                <a:uLnTx/>
                <a:uFillTx/>
                <a:latin typeface="Calibri"/>
                <a:ea typeface="Calibri"/>
                <a:cs typeface="Calibri"/>
                <a:sym typeface="Calibri"/>
              </a:rPr>
              <a:t>Example 5:</a:t>
            </a:r>
            <a:endParaRPr kumimoji="0" sz="1800" b="1" i="0" u="none" strike="noStrike" kern="0" cap="none" spc="0" normalizeH="0" baseline="0" noProof="0">
              <a:ln>
                <a:noFill/>
              </a:ln>
              <a:solidFill>
                <a:srgbClr val="C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27" name="Google Shape;227;p14"/>
          <p:cNvSpPr txBox="1"/>
          <p:nvPr/>
        </p:nvSpPr>
        <p:spPr>
          <a:xfrm>
            <a:off x="38115" y="56268"/>
            <a:ext cx="11957220" cy="752729"/>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7030A0"/>
              </a:buClr>
              <a:buSzPts val="3000"/>
              <a:buFont typeface="Calibri"/>
              <a:buNone/>
              <a:tabLst/>
              <a:defRPr/>
            </a:pPr>
            <a:r>
              <a:rPr kumimoji="0" lang="en-US" sz="3000" b="1" i="0" u="sng" strike="noStrike" kern="0" cap="none" spc="0" normalizeH="0" baseline="0" noProof="0">
                <a:ln>
                  <a:noFill/>
                </a:ln>
                <a:solidFill>
                  <a:srgbClr val="7030A0"/>
                </a:solidFill>
                <a:effectLst/>
                <a:uLnTx/>
                <a:uFillTx/>
                <a:latin typeface="Calibri"/>
                <a:ea typeface="Calibri"/>
                <a:cs typeface="Calibri"/>
                <a:sym typeface="Calibri"/>
              </a:rPr>
              <a:t>SOLUTIONS</a:t>
            </a:r>
            <a:endParaRPr kumimoji="0" sz="3000" b="1" i="0" u="sng" strike="noStrike" kern="0" cap="none" spc="0" normalizeH="0" baseline="0" noProof="0">
              <a:ln>
                <a:noFill/>
              </a:ln>
              <a:solidFill>
                <a:srgbClr val="FF0000"/>
              </a:solidFill>
              <a:effectLst/>
              <a:uLnTx/>
              <a:uFillTx/>
              <a:latin typeface="Calibri"/>
              <a:ea typeface="Calibri"/>
              <a:cs typeface="Calibri"/>
              <a:sym typeface="Calibri"/>
            </a:endParaRPr>
          </a:p>
        </p:txBody>
      </p:sp>
      <p:sp>
        <p:nvSpPr>
          <p:cNvPr id="228" name="Google Shape;228;p14"/>
          <p:cNvSpPr/>
          <p:nvPr/>
        </p:nvSpPr>
        <p:spPr>
          <a:xfrm>
            <a:off x="274317" y="1265658"/>
            <a:ext cx="11234058" cy="535527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Particulars 			Contribution Per Hour</a:t>
            </a:r>
            <a:b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			Part A 			Part B 			Part C</a:t>
            </a:r>
            <a:b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Purchase Price 		5 			6		 	10</a:t>
            </a:r>
            <a:b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 Drilling Cost		20/25=0.8		20/40=0.5 		20/25=0.8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 Shaping Cost		30/25=1.2		30/20=1.5 		30/20=1.5</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 Polishing Cost		30/40=0.75		30/30=1    		30/40=0.75</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e. Total Cost		7.75			9			13.05</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f. Selling Price		8.00			10.0			14.00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 Profit (f-e)		0.25			1			0.95</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Max</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Z = 0.25 X1 + X2 + 0.95 X3</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Subject to</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1/25 X1 + 1/40 X2 + 1/25 X3 ≤ 1		(Drilling Constraint)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1/25 X1 + 1/20 X2 + 1/20 X3 ≤ 1		(Shaping Constraint)</a:t>
            </a:r>
            <a:endParaRPr kumimoji="0" sz="1800" b="1" i="1"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1/40 X1 + 1/30 X2 + 1/40 X3 ≤ 1		(Polishing Constraint)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X1, X2, X3 ≥ 0</a:t>
            </a:r>
            <a:endParaRPr kumimoji="0" sz="1800" b="1" i="1"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Tree>
    <p:extLst>
      <p:ext uri="{BB962C8B-B14F-4D97-AF65-F5344CB8AC3E}">
        <p14:creationId xmlns:p14="http://schemas.microsoft.com/office/powerpoint/2010/main" val="132887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8"/>
          <p:cNvSpPr txBox="1"/>
          <p:nvPr/>
        </p:nvSpPr>
        <p:spPr>
          <a:xfrm>
            <a:off x="122203" y="820554"/>
            <a:ext cx="11873132" cy="590931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Calibri"/>
                <a:ea typeface="Calibri"/>
                <a:cs typeface="Calibri"/>
                <a:sym typeface="Calibri"/>
              </a:rPr>
              <a:t>Example 6:</a:t>
            </a:r>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Mr. Majid Khan has Rs. 70, 000 to investment in several alternatives. The alternative investments are national certificates with an 8.5% return, Defence Savings Certificates with a 10% return, NIT with a 6.5% return, and khas deposit with a return of 13%. Each alternative has the same time until maturity. In addition, each investment alternative has a different perceived risk thus creating a desire to diversify. Majid Khan wants to know how much to invest in each alternative in order to maximize the return.</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The following guidelines have been established for diversifying the investments and lessening the risk</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1. No more than 20% of the total investment should be in khas deposit.</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2. The amount invested in Defence Savings Certificates should not exceed the amount invested in the other three alternatives.</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3. At least 30% of the investment should be in NIT and Defence Savings Certificates.</a:t>
            </a:r>
            <a:endParaRPr/>
          </a:p>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4. The ration of the amount invested in national certificates to the amount invested in NIT should not </a:t>
            </a:r>
            <a:r>
              <a:rPr lang="en-US" sz="1800">
                <a:solidFill>
                  <a:schemeClr val="dk1"/>
                </a:solidFill>
                <a:latin typeface="Calibri"/>
                <a:ea typeface="Calibri"/>
                <a:cs typeface="Calibri"/>
                <a:sym typeface="Calibri"/>
              </a:rPr>
              <a:t>exceed one to three.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 name="Google Shape;170;p5">
            <a:extLst>
              <a:ext uri="{FF2B5EF4-FFF2-40B4-BE49-F238E27FC236}">
                <a16:creationId xmlns:a16="http://schemas.microsoft.com/office/drawing/2014/main" id="{0B5C3E61-E933-A5BD-9A87-6A7190D1A5F9}"/>
              </a:ext>
            </a:extLst>
          </p:cNvPr>
          <p:cNvSpPr txBox="1"/>
          <p:nvPr/>
        </p:nvSpPr>
        <p:spPr>
          <a:xfrm>
            <a:off x="38114" y="28132"/>
            <a:ext cx="12153885"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dirty="0">
                <a:solidFill>
                  <a:srgbClr val="7030A0"/>
                </a:solidFill>
                <a:latin typeface="Calibri"/>
                <a:ea typeface="Calibri"/>
                <a:cs typeface="Calibri"/>
                <a:sym typeface="Calibri"/>
              </a:rPr>
              <a:t>EXAMPLES – MODEL FORMULATIONS </a:t>
            </a:r>
            <a:r>
              <a:rPr lang="en-US" sz="3000" b="1" u="sng" cap="none" dirty="0">
                <a:solidFill>
                  <a:srgbClr val="FF0000"/>
                </a:solidFill>
                <a:latin typeface="Calibri"/>
                <a:ea typeface="Calibri"/>
                <a:cs typeface="Calibri"/>
                <a:sym typeface="Calibri"/>
              </a:rPr>
              <a:t>(RESOURCE ALLOCATION PROBLEM)</a:t>
            </a:r>
            <a:endParaRPr sz="3000" b="1" u="sng" cap="none" dirty="0">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p:nvPr/>
        </p:nvSpPr>
        <p:spPr>
          <a:xfrm>
            <a:off x="122203" y="820554"/>
            <a:ext cx="11873132" cy="5909310"/>
          </a:xfrm>
          <a:prstGeom prst="rect">
            <a:avLst/>
          </a:prstGeom>
          <a:solidFill>
            <a:schemeClr val="lt1"/>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C00000"/>
                </a:solidFill>
                <a:effectLst/>
                <a:uLnTx/>
                <a:uFillTx/>
                <a:latin typeface="Calibri"/>
                <a:ea typeface="Calibri"/>
                <a:cs typeface="Calibri"/>
                <a:sym typeface="Calibri"/>
              </a:rPr>
              <a:t>Example 6:</a:t>
            </a:r>
            <a:endParaRPr kumimoji="0" sz="1800" b="1" i="0" u="none" strike="noStrike" kern="0" cap="none" spc="0" normalizeH="0" baseline="0" noProof="0">
              <a:ln>
                <a:noFill/>
              </a:ln>
              <a:solidFill>
                <a:srgbClr val="C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34" name="Google Shape;234;p15"/>
          <p:cNvSpPr txBox="1"/>
          <p:nvPr/>
        </p:nvSpPr>
        <p:spPr>
          <a:xfrm>
            <a:off x="38115" y="56268"/>
            <a:ext cx="11957220" cy="752729"/>
          </a:xfrm>
          <a:prstGeom prst="rect">
            <a:avLst/>
          </a:prstGeom>
          <a:noFill/>
          <a:ln>
            <a:noFill/>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7030A0"/>
              </a:buClr>
              <a:buSzPts val="3000"/>
              <a:buFont typeface="Calibri"/>
              <a:buNone/>
              <a:tabLst/>
              <a:defRPr/>
            </a:pPr>
            <a:r>
              <a:rPr kumimoji="0" lang="en-US" sz="3000" b="1" i="0" u="sng" strike="noStrike" kern="0" cap="none" spc="0" normalizeH="0" baseline="0" noProof="0">
                <a:ln>
                  <a:noFill/>
                </a:ln>
                <a:solidFill>
                  <a:srgbClr val="7030A0"/>
                </a:solidFill>
                <a:effectLst/>
                <a:uLnTx/>
                <a:uFillTx/>
                <a:latin typeface="Calibri"/>
                <a:ea typeface="Calibri"/>
                <a:cs typeface="Calibri"/>
                <a:sym typeface="Calibri"/>
              </a:rPr>
              <a:t>SOLUTIONS</a:t>
            </a:r>
            <a:endParaRPr kumimoji="0" sz="3000" b="1" i="0" u="sng" strike="noStrike" kern="0" cap="none" spc="0" normalizeH="0" baseline="0" noProof="0">
              <a:ln>
                <a:noFill/>
              </a:ln>
              <a:solidFill>
                <a:srgbClr val="FF0000"/>
              </a:solidFill>
              <a:effectLst/>
              <a:uLnTx/>
              <a:uFillTx/>
              <a:latin typeface="Calibri"/>
              <a:ea typeface="Calibri"/>
              <a:cs typeface="Calibri"/>
              <a:sym typeface="Calibri"/>
            </a:endParaRPr>
          </a:p>
        </p:txBody>
      </p:sp>
      <p:sp>
        <p:nvSpPr>
          <p:cNvPr id="235" name="Google Shape;235;p15"/>
          <p:cNvSpPr/>
          <p:nvPr/>
        </p:nvSpPr>
        <p:spPr>
          <a:xfrm>
            <a:off x="235131" y="1320916"/>
            <a:ext cx="10802982" cy="480127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complete LP model for this problem can be summarized as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Maximize Z = .085 X1 + .100 X2 + .065 X3 + .130 X4</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Subject to</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X4  ≤ 14, 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X1 + X2 - X3 - X4  ≤ 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X2 + X3          ≥ 21, 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3X1 	      - X3          ≤ 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X1 + X2+ X3 + X4 = 70, 000</a:t>
            </a:r>
            <a:endParaRPr kumimoji="0" lang="en-US" sz="1400" b="0" i="0" u="none" strike="noStrike" kern="0" cap="none" spc="0" normalizeH="0" baseline="0" noProof="0" dirty="0">
              <a:ln>
                <a:noFill/>
              </a:ln>
              <a:solidFill>
                <a:srgbClr val="000000"/>
              </a:solidFill>
              <a:effectLst/>
              <a:uLnTx/>
              <a:uFillTx/>
              <a:latin typeface="Arial"/>
              <a:ea typeface="Calibri"/>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X1, X2, X3, X4, &gt; 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For Model Detail: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https://www.zeepedia.com/read.php?linear_programming_vitamin_contribution_decision_variables_operations_research&amp;b=66&amp;c=20</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824895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9"/>
          <p:cNvSpPr txBox="1"/>
          <p:nvPr/>
        </p:nvSpPr>
        <p:spPr>
          <a:xfrm>
            <a:off x="122203" y="820554"/>
            <a:ext cx="11873132" cy="590931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Calibri"/>
                <a:ea typeface="Calibri"/>
                <a:cs typeface="Calibri"/>
                <a:sym typeface="Calibri"/>
              </a:rPr>
              <a:t>Example 1:</a:t>
            </a:r>
            <a:endParaRPr sz="1800" b="1">
              <a:solidFill>
                <a:srgbClr val="C00000"/>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9"/>
          <p:cNvSpPr txBox="1"/>
          <p:nvPr/>
        </p:nvSpPr>
        <p:spPr>
          <a:xfrm>
            <a:off x="38115" y="56268"/>
            <a:ext cx="11957220"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a:solidFill>
                  <a:srgbClr val="7030A0"/>
                </a:solidFill>
                <a:latin typeface="Calibri"/>
                <a:ea typeface="Calibri"/>
                <a:cs typeface="Calibri"/>
                <a:sym typeface="Calibri"/>
              </a:rPr>
              <a:t>SOLUTIONS</a:t>
            </a:r>
            <a:endParaRPr sz="3000" b="1" u="sng" cap="none">
              <a:solidFill>
                <a:srgbClr val="FF0000"/>
              </a:solidFill>
              <a:latin typeface="Calibri"/>
              <a:ea typeface="Calibri"/>
              <a:cs typeface="Calibri"/>
              <a:sym typeface="Calibri"/>
            </a:endParaRPr>
          </a:p>
        </p:txBody>
      </p:sp>
      <p:sp>
        <p:nvSpPr>
          <p:cNvPr id="195" name="Google Shape;195;p9"/>
          <p:cNvSpPr/>
          <p:nvPr/>
        </p:nvSpPr>
        <p:spPr>
          <a:xfrm>
            <a:off x="1084219" y="2021471"/>
            <a:ext cx="6544490" cy="2031325"/>
          </a:xfrm>
          <a:prstGeom prst="rect">
            <a:avLst/>
          </a:prstGeom>
          <a:noFill/>
          <a:ln>
            <a:noFill/>
          </a:ln>
        </p:spPr>
        <p:txBody>
          <a:bodyPr spcFirstLastPara="1" wrap="square" lIns="457050"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Maximize (Z) = 20 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+ 30 x</a:t>
            </a:r>
            <a:r>
              <a:rPr lang="en-US" sz="1800" b="1" i="0" u="none" strike="noStrike" cap="none" baseline="-25000" dirty="0">
                <a:solidFill>
                  <a:schemeClr val="dk1"/>
                </a:solidFill>
                <a:latin typeface="Bookman Old Style"/>
                <a:ea typeface="Bookman Old Style"/>
                <a:cs typeface="Bookman Old Style"/>
                <a:sym typeface="Bookman Old Style"/>
              </a:rPr>
              <a:t>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Bookman Old Style"/>
              <a:buNone/>
            </a:pPr>
            <a:r>
              <a:rPr lang="en-US" sz="1800" i="0" u="none" strike="noStrike" cap="none" dirty="0">
                <a:solidFill>
                  <a:schemeClr val="dk1"/>
                </a:solidFill>
                <a:latin typeface="Bookman Old Style"/>
                <a:ea typeface="Bookman Old Style"/>
                <a:cs typeface="Bookman Old Style"/>
                <a:sym typeface="Bookman Old Style"/>
              </a:rPr>
              <a:t>Subject to </a:t>
            </a:r>
            <a:endParaRPr dirty="0"/>
          </a:p>
          <a:p>
            <a:pPr marL="0" marR="0" lvl="0" indent="0" algn="l" rtl="0">
              <a:lnSpc>
                <a:spcPct val="100000"/>
              </a:lnSpc>
              <a:spcBef>
                <a:spcPts val="0"/>
              </a:spcBef>
              <a:spcAft>
                <a:spcPts val="0"/>
              </a:spcAft>
              <a:buClr>
                <a:schemeClr val="dk1"/>
              </a:buClr>
              <a:buSzPts val="1800"/>
              <a:buFont typeface="Bookman Old Style"/>
              <a:buNone/>
            </a:pPr>
            <a:r>
              <a:rPr lang="en-US" sz="1800" b="1" dirty="0">
                <a:solidFill>
                  <a:schemeClr val="dk1"/>
                </a:solidFill>
                <a:latin typeface="Bookman Old Style"/>
                <a:ea typeface="Bookman Old Style"/>
                <a:cs typeface="Bookman Old Style"/>
                <a:sym typeface="Bookman Old Style"/>
              </a:rPr>
              <a:t>	</a:t>
            </a:r>
            <a:endParaRPr dirty="0"/>
          </a:p>
          <a:p>
            <a:pPr marL="0" marR="0" lvl="0" indent="0" algn="l" rtl="0">
              <a:lnSpc>
                <a:spcPct val="100000"/>
              </a:lnSpc>
              <a:spcBef>
                <a:spcPts val="0"/>
              </a:spcBef>
              <a:spcAft>
                <a:spcPts val="0"/>
              </a:spcAft>
              <a:buClr>
                <a:schemeClr val="dk1"/>
              </a:buClr>
              <a:buSzPts val="1800"/>
              <a:buFont typeface="Bookman Old Style"/>
              <a:buNone/>
            </a:pPr>
            <a:r>
              <a:rPr lang="en-US" sz="1800" b="1" dirty="0">
                <a:solidFill>
                  <a:schemeClr val="dk1"/>
                </a:solidFill>
                <a:latin typeface="Bookman Old Style"/>
                <a:ea typeface="Bookman Old Style"/>
                <a:cs typeface="Bookman Old Style"/>
                <a:sym typeface="Bookman Old Style"/>
              </a:rPr>
              <a:t>    </a:t>
            </a:r>
            <a:r>
              <a:rPr lang="en-US" sz="1800" b="1" i="0" u="none" strike="noStrike" cap="none" dirty="0">
                <a:solidFill>
                  <a:schemeClr val="dk1"/>
                </a:solidFill>
                <a:latin typeface="Bookman Old Style"/>
                <a:ea typeface="Bookman Old Style"/>
                <a:cs typeface="Bookman Old Style"/>
                <a:sym typeface="Bookman Old Style"/>
              </a:rPr>
              <a:t>2x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+5x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i="0" u="none" strike="noStrike" cap="none" dirty="0">
                <a:solidFill>
                  <a:schemeClr val="dk1"/>
                </a:solidFill>
                <a:latin typeface="Bookman Old Style"/>
                <a:ea typeface="Bookman Old Style"/>
                <a:cs typeface="Bookman Old Style"/>
                <a:sym typeface="Bookman Old Style"/>
              </a:rPr>
              <a:t>≤ 50	   </a:t>
            </a:r>
            <a:r>
              <a:rPr lang="en-US" sz="1800" i="0" u="none" strike="noStrike" cap="none" dirty="0">
                <a:solidFill>
                  <a:schemeClr val="dk1"/>
                </a:solidFill>
                <a:latin typeface="Bookman Old Style"/>
                <a:ea typeface="Bookman Old Style"/>
                <a:cs typeface="Bookman Old Style"/>
                <a:sym typeface="Bookman Old Style"/>
              </a:rPr>
              <a:t>(Material Constraint)</a:t>
            </a:r>
            <a:endParaRPr dirty="0"/>
          </a:p>
          <a:p>
            <a:pPr marL="0" marR="0" lvl="0" indent="0" algn="l" rtl="0">
              <a:spcBef>
                <a:spcPts val="0"/>
              </a:spcBef>
              <a:spcAft>
                <a:spcPts val="0"/>
              </a:spcAft>
              <a:buNone/>
            </a:pPr>
            <a:r>
              <a:rPr lang="en-US" sz="1800" b="1" i="0" u="none" strike="noStrike" cap="none" dirty="0">
                <a:solidFill>
                  <a:schemeClr val="dk1"/>
                </a:solidFill>
                <a:latin typeface="Bookman Old Style"/>
                <a:ea typeface="Bookman Old Style"/>
                <a:cs typeface="Bookman Old Style"/>
                <a:sym typeface="Bookman Old Style"/>
              </a:rPr>
              <a:t>    4x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+3x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i="0" u="none" strike="noStrike" cap="none" dirty="0">
                <a:solidFill>
                  <a:schemeClr val="dk1"/>
                </a:solidFill>
                <a:latin typeface="Bookman Old Style"/>
                <a:ea typeface="Bookman Old Style"/>
                <a:cs typeface="Bookman Old Style"/>
                <a:sym typeface="Bookman Old Style"/>
              </a:rPr>
              <a:t>≤ 60	   </a:t>
            </a:r>
            <a:r>
              <a:rPr lang="en-US" sz="1800" dirty="0">
                <a:solidFill>
                  <a:schemeClr val="dk1"/>
                </a:solidFill>
                <a:latin typeface="Bookman Old Style"/>
                <a:ea typeface="Bookman Old Style"/>
                <a:cs typeface="Bookman Old Style"/>
                <a:sym typeface="Bookman Old Style"/>
              </a:rPr>
              <a:t>(</a:t>
            </a:r>
            <a:r>
              <a:rPr lang="en-US" sz="1800" dirty="0" err="1">
                <a:solidFill>
                  <a:schemeClr val="dk1"/>
                </a:solidFill>
                <a:latin typeface="Bookman Old Style"/>
                <a:ea typeface="Bookman Old Style"/>
                <a:cs typeface="Bookman Old Style"/>
                <a:sym typeface="Bookman Old Style"/>
              </a:rPr>
              <a:t>Labour</a:t>
            </a:r>
            <a:r>
              <a:rPr lang="en-US" sz="1800" dirty="0">
                <a:solidFill>
                  <a:schemeClr val="dk1"/>
                </a:solidFill>
                <a:latin typeface="Bookman Old Style"/>
                <a:ea typeface="Bookman Old Style"/>
                <a:cs typeface="Bookman Old Style"/>
                <a:sym typeface="Bookman Old Style"/>
              </a:rPr>
              <a:t> Constraint)</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rial"/>
              <a:buNone/>
            </a:pPr>
            <a:endParaRPr sz="1800" b="1" i="0" u="none" strike="noStrike" cap="none" dirty="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 x</a:t>
            </a:r>
            <a:r>
              <a:rPr lang="en-US" sz="1800" b="1" i="0" u="none" strike="noStrike" cap="none" baseline="-25000" dirty="0">
                <a:solidFill>
                  <a:schemeClr val="dk1"/>
                </a:solidFill>
                <a:latin typeface="Bookman Old Style"/>
                <a:ea typeface="Bookman Old Style"/>
                <a:cs typeface="Bookman Old Style"/>
                <a:sym typeface="Bookman Old Style"/>
              </a:rPr>
              <a:t>2</a:t>
            </a:r>
            <a:r>
              <a:rPr lang="en-US" sz="1800" b="1" i="0" u="none" strike="noStrike" cap="none" dirty="0">
                <a:solidFill>
                  <a:schemeClr val="dk1"/>
                </a:solidFill>
                <a:latin typeface="Bookman Old Style"/>
                <a:ea typeface="Bookman Old Style"/>
                <a:cs typeface="Bookman Old Style"/>
                <a:sym typeface="Bookman Old Style"/>
              </a:rPr>
              <a:t>≥0</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0"/>
          <p:cNvSpPr txBox="1"/>
          <p:nvPr/>
        </p:nvSpPr>
        <p:spPr>
          <a:xfrm>
            <a:off x="122203" y="820554"/>
            <a:ext cx="11873132" cy="590931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Calibri"/>
                <a:ea typeface="Calibri"/>
                <a:cs typeface="Calibri"/>
                <a:sym typeface="Calibri"/>
              </a:rPr>
              <a:t>Example 2:</a:t>
            </a:r>
            <a:endParaRPr sz="1800" b="1">
              <a:solidFill>
                <a:srgbClr val="C00000"/>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0"/>
          <p:cNvSpPr txBox="1"/>
          <p:nvPr/>
        </p:nvSpPr>
        <p:spPr>
          <a:xfrm>
            <a:off x="38115" y="56268"/>
            <a:ext cx="11957220"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a:solidFill>
                  <a:srgbClr val="7030A0"/>
                </a:solidFill>
                <a:latin typeface="Calibri"/>
                <a:ea typeface="Calibri"/>
                <a:cs typeface="Calibri"/>
                <a:sym typeface="Calibri"/>
              </a:rPr>
              <a:t>SOLUTIONS</a:t>
            </a:r>
            <a:endParaRPr sz="3000" b="1" u="sng" cap="none">
              <a:solidFill>
                <a:srgbClr val="FF0000"/>
              </a:solidFill>
              <a:latin typeface="Calibri"/>
              <a:ea typeface="Calibri"/>
              <a:cs typeface="Calibri"/>
              <a:sym typeface="Calibri"/>
            </a:endParaRPr>
          </a:p>
        </p:txBody>
      </p:sp>
      <p:sp>
        <p:nvSpPr>
          <p:cNvPr id="202" name="Google Shape;202;p10"/>
          <p:cNvSpPr/>
          <p:nvPr/>
        </p:nvSpPr>
        <p:spPr>
          <a:xfrm>
            <a:off x="1175659" y="2348041"/>
            <a:ext cx="6544490" cy="2031325"/>
          </a:xfrm>
          <a:prstGeom prst="rect">
            <a:avLst/>
          </a:prstGeom>
          <a:noFill/>
          <a:ln>
            <a:noFill/>
          </a:ln>
        </p:spPr>
        <p:txBody>
          <a:bodyPr spcFirstLastPara="1" wrap="square" lIns="457050"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Maximize Z = 40 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+50 x</a:t>
            </a:r>
            <a:r>
              <a:rPr lang="en-US" sz="1800" b="1" i="0" u="none" strike="noStrike" cap="none" baseline="-25000" dirty="0">
                <a:solidFill>
                  <a:schemeClr val="dk1"/>
                </a:solidFill>
                <a:latin typeface="Bookman Old Style"/>
                <a:ea typeface="Bookman Old Style"/>
                <a:cs typeface="Bookman Old Style"/>
                <a:sym typeface="Bookman Old Style"/>
              </a:rPr>
              <a:t>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Bookman Old Style"/>
              <a:buNone/>
            </a:pPr>
            <a:r>
              <a:rPr lang="en-US" sz="1800" i="0" u="none" strike="noStrike" cap="none" dirty="0">
                <a:solidFill>
                  <a:schemeClr val="dk1"/>
                </a:solidFill>
                <a:latin typeface="Bookman Old Style"/>
                <a:ea typeface="Bookman Old Style"/>
                <a:cs typeface="Bookman Old Style"/>
                <a:sym typeface="Bookman Old Style"/>
              </a:rPr>
              <a:t>Subject to </a:t>
            </a:r>
            <a:endParaRPr dirty="0"/>
          </a:p>
          <a:p>
            <a:pPr marL="0" marR="0" lvl="0" indent="0" algn="l" rtl="0">
              <a:lnSpc>
                <a:spcPct val="100000"/>
              </a:lnSpc>
              <a:spcBef>
                <a:spcPts val="0"/>
              </a:spcBef>
              <a:spcAft>
                <a:spcPts val="0"/>
              </a:spcAft>
              <a:buClr>
                <a:schemeClr val="dk1"/>
              </a:buClr>
              <a:buSzPts val="1800"/>
              <a:buFont typeface="Bookman Old Style"/>
              <a:buNone/>
            </a:pPr>
            <a:r>
              <a:rPr lang="en-US" sz="1800" b="1" dirty="0">
                <a:solidFill>
                  <a:schemeClr val="dk1"/>
                </a:solidFill>
                <a:latin typeface="Bookman Old Style"/>
                <a:ea typeface="Bookman Old Style"/>
                <a:cs typeface="Bookman Old Style"/>
                <a:sym typeface="Bookman Old Style"/>
              </a:rPr>
              <a:t>	</a:t>
            </a:r>
            <a:endParaRPr dirty="0"/>
          </a:p>
          <a:p>
            <a:pPr marL="0" marR="0" lvl="0" indent="0" algn="l" rtl="0">
              <a:spcBef>
                <a:spcPts val="0"/>
              </a:spcBef>
              <a:spcAft>
                <a:spcPts val="0"/>
              </a:spcAft>
              <a:buNone/>
            </a:pPr>
            <a:r>
              <a:rPr lang="en-US" sz="1800" b="1" dirty="0">
                <a:solidFill>
                  <a:schemeClr val="dk1"/>
                </a:solidFill>
                <a:latin typeface="Bookman Old Style"/>
                <a:ea typeface="Bookman Old Style"/>
                <a:cs typeface="Bookman Old Style"/>
                <a:sym typeface="Bookman Old Style"/>
              </a:rPr>
              <a:t>    </a:t>
            </a: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+2x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i="0" u="none" strike="noStrike" cap="none" dirty="0">
                <a:solidFill>
                  <a:schemeClr val="dk1"/>
                </a:solidFill>
                <a:latin typeface="Bookman Old Style"/>
                <a:ea typeface="Bookman Old Style"/>
                <a:cs typeface="Bookman Old Style"/>
                <a:sym typeface="Bookman Old Style"/>
              </a:rPr>
              <a:t>≤ 40	   </a:t>
            </a:r>
            <a:r>
              <a:rPr lang="en-US" sz="1800" i="0" u="none" strike="noStrike" cap="none" dirty="0">
                <a:solidFill>
                  <a:schemeClr val="dk1"/>
                </a:solidFill>
                <a:latin typeface="Bookman Old Style"/>
                <a:ea typeface="Bookman Old Style"/>
                <a:cs typeface="Bookman Old Style"/>
                <a:sym typeface="Bookman Old Style"/>
              </a:rPr>
              <a:t>(</a:t>
            </a:r>
            <a:r>
              <a:rPr lang="en-US" sz="1800" dirty="0" err="1">
                <a:solidFill>
                  <a:schemeClr val="dk1"/>
                </a:solidFill>
                <a:latin typeface="Bookman Old Style"/>
                <a:ea typeface="Bookman Old Style"/>
                <a:cs typeface="Bookman Old Style"/>
                <a:sym typeface="Bookman Old Style"/>
              </a:rPr>
              <a:t>Labour</a:t>
            </a:r>
            <a:r>
              <a:rPr lang="en-US" sz="1800" i="0" u="none" strike="noStrike" cap="none" dirty="0">
                <a:solidFill>
                  <a:schemeClr val="dk1"/>
                </a:solidFill>
                <a:latin typeface="Bookman Old Style"/>
                <a:ea typeface="Bookman Old Style"/>
                <a:cs typeface="Bookman Old Style"/>
                <a:sym typeface="Bookman Old Style"/>
              </a:rPr>
              <a:t> Constraint)</a:t>
            </a:r>
            <a:endParaRPr dirty="0"/>
          </a:p>
          <a:p>
            <a:pPr marL="0" marR="0" lvl="0" indent="0" algn="l" rtl="0">
              <a:spcBef>
                <a:spcPts val="0"/>
              </a:spcBef>
              <a:spcAft>
                <a:spcPts val="0"/>
              </a:spcAft>
              <a:buNone/>
            </a:pPr>
            <a:r>
              <a:rPr lang="en-US" sz="1800" b="1" i="0" u="none" strike="noStrike" cap="none" dirty="0">
                <a:solidFill>
                  <a:schemeClr val="dk1"/>
                </a:solidFill>
                <a:latin typeface="Bookman Old Style"/>
                <a:ea typeface="Bookman Old Style"/>
                <a:cs typeface="Bookman Old Style"/>
                <a:sym typeface="Bookman Old Style"/>
              </a:rPr>
              <a:t>   4x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+3x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i="0" u="none" strike="noStrike" cap="none" dirty="0">
                <a:solidFill>
                  <a:schemeClr val="dk1"/>
                </a:solidFill>
                <a:latin typeface="Bookman Old Style"/>
                <a:ea typeface="Bookman Old Style"/>
                <a:cs typeface="Bookman Old Style"/>
                <a:sym typeface="Bookman Old Style"/>
              </a:rPr>
              <a:t>≤ 120  </a:t>
            </a:r>
            <a:r>
              <a:rPr lang="en-US" sz="1800" dirty="0">
                <a:solidFill>
                  <a:schemeClr val="dk1"/>
                </a:solidFill>
                <a:latin typeface="Bookman Old Style"/>
                <a:ea typeface="Bookman Old Style"/>
                <a:cs typeface="Bookman Old Style"/>
                <a:sym typeface="Bookman Old Style"/>
              </a:rPr>
              <a:t>(Clay Constraint)</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rial"/>
              <a:buNone/>
            </a:pPr>
            <a:endParaRPr sz="1800" b="1" i="0" u="none" strike="noStrike" cap="none" dirty="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 x</a:t>
            </a:r>
            <a:r>
              <a:rPr lang="en-US" sz="1800" b="1" i="0" u="none" strike="noStrike" cap="none" baseline="-25000" dirty="0">
                <a:solidFill>
                  <a:schemeClr val="dk1"/>
                </a:solidFill>
                <a:latin typeface="Bookman Old Style"/>
                <a:ea typeface="Bookman Old Style"/>
                <a:cs typeface="Bookman Old Style"/>
                <a:sym typeface="Bookman Old Style"/>
              </a:rPr>
              <a:t>2</a:t>
            </a:r>
            <a:r>
              <a:rPr lang="en-US" sz="1800" b="1" i="0" u="none" strike="noStrike" cap="none" dirty="0">
                <a:solidFill>
                  <a:schemeClr val="dk1"/>
                </a:solidFill>
                <a:latin typeface="Bookman Old Style"/>
                <a:ea typeface="Bookman Old Style"/>
                <a:cs typeface="Bookman Old Style"/>
                <a:sym typeface="Bookman Old Style"/>
              </a:rPr>
              <a:t>≥0</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1"/>
          <p:cNvSpPr txBox="1"/>
          <p:nvPr/>
        </p:nvSpPr>
        <p:spPr>
          <a:xfrm>
            <a:off x="122203" y="820554"/>
            <a:ext cx="11873132" cy="590931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Calibri"/>
                <a:ea typeface="Calibri"/>
                <a:cs typeface="Calibri"/>
                <a:sym typeface="Calibri"/>
              </a:rPr>
              <a:t>Example 3:</a:t>
            </a:r>
            <a:endParaRPr sz="1800" b="1">
              <a:solidFill>
                <a:srgbClr val="C00000"/>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1"/>
          <p:cNvSpPr txBox="1"/>
          <p:nvPr/>
        </p:nvSpPr>
        <p:spPr>
          <a:xfrm>
            <a:off x="38115" y="56268"/>
            <a:ext cx="11957220"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a:solidFill>
                  <a:srgbClr val="7030A0"/>
                </a:solidFill>
                <a:latin typeface="Calibri"/>
                <a:ea typeface="Calibri"/>
                <a:cs typeface="Calibri"/>
                <a:sym typeface="Calibri"/>
              </a:rPr>
              <a:t>SOLUTIONS</a:t>
            </a:r>
            <a:endParaRPr sz="3000" b="1" u="sng" cap="none">
              <a:solidFill>
                <a:srgbClr val="FF0000"/>
              </a:solidFill>
              <a:latin typeface="Calibri"/>
              <a:ea typeface="Calibri"/>
              <a:cs typeface="Calibri"/>
              <a:sym typeface="Calibri"/>
            </a:endParaRPr>
          </a:p>
        </p:txBody>
      </p:sp>
      <p:sp>
        <p:nvSpPr>
          <p:cNvPr id="209" name="Google Shape;209;p11"/>
          <p:cNvSpPr/>
          <p:nvPr/>
        </p:nvSpPr>
        <p:spPr>
          <a:xfrm>
            <a:off x="1672048" y="2282727"/>
            <a:ext cx="6544490" cy="2031325"/>
          </a:xfrm>
          <a:prstGeom prst="rect">
            <a:avLst/>
          </a:prstGeom>
          <a:noFill/>
          <a:ln>
            <a:noFill/>
          </a:ln>
        </p:spPr>
        <p:txBody>
          <a:bodyPr spcFirstLastPara="1" wrap="square" lIns="457050"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Maximize Z = 10 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+ 12.5 x</a:t>
            </a:r>
            <a:r>
              <a:rPr lang="en-US" sz="1800" b="1" i="0" u="none" strike="noStrike" cap="none" baseline="-25000" dirty="0">
                <a:solidFill>
                  <a:schemeClr val="dk1"/>
                </a:solidFill>
                <a:latin typeface="Bookman Old Style"/>
                <a:ea typeface="Bookman Old Style"/>
                <a:cs typeface="Bookman Old Style"/>
                <a:sym typeface="Bookman Old Style"/>
              </a:rPr>
              <a:t>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Bookman Old Style"/>
              <a:buNone/>
            </a:pPr>
            <a:r>
              <a:rPr lang="en-US" sz="1800" i="0" u="none" strike="noStrike" cap="none" dirty="0">
                <a:solidFill>
                  <a:schemeClr val="dk1"/>
                </a:solidFill>
                <a:latin typeface="Bookman Old Style"/>
                <a:ea typeface="Bookman Old Style"/>
                <a:cs typeface="Bookman Old Style"/>
                <a:sym typeface="Bookman Old Style"/>
              </a:rPr>
              <a:t>Subject to </a:t>
            </a:r>
            <a:endParaRPr dirty="0"/>
          </a:p>
          <a:p>
            <a:pPr marL="0" marR="0" lvl="0" indent="0" algn="l" rtl="0">
              <a:lnSpc>
                <a:spcPct val="100000"/>
              </a:lnSpc>
              <a:spcBef>
                <a:spcPts val="0"/>
              </a:spcBef>
              <a:spcAft>
                <a:spcPts val="0"/>
              </a:spcAft>
              <a:buClr>
                <a:schemeClr val="dk1"/>
              </a:buClr>
              <a:buSzPts val="1800"/>
              <a:buFont typeface="Bookman Old Style"/>
              <a:buNone/>
            </a:pPr>
            <a:r>
              <a:rPr lang="en-US" sz="1800" b="1" dirty="0">
                <a:solidFill>
                  <a:schemeClr val="dk1"/>
                </a:solidFill>
                <a:latin typeface="Bookman Old Style"/>
                <a:ea typeface="Bookman Old Style"/>
                <a:cs typeface="Bookman Old Style"/>
                <a:sym typeface="Bookman Old Style"/>
              </a:rPr>
              <a:t>	</a:t>
            </a:r>
            <a:endParaRPr dirty="0"/>
          </a:p>
          <a:p>
            <a:pPr marL="0" marR="0" lvl="0" indent="0" algn="l" rtl="0">
              <a:spcBef>
                <a:spcPts val="0"/>
              </a:spcBef>
              <a:spcAft>
                <a:spcPts val="0"/>
              </a:spcAft>
              <a:buNone/>
            </a:pPr>
            <a:r>
              <a:rPr lang="en-US" sz="1800" b="1" i="0" u="none" strike="noStrike" cap="none" dirty="0">
                <a:solidFill>
                  <a:schemeClr val="dk1"/>
                </a:solidFill>
                <a:latin typeface="Bookman Old Style"/>
                <a:ea typeface="Bookman Old Style"/>
                <a:cs typeface="Bookman Old Style"/>
                <a:sym typeface="Bookman Old Style"/>
              </a:rPr>
              <a:t>	</a:t>
            </a:r>
            <a:r>
              <a:rPr lang="en-US" sz="1800" b="1" dirty="0">
                <a:solidFill>
                  <a:schemeClr val="dk1"/>
                </a:solidFill>
                <a:latin typeface="Bookman Old Style"/>
                <a:ea typeface="Bookman Old Style"/>
                <a:cs typeface="Bookman Old Style"/>
                <a:sym typeface="Bookman Old Style"/>
              </a:rPr>
              <a:t>2</a:t>
            </a: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+4x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i="0" u="none" strike="noStrike" cap="none" dirty="0">
                <a:solidFill>
                  <a:schemeClr val="dk1"/>
                </a:solidFill>
                <a:latin typeface="Bookman Old Style"/>
                <a:ea typeface="Bookman Old Style"/>
                <a:cs typeface="Bookman Old Style"/>
                <a:sym typeface="Bookman Old Style"/>
              </a:rPr>
              <a:t>≥ 40	</a:t>
            </a:r>
            <a:endParaRPr dirty="0"/>
          </a:p>
          <a:p>
            <a:pPr marL="0" marR="0" lvl="0" indent="0" algn="l" rtl="0">
              <a:spcBef>
                <a:spcPts val="0"/>
              </a:spcBef>
              <a:spcAft>
                <a:spcPts val="0"/>
              </a:spcAft>
              <a:buNone/>
            </a:pPr>
            <a:r>
              <a:rPr lang="en-US" sz="1800" b="1" dirty="0">
                <a:solidFill>
                  <a:schemeClr val="dk1"/>
                </a:solidFill>
                <a:latin typeface="Bookman Old Style"/>
                <a:ea typeface="Bookman Old Style"/>
                <a:cs typeface="Bookman Old Style"/>
                <a:sym typeface="Bookman Old Style"/>
              </a:rPr>
              <a:t>	5</a:t>
            </a: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+2x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dirty="0">
                <a:solidFill>
                  <a:schemeClr val="dk1"/>
                </a:solidFill>
                <a:latin typeface="Bookman Old Style"/>
                <a:ea typeface="Bookman Old Style"/>
                <a:cs typeface="Bookman Old Style"/>
                <a:sym typeface="Bookman Old Style"/>
              </a:rPr>
              <a:t>≥</a:t>
            </a:r>
            <a:r>
              <a:rPr lang="en-US" sz="1800" b="1" i="0" u="none" strike="noStrike" cap="none" dirty="0">
                <a:solidFill>
                  <a:schemeClr val="dk1"/>
                </a:solidFill>
                <a:latin typeface="Bookman Old Style"/>
                <a:ea typeface="Bookman Old Style"/>
                <a:cs typeface="Bookman Old Style"/>
                <a:sym typeface="Bookman Old Style"/>
              </a:rPr>
              <a:t> 50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rial"/>
              <a:buNone/>
            </a:pPr>
            <a:endParaRPr sz="1800" b="1" i="0" u="none" strike="noStrike" cap="none" dirty="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 x</a:t>
            </a:r>
            <a:r>
              <a:rPr lang="en-US" sz="1800" b="1" i="0" u="none" strike="noStrike" cap="none" baseline="-25000" dirty="0">
                <a:solidFill>
                  <a:schemeClr val="dk1"/>
                </a:solidFill>
                <a:latin typeface="Bookman Old Style"/>
                <a:ea typeface="Bookman Old Style"/>
                <a:cs typeface="Bookman Old Style"/>
                <a:sym typeface="Bookman Old Style"/>
              </a:rPr>
              <a:t>2</a:t>
            </a:r>
            <a:r>
              <a:rPr lang="en-US" sz="1800" b="1" i="0" u="none" strike="noStrike" cap="none" dirty="0">
                <a:solidFill>
                  <a:schemeClr val="dk1"/>
                </a:solidFill>
                <a:latin typeface="Bookman Old Style"/>
                <a:ea typeface="Bookman Old Style"/>
                <a:cs typeface="Bookman Old Style"/>
                <a:sym typeface="Bookman Old Style"/>
              </a:rPr>
              <a:t>≥0</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p:nvPr/>
        </p:nvSpPr>
        <p:spPr>
          <a:xfrm>
            <a:off x="122203" y="820554"/>
            <a:ext cx="11873132" cy="590931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Calibri"/>
                <a:ea typeface="Calibri"/>
                <a:cs typeface="Calibri"/>
                <a:sym typeface="Calibri"/>
              </a:rPr>
              <a:t>Example 5:</a:t>
            </a:r>
            <a:endParaRPr sz="1800" b="1">
              <a:solidFill>
                <a:srgbClr val="C00000"/>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14"/>
          <p:cNvSpPr txBox="1"/>
          <p:nvPr/>
        </p:nvSpPr>
        <p:spPr>
          <a:xfrm>
            <a:off x="38115" y="56268"/>
            <a:ext cx="11957220"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a:solidFill>
                  <a:srgbClr val="7030A0"/>
                </a:solidFill>
                <a:latin typeface="Calibri"/>
                <a:ea typeface="Calibri"/>
                <a:cs typeface="Calibri"/>
                <a:sym typeface="Calibri"/>
              </a:rPr>
              <a:t>SOLUTIONS</a:t>
            </a:r>
            <a:endParaRPr sz="3000" b="1" u="sng" cap="none">
              <a:solidFill>
                <a:srgbClr val="FF0000"/>
              </a:solidFill>
              <a:latin typeface="Calibri"/>
              <a:ea typeface="Calibri"/>
              <a:cs typeface="Calibri"/>
              <a:sym typeface="Calibri"/>
            </a:endParaRPr>
          </a:p>
        </p:txBody>
      </p:sp>
      <p:sp>
        <p:nvSpPr>
          <p:cNvPr id="228" name="Google Shape;228;p14"/>
          <p:cNvSpPr/>
          <p:nvPr/>
        </p:nvSpPr>
        <p:spPr>
          <a:xfrm>
            <a:off x="274317" y="1265658"/>
            <a:ext cx="11234058" cy="53552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Particulars 			Contribution Per Hour</a:t>
            </a:r>
            <a:br>
              <a:rPr lang="en-US" sz="1800" b="1" dirty="0">
                <a:solidFill>
                  <a:schemeClr val="dk1"/>
                </a:solidFill>
                <a:latin typeface="Calibri"/>
                <a:ea typeface="Calibri"/>
                <a:cs typeface="Calibri"/>
                <a:sym typeface="Calibri"/>
              </a:rPr>
            </a:br>
            <a:r>
              <a:rPr lang="en-US" sz="1800" b="1" dirty="0">
                <a:solidFill>
                  <a:schemeClr val="dk1"/>
                </a:solidFill>
                <a:latin typeface="Calibri"/>
                <a:ea typeface="Calibri"/>
                <a:cs typeface="Calibri"/>
                <a:sym typeface="Calibri"/>
              </a:rPr>
              <a:t>			Part A 			Part B 			Part C</a:t>
            </a:r>
            <a:br>
              <a:rPr lang="en-US" sz="1800" b="1"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a. Purchase Price 		5 			6		 	10</a:t>
            </a:r>
            <a:br>
              <a:rPr lang="en-US" sz="18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b. Drilling Cost		20/25=0.8		20/40=0.5 		20/25=0.8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 Shaping Cost		30/25=1.2		30/20=1.5 		30/20=1.5</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 Polishing Cost		30/40=0.75		30/30=1    		30/40=0.75</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e. Total Cost		7.75			9			13.05</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 Selling Price		8.00			10.0			14.00</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g. Profit (f-e)		0.25			1			0.95</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Max</a:t>
            </a:r>
            <a:r>
              <a:rPr lang="en-US" sz="1800" dirty="0">
                <a:solidFill>
                  <a:schemeClr val="dk1"/>
                </a:solidFill>
                <a:latin typeface="Calibri"/>
                <a:ea typeface="Calibri"/>
                <a:cs typeface="Calibri"/>
                <a:sym typeface="Calibri"/>
              </a:rPr>
              <a:t> Z = 0.25 X1 + X2 + 0.95 X3</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Subject to</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1/25 X1 + 1/40 X2 + 1/25 X3 ≤ 1		(Drilling Constraint)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1/25 X1 + 1/20 X2 + 1/20 X3 ≤ 1		(Shaping Constraint)</a:t>
            </a:r>
            <a:endParaRPr sz="1800" b="1" i="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1/40 X1 + 1/30 X2 + 1/40 X3 ≤ 1		(Polishing Constraint)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X1, X2, X3 ≥ 0</a:t>
            </a:r>
            <a:endParaRPr sz="1800" b="1" i="1"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2"/>
          <p:cNvSpPr txBox="1"/>
          <p:nvPr/>
        </p:nvSpPr>
        <p:spPr>
          <a:xfrm>
            <a:off x="122203" y="820554"/>
            <a:ext cx="11873132" cy="575542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rgbClr val="C00000"/>
                </a:solidFill>
                <a:latin typeface="Calibri"/>
                <a:ea typeface="Calibri"/>
                <a:cs typeface="Calibri"/>
                <a:sym typeface="Calibri"/>
              </a:rPr>
              <a:t>Example 1:</a:t>
            </a:r>
            <a:endParaRPr dirty="0"/>
          </a:p>
          <a:p>
            <a:pPr marL="0" marR="0" lvl="0" indent="0" algn="just" rtl="0">
              <a:spcBef>
                <a:spcPts val="0"/>
              </a:spcBef>
              <a:spcAft>
                <a:spcPts val="0"/>
              </a:spcAft>
              <a:buNone/>
            </a:pPr>
            <a:r>
              <a:rPr lang="en-US" sz="1800" i="1" dirty="0">
                <a:solidFill>
                  <a:schemeClr val="dk1"/>
                </a:solidFill>
                <a:latin typeface="Times New Roman"/>
                <a:ea typeface="Times New Roman"/>
                <a:cs typeface="Times New Roman"/>
                <a:sym typeface="Times New Roman"/>
              </a:rPr>
              <a:t>A firm is engaged in producing two products </a:t>
            </a:r>
            <a:r>
              <a:rPr lang="en-US" sz="1800" b="1" i="1" dirty="0">
                <a:solidFill>
                  <a:schemeClr val="dk1"/>
                </a:solidFill>
                <a:latin typeface="Times New Roman"/>
                <a:ea typeface="Times New Roman"/>
                <a:cs typeface="Times New Roman"/>
                <a:sym typeface="Times New Roman"/>
              </a:rPr>
              <a:t>P</a:t>
            </a:r>
            <a:r>
              <a:rPr lang="en-US" sz="1800" b="1" i="1" baseline="-25000" dirty="0">
                <a:solidFill>
                  <a:schemeClr val="dk1"/>
                </a:solidFill>
                <a:latin typeface="Times New Roman"/>
                <a:ea typeface="Times New Roman"/>
                <a:cs typeface="Times New Roman"/>
                <a:sym typeface="Times New Roman"/>
              </a:rPr>
              <a:t>1</a:t>
            </a:r>
            <a:r>
              <a:rPr lang="en-US" sz="1800" i="1" dirty="0">
                <a:solidFill>
                  <a:schemeClr val="dk1"/>
                </a:solidFill>
                <a:latin typeface="Times New Roman"/>
                <a:ea typeface="Times New Roman"/>
                <a:cs typeface="Times New Roman"/>
                <a:sym typeface="Times New Roman"/>
              </a:rPr>
              <a:t> and </a:t>
            </a:r>
            <a:r>
              <a:rPr lang="en-US" sz="1800" b="1" i="1" dirty="0">
                <a:solidFill>
                  <a:schemeClr val="dk1"/>
                </a:solidFill>
                <a:latin typeface="Times New Roman"/>
                <a:ea typeface="Times New Roman"/>
                <a:cs typeface="Times New Roman"/>
                <a:sym typeface="Times New Roman"/>
              </a:rPr>
              <a:t>P</a:t>
            </a:r>
            <a:r>
              <a:rPr lang="en-US" sz="1800" b="1" i="1" baseline="-25000" dirty="0">
                <a:solidFill>
                  <a:schemeClr val="dk1"/>
                </a:solidFill>
                <a:latin typeface="Times New Roman"/>
                <a:ea typeface="Times New Roman"/>
                <a:cs typeface="Times New Roman"/>
                <a:sym typeface="Times New Roman"/>
              </a:rPr>
              <a:t>2</a:t>
            </a:r>
            <a:r>
              <a:rPr lang="en-US" sz="1800" i="1" dirty="0">
                <a:solidFill>
                  <a:schemeClr val="dk1"/>
                </a:solidFill>
                <a:latin typeface="Times New Roman"/>
                <a:ea typeface="Times New Roman"/>
                <a:cs typeface="Times New Roman"/>
                <a:sym typeface="Times New Roman"/>
              </a:rPr>
              <a:t>. Each unit of product </a:t>
            </a:r>
            <a:r>
              <a:rPr lang="en-US" sz="1800" b="1" i="1" dirty="0">
                <a:solidFill>
                  <a:schemeClr val="dk1"/>
                </a:solidFill>
                <a:latin typeface="Times New Roman"/>
                <a:ea typeface="Times New Roman"/>
                <a:cs typeface="Times New Roman"/>
                <a:sym typeface="Times New Roman"/>
              </a:rPr>
              <a:t>P</a:t>
            </a:r>
            <a:r>
              <a:rPr lang="en-US" sz="1800" b="1" i="1" baseline="-25000" dirty="0">
                <a:solidFill>
                  <a:schemeClr val="dk1"/>
                </a:solidFill>
                <a:latin typeface="Times New Roman"/>
                <a:ea typeface="Times New Roman"/>
                <a:cs typeface="Times New Roman"/>
                <a:sym typeface="Times New Roman"/>
              </a:rPr>
              <a:t>1</a:t>
            </a:r>
            <a:r>
              <a:rPr lang="en-US" sz="1800" i="1" dirty="0">
                <a:solidFill>
                  <a:schemeClr val="dk1"/>
                </a:solidFill>
                <a:latin typeface="Times New Roman"/>
                <a:ea typeface="Times New Roman"/>
                <a:cs typeface="Times New Roman"/>
                <a:sym typeface="Times New Roman"/>
              </a:rPr>
              <a:t> requires </a:t>
            </a:r>
            <a:r>
              <a:rPr lang="en-US" sz="1800" b="1" i="1" dirty="0">
                <a:solidFill>
                  <a:schemeClr val="dk1"/>
                </a:solidFill>
                <a:latin typeface="Times New Roman"/>
                <a:ea typeface="Times New Roman"/>
                <a:cs typeface="Times New Roman"/>
                <a:sym typeface="Times New Roman"/>
              </a:rPr>
              <a:t>2 kg of raw material</a:t>
            </a:r>
            <a:r>
              <a:rPr lang="en-US" sz="1800" i="1" dirty="0">
                <a:solidFill>
                  <a:schemeClr val="dk1"/>
                </a:solidFill>
                <a:latin typeface="Times New Roman"/>
                <a:ea typeface="Times New Roman"/>
                <a:cs typeface="Times New Roman"/>
                <a:sym typeface="Times New Roman"/>
              </a:rPr>
              <a:t> and </a:t>
            </a:r>
            <a:r>
              <a:rPr lang="en-US" sz="1800" b="1" i="1" dirty="0">
                <a:solidFill>
                  <a:srgbClr val="C00000"/>
                </a:solidFill>
                <a:latin typeface="Times New Roman"/>
                <a:ea typeface="Times New Roman"/>
                <a:cs typeface="Times New Roman"/>
                <a:sym typeface="Times New Roman"/>
              </a:rPr>
              <a:t>4 </a:t>
            </a:r>
            <a:r>
              <a:rPr lang="en-US" sz="1800" b="1" i="1" dirty="0" err="1">
                <a:solidFill>
                  <a:srgbClr val="C00000"/>
                </a:solidFill>
                <a:latin typeface="Times New Roman"/>
                <a:ea typeface="Times New Roman"/>
                <a:cs typeface="Times New Roman"/>
                <a:sym typeface="Times New Roman"/>
              </a:rPr>
              <a:t>labour</a:t>
            </a:r>
            <a:r>
              <a:rPr lang="en-US" sz="1800" b="1" i="1" dirty="0">
                <a:solidFill>
                  <a:srgbClr val="C00000"/>
                </a:solidFill>
                <a:latin typeface="Times New Roman"/>
                <a:ea typeface="Times New Roman"/>
                <a:cs typeface="Times New Roman"/>
                <a:sym typeface="Times New Roman"/>
              </a:rPr>
              <a:t> hours</a:t>
            </a:r>
            <a:r>
              <a:rPr lang="en-US" sz="1800" i="1" dirty="0">
                <a:solidFill>
                  <a:schemeClr val="dk1"/>
                </a:solidFill>
                <a:latin typeface="Times New Roman"/>
                <a:ea typeface="Times New Roman"/>
                <a:cs typeface="Times New Roman"/>
                <a:sym typeface="Times New Roman"/>
              </a:rPr>
              <a:t> for processing, where as each unit of product </a:t>
            </a:r>
            <a:r>
              <a:rPr lang="en-US" sz="1800" b="1" i="1" dirty="0">
                <a:solidFill>
                  <a:schemeClr val="dk1"/>
                </a:solidFill>
                <a:latin typeface="Times New Roman"/>
                <a:ea typeface="Times New Roman"/>
                <a:cs typeface="Times New Roman"/>
                <a:sym typeface="Times New Roman"/>
              </a:rPr>
              <a:t>P</a:t>
            </a:r>
            <a:r>
              <a:rPr lang="en-US" sz="1800" b="1" i="1" baseline="-25000" dirty="0">
                <a:solidFill>
                  <a:schemeClr val="dk1"/>
                </a:solidFill>
                <a:latin typeface="Times New Roman"/>
                <a:ea typeface="Times New Roman"/>
                <a:cs typeface="Times New Roman"/>
                <a:sym typeface="Times New Roman"/>
              </a:rPr>
              <a:t>2</a:t>
            </a:r>
            <a:r>
              <a:rPr lang="en-US" sz="1800" i="1" dirty="0">
                <a:solidFill>
                  <a:schemeClr val="dk1"/>
                </a:solidFill>
                <a:latin typeface="Times New Roman"/>
                <a:ea typeface="Times New Roman"/>
                <a:cs typeface="Times New Roman"/>
                <a:sym typeface="Times New Roman"/>
              </a:rPr>
              <a:t> requires </a:t>
            </a:r>
            <a:r>
              <a:rPr lang="en-US" sz="1800" b="1" i="1" dirty="0">
                <a:solidFill>
                  <a:schemeClr val="dk1"/>
                </a:solidFill>
                <a:latin typeface="Times New Roman"/>
                <a:ea typeface="Times New Roman"/>
                <a:cs typeface="Times New Roman"/>
                <a:sym typeface="Times New Roman"/>
              </a:rPr>
              <a:t>5 kg of raw material</a:t>
            </a:r>
            <a:r>
              <a:rPr lang="en-US" sz="1800" i="1" dirty="0">
                <a:solidFill>
                  <a:schemeClr val="dk1"/>
                </a:solidFill>
                <a:latin typeface="Times New Roman"/>
                <a:ea typeface="Times New Roman"/>
                <a:cs typeface="Times New Roman"/>
                <a:sym typeface="Times New Roman"/>
              </a:rPr>
              <a:t> and </a:t>
            </a:r>
            <a:r>
              <a:rPr lang="en-US" sz="1800" b="1" i="1" dirty="0">
                <a:solidFill>
                  <a:srgbClr val="C00000"/>
                </a:solidFill>
                <a:latin typeface="Times New Roman"/>
                <a:ea typeface="Times New Roman"/>
                <a:cs typeface="Times New Roman"/>
                <a:sym typeface="Times New Roman"/>
              </a:rPr>
              <a:t>3 hours of </a:t>
            </a:r>
            <a:r>
              <a:rPr lang="en-US" sz="1800" b="1" i="1" dirty="0" err="1">
                <a:solidFill>
                  <a:srgbClr val="C00000"/>
                </a:solidFill>
                <a:latin typeface="Times New Roman"/>
                <a:ea typeface="Times New Roman"/>
                <a:cs typeface="Times New Roman"/>
                <a:sym typeface="Times New Roman"/>
              </a:rPr>
              <a:t>labour</a:t>
            </a:r>
            <a:r>
              <a:rPr lang="en-US" sz="1800" i="1" dirty="0">
                <a:solidFill>
                  <a:srgbClr val="C00000"/>
                </a:solidFill>
                <a:latin typeface="Times New Roman"/>
                <a:ea typeface="Times New Roman"/>
                <a:cs typeface="Times New Roman"/>
                <a:sym typeface="Times New Roman"/>
              </a:rPr>
              <a:t> </a:t>
            </a:r>
            <a:r>
              <a:rPr lang="en-US" sz="1800" i="1" dirty="0">
                <a:solidFill>
                  <a:schemeClr val="dk1"/>
                </a:solidFill>
                <a:latin typeface="Times New Roman"/>
                <a:ea typeface="Times New Roman"/>
                <a:cs typeface="Times New Roman"/>
                <a:sym typeface="Times New Roman"/>
              </a:rPr>
              <a:t>of the same type . every week the firm has the availability of </a:t>
            </a:r>
            <a:r>
              <a:rPr lang="en-US" sz="1800" b="1" i="1" dirty="0">
                <a:solidFill>
                  <a:schemeClr val="dk1"/>
                </a:solidFill>
                <a:latin typeface="Times New Roman"/>
                <a:ea typeface="Times New Roman"/>
                <a:cs typeface="Times New Roman"/>
                <a:sym typeface="Times New Roman"/>
              </a:rPr>
              <a:t>50 kg of raw material </a:t>
            </a:r>
            <a:r>
              <a:rPr lang="en-US" sz="1800" i="1" dirty="0">
                <a:solidFill>
                  <a:schemeClr val="dk1"/>
                </a:solidFill>
                <a:latin typeface="Times New Roman"/>
                <a:ea typeface="Times New Roman"/>
                <a:cs typeface="Times New Roman"/>
                <a:sym typeface="Times New Roman"/>
              </a:rPr>
              <a:t>and </a:t>
            </a:r>
            <a:r>
              <a:rPr lang="en-US" sz="1800" b="1" i="1" dirty="0">
                <a:solidFill>
                  <a:srgbClr val="C00000"/>
                </a:solidFill>
                <a:latin typeface="Times New Roman"/>
                <a:ea typeface="Times New Roman"/>
                <a:cs typeface="Times New Roman"/>
                <a:sym typeface="Times New Roman"/>
              </a:rPr>
              <a:t>60 </a:t>
            </a:r>
            <a:r>
              <a:rPr lang="en-US" sz="1800" b="1" i="1" dirty="0" err="1">
                <a:solidFill>
                  <a:srgbClr val="C00000"/>
                </a:solidFill>
                <a:latin typeface="Times New Roman"/>
                <a:ea typeface="Times New Roman"/>
                <a:cs typeface="Times New Roman"/>
                <a:sym typeface="Times New Roman"/>
              </a:rPr>
              <a:t>labour</a:t>
            </a:r>
            <a:r>
              <a:rPr lang="en-US" sz="1800" b="1" i="1" dirty="0">
                <a:solidFill>
                  <a:srgbClr val="C00000"/>
                </a:solidFill>
                <a:latin typeface="Times New Roman"/>
                <a:ea typeface="Times New Roman"/>
                <a:cs typeface="Times New Roman"/>
                <a:sym typeface="Times New Roman"/>
              </a:rPr>
              <a:t> hours</a:t>
            </a:r>
            <a:r>
              <a:rPr lang="en-US" sz="1800" i="1" dirty="0">
                <a:solidFill>
                  <a:schemeClr val="dk1"/>
                </a:solidFill>
                <a:latin typeface="Times New Roman"/>
                <a:ea typeface="Times New Roman"/>
                <a:cs typeface="Times New Roman"/>
                <a:sym typeface="Times New Roman"/>
              </a:rPr>
              <a:t>. One unit of product </a:t>
            </a:r>
            <a:r>
              <a:rPr lang="en-US" sz="1800" b="1" i="1" dirty="0">
                <a:solidFill>
                  <a:schemeClr val="dk1"/>
                </a:solidFill>
                <a:latin typeface="Times New Roman"/>
                <a:ea typeface="Times New Roman"/>
                <a:cs typeface="Times New Roman"/>
                <a:sym typeface="Times New Roman"/>
              </a:rPr>
              <a:t>P</a:t>
            </a:r>
            <a:r>
              <a:rPr lang="en-US" sz="1800" b="1" i="1" baseline="-25000" dirty="0">
                <a:solidFill>
                  <a:schemeClr val="dk1"/>
                </a:solidFill>
                <a:latin typeface="Times New Roman"/>
                <a:ea typeface="Times New Roman"/>
                <a:cs typeface="Times New Roman"/>
                <a:sym typeface="Times New Roman"/>
              </a:rPr>
              <a:t>1</a:t>
            </a:r>
            <a:r>
              <a:rPr lang="en-US" sz="1800" i="1" dirty="0">
                <a:solidFill>
                  <a:schemeClr val="dk1"/>
                </a:solidFill>
                <a:latin typeface="Times New Roman"/>
                <a:ea typeface="Times New Roman"/>
                <a:cs typeface="Times New Roman"/>
                <a:sym typeface="Times New Roman"/>
              </a:rPr>
              <a:t> sold earn profit of </a:t>
            </a:r>
            <a:r>
              <a:rPr lang="en-US" sz="1800" b="1" i="1" dirty="0">
                <a:solidFill>
                  <a:schemeClr val="dk1"/>
                </a:solidFill>
                <a:latin typeface="Times New Roman"/>
                <a:ea typeface="Times New Roman"/>
                <a:cs typeface="Times New Roman"/>
                <a:sym typeface="Times New Roman"/>
              </a:rPr>
              <a:t>Rs, 20 </a:t>
            </a:r>
            <a:r>
              <a:rPr lang="en-US" sz="1800" i="1" dirty="0">
                <a:solidFill>
                  <a:schemeClr val="dk1"/>
                </a:solidFill>
                <a:latin typeface="Times New Roman"/>
                <a:ea typeface="Times New Roman"/>
                <a:cs typeface="Times New Roman"/>
                <a:sym typeface="Times New Roman"/>
              </a:rPr>
              <a:t>&amp; one unit of product </a:t>
            </a:r>
            <a:r>
              <a:rPr lang="en-US" sz="1800" b="1" i="1" dirty="0">
                <a:solidFill>
                  <a:schemeClr val="dk1"/>
                </a:solidFill>
                <a:latin typeface="Times New Roman"/>
                <a:ea typeface="Times New Roman"/>
                <a:cs typeface="Times New Roman"/>
                <a:sym typeface="Times New Roman"/>
              </a:rPr>
              <a:t>P2</a:t>
            </a:r>
            <a:r>
              <a:rPr lang="en-US" sz="1800" i="1" dirty="0">
                <a:solidFill>
                  <a:schemeClr val="dk1"/>
                </a:solidFill>
                <a:latin typeface="Times New Roman"/>
                <a:ea typeface="Times New Roman"/>
                <a:cs typeface="Times New Roman"/>
                <a:sym typeface="Times New Roman"/>
              </a:rPr>
              <a:t> sold gives </a:t>
            </a:r>
            <a:r>
              <a:rPr lang="en-US" sz="1800" b="1" i="1" dirty="0">
                <a:solidFill>
                  <a:schemeClr val="dk1"/>
                </a:solidFill>
                <a:latin typeface="Times New Roman"/>
                <a:ea typeface="Times New Roman"/>
                <a:cs typeface="Times New Roman"/>
                <a:sym typeface="Times New Roman"/>
              </a:rPr>
              <a:t>Rs. 30 </a:t>
            </a:r>
            <a:r>
              <a:rPr lang="en-US" sz="1800" i="1" dirty="0">
                <a:solidFill>
                  <a:schemeClr val="dk1"/>
                </a:solidFill>
                <a:latin typeface="Times New Roman"/>
                <a:ea typeface="Times New Roman"/>
                <a:cs typeface="Times New Roman"/>
                <a:sym typeface="Times New Roman"/>
              </a:rPr>
              <a:t>as profit. Formulate this problem as LPP to determine as to how many units of each of the products should be produced per week so that the firm can earn maximum profit, assume all units produced cab be sold in the market.</a:t>
            </a:r>
            <a:endParaRPr sz="2000" i="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	</a:t>
            </a:r>
            <a:endParaRPr dirty="0"/>
          </a:p>
        </p:txBody>
      </p:sp>
      <p:sp>
        <p:nvSpPr>
          <p:cNvPr id="4" name="Google Shape;170;p5">
            <a:extLst>
              <a:ext uri="{FF2B5EF4-FFF2-40B4-BE49-F238E27FC236}">
                <a16:creationId xmlns:a16="http://schemas.microsoft.com/office/drawing/2014/main" id="{A5CABCE0-C13F-0C51-FCE9-F2AB920CDA72}"/>
              </a:ext>
            </a:extLst>
          </p:cNvPr>
          <p:cNvSpPr txBox="1"/>
          <p:nvPr/>
        </p:nvSpPr>
        <p:spPr>
          <a:xfrm>
            <a:off x="38114" y="28132"/>
            <a:ext cx="12153885"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dirty="0">
                <a:solidFill>
                  <a:srgbClr val="7030A0"/>
                </a:solidFill>
                <a:latin typeface="Calibri"/>
                <a:ea typeface="Calibri"/>
                <a:cs typeface="Calibri"/>
                <a:sym typeface="Calibri"/>
              </a:rPr>
              <a:t>EXAMPLES – MODEL FORMULATIONS </a:t>
            </a:r>
            <a:r>
              <a:rPr lang="en-US" sz="3000" b="1" u="sng" cap="none" dirty="0">
                <a:solidFill>
                  <a:srgbClr val="FF0000"/>
                </a:solidFill>
                <a:latin typeface="Calibri"/>
                <a:ea typeface="Calibri"/>
                <a:cs typeface="Calibri"/>
                <a:sym typeface="Calibri"/>
              </a:rPr>
              <a:t>(RESOURCE ALLOCATION PROBLEM)</a:t>
            </a:r>
            <a:endParaRPr sz="3000" b="1" u="sng" cap="none" dirty="0">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5"/>
          <p:cNvSpPr txBox="1"/>
          <p:nvPr/>
        </p:nvSpPr>
        <p:spPr>
          <a:xfrm>
            <a:off x="122203" y="820554"/>
            <a:ext cx="11873132" cy="590931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Calibri"/>
                <a:ea typeface="Calibri"/>
                <a:cs typeface="Calibri"/>
                <a:sym typeface="Calibri"/>
              </a:rPr>
              <a:t>Example 6:</a:t>
            </a:r>
            <a:endParaRPr sz="1800" b="1">
              <a:solidFill>
                <a:srgbClr val="C00000"/>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b="1">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5"/>
          <p:cNvSpPr txBox="1"/>
          <p:nvPr/>
        </p:nvSpPr>
        <p:spPr>
          <a:xfrm>
            <a:off x="38115" y="56268"/>
            <a:ext cx="11957220"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a:solidFill>
                  <a:srgbClr val="7030A0"/>
                </a:solidFill>
                <a:latin typeface="Calibri"/>
                <a:ea typeface="Calibri"/>
                <a:cs typeface="Calibri"/>
                <a:sym typeface="Calibri"/>
              </a:rPr>
              <a:t>SOLUTIONS</a:t>
            </a:r>
            <a:endParaRPr sz="3000" b="1" u="sng" cap="none">
              <a:solidFill>
                <a:srgbClr val="FF0000"/>
              </a:solidFill>
              <a:latin typeface="Calibri"/>
              <a:ea typeface="Calibri"/>
              <a:cs typeface="Calibri"/>
              <a:sym typeface="Calibri"/>
            </a:endParaRPr>
          </a:p>
        </p:txBody>
      </p:sp>
      <p:sp>
        <p:nvSpPr>
          <p:cNvPr id="235" name="Google Shape;235;p15"/>
          <p:cNvSpPr/>
          <p:nvPr/>
        </p:nvSpPr>
        <p:spPr>
          <a:xfrm>
            <a:off x="235131" y="1320916"/>
            <a:ext cx="10802982" cy="48012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complete LP model for this problem can be summarized as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Maximize Z = .085 X1 + .100 X2 + .065 X3 + .130 X4</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Subject to</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X4  ≤ 14, 000</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 X1 + X2 - X3 - X4  ≤ 0</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X2 + X3          ≥ 21, 000</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3X1 	      - X3          ≤ 0</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X1 + X2+ X3 + X4 = 70, 000</a:t>
            </a:r>
            <a:endParaRPr lang="en-US" dirty="0">
              <a:ea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X1, X2, X3, X4, &gt; 0</a:t>
            </a: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For Model Detail:</a:t>
            </a: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https://www.zeepedia.com/read.php?linear_programming_vitamin_contribution_decision_variables_operations_research&amp;b=66&amp;c=20</a:t>
            </a:r>
            <a:endParaRPr sz="1800" dirty="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txBox="1"/>
          <p:nvPr/>
        </p:nvSpPr>
        <p:spPr>
          <a:xfrm>
            <a:off x="122203" y="820554"/>
            <a:ext cx="3692151" cy="1323439"/>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rgbClr val="C00000"/>
              </a:solidFill>
              <a:latin typeface="Calibri"/>
              <a:ea typeface="Calibri"/>
              <a:cs typeface="Calibri"/>
              <a:sym typeface="Calibri"/>
            </a:endParaRPr>
          </a:p>
          <a:p>
            <a:pPr marL="0" marR="0" lvl="0" indent="0" algn="l" rtl="0">
              <a:spcBef>
                <a:spcPts val="0"/>
              </a:spcBef>
              <a:spcAft>
                <a:spcPts val="0"/>
              </a:spcAft>
              <a:buNone/>
            </a:pPr>
            <a:r>
              <a:rPr lang="en-US" sz="2200" b="1">
                <a:solidFill>
                  <a:srgbClr val="C00000"/>
                </a:solidFill>
                <a:latin typeface="Calibri"/>
                <a:ea typeface="Calibri"/>
                <a:cs typeface="Calibri"/>
                <a:sym typeface="Calibri"/>
              </a:rPr>
              <a:t>General Form of Resource Allocation Problem</a:t>
            </a:r>
            <a:endParaRPr/>
          </a:p>
          <a:p>
            <a:pPr marL="0" marR="0" lvl="0" indent="0" algn="l" rtl="0">
              <a:spcBef>
                <a:spcPts val="0"/>
              </a:spcBef>
              <a:spcAft>
                <a:spcPts val="0"/>
              </a:spcAft>
              <a:buNone/>
            </a:pPr>
            <a:endParaRPr sz="1800" b="1">
              <a:solidFill>
                <a:srgbClr val="C00000"/>
              </a:solidFill>
              <a:latin typeface="Calibri"/>
              <a:ea typeface="Calibri"/>
              <a:cs typeface="Calibri"/>
              <a:sym typeface="Calibri"/>
            </a:endParaRPr>
          </a:p>
        </p:txBody>
      </p:sp>
      <p:pic>
        <p:nvPicPr>
          <p:cNvPr id="241" name="Google Shape;241;p16"/>
          <p:cNvPicPr preferRelativeResize="0"/>
          <p:nvPr/>
        </p:nvPicPr>
        <p:blipFill rotWithShape="1">
          <a:blip r:embed="rId3">
            <a:alphaModFix/>
          </a:blip>
          <a:srcRect/>
          <a:stretch/>
        </p:blipFill>
        <p:spPr>
          <a:xfrm>
            <a:off x="4088680" y="575864"/>
            <a:ext cx="6884124" cy="61384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2"/>
          <p:cNvSpPr txBox="1"/>
          <p:nvPr/>
        </p:nvSpPr>
        <p:spPr>
          <a:xfrm>
            <a:off x="122203" y="820554"/>
            <a:ext cx="11873132" cy="575542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rgbClr val="C00000"/>
                </a:solidFill>
                <a:latin typeface="Calibri"/>
                <a:ea typeface="Calibri"/>
                <a:cs typeface="Calibri"/>
                <a:sym typeface="Calibri"/>
              </a:rPr>
              <a:t>Example 1:</a:t>
            </a:r>
            <a:endParaRPr dirty="0"/>
          </a:p>
          <a:p>
            <a:pPr marL="0" marR="0" lvl="0" indent="0" algn="just" rtl="0">
              <a:spcBef>
                <a:spcPts val="0"/>
              </a:spcBef>
              <a:spcAft>
                <a:spcPts val="0"/>
              </a:spcAft>
              <a:buNone/>
            </a:pPr>
            <a:r>
              <a:rPr lang="en-US" sz="1800" i="1" dirty="0">
                <a:solidFill>
                  <a:schemeClr val="dk1"/>
                </a:solidFill>
                <a:latin typeface="Times New Roman"/>
                <a:ea typeface="Times New Roman"/>
                <a:cs typeface="Times New Roman"/>
                <a:sym typeface="Times New Roman"/>
              </a:rPr>
              <a:t>A firm is engaged in producing two products </a:t>
            </a:r>
            <a:r>
              <a:rPr lang="en-US" sz="1800" b="1" i="1" dirty="0">
                <a:solidFill>
                  <a:schemeClr val="dk1"/>
                </a:solidFill>
                <a:latin typeface="Times New Roman"/>
                <a:ea typeface="Times New Roman"/>
                <a:cs typeface="Times New Roman"/>
                <a:sym typeface="Times New Roman"/>
              </a:rPr>
              <a:t>P</a:t>
            </a:r>
            <a:r>
              <a:rPr lang="en-US" sz="1800" b="1" i="1" baseline="-25000" dirty="0">
                <a:solidFill>
                  <a:schemeClr val="dk1"/>
                </a:solidFill>
                <a:latin typeface="Times New Roman"/>
                <a:ea typeface="Times New Roman"/>
                <a:cs typeface="Times New Roman"/>
                <a:sym typeface="Times New Roman"/>
              </a:rPr>
              <a:t>1</a:t>
            </a:r>
            <a:r>
              <a:rPr lang="en-US" sz="1800" i="1" dirty="0">
                <a:solidFill>
                  <a:schemeClr val="dk1"/>
                </a:solidFill>
                <a:latin typeface="Times New Roman"/>
                <a:ea typeface="Times New Roman"/>
                <a:cs typeface="Times New Roman"/>
                <a:sym typeface="Times New Roman"/>
              </a:rPr>
              <a:t> and </a:t>
            </a:r>
            <a:r>
              <a:rPr lang="en-US" sz="1800" b="1" i="1" dirty="0">
                <a:solidFill>
                  <a:schemeClr val="dk1"/>
                </a:solidFill>
                <a:latin typeface="Times New Roman"/>
                <a:ea typeface="Times New Roman"/>
                <a:cs typeface="Times New Roman"/>
                <a:sym typeface="Times New Roman"/>
              </a:rPr>
              <a:t>P</a:t>
            </a:r>
            <a:r>
              <a:rPr lang="en-US" sz="1800" b="1" i="1" baseline="-25000" dirty="0">
                <a:solidFill>
                  <a:schemeClr val="dk1"/>
                </a:solidFill>
                <a:latin typeface="Times New Roman"/>
                <a:ea typeface="Times New Roman"/>
                <a:cs typeface="Times New Roman"/>
                <a:sym typeface="Times New Roman"/>
              </a:rPr>
              <a:t>2</a:t>
            </a:r>
            <a:r>
              <a:rPr lang="en-US" sz="1800" i="1" dirty="0">
                <a:solidFill>
                  <a:schemeClr val="dk1"/>
                </a:solidFill>
                <a:latin typeface="Times New Roman"/>
                <a:ea typeface="Times New Roman"/>
                <a:cs typeface="Times New Roman"/>
                <a:sym typeface="Times New Roman"/>
              </a:rPr>
              <a:t>. Each unit of product </a:t>
            </a:r>
            <a:r>
              <a:rPr lang="en-US" sz="1800" b="1" i="1" dirty="0">
                <a:solidFill>
                  <a:schemeClr val="dk1"/>
                </a:solidFill>
                <a:latin typeface="Times New Roman"/>
                <a:ea typeface="Times New Roman"/>
                <a:cs typeface="Times New Roman"/>
                <a:sym typeface="Times New Roman"/>
              </a:rPr>
              <a:t>P</a:t>
            </a:r>
            <a:r>
              <a:rPr lang="en-US" sz="1800" b="1" i="1" baseline="-25000" dirty="0">
                <a:solidFill>
                  <a:schemeClr val="dk1"/>
                </a:solidFill>
                <a:latin typeface="Times New Roman"/>
                <a:ea typeface="Times New Roman"/>
                <a:cs typeface="Times New Roman"/>
                <a:sym typeface="Times New Roman"/>
              </a:rPr>
              <a:t>1</a:t>
            </a:r>
            <a:r>
              <a:rPr lang="en-US" sz="1800" i="1" dirty="0">
                <a:solidFill>
                  <a:schemeClr val="dk1"/>
                </a:solidFill>
                <a:latin typeface="Times New Roman"/>
                <a:ea typeface="Times New Roman"/>
                <a:cs typeface="Times New Roman"/>
                <a:sym typeface="Times New Roman"/>
              </a:rPr>
              <a:t> requires </a:t>
            </a:r>
            <a:r>
              <a:rPr lang="en-US" sz="1800" b="1" i="1" dirty="0">
                <a:solidFill>
                  <a:schemeClr val="dk1"/>
                </a:solidFill>
                <a:latin typeface="Times New Roman"/>
                <a:ea typeface="Times New Roman"/>
                <a:cs typeface="Times New Roman"/>
                <a:sym typeface="Times New Roman"/>
              </a:rPr>
              <a:t>2 kg of raw material</a:t>
            </a:r>
            <a:r>
              <a:rPr lang="en-US" sz="1800" i="1" dirty="0">
                <a:solidFill>
                  <a:schemeClr val="dk1"/>
                </a:solidFill>
                <a:latin typeface="Times New Roman"/>
                <a:ea typeface="Times New Roman"/>
                <a:cs typeface="Times New Roman"/>
                <a:sym typeface="Times New Roman"/>
              </a:rPr>
              <a:t> and </a:t>
            </a:r>
            <a:r>
              <a:rPr lang="en-US" sz="1800" b="1" i="1" dirty="0">
                <a:solidFill>
                  <a:srgbClr val="C00000"/>
                </a:solidFill>
                <a:latin typeface="Times New Roman"/>
                <a:ea typeface="Times New Roman"/>
                <a:cs typeface="Times New Roman"/>
                <a:sym typeface="Times New Roman"/>
              </a:rPr>
              <a:t>4 </a:t>
            </a:r>
            <a:r>
              <a:rPr lang="en-US" sz="1800" b="1" i="1" dirty="0" err="1">
                <a:solidFill>
                  <a:srgbClr val="C00000"/>
                </a:solidFill>
                <a:latin typeface="Times New Roman"/>
                <a:ea typeface="Times New Roman"/>
                <a:cs typeface="Times New Roman"/>
                <a:sym typeface="Times New Roman"/>
              </a:rPr>
              <a:t>labour</a:t>
            </a:r>
            <a:r>
              <a:rPr lang="en-US" sz="1800" b="1" i="1" dirty="0">
                <a:solidFill>
                  <a:srgbClr val="C00000"/>
                </a:solidFill>
                <a:latin typeface="Times New Roman"/>
                <a:ea typeface="Times New Roman"/>
                <a:cs typeface="Times New Roman"/>
                <a:sym typeface="Times New Roman"/>
              </a:rPr>
              <a:t> hours</a:t>
            </a:r>
            <a:r>
              <a:rPr lang="en-US" sz="1800" i="1" dirty="0">
                <a:solidFill>
                  <a:schemeClr val="dk1"/>
                </a:solidFill>
                <a:latin typeface="Times New Roman"/>
                <a:ea typeface="Times New Roman"/>
                <a:cs typeface="Times New Roman"/>
                <a:sym typeface="Times New Roman"/>
              </a:rPr>
              <a:t> for processing, where as each unit of product </a:t>
            </a:r>
            <a:r>
              <a:rPr lang="en-US" sz="1800" b="1" i="1" dirty="0">
                <a:solidFill>
                  <a:schemeClr val="dk1"/>
                </a:solidFill>
                <a:latin typeface="Times New Roman"/>
                <a:ea typeface="Times New Roman"/>
                <a:cs typeface="Times New Roman"/>
                <a:sym typeface="Times New Roman"/>
              </a:rPr>
              <a:t>P</a:t>
            </a:r>
            <a:r>
              <a:rPr lang="en-US" sz="1800" b="1" i="1" baseline="-25000" dirty="0">
                <a:solidFill>
                  <a:schemeClr val="dk1"/>
                </a:solidFill>
                <a:latin typeface="Times New Roman"/>
                <a:ea typeface="Times New Roman"/>
                <a:cs typeface="Times New Roman"/>
                <a:sym typeface="Times New Roman"/>
              </a:rPr>
              <a:t>2</a:t>
            </a:r>
            <a:r>
              <a:rPr lang="en-US" sz="1800" i="1" dirty="0">
                <a:solidFill>
                  <a:schemeClr val="dk1"/>
                </a:solidFill>
                <a:latin typeface="Times New Roman"/>
                <a:ea typeface="Times New Roman"/>
                <a:cs typeface="Times New Roman"/>
                <a:sym typeface="Times New Roman"/>
              </a:rPr>
              <a:t> requires </a:t>
            </a:r>
            <a:r>
              <a:rPr lang="en-US" sz="1800" b="1" i="1" dirty="0">
                <a:solidFill>
                  <a:schemeClr val="dk1"/>
                </a:solidFill>
                <a:latin typeface="Times New Roman"/>
                <a:ea typeface="Times New Roman"/>
                <a:cs typeface="Times New Roman"/>
                <a:sym typeface="Times New Roman"/>
              </a:rPr>
              <a:t>5 kg of raw material</a:t>
            </a:r>
            <a:r>
              <a:rPr lang="en-US" sz="1800" i="1" dirty="0">
                <a:solidFill>
                  <a:schemeClr val="dk1"/>
                </a:solidFill>
                <a:latin typeface="Times New Roman"/>
                <a:ea typeface="Times New Roman"/>
                <a:cs typeface="Times New Roman"/>
                <a:sym typeface="Times New Roman"/>
              </a:rPr>
              <a:t> and </a:t>
            </a:r>
            <a:r>
              <a:rPr lang="en-US" sz="1800" b="1" i="1" dirty="0">
                <a:solidFill>
                  <a:srgbClr val="C00000"/>
                </a:solidFill>
                <a:latin typeface="Times New Roman"/>
                <a:ea typeface="Times New Roman"/>
                <a:cs typeface="Times New Roman"/>
                <a:sym typeface="Times New Roman"/>
              </a:rPr>
              <a:t>3 hours of </a:t>
            </a:r>
            <a:r>
              <a:rPr lang="en-US" sz="1800" b="1" i="1" dirty="0" err="1">
                <a:solidFill>
                  <a:srgbClr val="C00000"/>
                </a:solidFill>
                <a:latin typeface="Times New Roman"/>
                <a:ea typeface="Times New Roman"/>
                <a:cs typeface="Times New Roman"/>
                <a:sym typeface="Times New Roman"/>
              </a:rPr>
              <a:t>labour</a:t>
            </a:r>
            <a:r>
              <a:rPr lang="en-US" sz="1800" i="1" dirty="0">
                <a:solidFill>
                  <a:srgbClr val="C00000"/>
                </a:solidFill>
                <a:latin typeface="Times New Roman"/>
                <a:ea typeface="Times New Roman"/>
                <a:cs typeface="Times New Roman"/>
                <a:sym typeface="Times New Roman"/>
              </a:rPr>
              <a:t> </a:t>
            </a:r>
            <a:r>
              <a:rPr lang="en-US" sz="1800" i="1" dirty="0">
                <a:solidFill>
                  <a:schemeClr val="dk1"/>
                </a:solidFill>
                <a:latin typeface="Times New Roman"/>
                <a:ea typeface="Times New Roman"/>
                <a:cs typeface="Times New Roman"/>
                <a:sym typeface="Times New Roman"/>
              </a:rPr>
              <a:t>of the same type . every week the firm has the availability of </a:t>
            </a:r>
            <a:r>
              <a:rPr lang="en-US" sz="1800" b="1" i="1" dirty="0">
                <a:solidFill>
                  <a:schemeClr val="dk1"/>
                </a:solidFill>
                <a:latin typeface="Times New Roman"/>
                <a:ea typeface="Times New Roman"/>
                <a:cs typeface="Times New Roman"/>
                <a:sym typeface="Times New Roman"/>
              </a:rPr>
              <a:t>50 kg of raw material </a:t>
            </a:r>
            <a:r>
              <a:rPr lang="en-US" sz="1800" i="1" dirty="0">
                <a:solidFill>
                  <a:schemeClr val="dk1"/>
                </a:solidFill>
                <a:latin typeface="Times New Roman"/>
                <a:ea typeface="Times New Roman"/>
                <a:cs typeface="Times New Roman"/>
                <a:sym typeface="Times New Roman"/>
              </a:rPr>
              <a:t>and </a:t>
            </a:r>
            <a:r>
              <a:rPr lang="en-US" sz="1800" b="1" i="1" dirty="0">
                <a:solidFill>
                  <a:srgbClr val="C00000"/>
                </a:solidFill>
                <a:latin typeface="Times New Roman"/>
                <a:ea typeface="Times New Roman"/>
                <a:cs typeface="Times New Roman"/>
                <a:sym typeface="Times New Roman"/>
              </a:rPr>
              <a:t>60 </a:t>
            </a:r>
            <a:r>
              <a:rPr lang="en-US" sz="1800" b="1" i="1" dirty="0" err="1">
                <a:solidFill>
                  <a:srgbClr val="C00000"/>
                </a:solidFill>
                <a:latin typeface="Times New Roman"/>
                <a:ea typeface="Times New Roman"/>
                <a:cs typeface="Times New Roman"/>
                <a:sym typeface="Times New Roman"/>
              </a:rPr>
              <a:t>labour</a:t>
            </a:r>
            <a:r>
              <a:rPr lang="en-US" sz="1800" b="1" i="1" dirty="0">
                <a:solidFill>
                  <a:srgbClr val="C00000"/>
                </a:solidFill>
                <a:latin typeface="Times New Roman"/>
                <a:ea typeface="Times New Roman"/>
                <a:cs typeface="Times New Roman"/>
                <a:sym typeface="Times New Roman"/>
              </a:rPr>
              <a:t> hours</a:t>
            </a:r>
            <a:r>
              <a:rPr lang="en-US" sz="1800" i="1" dirty="0">
                <a:solidFill>
                  <a:schemeClr val="dk1"/>
                </a:solidFill>
                <a:latin typeface="Times New Roman"/>
                <a:ea typeface="Times New Roman"/>
                <a:cs typeface="Times New Roman"/>
                <a:sym typeface="Times New Roman"/>
              </a:rPr>
              <a:t>. One unit of product </a:t>
            </a:r>
            <a:r>
              <a:rPr lang="en-US" sz="1800" b="1" i="1" dirty="0">
                <a:solidFill>
                  <a:schemeClr val="dk1"/>
                </a:solidFill>
                <a:latin typeface="Times New Roman"/>
                <a:ea typeface="Times New Roman"/>
                <a:cs typeface="Times New Roman"/>
                <a:sym typeface="Times New Roman"/>
              </a:rPr>
              <a:t>P</a:t>
            </a:r>
            <a:r>
              <a:rPr lang="en-US" sz="1800" b="1" i="1" baseline="-25000" dirty="0">
                <a:solidFill>
                  <a:schemeClr val="dk1"/>
                </a:solidFill>
                <a:latin typeface="Times New Roman"/>
                <a:ea typeface="Times New Roman"/>
                <a:cs typeface="Times New Roman"/>
                <a:sym typeface="Times New Roman"/>
              </a:rPr>
              <a:t>1</a:t>
            </a:r>
            <a:r>
              <a:rPr lang="en-US" sz="1800" i="1" dirty="0">
                <a:solidFill>
                  <a:schemeClr val="dk1"/>
                </a:solidFill>
                <a:latin typeface="Times New Roman"/>
                <a:ea typeface="Times New Roman"/>
                <a:cs typeface="Times New Roman"/>
                <a:sym typeface="Times New Roman"/>
              </a:rPr>
              <a:t> sold earn profit of </a:t>
            </a:r>
            <a:r>
              <a:rPr lang="en-US" sz="1800" b="1" i="1" dirty="0">
                <a:solidFill>
                  <a:schemeClr val="dk1"/>
                </a:solidFill>
                <a:latin typeface="Times New Roman"/>
                <a:ea typeface="Times New Roman"/>
                <a:cs typeface="Times New Roman"/>
                <a:sym typeface="Times New Roman"/>
              </a:rPr>
              <a:t>Rs, 20 </a:t>
            </a:r>
            <a:r>
              <a:rPr lang="en-US" sz="1800" i="1" dirty="0">
                <a:solidFill>
                  <a:schemeClr val="dk1"/>
                </a:solidFill>
                <a:latin typeface="Times New Roman"/>
                <a:ea typeface="Times New Roman"/>
                <a:cs typeface="Times New Roman"/>
                <a:sym typeface="Times New Roman"/>
              </a:rPr>
              <a:t>&amp; one unit of product </a:t>
            </a:r>
            <a:r>
              <a:rPr lang="en-US" sz="1800" b="1" i="1" dirty="0">
                <a:solidFill>
                  <a:schemeClr val="dk1"/>
                </a:solidFill>
                <a:latin typeface="Times New Roman"/>
                <a:ea typeface="Times New Roman"/>
                <a:cs typeface="Times New Roman"/>
                <a:sym typeface="Times New Roman"/>
              </a:rPr>
              <a:t>P2</a:t>
            </a:r>
            <a:r>
              <a:rPr lang="en-US" sz="1800" i="1" dirty="0">
                <a:solidFill>
                  <a:schemeClr val="dk1"/>
                </a:solidFill>
                <a:latin typeface="Times New Roman"/>
                <a:ea typeface="Times New Roman"/>
                <a:cs typeface="Times New Roman"/>
                <a:sym typeface="Times New Roman"/>
              </a:rPr>
              <a:t> sold gives </a:t>
            </a:r>
            <a:r>
              <a:rPr lang="en-US" sz="1800" b="1" i="1" dirty="0">
                <a:solidFill>
                  <a:schemeClr val="dk1"/>
                </a:solidFill>
                <a:latin typeface="Times New Roman"/>
                <a:ea typeface="Times New Roman"/>
                <a:cs typeface="Times New Roman"/>
                <a:sym typeface="Times New Roman"/>
              </a:rPr>
              <a:t>Rs. 30 </a:t>
            </a:r>
            <a:r>
              <a:rPr lang="en-US" sz="1800" i="1" dirty="0">
                <a:solidFill>
                  <a:schemeClr val="dk1"/>
                </a:solidFill>
                <a:latin typeface="Times New Roman"/>
                <a:ea typeface="Times New Roman"/>
                <a:cs typeface="Times New Roman"/>
                <a:sym typeface="Times New Roman"/>
              </a:rPr>
              <a:t>as profit. Formulate this problem as LPP to determine as to how many units of each of the products should be produced per week so that the firm can earn maximum profit, assume all units produced cab be sold in the market.</a:t>
            </a:r>
            <a:endParaRPr sz="2000" i="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	</a:t>
            </a:r>
            <a:endParaRPr dirty="0"/>
          </a:p>
        </p:txBody>
      </p:sp>
      <p:sp>
        <p:nvSpPr>
          <p:cNvPr id="4" name="Google Shape;170;p5">
            <a:extLst>
              <a:ext uri="{FF2B5EF4-FFF2-40B4-BE49-F238E27FC236}">
                <a16:creationId xmlns:a16="http://schemas.microsoft.com/office/drawing/2014/main" id="{A5CABCE0-C13F-0C51-FCE9-F2AB920CDA72}"/>
              </a:ext>
            </a:extLst>
          </p:cNvPr>
          <p:cNvSpPr txBox="1"/>
          <p:nvPr/>
        </p:nvSpPr>
        <p:spPr>
          <a:xfrm>
            <a:off x="38114" y="28132"/>
            <a:ext cx="12153885"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dirty="0">
                <a:solidFill>
                  <a:srgbClr val="7030A0"/>
                </a:solidFill>
                <a:latin typeface="Calibri"/>
                <a:ea typeface="Calibri"/>
                <a:cs typeface="Calibri"/>
                <a:sym typeface="Calibri"/>
              </a:rPr>
              <a:t>EXAMPLES – MODEL FORMULATIONS </a:t>
            </a:r>
            <a:r>
              <a:rPr lang="en-US" sz="3000" b="1" u="sng" cap="none" dirty="0">
                <a:solidFill>
                  <a:srgbClr val="FF0000"/>
                </a:solidFill>
                <a:latin typeface="Calibri"/>
                <a:ea typeface="Calibri"/>
                <a:cs typeface="Calibri"/>
                <a:sym typeface="Calibri"/>
              </a:rPr>
              <a:t>(RESOURCE ALLOCATION PROBLEM)</a:t>
            </a:r>
            <a:endParaRPr sz="3000" b="1" u="sng" cap="none" dirty="0">
              <a:solidFill>
                <a:srgbClr val="FF0000"/>
              </a:solidFill>
              <a:latin typeface="Calibri"/>
              <a:ea typeface="Calibri"/>
              <a:cs typeface="Calibri"/>
              <a:sym typeface="Calibri"/>
            </a:endParaRPr>
          </a:p>
        </p:txBody>
      </p:sp>
      <p:sp>
        <p:nvSpPr>
          <p:cNvPr id="2" name="Google Shape;195;p9">
            <a:extLst>
              <a:ext uri="{FF2B5EF4-FFF2-40B4-BE49-F238E27FC236}">
                <a16:creationId xmlns:a16="http://schemas.microsoft.com/office/drawing/2014/main" id="{3688BD9D-CA04-0A83-0186-13F541FF06FD}"/>
              </a:ext>
            </a:extLst>
          </p:cNvPr>
          <p:cNvSpPr/>
          <p:nvPr/>
        </p:nvSpPr>
        <p:spPr>
          <a:xfrm>
            <a:off x="1084219" y="3681459"/>
            <a:ext cx="6544490" cy="2031325"/>
          </a:xfrm>
          <a:prstGeom prst="rect">
            <a:avLst/>
          </a:prstGeom>
          <a:noFill/>
          <a:ln>
            <a:noFill/>
          </a:ln>
        </p:spPr>
        <p:txBody>
          <a:bodyPr spcFirstLastPara="1" wrap="square" lIns="457050"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Maximize (Z) = 20 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+ 30 x</a:t>
            </a:r>
            <a:r>
              <a:rPr lang="en-US" sz="1800" b="1" i="0" u="none" strike="noStrike" cap="none" baseline="-25000" dirty="0">
                <a:solidFill>
                  <a:schemeClr val="dk1"/>
                </a:solidFill>
                <a:latin typeface="Bookman Old Style"/>
                <a:ea typeface="Bookman Old Style"/>
                <a:cs typeface="Bookman Old Style"/>
                <a:sym typeface="Bookman Old Style"/>
              </a:rPr>
              <a:t>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Bookman Old Style"/>
              <a:buNone/>
            </a:pPr>
            <a:r>
              <a:rPr lang="en-US" sz="1800" i="0" u="none" strike="noStrike" cap="none" dirty="0">
                <a:solidFill>
                  <a:schemeClr val="dk1"/>
                </a:solidFill>
                <a:latin typeface="Bookman Old Style"/>
                <a:ea typeface="Bookman Old Style"/>
                <a:cs typeface="Bookman Old Style"/>
                <a:sym typeface="Bookman Old Style"/>
              </a:rPr>
              <a:t>Subject to </a:t>
            </a:r>
            <a:endParaRPr dirty="0"/>
          </a:p>
          <a:p>
            <a:pPr marL="0" marR="0" lvl="0" indent="0" algn="l" rtl="0">
              <a:lnSpc>
                <a:spcPct val="100000"/>
              </a:lnSpc>
              <a:spcBef>
                <a:spcPts val="0"/>
              </a:spcBef>
              <a:spcAft>
                <a:spcPts val="0"/>
              </a:spcAft>
              <a:buClr>
                <a:schemeClr val="dk1"/>
              </a:buClr>
              <a:buSzPts val="1800"/>
              <a:buFont typeface="Bookman Old Style"/>
              <a:buNone/>
            </a:pPr>
            <a:r>
              <a:rPr lang="en-US" sz="1800" b="1" dirty="0">
                <a:solidFill>
                  <a:schemeClr val="dk1"/>
                </a:solidFill>
                <a:latin typeface="Bookman Old Style"/>
                <a:ea typeface="Bookman Old Style"/>
                <a:cs typeface="Bookman Old Style"/>
                <a:sym typeface="Bookman Old Style"/>
              </a:rPr>
              <a:t>	</a:t>
            </a:r>
            <a:endParaRPr dirty="0"/>
          </a:p>
          <a:p>
            <a:pPr marL="0" marR="0" lvl="0" indent="0" algn="l" rtl="0">
              <a:lnSpc>
                <a:spcPct val="100000"/>
              </a:lnSpc>
              <a:spcBef>
                <a:spcPts val="0"/>
              </a:spcBef>
              <a:spcAft>
                <a:spcPts val="0"/>
              </a:spcAft>
              <a:buClr>
                <a:schemeClr val="dk1"/>
              </a:buClr>
              <a:buSzPts val="1800"/>
              <a:buFont typeface="Bookman Old Style"/>
              <a:buNone/>
            </a:pPr>
            <a:r>
              <a:rPr lang="en-US" sz="1800" b="1" dirty="0">
                <a:solidFill>
                  <a:schemeClr val="dk1"/>
                </a:solidFill>
                <a:latin typeface="Bookman Old Style"/>
                <a:ea typeface="Bookman Old Style"/>
                <a:cs typeface="Bookman Old Style"/>
                <a:sym typeface="Bookman Old Style"/>
              </a:rPr>
              <a:t>    </a:t>
            </a:r>
            <a:r>
              <a:rPr lang="en-US" sz="1800" b="1" i="0" u="none" strike="noStrike" cap="none" dirty="0">
                <a:solidFill>
                  <a:schemeClr val="dk1"/>
                </a:solidFill>
                <a:latin typeface="Bookman Old Style"/>
                <a:ea typeface="Bookman Old Style"/>
                <a:cs typeface="Bookman Old Style"/>
                <a:sym typeface="Bookman Old Style"/>
              </a:rPr>
              <a:t>2x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+5x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i="0" u="none" strike="noStrike" cap="none" dirty="0">
                <a:solidFill>
                  <a:schemeClr val="dk1"/>
                </a:solidFill>
                <a:latin typeface="Bookman Old Style"/>
                <a:ea typeface="Bookman Old Style"/>
                <a:cs typeface="Bookman Old Style"/>
                <a:sym typeface="Bookman Old Style"/>
              </a:rPr>
              <a:t>≤ 50	   </a:t>
            </a:r>
            <a:r>
              <a:rPr lang="en-US" sz="1800" i="0" u="none" strike="noStrike" cap="none" dirty="0">
                <a:solidFill>
                  <a:schemeClr val="dk1"/>
                </a:solidFill>
                <a:latin typeface="Bookman Old Style"/>
                <a:ea typeface="Bookman Old Style"/>
                <a:cs typeface="Bookman Old Style"/>
                <a:sym typeface="Bookman Old Style"/>
              </a:rPr>
              <a:t>(Material Constraint)</a:t>
            </a:r>
            <a:endParaRPr dirty="0"/>
          </a:p>
          <a:p>
            <a:pPr marL="0" marR="0" lvl="0" indent="0" algn="l" rtl="0">
              <a:spcBef>
                <a:spcPts val="0"/>
              </a:spcBef>
              <a:spcAft>
                <a:spcPts val="0"/>
              </a:spcAft>
              <a:buNone/>
            </a:pPr>
            <a:r>
              <a:rPr lang="en-US" sz="1800" b="1" i="0" u="none" strike="noStrike" cap="none" dirty="0">
                <a:solidFill>
                  <a:schemeClr val="dk1"/>
                </a:solidFill>
                <a:latin typeface="Bookman Old Style"/>
                <a:ea typeface="Bookman Old Style"/>
                <a:cs typeface="Bookman Old Style"/>
                <a:sym typeface="Bookman Old Style"/>
              </a:rPr>
              <a:t>    4x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+3x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i="0" u="none" strike="noStrike" cap="none" dirty="0">
                <a:solidFill>
                  <a:schemeClr val="dk1"/>
                </a:solidFill>
                <a:latin typeface="Bookman Old Style"/>
                <a:ea typeface="Bookman Old Style"/>
                <a:cs typeface="Bookman Old Style"/>
                <a:sym typeface="Bookman Old Style"/>
              </a:rPr>
              <a:t>≤ 60	   </a:t>
            </a:r>
            <a:r>
              <a:rPr lang="en-US" sz="1800" dirty="0">
                <a:solidFill>
                  <a:schemeClr val="dk1"/>
                </a:solidFill>
                <a:latin typeface="Bookman Old Style"/>
                <a:ea typeface="Bookman Old Style"/>
                <a:cs typeface="Bookman Old Style"/>
                <a:sym typeface="Bookman Old Style"/>
              </a:rPr>
              <a:t>(</a:t>
            </a:r>
            <a:r>
              <a:rPr lang="en-US" sz="1800" dirty="0" err="1">
                <a:solidFill>
                  <a:schemeClr val="dk1"/>
                </a:solidFill>
                <a:latin typeface="Bookman Old Style"/>
                <a:ea typeface="Bookman Old Style"/>
                <a:cs typeface="Bookman Old Style"/>
                <a:sym typeface="Bookman Old Style"/>
              </a:rPr>
              <a:t>Labour</a:t>
            </a:r>
            <a:r>
              <a:rPr lang="en-US" sz="1800" dirty="0">
                <a:solidFill>
                  <a:schemeClr val="dk1"/>
                </a:solidFill>
                <a:latin typeface="Bookman Old Style"/>
                <a:ea typeface="Bookman Old Style"/>
                <a:cs typeface="Bookman Old Style"/>
                <a:sym typeface="Bookman Old Style"/>
              </a:rPr>
              <a:t> Constraint)</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rial"/>
              <a:buNone/>
            </a:pPr>
            <a:endParaRPr sz="1800" b="1" i="0" u="none" strike="noStrike" cap="none" dirty="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 x</a:t>
            </a:r>
            <a:r>
              <a:rPr lang="en-US" sz="1800" b="1" i="0" u="none" strike="noStrike" cap="none" baseline="-25000" dirty="0">
                <a:solidFill>
                  <a:schemeClr val="dk1"/>
                </a:solidFill>
                <a:latin typeface="Bookman Old Style"/>
                <a:ea typeface="Bookman Old Style"/>
                <a:cs typeface="Bookman Old Style"/>
                <a:sym typeface="Bookman Old Style"/>
              </a:rPr>
              <a:t>2</a:t>
            </a:r>
            <a:r>
              <a:rPr lang="en-US" sz="1800" b="1" i="0" u="none" strike="noStrike" cap="none" dirty="0">
                <a:solidFill>
                  <a:schemeClr val="dk1"/>
                </a:solidFill>
                <a:latin typeface="Bookman Old Style"/>
                <a:ea typeface="Bookman Old Style"/>
                <a:cs typeface="Bookman Old Style"/>
                <a:sym typeface="Bookman Old Style"/>
              </a:rPr>
              <a:t>≥0</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1712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
          <p:cNvSpPr txBox="1"/>
          <p:nvPr/>
        </p:nvSpPr>
        <p:spPr>
          <a:xfrm>
            <a:off x="122203" y="820554"/>
            <a:ext cx="11873132" cy="58169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rgbClr val="C00000"/>
                </a:solidFill>
                <a:latin typeface="Calibri"/>
                <a:ea typeface="Calibri"/>
                <a:cs typeface="Calibri"/>
                <a:sym typeface="Calibri"/>
              </a:rPr>
              <a:t>Example 2:</a:t>
            </a:r>
            <a:endParaRPr dirty="0"/>
          </a:p>
          <a:p>
            <a:pPr marL="0" marR="0" lvl="0" indent="0" algn="l" rtl="0">
              <a:spcBef>
                <a:spcPts val="0"/>
              </a:spcBef>
              <a:spcAft>
                <a:spcPts val="0"/>
              </a:spcAft>
              <a:buNone/>
            </a:pPr>
            <a:r>
              <a:rPr lang="en-US" sz="1800" i="1" dirty="0">
                <a:solidFill>
                  <a:schemeClr val="dk1"/>
                </a:solidFill>
                <a:latin typeface="Times New Roman"/>
                <a:ea typeface="Times New Roman"/>
                <a:cs typeface="Times New Roman"/>
                <a:sym typeface="Times New Roman"/>
              </a:rPr>
              <a:t>Beaver Creek Pottery Company is located on a Native American reservation. Each day, the company has available </a:t>
            </a:r>
            <a:r>
              <a:rPr lang="en-US" sz="1800" b="1" i="1" dirty="0">
                <a:solidFill>
                  <a:srgbClr val="C00000"/>
                </a:solidFill>
                <a:latin typeface="Times New Roman"/>
                <a:ea typeface="Times New Roman"/>
                <a:cs typeface="Times New Roman"/>
                <a:sym typeface="Times New Roman"/>
              </a:rPr>
              <a:t>40 hours of labor</a:t>
            </a:r>
            <a:r>
              <a:rPr lang="en-US" sz="1800" i="1" dirty="0">
                <a:solidFill>
                  <a:schemeClr val="dk1"/>
                </a:solidFill>
                <a:latin typeface="Times New Roman"/>
                <a:ea typeface="Times New Roman"/>
                <a:cs typeface="Times New Roman"/>
                <a:sym typeface="Times New Roman"/>
              </a:rPr>
              <a:t> and </a:t>
            </a:r>
            <a:r>
              <a:rPr lang="en-US" sz="1800" b="1" i="1" dirty="0">
                <a:solidFill>
                  <a:srgbClr val="C00000"/>
                </a:solidFill>
                <a:latin typeface="Times New Roman"/>
                <a:ea typeface="Times New Roman"/>
                <a:cs typeface="Times New Roman"/>
                <a:sym typeface="Times New Roman"/>
              </a:rPr>
              <a:t>120 pounds of clay</a:t>
            </a:r>
            <a:r>
              <a:rPr lang="en-US" sz="1800" i="1" dirty="0">
                <a:solidFill>
                  <a:schemeClr val="dk1"/>
                </a:solidFill>
                <a:latin typeface="Times New Roman"/>
                <a:ea typeface="Times New Roman"/>
                <a:cs typeface="Times New Roman"/>
                <a:sym typeface="Times New Roman"/>
              </a:rPr>
              <a:t>. The firm makes </a:t>
            </a:r>
            <a:r>
              <a:rPr lang="en-US" sz="1800" b="1" i="1" dirty="0">
                <a:solidFill>
                  <a:schemeClr val="dk1"/>
                </a:solidFill>
                <a:latin typeface="Times New Roman"/>
                <a:ea typeface="Times New Roman"/>
                <a:cs typeface="Times New Roman"/>
                <a:sym typeface="Times New Roman"/>
              </a:rPr>
              <a:t>two products, bowls and mugs</a:t>
            </a:r>
            <a:r>
              <a:rPr lang="en-US" sz="1800" i="1" dirty="0">
                <a:solidFill>
                  <a:schemeClr val="dk1"/>
                </a:solidFill>
                <a:latin typeface="Times New Roman"/>
                <a:ea typeface="Times New Roman"/>
                <a:cs typeface="Times New Roman"/>
                <a:sym typeface="Times New Roman"/>
              </a:rPr>
              <a:t>. A </a:t>
            </a:r>
            <a:r>
              <a:rPr lang="en-US" sz="1800" b="1" i="1" dirty="0">
                <a:solidFill>
                  <a:schemeClr val="dk1"/>
                </a:solidFill>
                <a:latin typeface="Times New Roman"/>
                <a:ea typeface="Times New Roman"/>
                <a:cs typeface="Times New Roman"/>
                <a:sym typeface="Times New Roman"/>
              </a:rPr>
              <a:t>bowl</a:t>
            </a:r>
            <a:r>
              <a:rPr lang="en-US" sz="1800" i="1" dirty="0">
                <a:solidFill>
                  <a:schemeClr val="dk1"/>
                </a:solidFill>
                <a:latin typeface="Times New Roman"/>
                <a:ea typeface="Times New Roman"/>
                <a:cs typeface="Times New Roman"/>
                <a:sym typeface="Times New Roman"/>
              </a:rPr>
              <a:t> requires </a:t>
            </a:r>
            <a:r>
              <a:rPr lang="en-US" sz="1800" b="1" i="1" dirty="0">
                <a:solidFill>
                  <a:srgbClr val="C00000"/>
                </a:solidFill>
                <a:latin typeface="Times New Roman"/>
                <a:ea typeface="Times New Roman"/>
                <a:cs typeface="Times New Roman"/>
                <a:sym typeface="Times New Roman"/>
              </a:rPr>
              <a:t>1 hour of labor </a:t>
            </a:r>
            <a:r>
              <a:rPr lang="en-US" sz="1800" i="1" dirty="0">
                <a:solidFill>
                  <a:schemeClr val="dk1"/>
                </a:solidFill>
                <a:latin typeface="Times New Roman"/>
                <a:ea typeface="Times New Roman"/>
                <a:cs typeface="Times New Roman"/>
                <a:sym typeface="Times New Roman"/>
              </a:rPr>
              <a:t>and </a:t>
            </a:r>
            <a:r>
              <a:rPr lang="en-US" sz="1800" b="1" i="1" dirty="0">
                <a:solidFill>
                  <a:srgbClr val="C00000"/>
                </a:solidFill>
                <a:latin typeface="Times New Roman"/>
                <a:ea typeface="Times New Roman"/>
                <a:cs typeface="Times New Roman"/>
                <a:sym typeface="Times New Roman"/>
              </a:rPr>
              <a:t>4 pounds of clay</a:t>
            </a:r>
            <a:r>
              <a:rPr lang="en-US" sz="1800" i="1" dirty="0">
                <a:solidFill>
                  <a:schemeClr val="dk1"/>
                </a:solidFill>
                <a:latin typeface="Times New Roman"/>
                <a:ea typeface="Times New Roman"/>
                <a:cs typeface="Times New Roman"/>
                <a:sym typeface="Times New Roman"/>
              </a:rPr>
              <a:t>. A </a:t>
            </a:r>
            <a:r>
              <a:rPr lang="en-US" sz="1800" b="1" i="1" dirty="0">
                <a:solidFill>
                  <a:schemeClr val="dk1"/>
                </a:solidFill>
                <a:latin typeface="Times New Roman"/>
                <a:ea typeface="Times New Roman"/>
                <a:cs typeface="Times New Roman"/>
                <a:sym typeface="Times New Roman"/>
              </a:rPr>
              <a:t>mug</a:t>
            </a:r>
            <a:r>
              <a:rPr lang="en-US" sz="1800" i="1" dirty="0">
                <a:solidFill>
                  <a:schemeClr val="dk1"/>
                </a:solidFill>
                <a:latin typeface="Times New Roman"/>
                <a:ea typeface="Times New Roman"/>
                <a:cs typeface="Times New Roman"/>
                <a:sym typeface="Times New Roman"/>
              </a:rPr>
              <a:t> requires </a:t>
            </a:r>
            <a:r>
              <a:rPr lang="en-US" sz="1800" b="1" i="1" dirty="0">
                <a:solidFill>
                  <a:srgbClr val="C00000"/>
                </a:solidFill>
                <a:latin typeface="Times New Roman"/>
                <a:ea typeface="Times New Roman"/>
                <a:cs typeface="Times New Roman"/>
                <a:sym typeface="Times New Roman"/>
              </a:rPr>
              <a:t>2 hours of labor </a:t>
            </a:r>
            <a:r>
              <a:rPr lang="en-US" sz="1800" i="1" dirty="0">
                <a:solidFill>
                  <a:schemeClr val="dk1"/>
                </a:solidFill>
                <a:latin typeface="Times New Roman"/>
                <a:ea typeface="Times New Roman"/>
                <a:cs typeface="Times New Roman"/>
                <a:sym typeface="Times New Roman"/>
              </a:rPr>
              <a:t>and </a:t>
            </a:r>
            <a:r>
              <a:rPr lang="en-US" sz="1800" b="1" i="1" dirty="0">
                <a:solidFill>
                  <a:srgbClr val="C00000"/>
                </a:solidFill>
                <a:latin typeface="Times New Roman"/>
                <a:ea typeface="Times New Roman"/>
                <a:cs typeface="Times New Roman"/>
                <a:sym typeface="Times New Roman"/>
              </a:rPr>
              <a:t>3 pounds of clay</a:t>
            </a:r>
            <a:r>
              <a:rPr lang="en-US" sz="1800" i="1" dirty="0">
                <a:solidFill>
                  <a:schemeClr val="dk1"/>
                </a:solidFill>
                <a:latin typeface="Times New Roman"/>
                <a:ea typeface="Times New Roman"/>
                <a:cs typeface="Times New Roman"/>
                <a:sym typeface="Times New Roman"/>
              </a:rPr>
              <a:t>. The firm's </a:t>
            </a:r>
            <a:r>
              <a:rPr lang="en-US" sz="1800" b="1" i="1" dirty="0">
                <a:solidFill>
                  <a:schemeClr val="dk1"/>
                </a:solidFill>
                <a:latin typeface="Times New Roman"/>
                <a:ea typeface="Times New Roman"/>
                <a:cs typeface="Times New Roman"/>
                <a:sym typeface="Times New Roman"/>
              </a:rPr>
              <a:t>profit</a:t>
            </a:r>
            <a:r>
              <a:rPr lang="en-US" sz="1800" i="1" dirty="0">
                <a:solidFill>
                  <a:schemeClr val="dk1"/>
                </a:solidFill>
                <a:latin typeface="Times New Roman"/>
                <a:ea typeface="Times New Roman"/>
                <a:cs typeface="Times New Roman"/>
                <a:sym typeface="Times New Roman"/>
              </a:rPr>
              <a:t> is </a:t>
            </a:r>
            <a:r>
              <a:rPr lang="en-US" sz="1800" b="1" i="1" dirty="0">
                <a:solidFill>
                  <a:schemeClr val="dk1"/>
                </a:solidFill>
                <a:latin typeface="Times New Roman"/>
                <a:ea typeface="Times New Roman"/>
                <a:cs typeface="Times New Roman"/>
                <a:sym typeface="Times New Roman"/>
              </a:rPr>
              <a:t>$40 per bowl</a:t>
            </a:r>
            <a:r>
              <a:rPr lang="en-US" sz="1800" i="1" dirty="0">
                <a:solidFill>
                  <a:schemeClr val="dk1"/>
                </a:solidFill>
                <a:latin typeface="Times New Roman"/>
                <a:ea typeface="Times New Roman"/>
                <a:cs typeface="Times New Roman"/>
                <a:sym typeface="Times New Roman"/>
              </a:rPr>
              <a:t> and </a:t>
            </a:r>
            <a:r>
              <a:rPr lang="en-US" sz="1800" b="1" i="1" dirty="0">
                <a:solidFill>
                  <a:schemeClr val="dk1"/>
                </a:solidFill>
                <a:latin typeface="Times New Roman"/>
                <a:ea typeface="Times New Roman"/>
                <a:cs typeface="Times New Roman"/>
                <a:sym typeface="Times New Roman"/>
              </a:rPr>
              <a:t>$50 per mug</a:t>
            </a:r>
            <a:r>
              <a:rPr lang="en-US" sz="1800" i="1" dirty="0">
                <a:solidFill>
                  <a:schemeClr val="dk1"/>
                </a:solidFill>
                <a:latin typeface="Times New Roman"/>
                <a:ea typeface="Times New Roman"/>
                <a:cs typeface="Times New Roman"/>
                <a:sym typeface="Times New Roman"/>
              </a:rPr>
              <a:t>. The company wants to maximize profit. How many Mugs and bowls should be produced to maximize the profit.</a:t>
            </a:r>
            <a:endParaRPr dirty="0"/>
          </a:p>
          <a:p>
            <a:pPr marL="0" marR="0" lvl="0" indent="0" algn="l" rtl="0">
              <a:spcBef>
                <a:spcPts val="0"/>
              </a:spcBef>
              <a:spcAft>
                <a:spcPts val="0"/>
              </a:spcAft>
              <a:buNone/>
            </a:pPr>
            <a:endParaRPr sz="2000" i="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	</a:t>
            </a:r>
            <a:endParaRPr dirty="0"/>
          </a:p>
        </p:txBody>
      </p:sp>
      <p:sp>
        <p:nvSpPr>
          <p:cNvPr id="2" name="Google Shape;170;p5">
            <a:extLst>
              <a:ext uri="{FF2B5EF4-FFF2-40B4-BE49-F238E27FC236}">
                <a16:creationId xmlns:a16="http://schemas.microsoft.com/office/drawing/2014/main" id="{0FBC87C6-C810-15FC-4192-D83AE980C740}"/>
              </a:ext>
            </a:extLst>
          </p:cNvPr>
          <p:cNvSpPr txBox="1"/>
          <p:nvPr/>
        </p:nvSpPr>
        <p:spPr>
          <a:xfrm>
            <a:off x="38114" y="28132"/>
            <a:ext cx="12153885"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dirty="0">
                <a:solidFill>
                  <a:srgbClr val="7030A0"/>
                </a:solidFill>
                <a:latin typeface="Calibri"/>
                <a:ea typeface="Calibri"/>
                <a:cs typeface="Calibri"/>
                <a:sym typeface="Calibri"/>
              </a:rPr>
              <a:t>EXAMPLES – MODEL FORMULATIONS </a:t>
            </a:r>
            <a:r>
              <a:rPr lang="en-US" sz="3000" b="1" u="sng" cap="none" dirty="0">
                <a:solidFill>
                  <a:srgbClr val="FF0000"/>
                </a:solidFill>
                <a:latin typeface="Calibri"/>
                <a:ea typeface="Calibri"/>
                <a:cs typeface="Calibri"/>
                <a:sym typeface="Calibri"/>
              </a:rPr>
              <a:t>(RESOURCE ALLOCATION PROBLEM)</a:t>
            </a:r>
            <a:endParaRPr sz="3000" b="1" u="sng" cap="none" dirty="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
          <p:cNvSpPr txBox="1"/>
          <p:nvPr/>
        </p:nvSpPr>
        <p:spPr>
          <a:xfrm>
            <a:off x="122203" y="820554"/>
            <a:ext cx="11873132" cy="58169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rgbClr val="C00000"/>
                </a:solidFill>
                <a:latin typeface="Calibri"/>
                <a:ea typeface="Calibri"/>
                <a:cs typeface="Calibri"/>
                <a:sym typeface="Calibri"/>
              </a:rPr>
              <a:t>Example 2:</a:t>
            </a:r>
            <a:endParaRPr dirty="0"/>
          </a:p>
          <a:p>
            <a:pPr marL="0" marR="0" lvl="0" indent="0" algn="l" rtl="0">
              <a:spcBef>
                <a:spcPts val="0"/>
              </a:spcBef>
              <a:spcAft>
                <a:spcPts val="0"/>
              </a:spcAft>
              <a:buNone/>
            </a:pPr>
            <a:r>
              <a:rPr lang="en-US" sz="1800" i="1" dirty="0">
                <a:solidFill>
                  <a:schemeClr val="dk1"/>
                </a:solidFill>
                <a:latin typeface="Times New Roman"/>
                <a:ea typeface="Times New Roman"/>
                <a:cs typeface="Times New Roman"/>
                <a:sym typeface="Times New Roman"/>
              </a:rPr>
              <a:t>Beaver Creek Pottery Company is located on a Native American reservation. Each day, the company has available </a:t>
            </a:r>
            <a:r>
              <a:rPr lang="en-US" sz="1800" b="1" i="1" dirty="0">
                <a:solidFill>
                  <a:srgbClr val="C00000"/>
                </a:solidFill>
                <a:latin typeface="Times New Roman"/>
                <a:ea typeface="Times New Roman"/>
                <a:cs typeface="Times New Roman"/>
                <a:sym typeface="Times New Roman"/>
              </a:rPr>
              <a:t>40 hours of labor</a:t>
            </a:r>
            <a:r>
              <a:rPr lang="en-US" sz="1800" i="1" dirty="0">
                <a:solidFill>
                  <a:schemeClr val="dk1"/>
                </a:solidFill>
                <a:latin typeface="Times New Roman"/>
                <a:ea typeface="Times New Roman"/>
                <a:cs typeface="Times New Roman"/>
                <a:sym typeface="Times New Roman"/>
              </a:rPr>
              <a:t> and </a:t>
            </a:r>
            <a:r>
              <a:rPr lang="en-US" sz="1800" b="1" i="1" dirty="0">
                <a:solidFill>
                  <a:srgbClr val="C00000"/>
                </a:solidFill>
                <a:latin typeface="Times New Roman"/>
                <a:ea typeface="Times New Roman"/>
                <a:cs typeface="Times New Roman"/>
                <a:sym typeface="Times New Roman"/>
              </a:rPr>
              <a:t>120 pounds of clay</a:t>
            </a:r>
            <a:r>
              <a:rPr lang="en-US" sz="1800" i="1" dirty="0">
                <a:solidFill>
                  <a:schemeClr val="dk1"/>
                </a:solidFill>
                <a:latin typeface="Times New Roman"/>
                <a:ea typeface="Times New Roman"/>
                <a:cs typeface="Times New Roman"/>
                <a:sym typeface="Times New Roman"/>
              </a:rPr>
              <a:t>. The firm makes </a:t>
            </a:r>
            <a:r>
              <a:rPr lang="en-US" sz="1800" b="1" i="1" dirty="0">
                <a:solidFill>
                  <a:schemeClr val="dk1"/>
                </a:solidFill>
                <a:latin typeface="Times New Roman"/>
                <a:ea typeface="Times New Roman"/>
                <a:cs typeface="Times New Roman"/>
                <a:sym typeface="Times New Roman"/>
              </a:rPr>
              <a:t>two products, bowls and mugs</a:t>
            </a:r>
            <a:r>
              <a:rPr lang="en-US" sz="1800" i="1" dirty="0">
                <a:solidFill>
                  <a:schemeClr val="dk1"/>
                </a:solidFill>
                <a:latin typeface="Times New Roman"/>
                <a:ea typeface="Times New Roman"/>
                <a:cs typeface="Times New Roman"/>
                <a:sym typeface="Times New Roman"/>
              </a:rPr>
              <a:t>. A </a:t>
            </a:r>
            <a:r>
              <a:rPr lang="en-US" sz="1800" b="1" i="1" dirty="0">
                <a:solidFill>
                  <a:schemeClr val="dk1"/>
                </a:solidFill>
                <a:latin typeface="Times New Roman"/>
                <a:ea typeface="Times New Roman"/>
                <a:cs typeface="Times New Roman"/>
                <a:sym typeface="Times New Roman"/>
              </a:rPr>
              <a:t>bowl</a:t>
            </a:r>
            <a:r>
              <a:rPr lang="en-US" sz="1800" i="1" dirty="0">
                <a:solidFill>
                  <a:schemeClr val="dk1"/>
                </a:solidFill>
                <a:latin typeface="Times New Roman"/>
                <a:ea typeface="Times New Roman"/>
                <a:cs typeface="Times New Roman"/>
                <a:sym typeface="Times New Roman"/>
              </a:rPr>
              <a:t> requires </a:t>
            </a:r>
            <a:r>
              <a:rPr lang="en-US" sz="1800" b="1" i="1" dirty="0">
                <a:solidFill>
                  <a:srgbClr val="C00000"/>
                </a:solidFill>
                <a:latin typeface="Times New Roman"/>
                <a:ea typeface="Times New Roman"/>
                <a:cs typeface="Times New Roman"/>
                <a:sym typeface="Times New Roman"/>
              </a:rPr>
              <a:t>1 hour of labor </a:t>
            </a:r>
            <a:r>
              <a:rPr lang="en-US" sz="1800" i="1" dirty="0">
                <a:solidFill>
                  <a:schemeClr val="dk1"/>
                </a:solidFill>
                <a:latin typeface="Times New Roman"/>
                <a:ea typeface="Times New Roman"/>
                <a:cs typeface="Times New Roman"/>
                <a:sym typeface="Times New Roman"/>
              </a:rPr>
              <a:t>and </a:t>
            </a:r>
            <a:r>
              <a:rPr lang="en-US" sz="1800" b="1" i="1" dirty="0">
                <a:solidFill>
                  <a:srgbClr val="C00000"/>
                </a:solidFill>
                <a:latin typeface="Times New Roman"/>
                <a:ea typeface="Times New Roman"/>
                <a:cs typeface="Times New Roman"/>
                <a:sym typeface="Times New Roman"/>
              </a:rPr>
              <a:t>4 pounds of clay</a:t>
            </a:r>
            <a:r>
              <a:rPr lang="en-US" sz="1800" i="1" dirty="0">
                <a:solidFill>
                  <a:schemeClr val="dk1"/>
                </a:solidFill>
                <a:latin typeface="Times New Roman"/>
                <a:ea typeface="Times New Roman"/>
                <a:cs typeface="Times New Roman"/>
                <a:sym typeface="Times New Roman"/>
              </a:rPr>
              <a:t>. A </a:t>
            </a:r>
            <a:r>
              <a:rPr lang="en-US" sz="1800" b="1" i="1" dirty="0">
                <a:solidFill>
                  <a:schemeClr val="dk1"/>
                </a:solidFill>
                <a:latin typeface="Times New Roman"/>
                <a:ea typeface="Times New Roman"/>
                <a:cs typeface="Times New Roman"/>
                <a:sym typeface="Times New Roman"/>
              </a:rPr>
              <a:t>mug</a:t>
            </a:r>
            <a:r>
              <a:rPr lang="en-US" sz="1800" i="1" dirty="0">
                <a:solidFill>
                  <a:schemeClr val="dk1"/>
                </a:solidFill>
                <a:latin typeface="Times New Roman"/>
                <a:ea typeface="Times New Roman"/>
                <a:cs typeface="Times New Roman"/>
                <a:sym typeface="Times New Roman"/>
              </a:rPr>
              <a:t> requires </a:t>
            </a:r>
            <a:r>
              <a:rPr lang="en-US" sz="1800" b="1" i="1" dirty="0">
                <a:solidFill>
                  <a:srgbClr val="C00000"/>
                </a:solidFill>
                <a:latin typeface="Times New Roman"/>
                <a:ea typeface="Times New Roman"/>
                <a:cs typeface="Times New Roman"/>
                <a:sym typeface="Times New Roman"/>
              </a:rPr>
              <a:t>2 hours of labor </a:t>
            </a:r>
            <a:r>
              <a:rPr lang="en-US" sz="1800" i="1" dirty="0">
                <a:solidFill>
                  <a:schemeClr val="dk1"/>
                </a:solidFill>
                <a:latin typeface="Times New Roman"/>
                <a:ea typeface="Times New Roman"/>
                <a:cs typeface="Times New Roman"/>
                <a:sym typeface="Times New Roman"/>
              </a:rPr>
              <a:t>and </a:t>
            </a:r>
            <a:r>
              <a:rPr lang="en-US" sz="1800" b="1" i="1" dirty="0">
                <a:solidFill>
                  <a:srgbClr val="C00000"/>
                </a:solidFill>
                <a:latin typeface="Times New Roman"/>
                <a:ea typeface="Times New Roman"/>
                <a:cs typeface="Times New Roman"/>
                <a:sym typeface="Times New Roman"/>
              </a:rPr>
              <a:t>3 pounds of clay</a:t>
            </a:r>
            <a:r>
              <a:rPr lang="en-US" sz="1800" i="1" dirty="0">
                <a:solidFill>
                  <a:schemeClr val="dk1"/>
                </a:solidFill>
                <a:latin typeface="Times New Roman"/>
                <a:ea typeface="Times New Roman"/>
                <a:cs typeface="Times New Roman"/>
                <a:sym typeface="Times New Roman"/>
              </a:rPr>
              <a:t>. The firm's </a:t>
            </a:r>
            <a:r>
              <a:rPr lang="en-US" sz="1800" b="1" i="1" dirty="0">
                <a:solidFill>
                  <a:schemeClr val="dk1"/>
                </a:solidFill>
                <a:latin typeface="Times New Roman"/>
                <a:ea typeface="Times New Roman"/>
                <a:cs typeface="Times New Roman"/>
                <a:sym typeface="Times New Roman"/>
              </a:rPr>
              <a:t>profit</a:t>
            </a:r>
            <a:r>
              <a:rPr lang="en-US" sz="1800" i="1" dirty="0">
                <a:solidFill>
                  <a:schemeClr val="dk1"/>
                </a:solidFill>
                <a:latin typeface="Times New Roman"/>
                <a:ea typeface="Times New Roman"/>
                <a:cs typeface="Times New Roman"/>
                <a:sym typeface="Times New Roman"/>
              </a:rPr>
              <a:t> is </a:t>
            </a:r>
            <a:r>
              <a:rPr lang="en-US" sz="1800" b="1" i="1" dirty="0">
                <a:solidFill>
                  <a:schemeClr val="dk1"/>
                </a:solidFill>
                <a:latin typeface="Times New Roman"/>
                <a:ea typeface="Times New Roman"/>
                <a:cs typeface="Times New Roman"/>
                <a:sym typeface="Times New Roman"/>
              </a:rPr>
              <a:t>$40 per bowl</a:t>
            </a:r>
            <a:r>
              <a:rPr lang="en-US" sz="1800" i="1" dirty="0">
                <a:solidFill>
                  <a:schemeClr val="dk1"/>
                </a:solidFill>
                <a:latin typeface="Times New Roman"/>
                <a:ea typeface="Times New Roman"/>
                <a:cs typeface="Times New Roman"/>
                <a:sym typeface="Times New Roman"/>
              </a:rPr>
              <a:t> and </a:t>
            </a:r>
            <a:r>
              <a:rPr lang="en-US" sz="1800" b="1" i="1" dirty="0">
                <a:solidFill>
                  <a:schemeClr val="dk1"/>
                </a:solidFill>
                <a:latin typeface="Times New Roman"/>
                <a:ea typeface="Times New Roman"/>
                <a:cs typeface="Times New Roman"/>
                <a:sym typeface="Times New Roman"/>
              </a:rPr>
              <a:t>$50 per mug</a:t>
            </a:r>
            <a:r>
              <a:rPr lang="en-US" sz="1800" i="1" dirty="0">
                <a:solidFill>
                  <a:schemeClr val="dk1"/>
                </a:solidFill>
                <a:latin typeface="Times New Roman"/>
                <a:ea typeface="Times New Roman"/>
                <a:cs typeface="Times New Roman"/>
                <a:sym typeface="Times New Roman"/>
              </a:rPr>
              <a:t>. The company wants to maximize profit. How many Mugs and bowls should be produced to maximize the profit.</a:t>
            </a:r>
            <a:endParaRPr dirty="0"/>
          </a:p>
          <a:p>
            <a:pPr marL="0" marR="0" lvl="0" indent="0" algn="l" rtl="0">
              <a:spcBef>
                <a:spcPts val="0"/>
              </a:spcBef>
              <a:spcAft>
                <a:spcPts val="0"/>
              </a:spcAft>
              <a:buNone/>
            </a:pPr>
            <a:endParaRPr sz="2000" i="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US" sz="2400" dirty="0">
                <a:solidFill>
                  <a:schemeClr val="lt1"/>
                </a:solidFill>
                <a:latin typeface="Times New Roman"/>
                <a:ea typeface="Times New Roman"/>
                <a:cs typeface="Times New Roman"/>
                <a:sym typeface="Times New Roman"/>
              </a:rPr>
              <a:t> 	</a:t>
            </a:r>
            <a:r>
              <a:rPr lang="en-US" sz="1800" dirty="0">
                <a:solidFill>
                  <a:schemeClr val="lt1"/>
                </a:solidFill>
                <a:latin typeface="Times New Roman"/>
                <a:ea typeface="Times New Roman"/>
                <a:cs typeface="Times New Roman"/>
                <a:sym typeface="Times New Roman"/>
              </a:rPr>
              <a:t>	</a:t>
            </a:r>
            <a:endParaRPr dirty="0"/>
          </a:p>
        </p:txBody>
      </p:sp>
      <p:sp>
        <p:nvSpPr>
          <p:cNvPr id="2" name="Google Shape;170;p5">
            <a:extLst>
              <a:ext uri="{FF2B5EF4-FFF2-40B4-BE49-F238E27FC236}">
                <a16:creationId xmlns:a16="http://schemas.microsoft.com/office/drawing/2014/main" id="{0FBC87C6-C810-15FC-4192-D83AE980C740}"/>
              </a:ext>
            </a:extLst>
          </p:cNvPr>
          <p:cNvSpPr txBox="1"/>
          <p:nvPr/>
        </p:nvSpPr>
        <p:spPr>
          <a:xfrm>
            <a:off x="38114" y="28132"/>
            <a:ext cx="12153885"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dirty="0">
                <a:solidFill>
                  <a:srgbClr val="7030A0"/>
                </a:solidFill>
                <a:latin typeface="Calibri"/>
                <a:ea typeface="Calibri"/>
                <a:cs typeface="Calibri"/>
                <a:sym typeface="Calibri"/>
              </a:rPr>
              <a:t>EXAMPLES – MODEL FORMULATIONS </a:t>
            </a:r>
            <a:r>
              <a:rPr lang="en-US" sz="3000" b="1" u="sng" cap="none" dirty="0">
                <a:solidFill>
                  <a:srgbClr val="FF0000"/>
                </a:solidFill>
                <a:latin typeface="Calibri"/>
                <a:ea typeface="Calibri"/>
                <a:cs typeface="Calibri"/>
                <a:sym typeface="Calibri"/>
              </a:rPr>
              <a:t>(RESOURCE ALLOCATION PROBLEM)</a:t>
            </a:r>
            <a:endParaRPr sz="3000" b="1" u="sng" cap="none" dirty="0">
              <a:solidFill>
                <a:srgbClr val="FF0000"/>
              </a:solidFill>
              <a:latin typeface="Calibri"/>
              <a:ea typeface="Calibri"/>
              <a:cs typeface="Calibri"/>
              <a:sym typeface="Calibri"/>
            </a:endParaRPr>
          </a:p>
        </p:txBody>
      </p:sp>
      <p:sp>
        <p:nvSpPr>
          <p:cNvPr id="3" name="Google Shape;202;p10">
            <a:extLst>
              <a:ext uri="{FF2B5EF4-FFF2-40B4-BE49-F238E27FC236}">
                <a16:creationId xmlns:a16="http://schemas.microsoft.com/office/drawing/2014/main" id="{162F96DC-54EC-FFC6-60F7-2AD7C3540B84}"/>
              </a:ext>
            </a:extLst>
          </p:cNvPr>
          <p:cNvSpPr/>
          <p:nvPr/>
        </p:nvSpPr>
        <p:spPr>
          <a:xfrm>
            <a:off x="1175659" y="3079560"/>
            <a:ext cx="6544490" cy="2031325"/>
          </a:xfrm>
          <a:prstGeom prst="rect">
            <a:avLst/>
          </a:prstGeom>
          <a:noFill/>
          <a:ln>
            <a:noFill/>
          </a:ln>
        </p:spPr>
        <p:txBody>
          <a:bodyPr spcFirstLastPara="1" wrap="square" lIns="457050"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Maximize Z = 40 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+50 x</a:t>
            </a:r>
            <a:r>
              <a:rPr lang="en-US" sz="1800" b="1" i="0" u="none" strike="noStrike" cap="none" baseline="-25000" dirty="0">
                <a:solidFill>
                  <a:schemeClr val="dk1"/>
                </a:solidFill>
                <a:latin typeface="Bookman Old Style"/>
                <a:ea typeface="Bookman Old Style"/>
                <a:cs typeface="Bookman Old Style"/>
                <a:sym typeface="Bookman Old Style"/>
              </a:rPr>
              <a:t>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Bookman Old Style"/>
              <a:buNone/>
            </a:pPr>
            <a:r>
              <a:rPr lang="en-US" sz="1800" i="0" u="none" strike="noStrike" cap="none" dirty="0">
                <a:solidFill>
                  <a:schemeClr val="dk1"/>
                </a:solidFill>
                <a:latin typeface="Bookman Old Style"/>
                <a:ea typeface="Bookman Old Style"/>
                <a:cs typeface="Bookman Old Style"/>
                <a:sym typeface="Bookman Old Style"/>
              </a:rPr>
              <a:t>Subject to </a:t>
            </a:r>
            <a:endParaRPr dirty="0"/>
          </a:p>
          <a:p>
            <a:pPr marL="0" marR="0" lvl="0" indent="0" algn="l" rtl="0">
              <a:lnSpc>
                <a:spcPct val="100000"/>
              </a:lnSpc>
              <a:spcBef>
                <a:spcPts val="0"/>
              </a:spcBef>
              <a:spcAft>
                <a:spcPts val="0"/>
              </a:spcAft>
              <a:buClr>
                <a:schemeClr val="dk1"/>
              </a:buClr>
              <a:buSzPts val="1800"/>
              <a:buFont typeface="Bookman Old Style"/>
              <a:buNone/>
            </a:pPr>
            <a:r>
              <a:rPr lang="en-US" sz="1800" b="1" dirty="0">
                <a:solidFill>
                  <a:schemeClr val="dk1"/>
                </a:solidFill>
                <a:latin typeface="Bookman Old Style"/>
                <a:ea typeface="Bookman Old Style"/>
                <a:cs typeface="Bookman Old Style"/>
                <a:sym typeface="Bookman Old Style"/>
              </a:rPr>
              <a:t>	</a:t>
            </a:r>
            <a:endParaRPr dirty="0"/>
          </a:p>
          <a:p>
            <a:pPr marL="0" marR="0" lvl="0" indent="0" algn="l" rtl="0">
              <a:spcBef>
                <a:spcPts val="0"/>
              </a:spcBef>
              <a:spcAft>
                <a:spcPts val="0"/>
              </a:spcAft>
              <a:buNone/>
            </a:pPr>
            <a:r>
              <a:rPr lang="en-US" sz="1800" b="1" dirty="0">
                <a:solidFill>
                  <a:schemeClr val="dk1"/>
                </a:solidFill>
                <a:latin typeface="Bookman Old Style"/>
                <a:ea typeface="Bookman Old Style"/>
                <a:cs typeface="Bookman Old Style"/>
                <a:sym typeface="Bookman Old Style"/>
              </a:rPr>
              <a:t>    </a:t>
            </a: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+2x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i="0" u="none" strike="noStrike" cap="none" dirty="0">
                <a:solidFill>
                  <a:schemeClr val="dk1"/>
                </a:solidFill>
                <a:latin typeface="Bookman Old Style"/>
                <a:ea typeface="Bookman Old Style"/>
                <a:cs typeface="Bookman Old Style"/>
                <a:sym typeface="Bookman Old Style"/>
              </a:rPr>
              <a:t>≤ 40	   </a:t>
            </a:r>
            <a:r>
              <a:rPr lang="en-US" sz="1800" i="0" u="none" strike="noStrike" cap="none" dirty="0">
                <a:solidFill>
                  <a:schemeClr val="dk1"/>
                </a:solidFill>
                <a:latin typeface="Bookman Old Style"/>
                <a:ea typeface="Bookman Old Style"/>
                <a:cs typeface="Bookman Old Style"/>
                <a:sym typeface="Bookman Old Style"/>
              </a:rPr>
              <a:t>(</a:t>
            </a:r>
            <a:r>
              <a:rPr lang="en-US" sz="1800" dirty="0" err="1">
                <a:solidFill>
                  <a:schemeClr val="dk1"/>
                </a:solidFill>
                <a:latin typeface="Bookman Old Style"/>
                <a:ea typeface="Bookman Old Style"/>
                <a:cs typeface="Bookman Old Style"/>
                <a:sym typeface="Bookman Old Style"/>
              </a:rPr>
              <a:t>Labour</a:t>
            </a:r>
            <a:r>
              <a:rPr lang="en-US" sz="1800" i="0" u="none" strike="noStrike" cap="none" dirty="0">
                <a:solidFill>
                  <a:schemeClr val="dk1"/>
                </a:solidFill>
                <a:latin typeface="Bookman Old Style"/>
                <a:ea typeface="Bookman Old Style"/>
                <a:cs typeface="Bookman Old Style"/>
                <a:sym typeface="Bookman Old Style"/>
              </a:rPr>
              <a:t> Constraint)</a:t>
            </a:r>
            <a:endParaRPr dirty="0"/>
          </a:p>
          <a:p>
            <a:pPr marL="0" marR="0" lvl="0" indent="0" algn="l" rtl="0">
              <a:spcBef>
                <a:spcPts val="0"/>
              </a:spcBef>
              <a:spcAft>
                <a:spcPts val="0"/>
              </a:spcAft>
              <a:buNone/>
            </a:pPr>
            <a:r>
              <a:rPr lang="en-US" sz="1800" b="1" i="0" u="none" strike="noStrike" cap="none" dirty="0">
                <a:solidFill>
                  <a:schemeClr val="dk1"/>
                </a:solidFill>
                <a:latin typeface="Bookman Old Style"/>
                <a:ea typeface="Bookman Old Style"/>
                <a:cs typeface="Bookman Old Style"/>
                <a:sym typeface="Bookman Old Style"/>
              </a:rPr>
              <a:t>   4x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+3x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i="0" u="none" strike="noStrike" cap="none" dirty="0">
                <a:solidFill>
                  <a:schemeClr val="dk1"/>
                </a:solidFill>
                <a:latin typeface="Bookman Old Style"/>
                <a:ea typeface="Bookman Old Style"/>
                <a:cs typeface="Bookman Old Style"/>
                <a:sym typeface="Bookman Old Style"/>
              </a:rPr>
              <a:t>≤ 120  </a:t>
            </a:r>
            <a:r>
              <a:rPr lang="en-US" sz="1800" dirty="0">
                <a:solidFill>
                  <a:schemeClr val="dk1"/>
                </a:solidFill>
                <a:latin typeface="Bookman Old Style"/>
                <a:ea typeface="Bookman Old Style"/>
                <a:cs typeface="Bookman Old Style"/>
                <a:sym typeface="Bookman Old Style"/>
              </a:rPr>
              <a:t>(Clay Constraint)</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rial"/>
              <a:buNone/>
            </a:pPr>
            <a:endParaRPr sz="1800" b="1" i="0" u="none" strike="noStrike" cap="none" dirty="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 x</a:t>
            </a:r>
            <a:r>
              <a:rPr lang="en-US" sz="1800" b="1" i="0" u="none" strike="noStrike" cap="none" baseline="-25000" dirty="0">
                <a:solidFill>
                  <a:schemeClr val="dk1"/>
                </a:solidFill>
                <a:latin typeface="Bookman Old Style"/>
                <a:ea typeface="Bookman Old Style"/>
                <a:cs typeface="Bookman Old Style"/>
                <a:sym typeface="Bookman Old Style"/>
              </a:rPr>
              <a:t>2</a:t>
            </a:r>
            <a:r>
              <a:rPr lang="en-US" sz="1800" b="1" i="0" u="none" strike="noStrike" cap="none" dirty="0">
                <a:solidFill>
                  <a:schemeClr val="dk1"/>
                </a:solidFill>
                <a:latin typeface="Bookman Old Style"/>
                <a:ea typeface="Bookman Old Style"/>
                <a:cs typeface="Bookman Old Style"/>
                <a:sym typeface="Bookman Old Style"/>
              </a:rPr>
              <a:t>≥0</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955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txBox="1"/>
          <p:nvPr/>
        </p:nvSpPr>
        <p:spPr>
          <a:xfrm>
            <a:off x="122203" y="820554"/>
            <a:ext cx="11873132" cy="575542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rgbClr val="C00000"/>
                </a:solidFill>
                <a:latin typeface="Calibri"/>
                <a:ea typeface="Calibri"/>
                <a:cs typeface="Calibri"/>
                <a:sym typeface="Calibri"/>
              </a:rPr>
              <a:t>Example 3:</a:t>
            </a:r>
            <a:endParaRPr sz="1800" b="1"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i="1">
                <a:solidFill>
                  <a:schemeClr val="dk1"/>
                </a:solidFill>
                <a:latin typeface="Times New Roman"/>
                <a:ea typeface="Times New Roman"/>
                <a:cs typeface="Times New Roman"/>
                <a:sym typeface="Times New Roman"/>
              </a:rPr>
              <a:t>Vitamins A and B are found in two different foods F1 and F2. One unit of food F1 contains 2 units of vitamin A and 5 units of vitamin B. One unit of food F2 contains 4 units of vitamin A and 2 units of vitamin B. one unit of food F1 and F2 cost Rs. 10 and 12.50 respectively. The minimum daily requirement (for a person) of vitamin A and B is 40 and 50 units respectively. Assuming that anything in excess of daily minimum requirement of vitamin A and B is not harmful. Find out the optimal minimum of food F1 and F2 at the minimum cost which meets the daily minimum requirement of vitamin A and B. Formulate this as a linear programming problem.</a:t>
            </a:r>
            <a:endParaRPr sz="20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400">
                <a:solidFill>
                  <a:schemeClr val="lt1"/>
                </a:solidFill>
                <a:latin typeface="Times New Roman"/>
                <a:ea typeface="Times New Roman"/>
                <a:cs typeface="Times New Roman"/>
                <a:sym typeface="Times New Roman"/>
              </a:rPr>
              <a:t> 	</a:t>
            </a:r>
            <a:r>
              <a:rPr lang="en-US" sz="1800">
                <a:solidFill>
                  <a:schemeClr val="lt1"/>
                </a:solidFill>
                <a:latin typeface="Times New Roman"/>
                <a:ea typeface="Times New Roman"/>
                <a:cs typeface="Times New Roman"/>
                <a:sym typeface="Times New Roman"/>
              </a:rPr>
              <a:t>	</a:t>
            </a:r>
            <a:endParaRPr/>
          </a:p>
        </p:txBody>
      </p:sp>
      <p:sp>
        <p:nvSpPr>
          <p:cNvPr id="2" name="Google Shape;170;p5">
            <a:extLst>
              <a:ext uri="{FF2B5EF4-FFF2-40B4-BE49-F238E27FC236}">
                <a16:creationId xmlns:a16="http://schemas.microsoft.com/office/drawing/2014/main" id="{E48C08EB-D483-1CB0-1BCF-78216BA083BA}"/>
              </a:ext>
            </a:extLst>
          </p:cNvPr>
          <p:cNvSpPr txBox="1"/>
          <p:nvPr/>
        </p:nvSpPr>
        <p:spPr>
          <a:xfrm>
            <a:off x="38114" y="28132"/>
            <a:ext cx="12153885"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dirty="0">
                <a:solidFill>
                  <a:srgbClr val="7030A0"/>
                </a:solidFill>
                <a:latin typeface="Calibri"/>
                <a:ea typeface="Calibri"/>
                <a:cs typeface="Calibri"/>
                <a:sym typeface="Calibri"/>
              </a:rPr>
              <a:t>EXAMPLES – MODEL FORMULATIONS </a:t>
            </a:r>
            <a:r>
              <a:rPr lang="en-US" sz="3000" b="1" u="sng" cap="none" dirty="0">
                <a:solidFill>
                  <a:srgbClr val="FF0000"/>
                </a:solidFill>
                <a:latin typeface="Calibri"/>
                <a:ea typeface="Calibri"/>
                <a:cs typeface="Calibri"/>
                <a:sym typeface="Calibri"/>
              </a:rPr>
              <a:t>(RESOURCE ALLOCATION PROBLEM)</a:t>
            </a:r>
            <a:endParaRPr sz="3000" b="1" u="sng" cap="none" dirty="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txBox="1"/>
          <p:nvPr/>
        </p:nvSpPr>
        <p:spPr>
          <a:xfrm>
            <a:off x="122203" y="820554"/>
            <a:ext cx="11873132" cy="575542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a:solidFill>
                  <a:srgbClr val="C00000"/>
                </a:solidFill>
                <a:latin typeface="Calibri"/>
                <a:ea typeface="Calibri"/>
                <a:cs typeface="Calibri"/>
                <a:sym typeface="Calibri"/>
              </a:rPr>
              <a:t>Example 3:</a:t>
            </a:r>
            <a:endParaRPr sz="1800" b="1"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i="1">
                <a:solidFill>
                  <a:schemeClr val="dk1"/>
                </a:solidFill>
                <a:latin typeface="Times New Roman"/>
                <a:ea typeface="Times New Roman"/>
                <a:cs typeface="Times New Roman"/>
                <a:sym typeface="Times New Roman"/>
              </a:rPr>
              <a:t>Vitamins A and B are found in two different foods F1 and F2. One unit of food F1 contains 2 units of vitamin A and 5 units of vitamin B. One unit of food F2 contains 4 units of vitamin A and 2 units of vitamin B. one unit of food F1 and F2 cost Rs. 10 and 12.50 respectively. The minimum daily requirement (for a person) of vitamin A and B is 40 and 50 units respectively. Assuming that anything in excess of daily minimum requirement of vitamin A and B is not harmful. Find out the optimal minimum of food F1 and F2 at the minimum cost which meets the daily minimum requirement of vitamin A and B. Formulate this as a linear programming problem.</a:t>
            </a:r>
            <a:endParaRPr sz="20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US" sz="2400">
                <a:solidFill>
                  <a:schemeClr val="lt1"/>
                </a:solidFill>
                <a:latin typeface="Times New Roman"/>
                <a:ea typeface="Times New Roman"/>
                <a:cs typeface="Times New Roman"/>
                <a:sym typeface="Times New Roman"/>
              </a:rPr>
              <a:t> 	</a:t>
            </a:r>
            <a:r>
              <a:rPr lang="en-US" sz="1800">
                <a:solidFill>
                  <a:schemeClr val="lt1"/>
                </a:solidFill>
                <a:latin typeface="Times New Roman"/>
                <a:ea typeface="Times New Roman"/>
                <a:cs typeface="Times New Roman"/>
                <a:sym typeface="Times New Roman"/>
              </a:rPr>
              <a:t>	</a:t>
            </a:r>
            <a:endParaRPr/>
          </a:p>
        </p:txBody>
      </p:sp>
      <p:sp>
        <p:nvSpPr>
          <p:cNvPr id="2" name="Google Shape;170;p5">
            <a:extLst>
              <a:ext uri="{FF2B5EF4-FFF2-40B4-BE49-F238E27FC236}">
                <a16:creationId xmlns:a16="http://schemas.microsoft.com/office/drawing/2014/main" id="{E48C08EB-D483-1CB0-1BCF-78216BA083BA}"/>
              </a:ext>
            </a:extLst>
          </p:cNvPr>
          <p:cNvSpPr txBox="1"/>
          <p:nvPr/>
        </p:nvSpPr>
        <p:spPr>
          <a:xfrm>
            <a:off x="38114" y="28132"/>
            <a:ext cx="12153885"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dirty="0">
                <a:solidFill>
                  <a:srgbClr val="7030A0"/>
                </a:solidFill>
                <a:latin typeface="Calibri"/>
                <a:ea typeface="Calibri"/>
                <a:cs typeface="Calibri"/>
                <a:sym typeface="Calibri"/>
              </a:rPr>
              <a:t>EXAMPLES – MODEL FORMULATIONS </a:t>
            </a:r>
            <a:r>
              <a:rPr lang="en-US" sz="3000" b="1" u="sng" cap="none" dirty="0">
                <a:solidFill>
                  <a:srgbClr val="FF0000"/>
                </a:solidFill>
                <a:latin typeface="Calibri"/>
                <a:ea typeface="Calibri"/>
                <a:cs typeface="Calibri"/>
                <a:sym typeface="Calibri"/>
              </a:rPr>
              <a:t>(RESOURCE ALLOCATION PROBLEM)</a:t>
            </a:r>
            <a:endParaRPr sz="3000" b="1" u="sng" cap="none" dirty="0">
              <a:solidFill>
                <a:srgbClr val="FF0000"/>
              </a:solidFill>
              <a:latin typeface="Calibri"/>
              <a:ea typeface="Calibri"/>
              <a:cs typeface="Calibri"/>
              <a:sym typeface="Calibri"/>
            </a:endParaRPr>
          </a:p>
        </p:txBody>
      </p:sp>
      <p:sp>
        <p:nvSpPr>
          <p:cNvPr id="3" name="Google Shape;209;p11">
            <a:extLst>
              <a:ext uri="{FF2B5EF4-FFF2-40B4-BE49-F238E27FC236}">
                <a16:creationId xmlns:a16="http://schemas.microsoft.com/office/drawing/2014/main" id="{53247C9D-223B-E8EF-8F56-B21D16F546A4}"/>
              </a:ext>
            </a:extLst>
          </p:cNvPr>
          <p:cNvSpPr/>
          <p:nvPr/>
        </p:nvSpPr>
        <p:spPr>
          <a:xfrm>
            <a:off x="1672048" y="3450350"/>
            <a:ext cx="6544490" cy="2031325"/>
          </a:xfrm>
          <a:prstGeom prst="rect">
            <a:avLst/>
          </a:prstGeom>
          <a:noFill/>
          <a:ln>
            <a:noFill/>
          </a:ln>
        </p:spPr>
        <p:txBody>
          <a:bodyPr spcFirstLastPara="1" wrap="square" lIns="457050"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Maximize Z = 10 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+ 12.5 x</a:t>
            </a:r>
            <a:r>
              <a:rPr lang="en-US" sz="1800" b="1" i="0" u="none" strike="noStrike" cap="none" baseline="-25000" dirty="0">
                <a:solidFill>
                  <a:schemeClr val="dk1"/>
                </a:solidFill>
                <a:latin typeface="Bookman Old Style"/>
                <a:ea typeface="Bookman Old Style"/>
                <a:cs typeface="Bookman Old Style"/>
                <a:sym typeface="Bookman Old Style"/>
              </a:rPr>
              <a:t>2</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Bookman Old Style"/>
              <a:buNone/>
            </a:pPr>
            <a:r>
              <a:rPr lang="en-US" sz="1800" i="0" u="none" strike="noStrike" cap="none" dirty="0">
                <a:solidFill>
                  <a:schemeClr val="dk1"/>
                </a:solidFill>
                <a:latin typeface="Bookman Old Style"/>
                <a:ea typeface="Bookman Old Style"/>
                <a:cs typeface="Bookman Old Style"/>
                <a:sym typeface="Bookman Old Style"/>
              </a:rPr>
              <a:t>Subject to </a:t>
            </a:r>
            <a:endParaRPr dirty="0"/>
          </a:p>
          <a:p>
            <a:pPr marL="0" marR="0" lvl="0" indent="0" algn="l" rtl="0">
              <a:lnSpc>
                <a:spcPct val="100000"/>
              </a:lnSpc>
              <a:spcBef>
                <a:spcPts val="0"/>
              </a:spcBef>
              <a:spcAft>
                <a:spcPts val="0"/>
              </a:spcAft>
              <a:buClr>
                <a:schemeClr val="dk1"/>
              </a:buClr>
              <a:buSzPts val="1800"/>
              <a:buFont typeface="Bookman Old Style"/>
              <a:buNone/>
            </a:pPr>
            <a:r>
              <a:rPr lang="en-US" sz="1800" b="1" dirty="0">
                <a:solidFill>
                  <a:schemeClr val="dk1"/>
                </a:solidFill>
                <a:latin typeface="Bookman Old Style"/>
                <a:ea typeface="Bookman Old Style"/>
                <a:cs typeface="Bookman Old Style"/>
                <a:sym typeface="Bookman Old Style"/>
              </a:rPr>
              <a:t>	</a:t>
            </a:r>
            <a:endParaRPr dirty="0"/>
          </a:p>
          <a:p>
            <a:pPr marL="0" marR="0" lvl="0" indent="0" algn="l" rtl="0">
              <a:spcBef>
                <a:spcPts val="0"/>
              </a:spcBef>
              <a:spcAft>
                <a:spcPts val="0"/>
              </a:spcAft>
              <a:buNone/>
            </a:pPr>
            <a:r>
              <a:rPr lang="en-US" sz="1800" b="1" i="0" u="none" strike="noStrike" cap="none" dirty="0">
                <a:solidFill>
                  <a:schemeClr val="dk1"/>
                </a:solidFill>
                <a:latin typeface="Bookman Old Style"/>
                <a:ea typeface="Bookman Old Style"/>
                <a:cs typeface="Bookman Old Style"/>
                <a:sym typeface="Bookman Old Style"/>
              </a:rPr>
              <a:t>	</a:t>
            </a:r>
            <a:r>
              <a:rPr lang="en-US" sz="1800" b="1" dirty="0">
                <a:solidFill>
                  <a:schemeClr val="dk1"/>
                </a:solidFill>
                <a:latin typeface="Bookman Old Style"/>
                <a:ea typeface="Bookman Old Style"/>
                <a:cs typeface="Bookman Old Style"/>
                <a:sym typeface="Bookman Old Style"/>
              </a:rPr>
              <a:t>2</a:t>
            </a: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+4x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i="0" u="none" strike="noStrike" cap="none" dirty="0">
                <a:solidFill>
                  <a:schemeClr val="dk1"/>
                </a:solidFill>
                <a:latin typeface="Bookman Old Style"/>
                <a:ea typeface="Bookman Old Style"/>
                <a:cs typeface="Bookman Old Style"/>
                <a:sym typeface="Bookman Old Style"/>
              </a:rPr>
              <a:t>≥ 40	</a:t>
            </a:r>
            <a:endParaRPr dirty="0"/>
          </a:p>
          <a:p>
            <a:pPr marL="0" marR="0" lvl="0" indent="0" algn="l" rtl="0">
              <a:spcBef>
                <a:spcPts val="0"/>
              </a:spcBef>
              <a:spcAft>
                <a:spcPts val="0"/>
              </a:spcAft>
              <a:buNone/>
            </a:pPr>
            <a:r>
              <a:rPr lang="en-US" sz="1800" b="1" dirty="0">
                <a:solidFill>
                  <a:schemeClr val="dk1"/>
                </a:solidFill>
                <a:latin typeface="Bookman Old Style"/>
                <a:ea typeface="Bookman Old Style"/>
                <a:cs typeface="Bookman Old Style"/>
                <a:sym typeface="Bookman Old Style"/>
              </a:rPr>
              <a:t>	5</a:t>
            </a: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+2x</a:t>
            </a:r>
            <a:r>
              <a:rPr lang="en-US" sz="1800" b="1" i="0" u="none" strike="noStrike" cap="none" baseline="-25000" dirty="0">
                <a:solidFill>
                  <a:schemeClr val="dk1"/>
                </a:solidFill>
                <a:latin typeface="Bookman Old Style"/>
                <a:ea typeface="Bookman Old Style"/>
                <a:cs typeface="Bookman Old Style"/>
                <a:sym typeface="Bookman Old Style"/>
              </a:rPr>
              <a:t>2 </a:t>
            </a:r>
            <a:r>
              <a:rPr lang="en-US" sz="1800" b="1" dirty="0">
                <a:solidFill>
                  <a:schemeClr val="dk1"/>
                </a:solidFill>
                <a:latin typeface="Bookman Old Style"/>
                <a:ea typeface="Bookman Old Style"/>
                <a:cs typeface="Bookman Old Style"/>
                <a:sym typeface="Bookman Old Style"/>
              </a:rPr>
              <a:t>≥</a:t>
            </a:r>
            <a:r>
              <a:rPr lang="en-US" sz="1800" b="1" i="0" u="none" strike="noStrike" cap="none" dirty="0">
                <a:solidFill>
                  <a:schemeClr val="dk1"/>
                </a:solidFill>
                <a:latin typeface="Bookman Old Style"/>
                <a:ea typeface="Bookman Old Style"/>
                <a:cs typeface="Bookman Old Style"/>
                <a:sym typeface="Bookman Old Style"/>
              </a:rPr>
              <a:t> 50	</a:t>
            </a: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1800"/>
              <a:buFont typeface="Arial"/>
              <a:buNone/>
            </a:pPr>
            <a:endParaRPr sz="1800" b="1" i="0" u="none" strike="noStrike" cap="none" dirty="0">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chemeClr val="dk1"/>
              </a:buClr>
              <a:buSzPts val="1800"/>
              <a:buFont typeface="Bookman Old Style"/>
              <a:buNone/>
            </a:pPr>
            <a:r>
              <a:rPr lang="en-US" sz="1800" b="1" i="0" u="none" strike="noStrike" cap="none" dirty="0">
                <a:solidFill>
                  <a:schemeClr val="dk1"/>
                </a:solidFill>
                <a:latin typeface="Bookman Old Style"/>
                <a:ea typeface="Bookman Old Style"/>
                <a:cs typeface="Bookman Old Style"/>
                <a:sym typeface="Bookman Old Style"/>
              </a:rPr>
              <a:t>x</a:t>
            </a:r>
            <a:r>
              <a:rPr lang="en-US" sz="1800" b="1" i="0" u="none" strike="noStrike" cap="none" baseline="-25000" dirty="0">
                <a:solidFill>
                  <a:schemeClr val="dk1"/>
                </a:solidFill>
                <a:latin typeface="Bookman Old Style"/>
                <a:ea typeface="Bookman Old Style"/>
                <a:cs typeface="Bookman Old Style"/>
                <a:sym typeface="Bookman Old Style"/>
              </a:rPr>
              <a:t>1</a:t>
            </a:r>
            <a:r>
              <a:rPr lang="en-US" sz="1800" b="1" i="0" u="none" strike="noStrike" cap="none" dirty="0">
                <a:solidFill>
                  <a:schemeClr val="dk1"/>
                </a:solidFill>
                <a:latin typeface="Bookman Old Style"/>
                <a:ea typeface="Bookman Old Style"/>
                <a:cs typeface="Bookman Old Style"/>
                <a:sym typeface="Bookman Old Style"/>
              </a:rPr>
              <a:t>, x</a:t>
            </a:r>
            <a:r>
              <a:rPr lang="en-US" sz="1800" b="1" i="0" u="none" strike="noStrike" cap="none" baseline="-25000" dirty="0">
                <a:solidFill>
                  <a:schemeClr val="dk1"/>
                </a:solidFill>
                <a:latin typeface="Bookman Old Style"/>
                <a:ea typeface="Bookman Old Style"/>
                <a:cs typeface="Bookman Old Style"/>
                <a:sym typeface="Bookman Old Style"/>
              </a:rPr>
              <a:t>2</a:t>
            </a:r>
            <a:r>
              <a:rPr lang="en-US" sz="1800" b="1" i="0" u="none" strike="noStrike" cap="none" dirty="0">
                <a:solidFill>
                  <a:schemeClr val="dk1"/>
                </a:solidFill>
                <a:latin typeface="Bookman Old Style"/>
                <a:ea typeface="Bookman Old Style"/>
                <a:cs typeface="Bookman Old Style"/>
                <a:sym typeface="Bookman Old Style"/>
              </a:rPr>
              <a:t>≥0</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51429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5"/>
          <p:cNvSpPr txBox="1"/>
          <p:nvPr/>
        </p:nvSpPr>
        <p:spPr>
          <a:xfrm>
            <a:off x="122203" y="820554"/>
            <a:ext cx="11873132" cy="581693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b="1" dirty="0">
                <a:solidFill>
                  <a:srgbClr val="C00000"/>
                </a:solidFill>
                <a:latin typeface="Calibri"/>
                <a:ea typeface="Calibri"/>
                <a:cs typeface="Calibri"/>
                <a:sym typeface="Calibri"/>
              </a:rPr>
              <a:t>Example 4:</a:t>
            </a:r>
            <a:endParaRPr sz="1800" b="1" i="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Fifth Avenue Industries produces four varieties of ties:</a:t>
            </a: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One is expensive all silk</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One is all polyester</a:t>
            </a: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Two are polyester and cotton blends</a:t>
            </a:r>
            <a:endParaRPr dirty="0"/>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table on the below shows the cost and availability of the three materials used in the production process: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rgbClr val="002060"/>
                </a:solidFill>
                <a:latin typeface="Calibri"/>
                <a:ea typeface="Calibri"/>
                <a:cs typeface="Calibri"/>
                <a:sym typeface="Calibri"/>
              </a:rPr>
              <a:t>MATERIAL 	COST PER YARD ($)		MATERIAL AVAILABLE PER MONTH (YARDS)</a:t>
            </a:r>
          </a:p>
          <a:p>
            <a:pPr marL="0" marR="0" lvl="0" indent="0" algn="l" rtl="0">
              <a:spcBef>
                <a:spcPts val="0"/>
              </a:spcBef>
              <a:spcAft>
                <a:spcPts val="0"/>
              </a:spcAft>
              <a:buNone/>
            </a:pPr>
            <a:r>
              <a:rPr lang="en-US" sz="1800" b="1" dirty="0">
                <a:solidFill>
                  <a:srgbClr val="002060"/>
                </a:solidFill>
                <a:latin typeface="Calibri"/>
                <a:ea typeface="Calibri"/>
                <a:cs typeface="Calibri"/>
                <a:sym typeface="Calibri"/>
              </a:rPr>
              <a:t>------------------------------------------------------------------------------------------------------------------------------</a:t>
            </a:r>
            <a:br>
              <a:rPr lang="en-US" sz="2000" b="1" dirty="0">
                <a:solidFill>
                  <a:srgbClr val="002060"/>
                </a:solidFill>
                <a:latin typeface="Calibri"/>
                <a:ea typeface="Calibri"/>
                <a:cs typeface="Calibri"/>
                <a:sym typeface="Calibri"/>
              </a:rPr>
            </a:br>
            <a:r>
              <a:rPr lang="en-US" sz="1800" dirty="0">
                <a:solidFill>
                  <a:schemeClr val="dk1"/>
                </a:solidFill>
                <a:latin typeface="Calibri"/>
                <a:ea typeface="Calibri"/>
                <a:cs typeface="Calibri"/>
                <a:sym typeface="Calibri"/>
              </a:rPr>
              <a:t>Silk 			21			         800</a:t>
            </a:r>
            <a:br>
              <a:rPr lang="en-US" sz="20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Polyester 		6	 		         3,000</a:t>
            </a:r>
            <a:br>
              <a:rPr lang="en-US" sz="20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Cotton 			9			         1,600</a:t>
            </a: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a:p>
            <a:pPr marL="0" marR="0" lvl="0" indent="0" algn="l" rtl="0">
              <a:spcBef>
                <a:spcPts val="0"/>
              </a:spcBef>
              <a:spcAft>
                <a:spcPts val="0"/>
              </a:spcAft>
              <a:buNone/>
            </a:pPr>
            <a:endParaRPr sz="2000" dirty="0">
              <a:solidFill>
                <a:schemeClr val="dk1"/>
              </a:solidFill>
              <a:latin typeface="Arial"/>
              <a:ea typeface="Arial"/>
              <a:cs typeface="Arial"/>
              <a:sym typeface="Arial"/>
            </a:endParaRPr>
          </a:p>
        </p:txBody>
      </p:sp>
      <p:sp>
        <p:nvSpPr>
          <p:cNvPr id="170" name="Google Shape;170;p5"/>
          <p:cNvSpPr txBox="1"/>
          <p:nvPr/>
        </p:nvSpPr>
        <p:spPr>
          <a:xfrm>
            <a:off x="38114" y="28132"/>
            <a:ext cx="12153885"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dirty="0">
                <a:solidFill>
                  <a:srgbClr val="7030A0"/>
                </a:solidFill>
                <a:latin typeface="Calibri"/>
                <a:ea typeface="Calibri"/>
                <a:cs typeface="Calibri"/>
                <a:sym typeface="Calibri"/>
              </a:rPr>
              <a:t>EXAMPLES – MODEL FORMULATIONS </a:t>
            </a:r>
            <a:r>
              <a:rPr lang="en-US" sz="3000" b="1" u="sng" cap="none" dirty="0">
                <a:solidFill>
                  <a:srgbClr val="FF0000"/>
                </a:solidFill>
                <a:latin typeface="Calibri"/>
                <a:ea typeface="Calibri"/>
                <a:cs typeface="Calibri"/>
                <a:sym typeface="Calibri"/>
              </a:rPr>
              <a:t>(RESOURCE ALLOCATION PROBLEM)</a:t>
            </a:r>
            <a:endParaRPr sz="3000" b="1" u="sng" cap="none" dirty="0">
              <a:solidFill>
                <a:srgbClr val="FF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6"/>
          <p:cNvSpPr txBox="1"/>
          <p:nvPr/>
        </p:nvSpPr>
        <p:spPr>
          <a:xfrm>
            <a:off x="122202" y="820554"/>
            <a:ext cx="11961945" cy="550916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C00000"/>
                </a:solidFill>
                <a:latin typeface="Calibri"/>
                <a:ea typeface="Calibri"/>
                <a:cs typeface="Calibri"/>
                <a:sym typeface="Calibri"/>
              </a:rPr>
              <a:t>Example 4:</a:t>
            </a:r>
            <a:endParaRPr sz="1800" b="1" i="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firm has contracts with several major department store chains to supply ties.</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Contracts require a minimum number of ties but may be increased if demand increases.</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following table summarizes the contract and demand for each of the four style of ties, selling price per tie and fabric requirements of each variety.</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rgbClr val="FF0000"/>
                </a:solidFill>
                <a:latin typeface="Calibri"/>
                <a:ea typeface="Calibri"/>
                <a:cs typeface="Calibri"/>
                <a:sym typeface="Calibri"/>
              </a:rPr>
              <a:t>VARIETY OF TIE</a:t>
            </a:r>
            <a:r>
              <a:rPr lang="en-US" sz="1800" dirty="0">
                <a:solidFill>
                  <a:schemeClr val="dk1"/>
                </a:solidFill>
                <a:latin typeface="Calibri"/>
                <a:ea typeface="Calibri"/>
                <a:cs typeface="Calibri"/>
                <a:sym typeface="Calibri"/>
              </a:rPr>
              <a:t>	</a:t>
            </a:r>
            <a:r>
              <a:rPr lang="en-US" sz="1800" b="1" dirty="0">
                <a:solidFill>
                  <a:srgbClr val="002060"/>
                </a:solidFill>
                <a:latin typeface="Calibri"/>
                <a:ea typeface="Calibri"/>
                <a:cs typeface="Calibri"/>
                <a:sym typeface="Calibri"/>
              </a:rPr>
              <a:t>SELLING PRICE</a:t>
            </a:r>
            <a:r>
              <a:rPr lang="en-US" sz="1800" dirty="0">
                <a:solidFill>
                  <a:schemeClr val="dk1"/>
                </a:solidFill>
                <a:latin typeface="Calibri"/>
                <a:ea typeface="Calibri"/>
                <a:cs typeface="Calibri"/>
                <a:sym typeface="Calibri"/>
              </a:rPr>
              <a:t>  </a:t>
            </a:r>
            <a:r>
              <a:rPr lang="en-US" sz="1800" b="1" dirty="0">
                <a:solidFill>
                  <a:srgbClr val="7030A0"/>
                </a:solidFill>
                <a:latin typeface="Calibri"/>
                <a:ea typeface="Calibri"/>
                <a:cs typeface="Calibri"/>
                <a:sym typeface="Calibri"/>
              </a:rPr>
              <a:t>MONTHLY CONTRACT</a:t>
            </a:r>
            <a:r>
              <a:rPr lang="en-US" sz="1800" dirty="0">
                <a:solidFill>
                  <a:schemeClr val="dk1"/>
                </a:solidFill>
                <a:latin typeface="Calibri"/>
                <a:ea typeface="Calibri"/>
                <a:cs typeface="Calibri"/>
                <a:sym typeface="Calibri"/>
              </a:rPr>
              <a:t>  </a:t>
            </a:r>
            <a:r>
              <a:rPr lang="en-US" sz="1800" b="1" dirty="0">
                <a:solidFill>
                  <a:schemeClr val="accent6">
                    <a:lumMod val="50000"/>
                  </a:schemeClr>
                </a:solidFill>
                <a:latin typeface="Calibri"/>
                <a:ea typeface="Calibri"/>
                <a:cs typeface="Calibri"/>
                <a:sym typeface="Calibri"/>
              </a:rPr>
              <a:t>MONTHLY</a:t>
            </a:r>
            <a:r>
              <a:rPr lang="en-US" sz="1800" dirty="0">
                <a:solidFill>
                  <a:schemeClr val="dk1"/>
                </a:solidFill>
                <a:latin typeface="Calibri"/>
                <a:ea typeface="Calibri"/>
                <a:cs typeface="Calibri"/>
                <a:sym typeface="Calibri"/>
              </a:rPr>
              <a:t>     </a:t>
            </a:r>
            <a:r>
              <a:rPr lang="en-US" sz="1800" b="1" dirty="0">
                <a:solidFill>
                  <a:schemeClr val="bg2">
                    <a:lumMod val="60000"/>
                    <a:lumOff val="40000"/>
                  </a:schemeClr>
                </a:solidFill>
                <a:latin typeface="Calibri"/>
                <a:ea typeface="Calibri"/>
                <a:cs typeface="Calibri"/>
                <a:sym typeface="Calibri"/>
              </a:rPr>
              <a:t>MATERIAL</a:t>
            </a:r>
            <a:r>
              <a:rPr lang="en-US" sz="1800" dirty="0">
                <a:solidFill>
                  <a:schemeClr val="dk1"/>
                </a:solidFill>
                <a:latin typeface="Calibri"/>
                <a:ea typeface="Calibri"/>
                <a:cs typeface="Calibri"/>
                <a:sym typeface="Calibri"/>
              </a:rPr>
              <a:t> 	           </a:t>
            </a:r>
            <a:r>
              <a:rPr lang="en-US" sz="1800" b="1" dirty="0">
                <a:solidFill>
                  <a:srgbClr val="C00000"/>
                </a:solidFill>
                <a:latin typeface="Calibri"/>
                <a:ea typeface="Calibri"/>
                <a:cs typeface="Calibri"/>
                <a:sym typeface="Calibri"/>
              </a:rPr>
              <a:t>MATERIAL</a:t>
            </a:r>
            <a:endParaRPr b="1" dirty="0">
              <a:solidFill>
                <a:srgbClr val="C00000"/>
              </a:solidFill>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1800" b="1" dirty="0">
                <a:solidFill>
                  <a:srgbClr val="002060"/>
                </a:solidFill>
                <a:latin typeface="Calibri"/>
                <a:ea typeface="Calibri"/>
                <a:cs typeface="Calibri"/>
                <a:sym typeface="Calibri"/>
              </a:rPr>
              <a:t>PER TIE ($)         </a:t>
            </a:r>
            <a:r>
              <a:rPr lang="en-US" sz="1800" b="1" dirty="0">
                <a:solidFill>
                  <a:srgbClr val="7030A0"/>
                </a:solidFill>
                <a:latin typeface="Calibri"/>
                <a:ea typeface="Calibri"/>
                <a:cs typeface="Calibri"/>
                <a:sym typeface="Calibri"/>
              </a:rPr>
              <a:t>MINIMUM</a:t>
            </a:r>
            <a:r>
              <a:rPr lang="en-US" sz="2000" dirty="0">
                <a:solidFill>
                  <a:schemeClr val="dk1"/>
                </a:solidFill>
                <a:latin typeface="Calibri"/>
                <a:ea typeface="Calibri"/>
                <a:cs typeface="Calibri"/>
                <a:sym typeface="Calibri"/>
              </a:rPr>
              <a:t> 	                </a:t>
            </a:r>
            <a:r>
              <a:rPr lang="en-US" sz="2000" b="1" dirty="0">
                <a:solidFill>
                  <a:schemeClr val="accent6">
                    <a:lumMod val="50000"/>
                  </a:schemeClr>
                </a:solidFill>
                <a:latin typeface="Calibri"/>
                <a:ea typeface="Calibri"/>
                <a:cs typeface="Calibri"/>
                <a:sym typeface="Calibri"/>
              </a:rPr>
              <a:t>DEMAND</a:t>
            </a:r>
            <a:r>
              <a:rPr lang="en-US" sz="2000" dirty="0">
                <a:solidFill>
                  <a:schemeClr val="dk1"/>
                </a:solidFill>
                <a:latin typeface="Calibri"/>
                <a:ea typeface="Calibri"/>
                <a:cs typeface="Calibri"/>
                <a:sym typeface="Calibri"/>
              </a:rPr>
              <a:t>    </a:t>
            </a:r>
            <a:r>
              <a:rPr lang="en-US" sz="2000" b="1" dirty="0">
                <a:solidFill>
                  <a:schemeClr val="bg2">
                    <a:lumMod val="60000"/>
                    <a:lumOff val="40000"/>
                  </a:schemeClr>
                </a:solidFill>
                <a:latin typeface="Calibri"/>
                <a:ea typeface="Calibri"/>
                <a:cs typeface="Calibri"/>
                <a:sym typeface="Calibri"/>
              </a:rPr>
              <a:t>REQUIRED PER TIE   </a:t>
            </a:r>
            <a:r>
              <a:rPr lang="en-US" sz="2000" b="1" dirty="0">
                <a:solidFill>
                  <a:srgbClr val="C00000"/>
                </a:solidFill>
                <a:latin typeface="Calibri"/>
                <a:ea typeface="Calibri"/>
                <a:cs typeface="Calibri"/>
                <a:sym typeface="Calibri"/>
              </a:rPr>
              <a:t>REQUIREMENTS</a:t>
            </a:r>
            <a:br>
              <a:rPr lang="en-US" sz="2000" dirty="0">
                <a:solidFill>
                  <a:schemeClr val="dk1"/>
                </a:solidFill>
                <a:latin typeface="Calibri"/>
                <a:ea typeface="Calibri"/>
                <a:cs typeface="Calibri"/>
                <a:sym typeface="Calibri"/>
              </a:rPr>
            </a:br>
            <a:r>
              <a:rPr lang="en-US" sz="20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a:t>
            </a:r>
            <a:r>
              <a:rPr lang="en-US" sz="1800" b="1" dirty="0">
                <a:solidFill>
                  <a:schemeClr val="bg2">
                    <a:lumMod val="60000"/>
                    <a:lumOff val="40000"/>
                  </a:schemeClr>
                </a:solidFill>
                <a:latin typeface="Calibri"/>
                <a:ea typeface="Calibri"/>
                <a:cs typeface="Calibri"/>
                <a:sym typeface="Calibri"/>
              </a:rPr>
              <a:t>YARDS</a:t>
            </a:r>
            <a:r>
              <a:rPr lang="en-US" sz="1800" dirty="0">
                <a:solidFill>
                  <a:schemeClr val="dk1"/>
                </a:solidFill>
                <a:latin typeface="Calibri"/>
                <a:ea typeface="Calibri"/>
                <a:cs typeface="Calibri"/>
                <a:sym typeface="Calibri"/>
              </a:rPr>
              <a:t>)</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a:r>
            <a:br>
              <a:rPr lang="en-US" sz="20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All silk 		      6.70 		6,000	                    7,000 	          0.125 	              100% silk</a:t>
            </a:r>
            <a:br>
              <a:rPr lang="en-US" sz="20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All polyester 	      3.55 		10,000 	                    14,000 	          0.08 	              100% polyester</a:t>
            </a:r>
            <a:br>
              <a:rPr lang="en-US" sz="2000" dirty="0">
                <a:solidFill>
                  <a:schemeClr val="dk1"/>
                </a:solidFill>
                <a:latin typeface="Calibri"/>
                <a:ea typeface="Calibri"/>
                <a:cs typeface="Calibri"/>
                <a:sym typeface="Calibri"/>
              </a:rPr>
            </a:br>
            <a:r>
              <a:rPr lang="en-US" sz="1800" dirty="0">
                <a:solidFill>
                  <a:schemeClr val="dk1"/>
                </a:solidFill>
                <a:latin typeface="Calibri"/>
                <a:ea typeface="Calibri"/>
                <a:cs typeface="Calibri"/>
                <a:sym typeface="Calibri"/>
              </a:rPr>
              <a:t>Poly-cotton</a:t>
            </a:r>
            <a:r>
              <a:rPr lang="en-US" sz="20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blend 1      4.31	  	13,000 	                    16,000 	          0.10 	              50% poly –50% cotton</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Poly-cotton</a:t>
            </a:r>
            <a:r>
              <a:rPr lang="en-US" sz="20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blend 2      4.81	                  6,000 	                    8,500 	          0.10                               30% poly 70%cotton</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Fifth Avenue’s goal is to maximize monthly profit given the following decision variables.</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lt1"/>
                </a:solidFill>
                <a:latin typeface="Times New Roman"/>
                <a:ea typeface="Times New Roman"/>
                <a:cs typeface="Times New Roman"/>
                <a:sym typeface="Times New Roman"/>
              </a:rPr>
              <a:t>	</a:t>
            </a:r>
            <a:endParaRPr dirty="0"/>
          </a:p>
        </p:txBody>
      </p:sp>
      <p:sp>
        <p:nvSpPr>
          <p:cNvPr id="2" name="Google Shape;170;p5">
            <a:extLst>
              <a:ext uri="{FF2B5EF4-FFF2-40B4-BE49-F238E27FC236}">
                <a16:creationId xmlns:a16="http://schemas.microsoft.com/office/drawing/2014/main" id="{33F9215B-A403-9F0C-2D01-BC49BC5C377A}"/>
              </a:ext>
            </a:extLst>
          </p:cNvPr>
          <p:cNvSpPr txBox="1"/>
          <p:nvPr/>
        </p:nvSpPr>
        <p:spPr>
          <a:xfrm>
            <a:off x="38114" y="28132"/>
            <a:ext cx="12153885" cy="752729"/>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rgbClr val="7030A0"/>
              </a:buClr>
              <a:buSzPts val="3000"/>
              <a:buFont typeface="Calibri"/>
              <a:buNone/>
            </a:pPr>
            <a:r>
              <a:rPr lang="en-US" sz="3000" b="1" u="sng" cap="none" dirty="0">
                <a:solidFill>
                  <a:srgbClr val="7030A0"/>
                </a:solidFill>
                <a:latin typeface="Calibri"/>
                <a:ea typeface="Calibri"/>
                <a:cs typeface="Calibri"/>
                <a:sym typeface="Calibri"/>
              </a:rPr>
              <a:t>EXAMPLES – MODEL FORMULATIONS </a:t>
            </a:r>
            <a:r>
              <a:rPr lang="en-US" sz="3000" b="1" u="sng" cap="none" dirty="0">
                <a:solidFill>
                  <a:srgbClr val="FF0000"/>
                </a:solidFill>
                <a:latin typeface="Calibri"/>
                <a:ea typeface="Calibri"/>
                <a:cs typeface="Calibri"/>
                <a:sym typeface="Calibri"/>
              </a:rPr>
              <a:t>(RESOURCE ALLOCATION PROBLEM)</a:t>
            </a:r>
            <a:endParaRPr sz="3000" b="1" u="sng" cap="none" dirty="0">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2989</Words>
  <Application>Microsoft Office PowerPoint</Application>
  <PresentationFormat>Widescreen</PresentationFormat>
  <Paragraphs>435</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Times New Roman</vt:lpstr>
      <vt:lpstr>Bookman Old Style</vt:lpstr>
      <vt:lpstr>Calibri</vt:lpstr>
      <vt:lpstr>Noto Sans Symbols</vt:lpstr>
      <vt:lpstr>Tahoma</vt:lpstr>
      <vt:lpstr>Celestial</vt:lpstr>
      <vt:lpstr>FORMULATION OF LP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FORMULATION OF LP MODEL</dc:title>
  <dc:creator>Amjad Ali</dc:creator>
  <cp:lastModifiedBy>Amjad Ali</cp:lastModifiedBy>
  <cp:revision>16</cp:revision>
  <dcterms:created xsi:type="dcterms:W3CDTF">2014-05-28T10:57:00Z</dcterms:created>
  <dcterms:modified xsi:type="dcterms:W3CDTF">2023-09-25T04:57:12Z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1033-11.2.0.10233</vt:lpwstr>
  </property>
</Properties>
</file>