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2/6/2016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2/6/2016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SECOND PHASE OF Nawaz SHARIF’S GOVERNMENT</a:t>
            </a:r>
            <a:endParaRPr lang="en-US" dirty="0"/>
          </a:p>
        </p:txBody>
      </p:sp>
      <p:sp>
        <p:nvSpPr>
          <p:cNvPr id="3" name="Subtitle 2"/>
          <p:cNvSpPr>
            <a:spLocks noGrp="1"/>
          </p:cNvSpPr>
          <p:nvPr>
            <p:ph type="subTitle" idx="1"/>
          </p:nvPr>
        </p:nvSpPr>
        <p:spPr/>
        <p:txBody>
          <a:bodyPr>
            <a:normAutofit/>
          </a:bodyPr>
          <a:lstStyle/>
          <a:p>
            <a:r>
              <a:rPr lang="en-US" sz="2800" dirty="0" smtClean="0"/>
              <a:t>From 1997- to 1999</a:t>
            </a:r>
            <a:endParaRPr lang="en-US" sz="2800" dirty="0"/>
          </a:p>
        </p:txBody>
      </p:sp>
    </p:spTree>
    <p:extLst>
      <p:ext uri="{BB962C8B-B14F-4D97-AF65-F5344CB8AC3E}">
        <p14:creationId xmlns:p14="http://schemas.microsoft.com/office/powerpoint/2010/main" val="631173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Confrontation with military</a:t>
            </a:r>
            <a:endParaRPr lang="en-US" b="1" u="sng"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smtClean="0"/>
              <a:t>The army chief Jahangir Kramat while addressing to the Navy War Academy on 5</a:t>
            </a:r>
            <a:r>
              <a:rPr lang="en-US" sz="2000" baseline="30000" dirty="0" smtClean="0"/>
              <a:t>th</a:t>
            </a:r>
            <a:r>
              <a:rPr lang="en-US" sz="2000" dirty="0" smtClean="0"/>
              <a:t> October 1998 proposed the establishment of National Security Council for addressing important national issues. </a:t>
            </a:r>
            <a:endParaRPr lang="en-US" sz="2000" dirty="0"/>
          </a:p>
          <a:p>
            <a:pPr>
              <a:buFont typeface="Wingdings" panose="05000000000000000000" pitchFamily="2" charset="2"/>
              <a:buChar char="Ø"/>
            </a:pPr>
            <a:r>
              <a:rPr lang="en-US" sz="2000" dirty="0" smtClean="0"/>
              <a:t>Two days later, </a:t>
            </a:r>
            <a:r>
              <a:rPr lang="en-US" sz="2000" b="1" dirty="0" smtClean="0"/>
              <a:t>Kramat was sacked by  Nawaz and replaced by Pervaiz Musharraf</a:t>
            </a:r>
            <a:r>
              <a:rPr lang="en-US" sz="2000" dirty="0" smtClean="0"/>
              <a:t>.</a:t>
            </a:r>
          </a:p>
          <a:p>
            <a:pPr>
              <a:buFont typeface="Wingdings" panose="05000000000000000000" pitchFamily="2" charset="2"/>
              <a:buChar char="Ø"/>
            </a:pPr>
            <a:r>
              <a:rPr lang="en-US" sz="2000" dirty="0" smtClean="0"/>
              <a:t>Nawaz was seen as one of the most powerful PM Pakistan ever had after what he did to the president and chief of army staff.</a:t>
            </a:r>
          </a:p>
        </p:txBody>
      </p:sp>
    </p:spTree>
    <p:extLst>
      <p:ext uri="{BB962C8B-B14F-4D97-AF65-F5344CB8AC3E}">
        <p14:creationId xmlns:p14="http://schemas.microsoft.com/office/powerpoint/2010/main" val="195177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Kargil crisis</a:t>
            </a:r>
            <a:endParaRPr lang="en-US" b="1" u="sng"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smtClean="0"/>
              <a:t>By the launching a </a:t>
            </a:r>
            <a:r>
              <a:rPr lang="en-US" sz="2000" b="1" dirty="0" smtClean="0"/>
              <a:t>bus program between Lahore and </a:t>
            </a:r>
            <a:r>
              <a:rPr lang="en-US" sz="2000" b="1" dirty="0" smtClean="0"/>
              <a:t>Delhi</a:t>
            </a:r>
            <a:r>
              <a:rPr lang="en-US" sz="2000" dirty="0" smtClean="0"/>
              <a:t>, Pakistan and India paved way for a better relation</a:t>
            </a:r>
            <a:r>
              <a:rPr lang="en-US" sz="2000" dirty="0" smtClean="0"/>
              <a:t>ship. </a:t>
            </a:r>
          </a:p>
          <a:p>
            <a:pPr>
              <a:buFont typeface="Wingdings" panose="05000000000000000000" pitchFamily="2" charset="2"/>
              <a:buChar char="Ø"/>
            </a:pPr>
            <a:r>
              <a:rPr lang="en-US" sz="2000" dirty="0" smtClean="0"/>
              <a:t>Even </a:t>
            </a:r>
            <a:r>
              <a:rPr lang="en-US" sz="2000" b="1" dirty="0" smtClean="0"/>
              <a:t>the Indian prime minister Attal Behari Wajpai visited Lahore </a:t>
            </a:r>
            <a:r>
              <a:rPr lang="en-US" sz="2000" dirty="0" smtClean="0"/>
              <a:t>via this bus service.</a:t>
            </a:r>
          </a:p>
          <a:p>
            <a:pPr>
              <a:buFont typeface="Wingdings" panose="05000000000000000000" pitchFamily="2" charset="2"/>
              <a:buChar char="Ø"/>
            </a:pPr>
            <a:r>
              <a:rPr lang="en-US" sz="2000" dirty="0" smtClean="0"/>
              <a:t>Unfortunately these good relations didn’t last long.</a:t>
            </a:r>
          </a:p>
          <a:p>
            <a:pPr>
              <a:buFont typeface="Wingdings" panose="05000000000000000000" pitchFamily="2" charset="2"/>
              <a:buChar char="Ø"/>
            </a:pPr>
            <a:r>
              <a:rPr lang="en-US" sz="2000" dirty="0" smtClean="0"/>
              <a:t>Pakistan army </a:t>
            </a:r>
            <a:r>
              <a:rPr lang="en-US" sz="2000" b="1" dirty="0" smtClean="0"/>
              <a:t>recaptured certain mountain peak in Kargil</a:t>
            </a:r>
            <a:r>
              <a:rPr lang="en-US" sz="2000" dirty="0" smtClean="0"/>
              <a:t> from where Pakistani forces were ejected some years ago.</a:t>
            </a:r>
          </a:p>
          <a:p>
            <a:pPr>
              <a:buFont typeface="Wingdings" panose="05000000000000000000" pitchFamily="2" charset="2"/>
              <a:buChar char="Ø"/>
            </a:pPr>
            <a:r>
              <a:rPr lang="en-US" sz="2000" b="1" u="sng" dirty="0" smtClean="0"/>
              <a:t>Nawaz was summoned to USA by president Bill Clinton in July 1999 where he signed an accord with USA (not India) for withdrawal of forces from Kargil.</a:t>
            </a:r>
          </a:p>
          <a:p>
            <a:pPr>
              <a:buFont typeface="Wingdings" panose="05000000000000000000" pitchFamily="2" charset="2"/>
              <a:buChar char="Ø"/>
            </a:pPr>
            <a:r>
              <a:rPr lang="en-US" sz="2000" b="1" u="sng" dirty="0" smtClean="0"/>
              <a:t>Pakistan suffered greatly as it had to withdrawal.</a:t>
            </a:r>
          </a:p>
        </p:txBody>
      </p:sp>
    </p:spTree>
    <p:extLst>
      <p:ext uri="{BB962C8B-B14F-4D97-AF65-F5344CB8AC3E}">
        <p14:creationId xmlns:p14="http://schemas.microsoft.com/office/powerpoint/2010/main" val="2039812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The drop scene</a:t>
            </a:r>
            <a:endParaRPr lang="en-US" b="1" u="sng"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smtClean="0"/>
              <a:t>After the Kargil incident, relation between Nawaz Sharif and the army became tense.</a:t>
            </a:r>
          </a:p>
          <a:p>
            <a:pPr>
              <a:buFont typeface="Wingdings" panose="05000000000000000000" pitchFamily="2" charset="2"/>
              <a:buChar char="Ø"/>
            </a:pPr>
            <a:r>
              <a:rPr lang="en-US" sz="2000" b="1" dirty="0" smtClean="0"/>
              <a:t>Nawaz was preparing to sack Musharraf and install Lt. General Zia-ud-Din as his personal choice </a:t>
            </a:r>
            <a:r>
              <a:rPr lang="en-US" sz="2000" dirty="0" smtClean="0"/>
              <a:t>who was very junior to many other Lt. Generals, he ran into problem with  the </a:t>
            </a:r>
            <a:r>
              <a:rPr lang="en-US" sz="2000" b="1" dirty="0" smtClean="0"/>
              <a:t>Corps Commander of Pakistan Army who disallowed him to take over.</a:t>
            </a:r>
          </a:p>
          <a:p>
            <a:pPr>
              <a:buFont typeface="Wingdings" panose="05000000000000000000" pitchFamily="2" charset="2"/>
              <a:buChar char="Ø"/>
            </a:pPr>
            <a:r>
              <a:rPr lang="en-US" sz="2000" dirty="0"/>
              <a:t>M</a:t>
            </a:r>
            <a:r>
              <a:rPr lang="en-US" sz="2000" dirty="0" smtClean="0"/>
              <a:t>eanwhile, </a:t>
            </a:r>
            <a:r>
              <a:rPr lang="en-US" sz="2000" b="1" dirty="0" smtClean="0"/>
              <a:t>Musharraf was denied landing in Pakistan</a:t>
            </a:r>
            <a:r>
              <a:rPr lang="en-US" sz="2000" dirty="0" smtClean="0"/>
              <a:t> after his official visit to Sri Lanka. </a:t>
            </a:r>
          </a:p>
          <a:p>
            <a:pPr>
              <a:buFont typeface="Wingdings" panose="05000000000000000000" pitchFamily="2" charset="2"/>
              <a:buChar char="Ø"/>
            </a:pPr>
            <a:r>
              <a:rPr lang="en-US" sz="2000" dirty="0" smtClean="0"/>
              <a:t>But Pakistan army took control of Karachi airport and allowed his landing on 19</a:t>
            </a:r>
            <a:r>
              <a:rPr lang="en-US" sz="2000" baseline="30000" dirty="0" smtClean="0"/>
              <a:t>th</a:t>
            </a:r>
            <a:r>
              <a:rPr lang="en-US" sz="2000" dirty="0" smtClean="0"/>
              <a:t> October 1999.</a:t>
            </a:r>
          </a:p>
          <a:p>
            <a:pPr>
              <a:buFont typeface="Wingdings" panose="05000000000000000000" pitchFamily="2" charset="2"/>
              <a:buChar char="Ø"/>
            </a:pPr>
            <a:r>
              <a:rPr lang="en-US" sz="2000" dirty="0" smtClean="0"/>
              <a:t>On </a:t>
            </a:r>
            <a:r>
              <a:rPr lang="en-US" sz="2000" b="1" dirty="0" smtClean="0"/>
              <a:t>13</a:t>
            </a:r>
            <a:r>
              <a:rPr lang="en-US" sz="2000" b="1" baseline="30000" dirty="0" smtClean="0"/>
              <a:t>th</a:t>
            </a:r>
            <a:r>
              <a:rPr lang="en-US" sz="2000" b="1" dirty="0" smtClean="0"/>
              <a:t> October 1999</a:t>
            </a:r>
            <a:r>
              <a:rPr lang="en-US" sz="2000" dirty="0" smtClean="0"/>
              <a:t>, in an early broadcast, </a:t>
            </a:r>
            <a:r>
              <a:rPr lang="en-US" sz="2000" b="1" dirty="0" smtClean="0"/>
              <a:t>Musharraf removed Nawaz Sha</a:t>
            </a:r>
            <a:r>
              <a:rPr lang="en-US" sz="2000" dirty="0" smtClean="0"/>
              <a:t>rif and army took control of the country’s affairs. </a:t>
            </a:r>
            <a:endParaRPr lang="en-US" sz="2000" dirty="0"/>
          </a:p>
        </p:txBody>
      </p:sp>
    </p:spTree>
    <p:extLst>
      <p:ext uri="{BB962C8B-B14F-4D97-AF65-F5344CB8AC3E}">
        <p14:creationId xmlns:p14="http://schemas.microsoft.com/office/powerpoint/2010/main" val="1925933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introduction</a:t>
            </a:r>
            <a:endParaRPr lang="en-US" b="1" u="sng"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Nawaz </a:t>
            </a:r>
            <a:r>
              <a:rPr lang="en-US" sz="2400" dirty="0"/>
              <a:t>S</a:t>
            </a:r>
            <a:r>
              <a:rPr lang="en-US" sz="2400" dirty="0" smtClean="0"/>
              <a:t>harif’s government after a vote of confidence from the National Assembly on </a:t>
            </a:r>
            <a:r>
              <a:rPr lang="en-US" sz="2400" b="1" dirty="0" smtClean="0"/>
              <a:t>18 February 1997</a:t>
            </a:r>
            <a:r>
              <a:rPr lang="en-US" sz="2400" dirty="0" smtClean="0"/>
              <a:t>.</a:t>
            </a:r>
          </a:p>
          <a:p>
            <a:pPr>
              <a:buFont typeface="Wingdings" panose="05000000000000000000" pitchFamily="2" charset="2"/>
              <a:buChar char="Ø"/>
            </a:pPr>
            <a:r>
              <a:rPr lang="en-US" sz="2400" dirty="0" smtClean="0"/>
              <a:t>He </a:t>
            </a:r>
            <a:r>
              <a:rPr lang="en-US" sz="2400" b="1" dirty="0" smtClean="0"/>
              <a:t>gained support of 2/3 majority</a:t>
            </a:r>
            <a:r>
              <a:rPr lang="en-US" sz="2400" dirty="0" smtClean="0"/>
              <a:t> of the Assembly.</a:t>
            </a:r>
          </a:p>
          <a:p>
            <a:pPr>
              <a:buFont typeface="Wingdings" panose="05000000000000000000" pitchFamily="2" charset="2"/>
              <a:buChar char="Ø"/>
            </a:pPr>
            <a:r>
              <a:rPr lang="en-US" sz="2400" dirty="0" smtClean="0"/>
              <a:t>He pursued his agenda with assertive fervor. </a:t>
            </a:r>
          </a:p>
        </p:txBody>
      </p:sp>
    </p:spTree>
    <p:extLst>
      <p:ext uri="{BB962C8B-B14F-4D97-AF65-F5344CB8AC3E}">
        <p14:creationId xmlns:p14="http://schemas.microsoft.com/office/powerpoint/2010/main" val="2186321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Striking the power of president</a:t>
            </a:r>
            <a:endParaRPr lang="en-US" b="1" u="sng"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smtClean="0"/>
              <a:t>Nawaz Sharif made many changes and formulated new ways during his reign.</a:t>
            </a:r>
          </a:p>
          <a:p>
            <a:pPr>
              <a:buFont typeface="Wingdings" panose="05000000000000000000" pitchFamily="2" charset="2"/>
              <a:buChar char="Ø"/>
            </a:pPr>
            <a:r>
              <a:rPr lang="en-US" sz="2000" dirty="0" smtClean="0"/>
              <a:t>He </a:t>
            </a:r>
            <a:r>
              <a:rPr lang="en-US" sz="2000" dirty="0" smtClean="0"/>
              <a:t>was to do away with the discretionary power of the president. He got the 58-2(B), which had been passed in 1973 constitution by 8</a:t>
            </a:r>
            <a:r>
              <a:rPr lang="en-US" sz="2000" baseline="30000" dirty="0" smtClean="0"/>
              <a:t>th</a:t>
            </a:r>
            <a:r>
              <a:rPr lang="en-US" sz="2000" dirty="0" smtClean="0"/>
              <a:t> amendment during General </a:t>
            </a:r>
            <a:r>
              <a:rPr lang="en-US" sz="2000" dirty="0" smtClean="0"/>
              <a:t> </a:t>
            </a:r>
            <a:r>
              <a:rPr lang="en-US" sz="2000" dirty="0" smtClean="0"/>
              <a:t>Zia-ul-Haq’s period, </a:t>
            </a:r>
            <a:r>
              <a:rPr lang="en-US" sz="2000" b="1" dirty="0" smtClean="0"/>
              <a:t>omitted from the constitution as a result of 13</a:t>
            </a:r>
            <a:r>
              <a:rPr lang="en-US" sz="2000" b="1" baseline="30000" dirty="0" smtClean="0"/>
              <a:t>th</a:t>
            </a:r>
            <a:r>
              <a:rPr lang="en-US" sz="2000" b="1" dirty="0" smtClean="0"/>
              <a:t> amendment.</a:t>
            </a:r>
          </a:p>
          <a:p>
            <a:pPr>
              <a:buFont typeface="Wingdings" panose="05000000000000000000" pitchFamily="2" charset="2"/>
              <a:buChar char="Ø"/>
            </a:pPr>
            <a:r>
              <a:rPr lang="en-US" sz="2000" dirty="0" smtClean="0"/>
              <a:t>The </a:t>
            </a:r>
            <a:r>
              <a:rPr lang="en-US" sz="2000" b="1" dirty="0" smtClean="0"/>
              <a:t>President was stripped of his powe</a:t>
            </a:r>
            <a:r>
              <a:rPr lang="en-US" sz="2000" dirty="0" smtClean="0"/>
              <a:t>r to dissolve the NA. </a:t>
            </a:r>
          </a:p>
          <a:p>
            <a:pPr>
              <a:buFont typeface="Wingdings" panose="05000000000000000000" pitchFamily="2" charset="2"/>
              <a:buChar char="Ø"/>
            </a:pPr>
            <a:r>
              <a:rPr lang="en-US" sz="2000" dirty="0" smtClean="0"/>
              <a:t>Before the 13</a:t>
            </a:r>
            <a:r>
              <a:rPr lang="en-US" sz="2000" baseline="30000" dirty="0" smtClean="0"/>
              <a:t>th</a:t>
            </a:r>
            <a:r>
              <a:rPr lang="en-US" sz="2000" dirty="0" smtClean="0"/>
              <a:t> amendment, the governors were appointed by the president with consulting the prime minister whereas after the amendment now the powers to appoint the governors rest with prime minister and on his advice the president appoints the governors advise of prime minister was binding on the president.</a:t>
            </a:r>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1682906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463639"/>
            <a:ext cx="10131425" cy="5327561"/>
          </a:xfrm>
        </p:spPr>
        <p:txBody>
          <a:bodyPr/>
          <a:lstStyle/>
          <a:p>
            <a:pPr>
              <a:buFont typeface="Wingdings" panose="05000000000000000000" pitchFamily="2" charset="2"/>
              <a:buChar char="Ø"/>
            </a:pPr>
            <a:r>
              <a:rPr lang="en-US" dirty="0"/>
              <a:t>President Farooq Ahmed Leghari resigned on 2nd December 1997, a year ahead of his tenure, after feeling that his rank was reduced to a ceremonial position</a:t>
            </a:r>
            <a:r>
              <a:rPr lang="en-US" dirty="0" smtClean="0"/>
              <a:t>.</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The senate Chairman Mr. Wasim Sajjad remained acting president until Justice (retired) Rafiq Tarar was elected as President on 31</a:t>
            </a:r>
            <a:r>
              <a:rPr lang="en-US" baseline="30000" dirty="0" smtClean="0"/>
              <a:t>st</a:t>
            </a:r>
            <a:r>
              <a:rPr lang="en-US" dirty="0" smtClean="0"/>
              <a:t> December 1997.</a:t>
            </a:r>
          </a:p>
          <a:p>
            <a:pPr marL="0" indent="0">
              <a:buNone/>
            </a:pPr>
            <a:endParaRPr lang="en-US" dirty="0"/>
          </a:p>
          <a:p>
            <a:endParaRPr lang="en-US" dirty="0"/>
          </a:p>
        </p:txBody>
      </p:sp>
    </p:spTree>
    <p:extLst>
      <p:ext uri="{BB962C8B-B14F-4D97-AF65-F5344CB8AC3E}">
        <p14:creationId xmlns:p14="http://schemas.microsoft.com/office/powerpoint/2010/main" val="2032341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Controlled parliament: (though defection clauses: 14</a:t>
            </a:r>
            <a:r>
              <a:rPr lang="en-US" b="1" u="sng" baseline="30000" dirty="0" smtClean="0"/>
              <a:t>th</a:t>
            </a:r>
            <a:r>
              <a:rPr lang="en-US" b="1" u="sng" dirty="0" smtClean="0"/>
              <a:t> amendment)</a:t>
            </a:r>
            <a:endParaRPr lang="en-US" b="1" u="sng"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smtClean="0"/>
              <a:t> the members of the parliament elected on the ticket or support of one political party would defect their benefactors and switch loyalty for want of prestigious position or financial gains.</a:t>
            </a:r>
          </a:p>
          <a:p>
            <a:pPr>
              <a:buFont typeface="Wingdings" panose="05000000000000000000" pitchFamily="2" charset="2"/>
              <a:buChar char="Ø"/>
            </a:pPr>
            <a:r>
              <a:rPr lang="en-US" sz="2000" b="1" dirty="0" smtClean="0"/>
              <a:t>Nawaz Sharif used his 2/3 majority to pass the 14</a:t>
            </a:r>
            <a:r>
              <a:rPr lang="en-US" sz="2000" b="1" baseline="30000" dirty="0" smtClean="0"/>
              <a:t>th</a:t>
            </a:r>
            <a:r>
              <a:rPr lang="en-US" sz="2000" b="1" dirty="0" smtClean="0"/>
              <a:t> amendment act in the assembly on 3</a:t>
            </a:r>
            <a:r>
              <a:rPr lang="en-US" sz="2000" b="1" baseline="30000" dirty="0" smtClean="0"/>
              <a:t>rd</a:t>
            </a:r>
            <a:r>
              <a:rPr lang="en-US" sz="2000" b="1" dirty="0" smtClean="0"/>
              <a:t> July 1997. </a:t>
            </a:r>
          </a:p>
          <a:p>
            <a:pPr>
              <a:buFont typeface="Wingdings" panose="05000000000000000000" pitchFamily="2" charset="2"/>
              <a:buChar char="Ø"/>
            </a:pPr>
            <a:r>
              <a:rPr lang="en-US" sz="2000" dirty="0" smtClean="0"/>
              <a:t>A member of the parliament elected on the ticket of a part could not made head of a political party virtually a director on whose recommendation a member will be de-notified by the Election Commission.</a:t>
            </a:r>
          </a:p>
        </p:txBody>
      </p:sp>
    </p:spTree>
    <p:extLst>
      <p:ext uri="{BB962C8B-B14F-4D97-AF65-F5344CB8AC3E}">
        <p14:creationId xmlns:p14="http://schemas.microsoft.com/office/powerpoint/2010/main" val="1896209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Use of accountability law</a:t>
            </a:r>
            <a:endParaRPr lang="en-US" b="1" u="sng"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smtClean="0"/>
              <a:t>An </a:t>
            </a:r>
            <a:r>
              <a:rPr lang="en-US" sz="2000" dirty="0"/>
              <a:t>E</a:t>
            </a:r>
            <a:r>
              <a:rPr lang="en-US" sz="2000" dirty="0" smtClean="0"/>
              <a:t>htisad act 1997 was enacted and an Ehtisad cell was set up under Senator Saif-ur-Rehman, a close confidant of Nawaz Sharif. It precluded the accountability of Nawaz Sharif and his cronies and victimized members of the opposition only, including Benazir’s husband Zardari.</a:t>
            </a:r>
            <a:endParaRPr lang="en-US" sz="2000" dirty="0"/>
          </a:p>
        </p:txBody>
      </p:sp>
    </p:spTree>
    <p:extLst>
      <p:ext uri="{BB962C8B-B14F-4D97-AF65-F5344CB8AC3E}">
        <p14:creationId xmlns:p14="http://schemas.microsoft.com/office/powerpoint/2010/main" val="136870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Confrontation with judiciary</a:t>
            </a:r>
            <a:endParaRPr lang="en-US" b="1" u="sng" dirty="0"/>
          </a:p>
        </p:txBody>
      </p:sp>
      <p:sp>
        <p:nvSpPr>
          <p:cNvPr id="3" name="Content Placeholder 2"/>
          <p:cNvSpPr>
            <a:spLocks noGrp="1"/>
          </p:cNvSpPr>
          <p:nvPr>
            <p:ph idx="1"/>
          </p:nvPr>
        </p:nvSpPr>
        <p:spPr>
          <a:xfrm>
            <a:off x="685801" y="2065867"/>
            <a:ext cx="10131425" cy="4000082"/>
          </a:xfrm>
        </p:spPr>
        <p:txBody>
          <a:bodyPr>
            <a:normAutofit fontScale="77500" lnSpcReduction="20000"/>
          </a:bodyPr>
          <a:lstStyle/>
          <a:p>
            <a:pPr>
              <a:buFont typeface="Wingdings" panose="05000000000000000000" pitchFamily="2" charset="2"/>
              <a:buChar char="Ø"/>
            </a:pPr>
            <a:r>
              <a:rPr lang="en-US" sz="2000" dirty="0" smtClean="0"/>
              <a:t>The sources of friction antagonism were as follows:</a:t>
            </a:r>
          </a:p>
          <a:p>
            <a:pPr marL="457200" indent="-457200">
              <a:buFont typeface="+mj-lt"/>
              <a:buAutoNum type="arabicPeriod"/>
            </a:pPr>
            <a:r>
              <a:rPr lang="en-US" sz="2000" dirty="0" smtClean="0"/>
              <a:t>Justice Sajjad took suo moto notice of the handcuffing of certain officers of WASA Faisalabad on the verbal order of the prime minister and had set them free. Nawaz Sharif felt demeaned.</a:t>
            </a:r>
          </a:p>
          <a:p>
            <a:pPr marL="457200" indent="-457200">
              <a:buFont typeface="+mj-lt"/>
              <a:buAutoNum type="arabicPeriod"/>
            </a:pPr>
            <a:endParaRPr lang="en-US" sz="2000" dirty="0"/>
          </a:p>
          <a:p>
            <a:pPr marL="457200" indent="-457200">
              <a:buFont typeface="+mj-lt"/>
              <a:buAutoNum type="arabicPeriod"/>
            </a:pPr>
            <a:r>
              <a:rPr lang="en-US" sz="2000" dirty="0" smtClean="0"/>
              <a:t>Justice Sajjad opposed the creation off parallel court structure of anti-terrorist courts. Appeals against their sentences didn’t lie to the high courts as they were excluded from the act of anti-terrorist laws.</a:t>
            </a:r>
          </a:p>
          <a:p>
            <a:pPr marL="457200" indent="-457200">
              <a:buFont typeface="+mj-lt"/>
              <a:buAutoNum type="arabicPeriod"/>
            </a:pPr>
            <a:r>
              <a:rPr lang="en-US" sz="2000" dirty="0" smtClean="0"/>
              <a:t>In 1997, chief justice supreme court Sajjad wanted promotion of 5 high court judges to supreme court. The president informed prime minister that he may be compelled under law to act as per the advise of  the chief justice. The prime minister was not happy with the decision, but to avoid controversy he asked the president to do so.</a:t>
            </a:r>
          </a:p>
          <a:p>
            <a:pPr marL="457200" indent="-457200">
              <a:buFont typeface="+mj-lt"/>
              <a:buAutoNum type="arabicPeriod"/>
            </a:pPr>
            <a:r>
              <a:rPr lang="en-US" sz="2000" dirty="0" smtClean="0"/>
              <a:t>The chief justice also suspended the 14</a:t>
            </a:r>
            <a:r>
              <a:rPr lang="en-US" sz="2000" baseline="30000" dirty="0" smtClean="0"/>
              <a:t>th</a:t>
            </a:r>
            <a:r>
              <a:rPr lang="en-US" sz="2000" dirty="0" smtClean="0"/>
              <a:t> amendment in the constitution, which prohibited the deflection of members of assemblies. This stirred a lot of anger from Nawaz Sharif who called this action as “</a:t>
            </a:r>
            <a:r>
              <a:rPr lang="en-US" sz="2000" i="1" dirty="0" smtClean="0"/>
              <a:t>illegal and unconstitutional”</a:t>
            </a:r>
            <a:endParaRPr lang="en-US" sz="2000" dirty="0" smtClean="0"/>
          </a:p>
          <a:p>
            <a:pPr marL="457200" indent="-457200">
              <a:buFont typeface="+mj-lt"/>
              <a:buAutoNum type="arabicPeriod"/>
            </a:pPr>
            <a:r>
              <a:rPr lang="en-US" sz="2000" dirty="0" smtClean="0"/>
              <a:t>Contempt of Court (amendment) bill. Justice Sajjad Ali Shah issued an interim order restraining the president from signing the Bill.</a:t>
            </a:r>
          </a:p>
          <a:p>
            <a:pPr marL="457200" indent="-457200">
              <a:buFont typeface="+mj-lt"/>
              <a:buAutoNum type="arabicPeriod"/>
            </a:pPr>
            <a:endParaRPr lang="en-US" sz="2000" dirty="0" smtClean="0"/>
          </a:p>
        </p:txBody>
      </p:sp>
    </p:spTree>
    <p:extLst>
      <p:ext uri="{BB962C8B-B14F-4D97-AF65-F5344CB8AC3E}">
        <p14:creationId xmlns:p14="http://schemas.microsoft.com/office/powerpoint/2010/main" val="1665974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Storming of the supreme court</a:t>
            </a:r>
            <a:endParaRPr lang="en-US" b="1" u="sng"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smtClean="0"/>
              <a:t>Pakistan muslim league(N) workers under a pre-planned move stormed the Supreme Court building, thus preventing the Bench from continuing the hearing,. It was indeed one of the most shameful assaults on the courts in the judicial history, obviously sponsored by Nawaz Sharif government and led by its ministers and members of assemblies.</a:t>
            </a:r>
          </a:p>
          <a:p>
            <a:pPr>
              <a:buFont typeface="Wingdings" panose="05000000000000000000" pitchFamily="2" charset="2"/>
              <a:buChar char="Ø"/>
            </a:pPr>
            <a:r>
              <a:rPr lang="en-US" sz="2000" dirty="0" smtClean="0"/>
              <a:t>The Chief asked for army protection but was not responded.</a:t>
            </a:r>
          </a:p>
          <a:p>
            <a:pPr>
              <a:buFont typeface="Wingdings" panose="05000000000000000000" pitchFamily="2" charset="2"/>
              <a:buChar char="Ø"/>
            </a:pPr>
            <a:r>
              <a:rPr lang="en-US" sz="2000" dirty="0" smtClean="0"/>
              <a:t>The controversy came to an end on 23</a:t>
            </a:r>
            <a:r>
              <a:rPr lang="en-US" sz="2000" baseline="30000" dirty="0" smtClean="0"/>
              <a:t>rd</a:t>
            </a:r>
            <a:r>
              <a:rPr lang="en-US" sz="2000" dirty="0" smtClean="0"/>
              <a:t> December 1007 when federal government de-notified Justice Sajjad and appointed Justice Ajmal Mian as the chief justice of Pakistan.</a:t>
            </a:r>
            <a:endParaRPr lang="en-US" sz="2000" dirty="0"/>
          </a:p>
        </p:txBody>
      </p:sp>
    </p:spTree>
    <p:extLst>
      <p:ext uri="{BB962C8B-B14F-4D97-AF65-F5344CB8AC3E}">
        <p14:creationId xmlns:p14="http://schemas.microsoft.com/office/powerpoint/2010/main" val="2269001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The nuclear tests</a:t>
            </a:r>
            <a:endParaRPr lang="en-US" b="1" u="sng"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b="1" dirty="0" smtClean="0"/>
              <a:t>Pakistan held 5 successful tests of nuclear devices in the </a:t>
            </a:r>
            <a:r>
              <a:rPr lang="en-US" sz="2000" b="1" dirty="0"/>
              <a:t>C</a:t>
            </a:r>
            <a:r>
              <a:rPr lang="en-US" sz="2000" b="1" dirty="0" smtClean="0"/>
              <a:t>haghi</a:t>
            </a:r>
            <a:r>
              <a:rPr lang="en-US" sz="2000" dirty="0" smtClean="0"/>
              <a:t> region of </a:t>
            </a:r>
            <a:r>
              <a:rPr lang="en-US" sz="2000" dirty="0"/>
              <a:t>B</a:t>
            </a:r>
            <a:r>
              <a:rPr lang="en-US" sz="2000" dirty="0" smtClean="0"/>
              <a:t>alochistan on </a:t>
            </a:r>
            <a:r>
              <a:rPr lang="en-US" sz="2000" b="1" dirty="0" smtClean="0"/>
              <a:t>28</a:t>
            </a:r>
            <a:r>
              <a:rPr lang="en-US" sz="2000" b="1" baseline="30000" dirty="0" smtClean="0"/>
              <a:t>th</a:t>
            </a:r>
            <a:r>
              <a:rPr lang="en-US" sz="2000" b="1" dirty="0" smtClean="0"/>
              <a:t> May 1998</a:t>
            </a:r>
            <a:r>
              <a:rPr lang="en-US" sz="2000" dirty="0" smtClean="0"/>
              <a:t>. this was rejoiced and supported by the nation. But the rejoicing cooled down when the government declared emergency throughout the country for the same day. Another very unfortunate step taken by the government was freezing of foreign currency accounts in local bank regardless of whether they belonged to residents or non-residents.</a:t>
            </a:r>
            <a:endParaRPr lang="en-US" sz="2000" dirty="0"/>
          </a:p>
        </p:txBody>
      </p:sp>
    </p:spTree>
    <p:extLst>
      <p:ext uri="{BB962C8B-B14F-4D97-AF65-F5344CB8AC3E}">
        <p14:creationId xmlns:p14="http://schemas.microsoft.com/office/powerpoint/2010/main" val="29400748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147</TotalTime>
  <Words>1056</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Celestial</vt:lpstr>
      <vt:lpstr>SECOND PHASE OF Nawaz SHARIF’S GOVERNMENT</vt:lpstr>
      <vt:lpstr>introduction</vt:lpstr>
      <vt:lpstr>Striking the power of president</vt:lpstr>
      <vt:lpstr>PowerPoint Presentation</vt:lpstr>
      <vt:lpstr>Controlled parliament: (though defection clauses: 14th amendment)</vt:lpstr>
      <vt:lpstr>Use of accountability law</vt:lpstr>
      <vt:lpstr>Confrontation with judiciary</vt:lpstr>
      <vt:lpstr>Storming of the supreme court</vt:lpstr>
      <vt:lpstr>The nuclear tests</vt:lpstr>
      <vt:lpstr>Confrontation with military</vt:lpstr>
      <vt:lpstr>Kargil crisis</vt:lpstr>
      <vt:lpstr>The drop scene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 PHASE OF NAWA SHARIF’S GOVERNMENT</dc:title>
  <dc:creator>sanya saqlain</dc:creator>
  <cp:lastModifiedBy>sanya saqlain</cp:lastModifiedBy>
  <cp:revision>27</cp:revision>
  <dcterms:created xsi:type="dcterms:W3CDTF">2016-02-06T09:27:10Z</dcterms:created>
  <dcterms:modified xsi:type="dcterms:W3CDTF">2016-02-06T15:59:34Z</dcterms:modified>
</cp:coreProperties>
</file>