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3" r:id="rId2"/>
    <p:sldId id="284" r:id="rId3"/>
    <p:sldId id="286" r:id="rId4"/>
    <p:sldId id="285" r:id="rId5"/>
    <p:sldId id="287" r:id="rId6"/>
    <p:sldId id="288"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3" r:id="rId20"/>
    <p:sldId id="304" r:id="rId21"/>
    <p:sldId id="305" r:id="rId22"/>
    <p:sldId id="313" r:id="rId23"/>
    <p:sldId id="314" r:id="rId24"/>
    <p:sldId id="315" r:id="rId25"/>
    <p:sldId id="316" r:id="rId26"/>
    <p:sldId id="302" r:id="rId27"/>
    <p:sldId id="317" r:id="rId28"/>
    <p:sldId id="318" r:id="rId29"/>
    <p:sldId id="319" r:id="rId30"/>
    <p:sldId id="320" r:id="rId31"/>
    <p:sldId id="306" r:id="rId32"/>
    <p:sldId id="307" r:id="rId33"/>
    <p:sldId id="308" r:id="rId34"/>
    <p:sldId id="309" r:id="rId35"/>
    <p:sldId id="310" r:id="rId36"/>
    <p:sldId id="311" r:id="rId37"/>
    <p:sldId id="312"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40" r:id="rId53"/>
    <p:sldId id="335" r:id="rId54"/>
    <p:sldId id="336" r:id="rId55"/>
    <p:sldId id="338" r:id="rId56"/>
    <p:sldId id="346" r:id="rId57"/>
    <p:sldId id="344" r:id="rId58"/>
    <p:sldId id="342" r:id="rId59"/>
    <p:sldId id="347" r:id="rId60"/>
    <p:sldId id="349" r:id="rId61"/>
    <p:sldId id="337" r:id="rId62"/>
    <p:sldId id="282" r:id="rId63"/>
    <p:sldId id="350"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7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9D3951-62C2-4F89-A3AC-43E8BBAAED69}" type="datetimeFigureOut">
              <a:rPr lang="en-US" smtClean="0"/>
              <a:pPr/>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12F25-1A99-4F0C-901B-6C1ACB34EED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D3951-62C2-4F89-A3AC-43E8BBAAED69}" type="datetimeFigureOut">
              <a:rPr lang="en-US" smtClean="0"/>
              <a:pPr/>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12F25-1A99-4F0C-901B-6C1ACB34EE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D3951-62C2-4F89-A3AC-43E8BBAAED69}" type="datetimeFigureOut">
              <a:rPr lang="en-US" smtClean="0"/>
              <a:pPr/>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12F25-1A99-4F0C-901B-6C1ACB34EE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9D3951-62C2-4F89-A3AC-43E8BBAAED69}" type="datetimeFigureOut">
              <a:rPr lang="en-US" smtClean="0"/>
              <a:pPr/>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12F25-1A99-4F0C-901B-6C1ACB34EE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9D3951-62C2-4F89-A3AC-43E8BBAAED69}" type="datetimeFigureOut">
              <a:rPr lang="en-US" smtClean="0"/>
              <a:pPr/>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12F25-1A99-4F0C-901B-6C1ACB34EE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9D3951-62C2-4F89-A3AC-43E8BBAAED69}" type="datetimeFigureOut">
              <a:rPr lang="en-US" smtClean="0"/>
              <a:pPr/>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12F25-1A99-4F0C-901B-6C1ACB34EE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9D3951-62C2-4F89-A3AC-43E8BBAAED69}" type="datetimeFigureOut">
              <a:rPr lang="en-US" smtClean="0"/>
              <a:pPr/>
              <a:t>2/22/2018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12F25-1A99-4F0C-901B-6C1ACB34EE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9D3951-62C2-4F89-A3AC-43E8BBAAED69}" type="datetimeFigureOut">
              <a:rPr lang="en-US" smtClean="0"/>
              <a:pPr/>
              <a:t>2/22/2018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12F25-1A99-4F0C-901B-6C1ACB34EE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D3951-62C2-4F89-A3AC-43E8BBAAED69}" type="datetimeFigureOut">
              <a:rPr lang="en-US" smtClean="0"/>
              <a:pPr/>
              <a:t>2/22/2018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12F25-1A99-4F0C-901B-6C1ACB34EE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D3951-62C2-4F89-A3AC-43E8BBAAED69}" type="datetimeFigureOut">
              <a:rPr lang="en-US" smtClean="0"/>
              <a:pPr/>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12F25-1A99-4F0C-901B-6C1ACB34EE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9D3951-62C2-4F89-A3AC-43E8BBAAED69}" type="datetimeFigureOut">
              <a:rPr lang="en-US" smtClean="0"/>
              <a:pPr/>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12F25-1A99-4F0C-901B-6C1ACB34EE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D3951-62C2-4F89-A3AC-43E8BBAAED69}" type="datetimeFigureOut">
              <a:rPr lang="en-US" smtClean="0"/>
              <a:pPr/>
              <a:t>2/22/2018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12F25-1A99-4F0C-901B-6C1ACB34EED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Quaid-e-</a:t>
            </a:r>
            <a:r>
              <a:rPr lang="en-US" b="1" dirty="0" err="1" smtClean="0"/>
              <a:t>Azam</a:t>
            </a:r>
            <a:r>
              <a:rPr lang="en-US" b="1" dirty="0" smtClean="0"/>
              <a:t> </a:t>
            </a:r>
            <a:r>
              <a:rPr lang="en-US" b="1" dirty="0"/>
              <a:t>Mohamed Ali Jinnah</a:t>
            </a:r>
            <a:endParaRPr lang="en-US" dirty="0"/>
          </a:p>
        </p:txBody>
      </p:sp>
      <p:sp>
        <p:nvSpPr>
          <p:cNvPr id="3" name="Content Placeholder 2"/>
          <p:cNvSpPr>
            <a:spLocks noGrp="1"/>
          </p:cNvSpPr>
          <p:nvPr>
            <p:ph idx="1"/>
          </p:nvPr>
        </p:nvSpPr>
        <p:spPr/>
        <p:txBody>
          <a:bodyPr/>
          <a:lstStyle/>
          <a:p>
            <a:r>
              <a:rPr lang="en-US" b="1" dirty="0"/>
              <a:t>As Nationalist Muslim And as </a:t>
            </a:r>
            <a:r>
              <a:rPr lang="en-US" b="1" dirty="0" smtClean="0"/>
              <a:t>Muslim Nationalist</a:t>
            </a:r>
          </a:p>
          <a:p>
            <a:r>
              <a:rPr lang="en-US" b="1" dirty="0"/>
              <a:t>H</a:t>
            </a:r>
            <a:r>
              <a:rPr lang="en-US" b="1" dirty="0" smtClean="0"/>
              <a:t>ow did various factors prompt M.A Jinnah to abandon his demand for home rule (self government) and struggle for a separate homeland for Indian Muslims.</a:t>
            </a:r>
            <a:endParaRPr lang="en-US" b="1" dirty="0"/>
          </a:p>
          <a:p>
            <a:endParaRPr lang="en-US" dirty="0"/>
          </a:p>
        </p:txBody>
      </p:sp>
    </p:spTree>
    <p:extLst>
      <p:ext uri="{BB962C8B-B14F-4D97-AF65-F5344CB8AC3E}">
        <p14:creationId xmlns:p14="http://schemas.microsoft.com/office/powerpoint/2010/main" val="4158823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lakhnow Pact 1916</a:t>
            </a:r>
            <a:endParaRPr lang="en-US" b="1" dirty="0"/>
          </a:p>
        </p:txBody>
      </p:sp>
      <p:sp>
        <p:nvSpPr>
          <p:cNvPr id="3" name="Content Placeholder 2"/>
          <p:cNvSpPr>
            <a:spLocks noGrp="1"/>
          </p:cNvSpPr>
          <p:nvPr>
            <p:ph idx="1"/>
          </p:nvPr>
        </p:nvSpPr>
        <p:spPr/>
        <p:txBody>
          <a:bodyPr>
            <a:normAutofit fontScale="77500" lnSpcReduction="20000"/>
          </a:bodyPr>
          <a:lstStyle/>
          <a:p>
            <a:r>
              <a:rPr lang="en-US" b="1" dirty="0" smtClean="0"/>
              <a:t>The great loud work of Jinnah</a:t>
            </a:r>
          </a:p>
          <a:p>
            <a:r>
              <a:rPr lang="en-US" b="1" dirty="0" smtClean="0"/>
              <a:t>Congress </a:t>
            </a:r>
            <a:r>
              <a:rPr lang="en-US" b="1" dirty="0"/>
              <a:t>a</a:t>
            </a:r>
            <a:r>
              <a:rPr lang="en-US" b="1" dirty="0" smtClean="0"/>
              <a:t>greed on</a:t>
            </a:r>
          </a:p>
          <a:p>
            <a:r>
              <a:rPr lang="en-US" b="1" dirty="0" smtClean="0"/>
              <a:t>Separate Muslim representation.</a:t>
            </a:r>
          </a:p>
          <a:p>
            <a:r>
              <a:rPr lang="en-US" b="1" dirty="0"/>
              <a:t>There shall be self-government in India.</a:t>
            </a:r>
          </a:p>
          <a:p>
            <a:r>
              <a:rPr lang="en-US" b="1" dirty="0"/>
              <a:t>Muslims should be given one-third representation in the central government.</a:t>
            </a:r>
          </a:p>
          <a:p>
            <a:r>
              <a:rPr lang="en-US" b="1" dirty="0" smtClean="0"/>
              <a:t>System </a:t>
            </a:r>
            <a:r>
              <a:rPr lang="en-US" b="1" dirty="0"/>
              <a:t>of weightage should be adopted.</a:t>
            </a:r>
          </a:p>
          <a:p>
            <a:r>
              <a:rPr lang="en-US" b="1" dirty="0"/>
              <a:t>The number of the members of Central Legislative Council should be increased to 150.</a:t>
            </a:r>
          </a:p>
          <a:p>
            <a:r>
              <a:rPr lang="en-US" b="1" dirty="0"/>
              <a:t>At the provincial level, four-fifth of the members of the Legislative Councils should be elected and one-fifth should be nominated</a:t>
            </a:r>
            <a:r>
              <a:rPr lang="en-US" b="1" dirty="0" smtClean="0"/>
              <a:t>.</a:t>
            </a:r>
            <a:endParaRPr lang="en-US" b="1" dirty="0"/>
          </a:p>
        </p:txBody>
      </p:sp>
    </p:spTree>
    <p:extLst>
      <p:ext uri="{BB962C8B-B14F-4D97-AF65-F5344CB8AC3E}">
        <p14:creationId xmlns:p14="http://schemas.microsoft.com/office/powerpoint/2010/main" val="3030888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b="1" dirty="0" smtClean="0"/>
              <a:t>No </a:t>
            </a:r>
            <a:r>
              <a:rPr lang="en-US" sz="2800" b="1" dirty="0"/>
              <a:t>bill concerning a community should be passed if the bill is opposed by three-fourth of the members of that community in the Legislative Council.</a:t>
            </a:r>
          </a:p>
          <a:p>
            <a:r>
              <a:rPr lang="en-US" sz="2800" b="1" dirty="0"/>
              <a:t>Term of the Legislative Council should be five years.</a:t>
            </a:r>
          </a:p>
          <a:p>
            <a:r>
              <a:rPr lang="en-US" sz="2800" b="1" dirty="0"/>
              <a:t>Members of Legislative Council should themselves elect their president</a:t>
            </a:r>
            <a:r>
              <a:rPr lang="en-US" b="1" dirty="0" smtClean="0"/>
              <a:t>.</a:t>
            </a:r>
          </a:p>
          <a:p>
            <a:r>
              <a:rPr lang="en-US" sz="2800" b="1" dirty="0" smtClean="0"/>
              <a:t>Maximum autonomy to the provinces in financial and administrative matters</a:t>
            </a:r>
            <a:endParaRPr lang="en-US" sz="2800" b="1" dirty="0"/>
          </a:p>
        </p:txBody>
      </p:sp>
    </p:spTree>
    <p:extLst>
      <p:ext uri="{BB962C8B-B14F-4D97-AF65-F5344CB8AC3E}">
        <p14:creationId xmlns:p14="http://schemas.microsoft.com/office/powerpoint/2010/main" val="59621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Khilafat Movement 1919</a:t>
            </a:r>
            <a:endParaRPr lang="en-US" b="1" dirty="0"/>
          </a:p>
        </p:txBody>
      </p:sp>
      <p:sp>
        <p:nvSpPr>
          <p:cNvPr id="3" name="Content Placeholder 2"/>
          <p:cNvSpPr>
            <a:spLocks noGrp="1"/>
          </p:cNvSpPr>
          <p:nvPr>
            <p:ph idx="1"/>
          </p:nvPr>
        </p:nvSpPr>
        <p:spPr/>
        <p:txBody>
          <a:bodyPr>
            <a:normAutofit lnSpcReduction="10000"/>
          </a:bodyPr>
          <a:lstStyle/>
          <a:p>
            <a:r>
              <a:rPr lang="en-US" b="1" dirty="0"/>
              <a:t>The Khilafat movement (1919-1924) was an agitation by Indian Muslims allied with Indian nationalism in the years following World War </a:t>
            </a:r>
            <a:r>
              <a:rPr lang="en-US" b="1" dirty="0" smtClean="0"/>
              <a:t>1.</a:t>
            </a:r>
          </a:p>
          <a:p>
            <a:r>
              <a:rPr lang="en-US" b="1" dirty="0" smtClean="0"/>
              <a:t> </a:t>
            </a:r>
            <a:r>
              <a:rPr lang="en-US" b="1" dirty="0"/>
              <a:t>Its purpose was to pressure the British government to preserve the authority of the Ottoman Sultan as Caliph of Islam following the breakup of the Ottoman Empire at the end of the </a:t>
            </a:r>
            <a:r>
              <a:rPr lang="en-US" b="1" dirty="0" smtClean="0"/>
              <a:t>war 1.</a:t>
            </a:r>
            <a:endParaRPr lang="en-US" b="1" dirty="0"/>
          </a:p>
        </p:txBody>
      </p:sp>
    </p:spTree>
    <p:extLst>
      <p:ext uri="{BB962C8B-B14F-4D97-AF65-F5344CB8AC3E}">
        <p14:creationId xmlns:p14="http://schemas.microsoft.com/office/powerpoint/2010/main" val="528020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8229600" cy="1143000"/>
          </a:xfrm>
        </p:spPr>
        <p:txBody>
          <a:bodyPr>
            <a:noAutofit/>
          </a:bodyPr>
          <a:lstStyle/>
          <a:p>
            <a:r>
              <a:rPr lang="en-US" sz="3200" b="1" dirty="0"/>
              <a:t>Who started the Khilafat movement and why?</a:t>
            </a:r>
            <a:br>
              <a:rPr lang="en-US" sz="3200" b="1" dirty="0"/>
            </a:br>
            <a:endParaRPr lang="en-US" sz="3200" b="1" dirty="0"/>
          </a:p>
        </p:txBody>
      </p:sp>
      <p:sp>
        <p:nvSpPr>
          <p:cNvPr id="3" name="Content Placeholder 2"/>
          <p:cNvSpPr>
            <a:spLocks noGrp="1"/>
          </p:cNvSpPr>
          <p:nvPr>
            <p:ph idx="1"/>
          </p:nvPr>
        </p:nvSpPr>
        <p:spPr/>
        <p:txBody>
          <a:bodyPr>
            <a:normAutofit fontScale="92500" lnSpcReduction="10000"/>
          </a:bodyPr>
          <a:lstStyle/>
          <a:p>
            <a:r>
              <a:rPr lang="en-US" b="1" dirty="0" smtClean="0"/>
              <a:t>A </a:t>
            </a:r>
            <a:r>
              <a:rPr lang="en-US" b="1" dirty="0"/>
              <a:t>campaign in defense of the caliph was launched, led in India by the brothers </a:t>
            </a:r>
            <a:r>
              <a:rPr lang="en-US" b="1" dirty="0" err="1"/>
              <a:t>Shaukat</a:t>
            </a:r>
            <a:r>
              <a:rPr lang="en-US" b="1" dirty="0"/>
              <a:t> and </a:t>
            </a:r>
            <a:r>
              <a:rPr lang="en-US" b="1" dirty="0" smtClean="0"/>
              <a:t>Muhammad </a:t>
            </a:r>
            <a:r>
              <a:rPr lang="en-US" b="1" dirty="0" err="1" smtClean="0"/>
              <a:t>Alī</a:t>
            </a:r>
            <a:r>
              <a:rPr lang="en-US" b="1" dirty="0" smtClean="0"/>
              <a:t> </a:t>
            </a:r>
            <a:r>
              <a:rPr lang="en-US" b="1" dirty="0"/>
              <a:t>and by </a:t>
            </a:r>
            <a:r>
              <a:rPr lang="en-US" b="1" dirty="0" err="1"/>
              <a:t>Abul</a:t>
            </a:r>
            <a:r>
              <a:rPr lang="en-US" b="1" dirty="0"/>
              <a:t> Kalam </a:t>
            </a:r>
            <a:r>
              <a:rPr lang="en-US" b="1" dirty="0" smtClean="0"/>
              <a:t>Azad.</a:t>
            </a:r>
          </a:p>
          <a:p>
            <a:r>
              <a:rPr lang="en-US" b="1" dirty="0" smtClean="0"/>
              <a:t>The </a:t>
            </a:r>
            <a:r>
              <a:rPr lang="en-US" b="1" dirty="0"/>
              <a:t>leaders joined forces with Mahatma Gandhi's noncooperation </a:t>
            </a:r>
            <a:r>
              <a:rPr lang="en-US" b="1" dirty="0" smtClean="0"/>
              <a:t>movement</a:t>
            </a:r>
            <a:r>
              <a:rPr lang="en-US" b="1" dirty="0"/>
              <a:t> </a:t>
            </a:r>
            <a:r>
              <a:rPr lang="en-US" b="1" dirty="0" smtClean="0"/>
              <a:t>and abstain of British </a:t>
            </a:r>
            <a:r>
              <a:rPr lang="en-US" b="1" dirty="0"/>
              <a:t>products</a:t>
            </a:r>
            <a:r>
              <a:rPr lang="en-US" b="1" dirty="0" smtClean="0"/>
              <a:t> </a:t>
            </a:r>
            <a:r>
              <a:rPr lang="en-US" b="1" dirty="0"/>
              <a:t>for Indian freedom, promising nonviolence in return for his support of the Khilafat movement</a:t>
            </a:r>
            <a:r>
              <a:rPr lang="en-US" b="1" dirty="0" smtClean="0"/>
              <a:t>.</a:t>
            </a:r>
          </a:p>
          <a:p>
            <a:r>
              <a:rPr lang="en-US" b="1" dirty="0" smtClean="0"/>
              <a:t>awakening role of Muslim press.</a:t>
            </a:r>
          </a:p>
          <a:p>
            <a:r>
              <a:rPr lang="en-US" b="1" dirty="0" smtClean="0"/>
              <a:t>Migration movement.</a:t>
            </a:r>
          </a:p>
          <a:p>
            <a:endParaRPr lang="en-US" b="1" dirty="0" smtClean="0"/>
          </a:p>
          <a:p>
            <a:endParaRPr lang="en-US" b="1" dirty="0"/>
          </a:p>
          <a:p>
            <a:endParaRPr lang="en-US" dirty="0"/>
          </a:p>
        </p:txBody>
      </p:sp>
    </p:spTree>
    <p:extLst>
      <p:ext uri="{BB962C8B-B14F-4D97-AF65-F5344CB8AC3E}">
        <p14:creationId xmlns:p14="http://schemas.microsoft.com/office/powerpoint/2010/main" val="2114131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Government of India Act 1919</a:t>
            </a:r>
          </a:p>
        </p:txBody>
      </p:sp>
      <p:sp>
        <p:nvSpPr>
          <p:cNvPr id="3" name="Content Placeholder 2"/>
          <p:cNvSpPr>
            <a:spLocks noGrp="1"/>
          </p:cNvSpPr>
          <p:nvPr>
            <p:ph idx="1"/>
          </p:nvPr>
        </p:nvSpPr>
        <p:spPr/>
        <p:txBody>
          <a:bodyPr>
            <a:normAutofit fontScale="92500" lnSpcReduction="20000"/>
          </a:bodyPr>
          <a:lstStyle/>
          <a:p>
            <a:r>
              <a:rPr lang="en-US" b="1" dirty="0"/>
              <a:t>Government of India Act 1919 was passed by British Parliament to further expand the participation of Indians in the Government of India. </a:t>
            </a:r>
            <a:endParaRPr lang="en-US" b="1" dirty="0" smtClean="0"/>
          </a:p>
          <a:p>
            <a:r>
              <a:rPr lang="en-US" b="1" dirty="0" smtClean="0"/>
              <a:t>Since </a:t>
            </a:r>
            <a:r>
              <a:rPr lang="en-US" b="1" dirty="0"/>
              <a:t>the act </a:t>
            </a:r>
            <a:r>
              <a:rPr lang="en-US" b="1" dirty="0" smtClean="0"/>
              <a:t>personified </a:t>
            </a:r>
            <a:r>
              <a:rPr lang="en-US" b="1" dirty="0"/>
              <a:t>reforms as recommended by a report of Edwin Montagu {Secretary of State for India} and Lord Chelmsford {Viceroy and Governor General</a:t>
            </a:r>
            <a:r>
              <a:rPr lang="en-US" b="1" dirty="0" smtClean="0"/>
              <a:t>}.</a:t>
            </a:r>
          </a:p>
          <a:p>
            <a:r>
              <a:rPr lang="en-US" b="1" dirty="0" smtClean="0"/>
              <a:t>Bicameral legislative.</a:t>
            </a:r>
          </a:p>
          <a:p>
            <a:r>
              <a:rPr lang="en-US" b="1" dirty="0" smtClean="0"/>
              <a:t>Direct elections for both houses eligibility of voters was limited.</a:t>
            </a:r>
            <a:endParaRPr lang="en-US" b="1" dirty="0"/>
          </a:p>
        </p:txBody>
      </p:sp>
    </p:spTree>
    <p:extLst>
      <p:ext uri="{BB962C8B-B14F-4D97-AF65-F5344CB8AC3E}">
        <p14:creationId xmlns:p14="http://schemas.microsoft.com/office/powerpoint/2010/main" val="95053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Dyarchy, also spelled diarchy, system of double government introduced by </a:t>
            </a:r>
            <a:r>
              <a:rPr lang="en-US" b="1" i="1" dirty="0"/>
              <a:t>the Government of </a:t>
            </a:r>
            <a:r>
              <a:rPr lang="en-US" b="1" dirty="0"/>
              <a:t>India Act (1919) for the provinces of British India</a:t>
            </a:r>
            <a:r>
              <a:rPr lang="en-US" b="1" dirty="0" smtClean="0"/>
              <a:t>.</a:t>
            </a:r>
          </a:p>
          <a:p>
            <a:r>
              <a:rPr lang="en-US" b="1" dirty="0" smtClean="0"/>
              <a:t> </a:t>
            </a:r>
            <a:r>
              <a:rPr lang="en-US" b="1" dirty="0"/>
              <a:t>It marked the first introduction of the democratic principle into the executive branch of the British administration of India</a:t>
            </a:r>
            <a:r>
              <a:rPr lang="en-US" b="1" dirty="0" smtClean="0"/>
              <a:t>.</a:t>
            </a:r>
          </a:p>
          <a:p>
            <a:r>
              <a:rPr lang="en-US" b="1" dirty="0" smtClean="0"/>
              <a:t> </a:t>
            </a:r>
            <a:r>
              <a:rPr lang="en-US" b="1" dirty="0"/>
              <a:t>Though much-criticized, it signified a breakthrough in </a:t>
            </a:r>
            <a:r>
              <a:rPr lang="en-US" b="1" dirty="0" smtClean="0"/>
              <a:t>British.</a:t>
            </a:r>
          </a:p>
          <a:p>
            <a:r>
              <a:rPr lang="en-US" b="1" dirty="0" smtClean="0"/>
              <a:t>Certain subjects such as education, public health, local government, industries known as ‘transfer subjects’ were allocated to the chosen ministers who only responsible to the provincial legislature</a:t>
            </a:r>
            <a:endParaRPr lang="en-US" b="1" dirty="0"/>
          </a:p>
        </p:txBody>
      </p:sp>
    </p:spTree>
    <p:extLst>
      <p:ext uri="{BB962C8B-B14F-4D97-AF65-F5344CB8AC3E}">
        <p14:creationId xmlns:p14="http://schemas.microsoft.com/office/powerpoint/2010/main" val="3261596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The other subjects known as ‘Reserved Subjects’ consisting of Finance, Land Revenue, Administration, Police Canal and Irrigation were headed by bureaucrats who were only responsible to the Governor</a:t>
            </a:r>
            <a:r>
              <a:rPr lang="en-US" dirty="0" smtClean="0"/>
              <a:t>.</a:t>
            </a:r>
            <a:endParaRPr lang="en-US" dirty="0"/>
          </a:p>
        </p:txBody>
      </p:sp>
    </p:spTree>
    <p:extLst>
      <p:ext uri="{BB962C8B-B14F-4D97-AF65-F5344CB8AC3E}">
        <p14:creationId xmlns:p14="http://schemas.microsoft.com/office/powerpoint/2010/main" val="1200671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Rowllat </a:t>
            </a:r>
            <a:r>
              <a:rPr lang="en-US" b="1" dirty="0"/>
              <a:t>Acts, (February 1919), legislation passed by the Imperial Legislative Council, the legislature of British India. </a:t>
            </a:r>
            <a:endParaRPr lang="en-US" b="1" dirty="0" smtClean="0"/>
          </a:p>
          <a:p>
            <a:r>
              <a:rPr lang="en-US" b="1" dirty="0" smtClean="0"/>
              <a:t>The </a:t>
            </a:r>
            <a:r>
              <a:rPr lang="en-US" b="1" dirty="0"/>
              <a:t>acts allowed certain political cases to be tried without juries and permitted internment of suspects without </a:t>
            </a:r>
            <a:r>
              <a:rPr lang="en-US" b="1" dirty="0" smtClean="0"/>
              <a:t>trial that introduce </a:t>
            </a:r>
            <a:r>
              <a:rPr lang="en-US" b="1" dirty="0"/>
              <a:t>Anarchical and Revolutionary Crime </a:t>
            </a:r>
            <a:r>
              <a:rPr lang="en-US" b="1" dirty="0" smtClean="0"/>
              <a:t>in 1919</a:t>
            </a:r>
            <a:r>
              <a:rPr lang="en-US" b="1" dirty="0"/>
              <a:t>, </a:t>
            </a:r>
            <a:endParaRPr lang="en-US" b="1" dirty="0" smtClean="0"/>
          </a:p>
          <a:p>
            <a:r>
              <a:rPr lang="en-US" b="1" dirty="0" smtClean="0"/>
              <a:t>It was </a:t>
            </a:r>
            <a:r>
              <a:rPr lang="en-US" b="1" dirty="0"/>
              <a:t>virtually enforcing Marshal law curtailing freedom of peaceful assembly and restricting press.</a:t>
            </a:r>
          </a:p>
        </p:txBody>
      </p:sp>
    </p:spTree>
    <p:extLst>
      <p:ext uri="{BB962C8B-B14F-4D97-AF65-F5344CB8AC3E}">
        <p14:creationId xmlns:p14="http://schemas.microsoft.com/office/powerpoint/2010/main" val="2351171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smtClean="0"/>
              <a:t>In protest against </a:t>
            </a:r>
            <a:r>
              <a:rPr lang="en-US" b="1" dirty="0"/>
              <a:t>R</a:t>
            </a:r>
            <a:r>
              <a:rPr lang="en-US" b="1" dirty="0" smtClean="0"/>
              <a:t>owllat Act 1919 Jinnah resigned from the central legislative council.</a:t>
            </a:r>
          </a:p>
          <a:p>
            <a:r>
              <a:rPr lang="en-US" b="1" dirty="0" smtClean="0"/>
              <a:t>Gandhi launched  Satayagarah Movement of strikes against government.</a:t>
            </a:r>
          </a:p>
          <a:p>
            <a:r>
              <a:rPr lang="en-US" b="1" dirty="0" smtClean="0"/>
              <a:t>The </a:t>
            </a:r>
            <a:r>
              <a:rPr lang="en-US" b="1" dirty="0"/>
              <a:t>Jallianwala Bagh massacre, also known as the Amritsar massacre, took place on 13 April, 1919 when troops of the British Indian Army under the command of Colonel Reginald Dyer fired machine guns into a crowd of unarmed protesters, along with Baishakhi pilgrims, who had gathered in Jallianwala Bagh, Amritsar, Punjab.</a:t>
            </a:r>
          </a:p>
        </p:txBody>
      </p:sp>
    </p:spTree>
    <p:extLst>
      <p:ext uri="{BB962C8B-B14F-4D97-AF65-F5344CB8AC3E}">
        <p14:creationId xmlns:p14="http://schemas.microsoft.com/office/powerpoint/2010/main" val="1632594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bodyPr>
          <a:lstStyle/>
          <a:p>
            <a:r>
              <a:rPr lang="en-US" sz="3200" b="1" dirty="0"/>
              <a:t>The Nehru report 1928 vs. Jinnah's 14 points</a:t>
            </a:r>
            <a:endParaRPr lang="en-US" sz="3200" dirty="0"/>
          </a:p>
        </p:txBody>
      </p:sp>
      <p:sp>
        <p:nvSpPr>
          <p:cNvPr id="3" name="Content Placeholder 2"/>
          <p:cNvSpPr>
            <a:spLocks noGrp="1"/>
          </p:cNvSpPr>
          <p:nvPr>
            <p:ph idx="1"/>
          </p:nvPr>
        </p:nvSpPr>
        <p:spPr>
          <a:xfrm>
            <a:off x="381000" y="1219200"/>
            <a:ext cx="8229600" cy="5486400"/>
          </a:xfrm>
        </p:spPr>
        <p:txBody>
          <a:bodyPr>
            <a:noAutofit/>
          </a:bodyPr>
          <a:lstStyle/>
          <a:p>
            <a:r>
              <a:rPr lang="en-US" sz="2000" b="1" dirty="0" smtClean="0"/>
              <a:t>The </a:t>
            </a:r>
            <a:r>
              <a:rPr lang="en-US" sz="2000" b="1" dirty="0"/>
              <a:t>Nehru committee demanded repudiation of separate </a:t>
            </a:r>
            <a:r>
              <a:rPr lang="en-US" sz="2000" b="1" dirty="0" smtClean="0"/>
              <a:t>elections.</a:t>
            </a:r>
          </a:p>
          <a:p>
            <a:r>
              <a:rPr lang="en-US" sz="2000" b="1" dirty="0" smtClean="0"/>
              <a:t>It </a:t>
            </a:r>
            <a:r>
              <a:rPr lang="en-US" sz="2000" b="1" dirty="0"/>
              <a:t>demanded the Form of Government at the center would be Federal with substantial powers invested in the control of </a:t>
            </a:r>
            <a:r>
              <a:rPr lang="en-US" sz="2000" b="1" dirty="0" smtClean="0"/>
              <a:t>Government.</a:t>
            </a:r>
          </a:p>
          <a:p>
            <a:r>
              <a:rPr lang="en-US" sz="2000" b="1" dirty="0" smtClean="0"/>
              <a:t>It </a:t>
            </a:r>
            <a:r>
              <a:rPr lang="en-US" sz="2000" b="1" dirty="0"/>
              <a:t>recommended the one-third Muslim representation at the central </a:t>
            </a:r>
            <a:r>
              <a:rPr lang="en-US" sz="2000" b="1" dirty="0" smtClean="0"/>
              <a:t>legislative.</a:t>
            </a:r>
          </a:p>
          <a:p>
            <a:r>
              <a:rPr lang="en-US" sz="2000" b="1" dirty="0" smtClean="0"/>
              <a:t>The </a:t>
            </a:r>
            <a:r>
              <a:rPr lang="en-US" sz="2000" b="1" dirty="0"/>
              <a:t>committee demanded interdiction of reforming Baluchistan and N.W.F.P </a:t>
            </a:r>
            <a:r>
              <a:rPr lang="en-US" sz="2000" b="1" dirty="0" smtClean="0"/>
              <a:t>provinces.</a:t>
            </a:r>
          </a:p>
          <a:p>
            <a:r>
              <a:rPr lang="en-US" sz="2000" b="1" dirty="0" smtClean="0"/>
              <a:t>The </a:t>
            </a:r>
            <a:r>
              <a:rPr lang="en-US" sz="2000" b="1" dirty="0"/>
              <a:t>foreign affairs</a:t>
            </a:r>
            <a:r>
              <a:rPr lang="en-US" sz="2000" b="1" dirty="0" smtClean="0"/>
              <a:t>, defense </a:t>
            </a:r>
            <a:r>
              <a:rPr lang="en-US" sz="2000" b="1" dirty="0"/>
              <a:t>and army should be placed under the control of parliament and </a:t>
            </a:r>
            <a:r>
              <a:rPr lang="en-US" sz="2000" b="1" dirty="0" smtClean="0"/>
              <a:t>viceroy.</a:t>
            </a:r>
          </a:p>
          <a:p>
            <a:r>
              <a:rPr lang="en-US" sz="2000" b="1" dirty="0" smtClean="0"/>
              <a:t>Unitary </a:t>
            </a:r>
            <a:r>
              <a:rPr lang="en-US" sz="2000" b="1" dirty="0"/>
              <a:t>form of the Government to establish in the </a:t>
            </a:r>
            <a:r>
              <a:rPr lang="en-US" sz="2000" b="1" dirty="0" smtClean="0"/>
              <a:t>center.</a:t>
            </a:r>
          </a:p>
          <a:p>
            <a:r>
              <a:rPr lang="en-US" sz="2000" b="1" dirty="0" smtClean="0"/>
              <a:t>Hindi </a:t>
            </a:r>
            <a:r>
              <a:rPr lang="en-US" sz="2000" b="1" dirty="0"/>
              <a:t>should be the official </a:t>
            </a:r>
            <a:r>
              <a:rPr lang="en-US" sz="2000" b="1" dirty="0" smtClean="0"/>
              <a:t>language.</a:t>
            </a:r>
          </a:p>
          <a:p>
            <a:r>
              <a:rPr lang="en-US" sz="2000" b="1" dirty="0" smtClean="0"/>
              <a:t>Nehru's </a:t>
            </a:r>
            <a:r>
              <a:rPr lang="en-US" sz="2000" b="1" dirty="0"/>
              <a:t>Recommendations were </a:t>
            </a:r>
            <a:r>
              <a:rPr lang="en-US" sz="2000" b="1" dirty="0" smtClean="0"/>
              <a:t>against </a:t>
            </a:r>
            <a:r>
              <a:rPr lang="en-US" sz="2000" b="1" dirty="0"/>
              <a:t>the </a:t>
            </a:r>
            <a:r>
              <a:rPr lang="en-US" sz="2000" b="1" dirty="0" smtClean="0"/>
              <a:t>interest </a:t>
            </a:r>
            <a:r>
              <a:rPr lang="en-US" sz="2000" b="1" dirty="0"/>
              <a:t>of the Muslim </a:t>
            </a:r>
            <a:r>
              <a:rPr lang="en-US" sz="2000" b="1" dirty="0" smtClean="0"/>
              <a:t>Community</a:t>
            </a:r>
          </a:p>
          <a:p>
            <a:r>
              <a:rPr lang="en-US" sz="2000" b="1" dirty="0" smtClean="0"/>
              <a:t>The </a:t>
            </a:r>
            <a:r>
              <a:rPr lang="en-US" sz="2000" b="1" dirty="0"/>
              <a:t>Muslims could not surrender their right to separate </a:t>
            </a:r>
            <a:r>
              <a:rPr lang="en-US" sz="2000" b="1" dirty="0" smtClean="0"/>
              <a:t>electorates.</a:t>
            </a:r>
          </a:p>
          <a:p>
            <a:r>
              <a:rPr lang="en-US" sz="2000" b="1" dirty="0" smtClean="0"/>
              <a:t>The </a:t>
            </a:r>
            <a:r>
              <a:rPr lang="en-US" sz="2000" b="1" dirty="0"/>
              <a:t>principles of non-reservation and joint electorates were to make their position in Punjab and Bengal provinces.</a:t>
            </a:r>
          </a:p>
        </p:txBody>
      </p:sp>
    </p:spTree>
    <p:extLst>
      <p:ext uri="{BB962C8B-B14F-4D97-AF65-F5344CB8AC3E}">
        <p14:creationId xmlns:p14="http://schemas.microsoft.com/office/powerpoint/2010/main" val="299735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Nationalist Muslim and Muslim Nationalist</a:t>
            </a:r>
            <a:endParaRPr lang="en-US" b="1" dirty="0"/>
          </a:p>
        </p:txBody>
      </p:sp>
      <p:sp>
        <p:nvSpPr>
          <p:cNvPr id="3" name="Content Placeholder 2"/>
          <p:cNvSpPr>
            <a:spLocks noGrp="1"/>
          </p:cNvSpPr>
          <p:nvPr>
            <p:ph idx="1"/>
          </p:nvPr>
        </p:nvSpPr>
        <p:spPr/>
        <p:txBody>
          <a:bodyPr/>
          <a:lstStyle/>
          <a:p>
            <a:r>
              <a:rPr lang="en-US" b="1" dirty="0"/>
              <a:t>A Nationalist Muslim was the one who believed in the Indian </a:t>
            </a:r>
            <a:r>
              <a:rPr lang="en-US" b="1" dirty="0" smtClean="0"/>
              <a:t>Nationalism based on Indian geography and Indian soil.</a:t>
            </a:r>
          </a:p>
          <a:p>
            <a:r>
              <a:rPr lang="en-US" b="1" dirty="0"/>
              <a:t>Muslim </a:t>
            </a:r>
            <a:r>
              <a:rPr lang="en-US" b="1" dirty="0" smtClean="0"/>
              <a:t>Nationalist</a:t>
            </a:r>
          </a:p>
          <a:p>
            <a:r>
              <a:rPr lang="en-US" b="1" dirty="0" smtClean="0"/>
              <a:t>A </a:t>
            </a:r>
            <a:r>
              <a:rPr lang="en-US" b="1" dirty="0"/>
              <a:t>Muslim Nationalist was the one who considered himself a Muslim first and Indian </a:t>
            </a:r>
            <a:r>
              <a:rPr lang="en-US" b="1" dirty="0" smtClean="0"/>
              <a:t>afterwards.</a:t>
            </a:r>
            <a:endParaRPr lang="en-US" b="1" dirty="0"/>
          </a:p>
          <a:p>
            <a:endParaRPr lang="en-US" dirty="0"/>
          </a:p>
        </p:txBody>
      </p:sp>
    </p:spTree>
    <p:extLst>
      <p:ext uri="{BB962C8B-B14F-4D97-AF65-F5344CB8AC3E}">
        <p14:creationId xmlns:p14="http://schemas.microsoft.com/office/powerpoint/2010/main" val="3827629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Jinnah 14 points</a:t>
            </a:r>
            <a:endParaRPr lang="en-US" dirty="0"/>
          </a:p>
        </p:txBody>
      </p:sp>
      <p:sp>
        <p:nvSpPr>
          <p:cNvPr id="3" name="Content Placeholder 2"/>
          <p:cNvSpPr>
            <a:spLocks noGrp="1"/>
          </p:cNvSpPr>
          <p:nvPr>
            <p:ph idx="1"/>
          </p:nvPr>
        </p:nvSpPr>
        <p:spPr/>
        <p:txBody>
          <a:bodyPr/>
          <a:lstStyle/>
          <a:p>
            <a:r>
              <a:rPr lang="en-US" b="1" dirty="0"/>
              <a:t>In March 1929, the Muslim league session was held at Delhi under the presidency of Jinnah. In his address to his delegates, he consolidated Muslim viewpoints under fourteen items and these fourteen points became Jinnah 14 points.</a:t>
            </a:r>
          </a:p>
        </p:txBody>
      </p:sp>
    </p:spTree>
    <p:extLst>
      <p:ext uri="{BB962C8B-B14F-4D97-AF65-F5344CB8AC3E}">
        <p14:creationId xmlns:p14="http://schemas.microsoft.com/office/powerpoint/2010/main" val="3889558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a:t>Federal </a:t>
            </a:r>
            <a:r>
              <a:rPr lang="en-US" b="1" smtClean="0"/>
              <a:t>System</a:t>
            </a:r>
          </a:p>
          <a:p>
            <a:pPr marL="0" indent="0">
              <a:buNone/>
            </a:pPr>
            <a:r>
              <a:rPr lang="en-US" b="1" smtClean="0"/>
              <a:t>2.Provincial </a:t>
            </a:r>
            <a:r>
              <a:rPr lang="en-US" b="1" dirty="0"/>
              <a:t>Autonomy</a:t>
            </a:r>
            <a:br>
              <a:rPr lang="en-US" b="1" dirty="0"/>
            </a:br>
            <a:r>
              <a:rPr lang="en-US" b="1" dirty="0"/>
              <a:t>3.Representation of Minorities</a:t>
            </a:r>
            <a:br>
              <a:rPr lang="en-US" b="1" dirty="0"/>
            </a:br>
            <a:r>
              <a:rPr lang="en-US" b="1" dirty="0"/>
              <a:t>4.Number of Muslim Representative</a:t>
            </a:r>
            <a:br>
              <a:rPr lang="en-US" b="1" dirty="0"/>
            </a:br>
            <a:r>
              <a:rPr lang="en-US" b="1" dirty="0"/>
              <a:t>5.Separate Electorates</a:t>
            </a:r>
            <a:br>
              <a:rPr lang="en-US" b="1" dirty="0"/>
            </a:br>
            <a:r>
              <a:rPr lang="en-US" b="1" dirty="0"/>
              <a:t>6.Muslim Majority Provinces</a:t>
            </a:r>
            <a:br>
              <a:rPr lang="en-US" b="1" dirty="0"/>
            </a:br>
            <a:r>
              <a:rPr lang="en-US" b="1" dirty="0"/>
              <a:t>7.Religious Liberty</a:t>
            </a:r>
            <a:br>
              <a:rPr lang="en-US" b="1" dirty="0"/>
            </a:br>
            <a:r>
              <a:rPr lang="en-US" b="1" dirty="0"/>
              <a:t>8.Three-Fourth Representation</a:t>
            </a:r>
            <a:br>
              <a:rPr lang="en-US" b="1" dirty="0"/>
            </a:br>
            <a:r>
              <a:rPr lang="en-US" b="1" dirty="0"/>
              <a:t>9.Separation of Sind</a:t>
            </a:r>
            <a:br>
              <a:rPr lang="en-US" b="1" dirty="0"/>
            </a:br>
            <a:r>
              <a:rPr lang="en-US" b="1" dirty="0"/>
              <a:t>10.Introduction of Reforms in N.W.F.P and Baluchistan</a:t>
            </a:r>
            <a:br>
              <a:rPr lang="en-US" b="1" dirty="0"/>
            </a:br>
            <a:r>
              <a:rPr lang="en-US" b="1" dirty="0"/>
              <a:t>11.Government Services</a:t>
            </a:r>
            <a:br>
              <a:rPr lang="en-US" b="1" dirty="0"/>
            </a:br>
            <a:r>
              <a:rPr lang="en-US" b="1" dirty="0"/>
              <a:t>12.Protection of Muslim's culture and Language</a:t>
            </a:r>
            <a:br>
              <a:rPr lang="en-US" b="1" dirty="0"/>
            </a:br>
            <a:r>
              <a:rPr lang="en-US" b="1" dirty="0"/>
              <a:t>13.One-Third Muslim Ministers</a:t>
            </a:r>
            <a:br>
              <a:rPr lang="en-US" b="1" dirty="0"/>
            </a:br>
            <a:r>
              <a:rPr lang="en-US" b="1" dirty="0"/>
              <a:t>14.Constitution</a:t>
            </a:r>
          </a:p>
        </p:txBody>
      </p:sp>
    </p:spTree>
    <p:extLst>
      <p:ext uri="{BB962C8B-B14F-4D97-AF65-F5344CB8AC3E}">
        <p14:creationId xmlns:p14="http://schemas.microsoft.com/office/powerpoint/2010/main" val="2935456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Round Table Conferences</a:t>
            </a:r>
          </a:p>
        </p:txBody>
      </p:sp>
      <p:sp>
        <p:nvSpPr>
          <p:cNvPr id="3" name="Content Placeholder 2"/>
          <p:cNvSpPr>
            <a:spLocks noGrp="1"/>
          </p:cNvSpPr>
          <p:nvPr>
            <p:ph idx="1"/>
          </p:nvPr>
        </p:nvSpPr>
        <p:spPr/>
        <p:txBody>
          <a:bodyPr>
            <a:normAutofit fontScale="77500" lnSpcReduction="20000"/>
          </a:bodyPr>
          <a:lstStyle/>
          <a:p>
            <a:r>
              <a:rPr lang="en-US" b="1" dirty="0"/>
              <a:t>The three Round Table Conferences of 1930–32 were a series of </a:t>
            </a:r>
            <a:r>
              <a:rPr lang="en-US" b="1" i="1" dirty="0"/>
              <a:t>conferences</a:t>
            </a:r>
            <a:r>
              <a:rPr lang="en-US" b="1" dirty="0"/>
              <a:t> organized by the British Government to discuss constitutional reforms in India. </a:t>
            </a:r>
            <a:endParaRPr lang="en-US" b="1" dirty="0" smtClean="0"/>
          </a:p>
          <a:p>
            <a:r>
              <a:rPr lang="en-US" b="1" dirty="0" smtClean="0"/>
              <a:t>All </a:t>
            </a:r>
            <a:r>
              <a:rPr lang="en-US" b="1" dirty="0"/>
              <a:t>parties were present except for the Congress, whose leaders were in jail due to the Civil Disobedience Movement. </a:t>
            </a:r>
            <a:endParaRPr lang="en-US" b="1" dirty="0" smtClean="0"/>
          </a:p>
          <a:p>
            <a:r>
              <a:rPr lang="en-US" b="1" dirty="0" smtClean="0"/>
              <a:t>On </a:t>
            </a:r>
            <a:r>
              <a:rPr lang="en-US" b="1" dirty="0"/>
              <a:t>January 19, 1931, the first round table conference was officially finished. Lord Irwin decided that in the absence of </a:t>
            </a:r>
            <a:r>
              <a:rPr lang="en-US" b="1" i="1" dirty="0"/>
              <a:t>Congress</a:t>
            </a:r>
            <a:r>
              <a:rPr lang="en-US" b="1" dirty="0"/>
              <a:t> leaders the future of India could not be decided. On January 25, 1931, M.K Gandhi and his colleagues were released from jail and Gandhi-Irwin Pact was signed.</a:t>
            </a:r>
          </a:p>
        </p:txBody>
      </p:sp>
    </p:spTree>
    <p:extLst>
      <p:ext uri="{BB962C8B-B14F-4D97-AF65-F5344CB8AC3E}">
        <p14:creationId xmlns:p14="http://schemas.microsoft.com/office/powerpoint/2010/main" val="862939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The Second Round Table Conference, lasted 7 September 1931 to 1st December 1931, made more controversies for British Government. </a:t>
            </a:r>
            <a:endParaRPr lang="en-US" b="1" dirty="0" smtClean="0"/>
          </a:p>
          <a:p>
            <a:r>
              <a:rPr lang="en-US" b="1" dirty="0" smtClean="0"/>
              <a:t>Maulana </a:t>
            </a:r>
            <a:r>
              <a:rPr lang="en-US" b="1" dirty="0"/>
              <a:t>Muhammad Ali Jauhar has died before that conference. </a:t>
            </a:r>
            <a:endParaRPr lang="en-US" b="1" dirty="0" smtClean="0"/>
          </a:p>
          <a:p>
            <a:r>
              <a:rPr lang="en-US" b="1" dirty="0" smtClean="0"/>
              <a:t>To </a:t>
            </a:r>
            <a:r>
              <a:rPr lang="en-US" b="1" dirty="0"/>
              <a:t>resolve the issues of federal and minorities, Gandhi appointed himself the member of both committees. </a:t>
            </a:r>
            <a:endParaRPr lang="en-US" b="1" dirty="0" smtClean="0"/>
          </a:p>
          <a:p>
            <a:r>
              <a:rPr lang="en-US" b="1" dirty="0" smtClean="0"/>
              <a:t>In </a:t>
            </a:r>
            <a:r>
              <a:rPr lang="en-US" b="1" dirty="0"/>
              <a:t>the absence of other representatives, he remained fail to resolve the issues. </a:t>
            </a:r>
            <a:endParaRPr lang="en-US" b="1" dirty="0" smtClean="0"/>
          </a:p>
          <a:p>
            <a:r>
              <a:rPr lang="en-US" b="1" dirty="0" smtClean="0"/>
              <a:t>He </a:t>
            </a:r>
            <a:r>
              <a:rPr lang="en-US" b="1" dirty="0"/>
              <a:t>presented already rejected Nehru Report to resolve the communal problem</a:t>
            </a:r>
            <a:r>
              <a:rPr lang="en-US" b="1" dirty="0" smtClean="0"/>
              <a:t>.</a:t>
            </a:r>
          </a:p>
          <a:p>
            <a:r>
              <a:rPr lang="en-US" b="1" dirty="0" smtClean="0"/>
              <a:t> </a:t>
            </a:r>
            <a:r>
              <a:rPr lang="en-US" b="1" dirty="0"/>
              <a:t>Separate electorate for Untouchables in the award forced Gandhi to start fast unto death</a:t>
            </a:r>
            <a:r>
              <a:rPr lang="en-US" b="1" dirty="0" smtClean="0"/>
              <a:t>..</a:t>
            </a:r>
            <a:endParaRPr lang="en-US" b="1" dirty="0"/>
          </a:p>
        </p:txBody>
      </p:sp>
    </p:spTree>
    <p:extLst>
      <p:ext uri="{BB962C8B-B14F-4D97-AF65-F5344CB8AC3E}">
        <p14:creationId xmlns:p14="http://schemas.microsoft.com/office/powerpoint/2010/main" val="827368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Communal Award</a:t>
            </a:r>
          </a:p>
        </p:txBody>
      </p:sp>
      <p:sp>
        <p:nvSpPr>
          <p:cNvPr id="3" name="Content Placeholder 2"/>
          <p:cNvSpPr>
            <a:spLocks noGrp="1"/>
          </p:cNvSpPr>
          <p:nvPr>
            <p:ph idx="1"/>
          </p:nvPr>
        </p:nvSpPr>
        <p:spPr/>
        <p:txBody>
          <a:bodyPr>
            <a:normAutofit fontScale="70000" lnSpcReduction="20000"/>
          </a:bodyPr>
          <a:lstStyle/>
          <a:p>
            <a:r>
              <a:rPr lang="en-US" b="1" dirty="0"/>
              <a:t>On August 16, 1932, the British Government decided to give its famous Communal Award. </a:t>
            </a:r>
            <a:endParaRPr lang="en-US" b="1" dirty="0" smtClean="0"/>
          </a:p>
          <a:p>
            <a:r>
              <a:rPr lang="en-US" b="1" dirty="0" smtClean="0"/>
              <a:t>In </a:t>
            </a:r>
            <a:r>
              <a:rPr lang="en-US" b="1" dirty="0"/>
              <a:t>this Award, principle of </a:t>
            </a:r>
            <a:r>
              <a:rPr lang="en-US" b="1" dirty="0" smtClean="0"/>
              <a:t>Weightage </a:t>
            </a:r>
            <a:r>
              <a:rPr lang="en-US" b="1" dirty="0"/>
              <a:t>was applied (Muslim lost majority in Punjab, Sikh got advantage in Punjab, Europeans got advantage in Bengal because of principle of </a:t>
            </a:r>
            <a:r>
              <a:rPr lang="en-US" b="1" dirty="0" smtClean="0"/>
              <a:t>Weightage). </a:t>
            </a:r>
          </a:p>
          <a:p>
            <a:r>
              <a:rPr lang="en-US" b="1" dirty="0" smtClean="0"/>
              <a:t>Sindh </a:t>
            </a:r>
            <a:r>
              <a:rPr lang="en-US" b="1" dirty="0"/>
              <a:t>was awarded the status of separate province</a:t>
            </a:r>
            <a:r>
              <a:rPr lang="en-US" b="1" dirty="0" smtClean="0"/>
              <a:t>.</a:t>
            </a:r>
          </a:p>
          <a:p>
            <a:r>
              <a:rPr lang="en-US" b="1" dirty="0" smtClean="0"/>
              <a:t> </a:t>
            </a:r>
            <a:r>
              <a:rPr lang="en-US" b="1" dirty="0"/>
              <a:t>Finally, Communal Award declared untouchables as a minority in India and thus the Hindus depressed classes were given a number of special seats. </a:t>
            </a:r>
            <a:endParaRPr lang="en-US" b="1" dirty="0" smtClean="0"/>
          </a:p>
          <a:p>
            <a:r>
              <a:rPr lang="en-US" b="1" dirty="0" smtClean="0"/>
              <a:t>At </a:t>
            </a:r>
            <a:r>
              <a:rPr lang="en-US" b="1" dirty="0"/>
              <a:t>that All India Muslim League was divided into two factions, both expressed their dissatisfaction on that Award</a:t>
            </a:r>
            <a:r>
              <a:rPr lang="en-US" b="1" dirty="0" smtClean="0"/>
              <a:t>.</a:t>
            </a:r>
          </a:p>
          <a:p>
            <a:r>
              <a:rPr lang="en-US" b="1" dirty="0" smtClean="0"/>
              <a:t> </a:t>
            </a:r>
            <a:r>
              <a:rPr lang="en-US" b="1" dirty="0"/>
              <a:t>At last Quaid-i-</a:t>
            </a:r>
            <a:r>
              <a:rPr lang="en-US" b="1" dirty="0" err="1"/>
              <a:t>Azam</a:t>
            </a:r>
            <a:r>
              <a:rPr lang="en-US" b="1" dirty="0"/>
              <a:t> Mohammad Ali Jinnah decided to accept this award till alternative solution. </a:t>
            </a:r>
            <a:endParaRPr lang="en-US" b="1" dirty="0" smtClean="0"/>
          </a:p>
          <a:p>
            <a:r>
              <a:rPr lang="en-US" b="1" dirty="0" smtClean="0"/>
              <a:t>The </a:t>
            </a:r>
            <a:r>
              <a:rPr lang="en-US" b="1" dirty="0"/>
              <a:t>Hindu press considered it against the fundamental principle of nationalism for India</a:t>
            </a:r>
          </a:p>
        </p:txBody>
      </p:sp>
    </p:spTree>
    <p:extLst>
      <p:ext uri="{BB962C8B-B14F-4D97-AF65-F5344CB8AC3E}">
        <p14:creationId xmlns:p14="http://schemas.microsoft.com/office/powerpoint/2010/main" val="2593589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The </a:t>
            </a:r>
            <a:r>
              <a:rPr lang="en-US" b="1" dirty="0"/>
              <a:t>third Round Table Conference, November 17, 1932 to November 24, 1932, the Congress, and </a:t>
            </a:r>
            <a:r>
              <a:rPr lang="en-US" b="1" dirty="0" err="1"/>
              <a:t>Labour</a:t>
            </a:r>
            <a:r>
              <a:rPr lang="en-US" b="1" dirty="0"/>
              <a:t> Party did not take part. </a:t>
            </a:r>
            <a:endParaRPr lang="en-US" b="1" dirty="0" smtClean="0"/>
          </a:p>
          <a:p>
            <a:r>
              <a:rPr lang="en-US" b="1" dirty="0" smtClean="0"/>
              <a:t>It </a:t>
            </a:r>
            <a:r>
              <a:rPr lang="en-US" b="1" dirty="0"/>
              <a:t>was decided to setup a federal legislature in India consisting of elected representatives of the British India and of the representatives of the state to be nominated by respective ruler. </a:t>
            </a:r>
            <a:endParaRPr lang="en-US" b="1" dirty="0" smtClean="0"/>
          </a:p>
          <a:p>
            <a:r>
              <a:rPr lang="en-US" b="1" dirty="0"/>
              <a:t>T</a:t>
            </a:r>
            <a:r>
              <a:rPr lang="en-US" b="1" dirty="0" smtClean="0"/>
              <a:t>he </a:t>
            </a:r>
            <a:r>
              <a:rPr lang="en-US" b="1" dirty="0"/>
              <a:t>first Conference did not gain success because of the absence of the Congress, the Hindu representative and the second Conference remained fail because of the presence of the </a:t>
            </a:r>
            <a:r>
              <a:rPr lang="en-US" b="1" dirty="0" smtClean="0"/>
              <a:t>Congress.</a:t>
            </a:r>
          </a:p>
          <a:p>
            <a:r>
              <a:rPr lang="en-US" b="1" dirty="0" smtClean="0"/>
              <a:t>At the end of these </a:t>
            </a:r>
            <a:r>
              <a:rPr lang="en-US" b="1" dirty="0"/>
              <a:t>conferences British Government issued a White Paper based on the recommendations which was handed over to Select Committee. </a:t>
            </a:r>
            <a:endParaRPr lang="en-US" b="1" dirty="0" smtClean="0"/>
          </a:p>
          <a:p>
            <a:r>
              <a:rPr lang="en-US" b="1" dirty="0" smtClean="0"/>
              <a:t>On </a:t>
            </a:r>
            <a:r>
              <a:rPr lang="en-US" b="1" dirty="0"/>
              <a:t>July 4, 1935 a new constitution of India came into being which was approved by both of the Houses of the Parliament.</a:t>
            </a:r>
          </a:p>
        </p:txBody>
      </p:sp>
    </p:spTree>
    <p:extLst>
      <p:ext uri="{BB962C8B-B14F-4D97-AF65-F5344CB8AC3E}">
        <p14:creationId xmlns:p14="http://schemas.microsoft.com/office/powerpoint/2010/main" val="3643145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The decade of 1930 was a period of transition and change for </a:t>
            </a:r>
            <a:r>
              <a:rPr lang="en-US" b="1" dirty="0"/>
              <a:t>the political direction of Jinnah.</a:t>
            </a:r>
          </a:p>
          <a:p>
            <a:r>
              <a:rPr lang="en-US" b="1" dirty="0" smtClean="0"/>
              <a:t>He </a:t>
            </a:r>
            <a:r>
              <a:rPr lang="en-US" b="1" dirty="0"/>
              <a:t>settled in </a:t>
            </a:r>
            <a:r>
              <a:rPr lang="en-US" b="1" dirty="0" smtClean="0"/>
              <a:t>London </a:t>
            </a:r>
            <a:r>
              <a:rPr lang="en-US" b="1" dirty="0"/>
              <a:t>after 1931.</a:t>
            </a:r>
          </a:p>
          <a:p>
            <a:pPr marL="0" indent="0">
              <a:buNone/>
            </a:pPr>
            <a:endParaRPr lang="en-US" dirty="0"/>
          </a:p>
        </p:txBody>
      </p:sp>
    </p:spTree>
    <p:extLst>
      <p:ext uri="{BB962C8B-B14F-4D97-AF65-F5344CB8AC3E}">
        <p14:creationId xmlns:p14="http://schemas.microsoft.com/office/powerpoint/2010/main" val="3926555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a:t>
            </a:r>
            <a:r>
              <a:rPr lang="en-US" b="1" dirty="0" smtClean="0"/>
              <a:t>he </a:t>
            </a:r>
            <a:r>
              <a:rPr lang="en-US" b="1" dirty="0"/>
              <a:t>Government of India Act in </a:t>
            </a:r>
            <a:r>
              <a:rPr lang="en-US" b="1" dirty="0" smtClean="0"/>
              <a:t>1935</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b="1" dirty="0" smtClean="0"/>
              <a:t>The </a:t>
            </a:r>
            <a:r>
              <a:rPr lang="en-US" b="1" dirty="0"/>
              <a:t>Government of India Act 1935 was the last constitution of British India which split Burma from it. </a:t>
            </a:r>
            <a:endParaRPr lang="en-US" b="1" dirty="0" smtClean="0"/>
          </a:p>
          <a:p>
            <a:r>
              <a:rPr lang="en-US" b="1" dirty="0" smtClean="0"/>
              <a:t>It </a:t>
            </a:r>
            <a:r>
              <a:rPr lang="en-US" b="1" dirty="0"/>
              <a:t>lasted until 1947, when British territory was split into Pakistan, India</a:t>
            </a:r>
            <a:r>
              <a:rPr lang="en-US" b="1" dirty="0" smtClean="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43490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r>
              <a:rPr lang="en-US" sz="3600" b="1" dirty="0" smtClean="0"/>
              <a:t>Salient </a:t>
            </a:r>
            <a:r>
              <a:rPr lang="en-US" sz="3600" b="1" dirty="0"/>
              <a:t>Features of the Government of India Act </a:t>
            </a:r>
            <a:r>
              <a:rPr lang="en-US" sz="3600" b="1" dirty="0" smtClean="0"/>
              <a:t>1935</a:t>
            </a:r>
            <a:endParaRPr lang="en-US" sz="3600" b="1" dirty="0"/>
          </a:p>
        </p:txBody>
      </p:sp>
      <p:sp>
        <p:nvSpPr>
          <p:cNvPr id="3" name="Content Placeholder 2"/>
          <p:cNvSpPr>
            <a:spLocks noGrp="1"/>
          </p:cNvSpPr>
          <p:nvPr>
            <p:ph idx="1"/>
          </p:nvPr>
        </p:nvSpPr>
        <p:spPr/>
        <p:txBody>
          <a:bodyPr>
            <a:normAutofit/>
          </a:bodyPr>
          <a:lstStyle/>
          <a:p>
            <a:r>
              <a:rPr lang="en-US" b="1" dirty="0" smtClean="0"/>
              <a:t>All </a:t>
            </a:r>
            <a:r>
              <a:rPr lang="en-US" b="1" dirty="0"/>
              <a:t>India Federation. </a:t>
            </a:r>
            <a:endParaRPr lang="en-US" b="1" dirty="0" smtClean="0"/>
          </a:p>
          <a:p>
            <a:r>
              <a:rPr lang="en-US" b="1" dirty="0" smtClean="0"/>
              <a:t>Diarchy </a:t>
            </a:r>
            <a:r>
              <a:rPr lang="en-US" b="1" dirty="0"/>
              <a:t>at Centre. </a:t>
            </a:r>
            <a:endParaRPr lang="en-US" b="1" dirty="0" smtClean="0"/>
          </a:p>
          <a:p>
            <a:r>
              <a:rPr lang="en-US" b="1" dirty="0" smtClean="0"/>
              <a:t>Federal </a:t>
            </a:r>
            <a:r>
              <a:rPr lang="en-US" b="1" dirty="0"/>
              <a:t>Legislature. </a:t>
            </a:r>
            <a:endParaRPr lang="en-US" b="1" dirty="0" smtClean="0"/>
          </a:p>
          <a:p>
            <a:r>
              <a:rPr lang="en-US" b="1" dirty="0" smtClean="0"/>
              <a:t>Provincial </a:t>
            </a:r>
            <a:r>
              <a:rPr lang="en-US" b="1" dirty="0"/>
              <a:t>Autonomy. </a:t>
            </a:r>
          </a:p>
          <a:p>
            <a:r>
              <a:rPr lang="en-US" b="1" dirty="0"/>
              <a:t>Safeguards and Reservations. </a:t>
            </a:r>
            <a:endParaRPr lang="en-US" b="1" dirty="0" smtClean="0"/>
          </a:p>
          <a:p>
            <a:r>
              <a:rPr lang="en-US" b="1" dirty="0" smtClean="0"/>
              <a:t>Establishment </a:t>
            </a:r>
            <a:r>
              <a:rPr lang="en-US" b="1" dirty="0"/>
              <a:t>of Federal Court. </a:t>
            </a:r>
            <a:endParaRPr lang="en-US" b="1" dirty="0" smtClean="0"/>
          </a:p>
          <a:p>
            <a:r>
              <a:rPr lang="en-US" b="1" dirty="0" smtClean="0"/>
              <a:t>Abolition </a:t>
            </a:r>
            <a:r>
              <a:rPr lang="en-US" b="1" dirty="0"/>
              <a:t>of Indian Council</a:t>
            </a:r>
          </a:p>
        </p:txBody>
      </p:sp>
    </p:spTree>
    <p:extLst>
      <p:ext uri="{BB962C8B-B14F-4D97-AF65-F5344CB8AC3E}">
        <p14:creationId xmlns:p14="http://schemas.microsoft.com/office/powerpoint/2010/main" val="853572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Rule of Congress Ministries</a:t>
            </a:r>
          </a:p>
        </p:txBody>
      </p:sp>
      <p:sp>
        <p:nvSpPr>
          <p:cNvPr id="3" name="Content Placeholder 2"/>
          <p:cNvSpPr>
            <a:spLocks noGrp="1"/>
          </p:cNvSpPr>
          <p:nvPr>
            <p:ph idx="1"/>
          </p:nvPr>
        </p:nvSpPr>
        <p:spPr/>
        <p:txBody>
          <a:bodyPr/>
          <a:lstStyle/>
          <a:p>
            <a:r>
              <a:rPr lang="en-US" b="1" dirty="0" smtClean="0"/>
              <a:t>The </a:t>
            </a:r>
            <a:r>
              <a:rPr lang="en-US" b="1" dirty="0"/>
              <a:t>Government of India Act of 1935 was practically implemented in 1937</a:t>
            </a:r>
            <a:r>
              <a:rPr lang="en-US" b="1" dirty="0" smtClean="0"/>
              <a:t>.</a:t>
            </a:r>
          </a:p>
          <a:p>
            <a:r>
              <a:rPr lang="en-US" b="1" dirty="0" smtClean="0"/>
              <a:t> </a:t>
            </a:r>
            <a:r>
              <a:rPr lang="en-US" b="1" dirty="0"/>
              <a:t>The provincial elections were held in the winter of 1936-37. </a:t>
            </a:r>
            <a:endParaRPr lang="en-US" b="1" dirty="0" smtClean="0"/>
          </a:p>
          <a:p>
            <a:r>
              <a:rPr lang="en-US" b="1" dirty="0" smtClean="0"/>
              <a:t>There </a:t>
            </a:r>
            <a:r>
              <a:rPr lang="en-US" b="1" dirty="0"/>
              <a:t>were two major political parties in the Sub-continent at that time, the Congress and the Muslim League.</a:t>
            </a:r>
          </a:p>
        </p:txBody>
      </p:sp>
    </p:spTree>
    <p:extLst>
      <p:ext uri="{BB962C8B-B14F-4D97-AF65-F5344CB8AC3E}">
        <p14:creationId xmlns:p14="http://schemas.microsoft.com/office/powerpoint/2010/main" val="336212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Jinnah’s Launching in Politics of India</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smtClean="0"/>
              <a:t>Jinnah launched himself into politics as an ardent nationalist having no communal feelings in view of his rational, liberal, pragmatics and democratic outlook.</a:t>
            </a:r>
          </a:p>
          <a:p>
            <a:r>
              <a:rPr lang="en-US" b="1" dirty="0" smtClean="0"/>
              <a:t>He joined congress  in 1903 the only party available, in India in his time.</a:t>
            </a:r>
          </a:p>
          <a:p>
            <a:r>
              <a:rPr lang="en-US" b="1" dirty="0" smtClean="0"/>
              <a:t>He chose not to join Muslim league at the time of its creation as he opposed to separate representation for Muslims which he thought of dividing the Indian nation.</a:t>
            </a:r>
            <a:endParaRPr lang="en-US" b="1" dirty="0"/>
          </a:p>
        </p:txBody>
      </p:sp>
    </p:spTree>
    <p:extLst>
      <p:ext uri="{BB962C8B-B14F-4D97-AF65-F5344CB8AC3E}">
        <p14:creationId xmlns:p14="http://schemas.microsoft.com/office/powerpoint/2010/main" val="3253320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C</a:t>
            </a:r>
            <a:r>
              <a:rPr lang="en-US" b="1" dirty="0" smtClean="0"/>
              <a:t>ongress </a:t>
            </a:r>
            <a:r>
              <a:rPr lang="en-US" b="1" dirty="0"/>
              <a:t>won the absolute majority in the five provinces and was the largest province in four other</a:t>
            </a:r>
            <a:r>
              <a:rPr lang="en-US" b="1" dirty="0" smtClean="0"/>
              <a:t>.</a:t>
            </a:r>
          </a:p>
          <a:p>
            <a:r>
              <a:rPr lang="en-US" b="1" dirty="0" smtClean="0"/>
              <a:t> </a:t>
            </a:r>
            <a:r>
              <a:rPr lang="en-US" b="1" dirty="0"/>
              <a:t>It was invited to united provinces, the central provinces, Bihar, Orissa, madras, Bombay and later, Assam and the three remaining provinces(Punjab, Sindh and Bengal) where there was a Muslim majority ,the league did not fare well. </a:t>
            </a:r>
            <a:endParaRPr lang="en-US" b="1" dirty="0" smtClean="0"/>
          </a:p>
          <a:p>
            <a:r>
              <a:rPr lang="en-US" b="1" dirty="0"/>
              <a:t>I</a:t>
            </a:r>
            <a:r>
              <a:rPr lang="en-US" b="1" dirty="0" smtClean="0"/>
              <a:t>t </a:t>
            </a:r>
            <a:r>
              <a:rPr lang="en-US" b="1" dirty="0"/>
              <a:t>won only 109 out of 482 seats while on the other hand congress won huge number of votes, however, which seats reserved for Muslims. </a:t>
            </a:r>
            <a:endParaRPr lang="en-US" b="1" dirty="0" smtClean="0"/>
          </a:p>
          <a:p>
            <a:r>
              <a:rPr lang="en-US" b="1" dirty="0" smtClean="0"/>
              <a:t>The </a:t>
            </a:r>
            <a:r>
              <a:rPr lang="en-US" b="1" dirty="0"/>
              <a:t>election had not been a success for the muslin league</a:t>
            </a:r>
          </a:p>
        </p:txBody>
      </p:sp>
    </p:spTree>
    <p:extLst>
      <p:ext uri="{BB962C8B-B14F-4D97-AF65-F5344CB8AC3E}">
        <p14:creationId xmlns:p14="http://schemas.microsoft.com/office/powerpoint/2010/main" val="4028670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1935 Act of India and congress ministries</a:t>
            </a:r>
            <a:endParaRPr lang="en-US" sz="3600" b="1" dirty="0"/>
          </a:p>
        </p:txBody>
      </p:sp>
      <p:sp>
        <p:nvSpPr>
          <p:cNvPr id="3" name="Content Placeholder 2"/>
          <p:cNvSpPr>
            <a:spLocks noGrp="1"/>
          </p:cNvSpPr>
          <p:nvPr>
            <p:ph idx="1"/>
          </p:nvPr>
        </p:nvSpPr>
        <p:spPr/>
        <p:txBody>
          <a:bodyPr/>
          <a:lstStyle/>
          <a:p>
            <a:r>
              <a:rPr lang="en-US" b="1" dirty="0"/>
              <a:t>The Government of India Act 1935 was the last constitution of British India which split Burma from it. </a:t>
            </a:r>
            <a:endParaRPr lang="en-US" b="1" dirty="0" smtClean="0"/>
          </a:p>
          <a:p>
            <a:r>
              <a:rPr lang="en-US" b="1" dirty="0" smtClean="0"/>
              <a:t>It </a:t>
            </a:r>
            <a:r>
              <a:rPr lang="en-US" b="1" dirty="0"/>
              <a:t>lasted until 1947, when British territory was split into Pakistan, India</a:t>
            </a:r>
            <a:r>
              <a:rPr lang="en-US" b="1" dirty="0" smtClean="0"/>
              <a:t>.</a:t>
            </a:r>
          </a:p>
          <a:p>
            <a:r>
              <a:rPr lang="en-US" b="1" dirty="0" smtClean="0"/>
              <a:t> </a:t>
            </a:r>
            <a:r>
              <a:rPr lang="en-US" b="1" dirty="0"/>
              <a:t>Sindh was separated from Bombay, Orissa was separated from Bihar, and Burma was separated from India.</a:t>
            </a:r>
          </a:p>
        </p:txBody>
      </p:sp>
    </p:spTree>
    <p:extLst>
      <p:ext uri="{BB962C8B-B14F-4D97-AF65-F5344CB8AC3E}">
        <p14:creationId xmlns:p14="http://schemas.microsoft.com/office/powerpoint/2010/main" val="179399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smtClean="0"/>
              <a:t>Salient </a:t>
            </a:r>
            <a:r>
              <a:rPr lang="en-US" b="1" dirty="0"/>
              <a:t>Features of the Government of India Act 1935 were as follows: </a:t>
            </a:r>
          </a:p>
          <a:p>
            <a:r>
              <a:rPr lang="en-US" b="1" dirty="0"/>
              <a:t>All India Federation</a:t>
            </a:r>
            <a:r>
              <a:rPr lang="en-US" b="1" dirty="0" smtClean="0"/>
              <a:t>. </a:t>
            </a:r>
            <a:endParaRPr lang="en-US" b="1" dirty="0"/>
          </a:p>
          <a:p>
            <a:r>
              <a:rPr lang="en-US" b="1" dirty="0"/>
              <a:t>Dyarchy at Centre. </a:t>
            </a:r>
          </a:p>
          <a:p>
            <a:r>
              <a:rPr lang="en-US" b="1" dirty="0"/>
              <a:t>Federal Legislature. </a:t>
            </a:r>
            <a:r>
              <a:rPr lang="en-US" b="1" dirty="0" smtClean="0"/>
              <a:t> </a:t>
            </a:r>
            <a:endParaRPr lang="en-US" b="1" dirty="0"/>
          </a:p>
          <a:p>
            <a:r>
              <a:rPr lang="en-US" b="1" dirty="0"/>
              <a:t>Provincial Autonomy. </a:t>
            </a:r>
          </a:p>
          <a:p>
            <a:r>
              <a:rPr lang="en-US" b="1" dirty="0"/>
              <a:t>Safeguards and Reservations. </a:t>
            </a:r>
          </a:p>
          <a:p>
            <a:r>
              <a:rPr lang="en-US" b="1" dirty="0"/>
              <a:t>Establishment of Federal Court. </a:t>
            </a:r>
          </a:p>
          <a:p>
            <a:r>
              <a:rPr lang="en-US" b="1" dirty="0"/>
              <a:t>Abolition of Indian Council.</a:t>
            </a:r>
          </a:p>
          <a:p>
            <a:endParaRPr lang="en-US" b="1" dirty="0"/>
          </a:p>
        </p:txBody>
      </p:sp>
    </p:spTree>
    <p:extLst>
      <p:ext uri="{BB962C8B-B14F-4D97-AF65-F5344CB8AC3E}">
        <p14:creationId xmlns:p14="http://schemas.microsoft.com/office/powerpoint/2010/main" val="1317256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Indian Provincial Elections, </a:t>
            </a:r>
            <a:r>
              <a:rPr lang="en-US" b="1" dirty="0"/>
              <a:t>1937</a:t>
            </a:r>
          </a:p>
        </p:txBody>
      </p:sp>
      <p:sp>
        <p:nvSpPr>
          <p:cNvPr id="3" name="Content Placeholder 2"/>
          <p:cNvSpPr>
            <a:spLocks noGrp="1"/>
          </p:cNvSpPr>
          <p:nvPr>
            <p:ph idx="1"/>
          </p:nvPr>
        </p:nvSpPr>
        <p:spPr/>
        <p:txBody>
          <a:bodyPr/>
          <a:lstStyle/>
          <a:p>
            <a:r>
              <a:rPr lang="en-US" b="1" dirty="0" smtClean="0"/>
              <a:t>Provincial </a:t>
            </a:r>
            <a:r>
              <a:rPr lang="en-US" b="1" dirty="0"/>
              <a:t>elections were held in British India in the winter of 1936-37 as mandated by the Government of India Act 1935. </a:t>
            </a:r>
            <a:endParaRPr lang="en-US" b="1" dirty="0" smtClean="0"/>
          </a:p>
          <a:p>
            <a:r>
              <a:rPr lang="en-US" b="1" dirty="0" smtClean="0"/>
              <a:t>Elections </a:t>
            </a:r>
            <a:r>
              <a:rPr lang="en-US" b="1" dirty="0"/>
              <a:t>were held in eleven provinces - Madras, Central Provinces, Bihar, Orissa, United Provinces, Bombay Presidency, Assam, NWFP, Bengal, Punjab and Sindh.</a:t>
            </a:r>
          </a:p>
        </p:txBody>
      </p:sp>
    </p:spTree>
    <p:extLst>
      <p:ext uri="{BB962C8B-B14F-4D97-AF65-F5344CB8AC3E}">
        <p14:creationId xmlns:p14="http://schemas.microsoft.com/office/powerpoint/2010/main" val="1540146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Congress ministries were formed in July 1937 in several provinces, including the United Provinces, Madras, the Central Provinces, Bombay, Bihar, Orissa, and after sometime in the North-West Frontier Provinces (NWFP). </a:t>
            </a:r>
            <a:endParaRPr lang="en-US" b="1" dirty="0" smtClean="0"/>
          </a:p>
          <a:p>
            <a:r>
              <a:rPr lang="en-US" b="1" dirty="0" smtClean="0"/>
              <a:t>It </a:t>
            </a:r>
            <a:r>
              <a:rPr lang="en-US" b="1" dirty="0"/>
              <a:t>also formed coalition ministries in Sind and Assam. </a:t>
            </a:r>
            <a:endParaRPr lang="en-US" b="1" dirty="0" smtClean="0"/>
          </a:p>
          <a:p>
            <a:r>
              <a:rPr lang="en-US" b="1" dirty="0" smtClean="0"/>
              <a:t>Only </a:t>
            </a:r>
            <a:r>
              <a:rPr lang="en-US" b="1" dirty="0"/>
              <a:t>Bengal and Punjab had non-Congress </a:t>
            </a:r>
            <a:r>
              <a:rPr lang="en-US" b="1" dirty="0" smtClean="0"/>
              <a:t>governments, where Muslim ministries but not Muslim league</a:t>
            </a:r>
            <a:r>
              <a:rPr lang="en-US" b="1" dirty="0"/>
              <a:t> were </a:t>
            </a:r>
            <a:r>
              <a:rPr lang="en-US" b="1" dirty="0" smtClean="0"/>
              <a:t>established</a:t>
            </a:r>
            <a:r>
              <a:rPr lang="en-US" dirty="0" smtClean="0"/>
              <a:t>.</a:t>
            </a:r>
            <a:endParaRPr lang="en-US" dirty="0"/>
          </a:p>
        </p:txBody>
      </p:sp>
    </p:spTree>
    <p:extLst>
      <p:ext uri="{BB962C8B-B14F-4D97-AF65-F5344CB8AC3E}">
        <p14:creationId xmlns:p14="http://schemas.microsoft.com/office/powerpoint/2010/main" val="1215885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The Unconstitutional Policies of Congress Ministries</a:t>
            </a:r>
            <a:endParaRPr lang="en-US" sz="3600" b="1" dirty="0"/>
          </a:p>
        </p:txBody>
      </p:sp>
      <p:sp>
        <p:nvSpPr>
          <p:cNvPr id="3" name="Content Placeholder 2"/>
          <p:cNvSpPr>
            <a:spLocks noGrp="1"/>
          </p:cNvSpPr>
          <p:nvPr>
            <p:ph idx="1"/>
          </p:nvPr>
        </p:nvSpPr>
        <p:spPr/>
        <p:txBody>
          <a:bodyPr/>
          <a:lstStyle/>
          <a:p>
            <a:r>
              <a:rPr lang="en-US" b="1" dirty="0" smtClean="0"/>
              <a:t>the bitter </a:t>
            </a:r>
            <a:r>
              <a:rPr lang="en-US" b="1" dirty="0"/>
              <a:t>policy against </a:t>
            </a:r>
            <a:r>
              <a:rPr lang="en-US" b="1" dirty="0" smtClean="0"/>
              <a:t>Muslims during their tenure.</a:t>
            </a:r>
          </a:p>
          <a:p>
            <a:r>
              <a:rPr lang="en-US" b="1" dirty="0" smtClean="0"/>
              <a:t> </a:t>
            </a:r>
            <a:r>
              <a:rPr lang="en-US" b="1" dirty="0"/>
              <a:t>Hindi became the national </a:t>
            </a:r>
            <a:r>
              <a:rPr lang="en-US" b="1" dirty="0" smtClean="0"/>
              <a:t>language,</a:t>
            </a:r>
          </a:p>
          <a:p>
            <a:r>
              <a:rPr lang="en-US" b="1" dirty="0" smtClean="0"/>
              <a:t>Congress </a:t>
            </a:r>
            <a:r>
              <a:rPr lang="en-US" b="1" dirty="0"/>
              <a:t>flag became the national flag, and Bande Matram became the national </a:t>
            </a:r>
            <a:r>
              <a:rPr lang="en-US" b="1" dirty="0" smtClean="0"/>
              <a:t>anthem.</a:t>
            </a:r>
          </a:p>
          <a:p>
            <a:r>
              <a:rPr lang="en-US" b="1" dirty="0" smtClean="0"/>
              <a:t>A </a:t>
            </a:r>
            <a:r>
              <a:rPr lang="en-US" b="1" dirty="0"/>
              <a:t>strict prohibition was laid on cow </a:t>
            </a:r>
            <a:r>
              <a:rPr lang="en-US" b="1" dirty="0" smtClean="0"/>
              <a:t>slaughter.</a:t>
            </a:r>
            <a:endParaRPr lang="en-US" b="1" dirty="0"/>
          </a:p>
        </p:txBody>
      </p:sp>
    </p:spTree>
    <p:extLst>
      <p:ext uri="{BB962C8B-B14F-4D97-AF65-F5344CB8AC3E}">
        <p14:creationId xmlns:p14="http://schemas.microsoft.com/office/powerpoint/2010/main" val="2965219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Pirpur Report</a:t>
            </a:r>
            <a:r>
              <a:rPr lang="en-US" dirty="0"/>
              <a:t>:</a:t>
            </a:r>
          </a:p>
        </p:txBody>
      </p:sp>
      <p:sp>
        <p:nvSpPr>
          <p:cNvPr id="3" name="Content Placeholder 2"/>
          <p:cNvSpPr>
            <a:spLocks noGrp="1"/>
          </p:cNvSpPr>
          <p:nvPr>
            <p:ph idx="1"/>
          </p:nvPr>
        </p:nvSpPr>
        <p:spPr/>
        <p:txBody>
          <a:bodyPr/>
          <a:lstStyle/>
          <a:p>
            <a:r>
              <a:rPr lang="en-US" b="1" dirty="0" smtClean="0"/>
              <a:t>On </a:t>
            </a:r>
            <a:r>
              <a:rPr lang="en-US" b="1" dirty="0"/>
              <a:t>March 28, 1938, the Council of ML appointed an eight-member committee under the </a:t>
            </a:r>
            <a:r>
              <a:rPr lang="en-US" b="1" dirty="0" smtClean="0"/>
              <a:t>president ship </a:t>
            </a:r>
            <a:r>
              <a:rPr lang="en-US" b="1" dirty="0"/>
              <a:t>of Raja Syed Muhammad Mehdi of Pirpur that presented its report on, November 15, 1938</a:t>
            </a:r>
            <a:r>
              <a:rPr lang="en-US" b="1" dirty="0" smtClean="0"/>
              <a:t>.</a:t>
            </a:r>
          </a:p>
          <a:p>
            <a:r>
              <a:rPr lang="en-US" b="1" dirty="0" smtClean="0"/>
              <a:t> </a:t>
            </a:r>
            <a:r>
              <a:rPr lang="en-US" b="1" dirty="0"/>
              <a:t>It tried to dig out the cruelties of the Congress ministries in seven provinces.</a:t>
            </a:r>
          </a:p>
        </p:txBody>
      </p:sp>
    </p:spTree>
    <p:extLst>
      <p:ext uri="{BB962C8B-B14F-4D97-AF65-F5344CB8AC3E}">
        <p14:creationId xmlns:p14="http://schemas.microsoft.com/office/powerpoint/2010/main" val="1143695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Congress ministries </a:t>
            </a:r>
            <a:r>
              <a:rPr lang="en-US" b="1" dirty="0" smtClean="0"/>
              <a:t>resigned in 1939</a:t>
            </a:r>
            <a:endParaRPr lang="en-US" b="1" dirty="0"/>
          </a:p>
        </p:txBody>
      </p:sp>
      <p:sp>
        <p:nvSpPr>
          <p:cNvPr id="3" name="Content Placeholder 2"/>
          <p:cNvSpPr>
            <a:spLocks noGrp="1"/>
          </p:cNvSpPr>
          <p:nvPr>
            <p:ph idx="1"/>
          </p:nvPr>
        </p:nvSpPr>
        <p:spPr/>
        <p:txBody>
          <a:bodyPr/>
          <a:lstStyle/>
          <a:p>
            <a:r>
              <a:rPr lang="en-US" b="1" dirty="0"/>
              <a:t>The Congress ministries resigned in October and November 1939, in protest against Viceroy Lord Linlithgow's action of declaring India to be a belligerent in the Second World War without consulting the Indian people</a:t>
            </a:r>
            <a:r>
              <a:rPr lang="en-US" dirty="0"/>
              <a:t>.</a:t>
            </a:r>
          </a:p>
        </p:txBody>
      </p:sp>
    </p:spTree>
    <p:extLst>
      <p:ext uri="{BB962C8B-B14F-4D97-AF65-F5344CB8AC3E}">
        <p14:creationId xmlns:p14="http://schemas.microsoft.com/office/powerpoint/2010/main" val="3098469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Lahore Resolution</a:t>
            </a:r>
          </a:p>
        </p:txBody>
      </p:sp>
      <p:sp>
        <p:nvSpPr>
          <p:cNvPr id="3" name="Content Placeholder 2"/>
          <p:cNvSpPr>
            <a:spLocks noGrp="1"/>
          </p:cNvSpPr>
          <p:nvPr>
            <p:ph idx="1"/>
          </p:nvPr>
        </p:nvSpPr>
        <p:spPr/>
        <p:txBody>
          <a:bodyPr/>
          <a:lstStyle/>
          <a:p>
            <a:r>
              <a:rPr lang="en-US" b="1" dirty="0"/>
              <a:t>The Lahore Resolution (Qarardad-e-Lahore </a:t>
            </a:r>
            <a:r>
              <a:rPr lang="ar-AE" b="1" dirty="0"/>
              <a:t>قرارداد لاھور), </a:t>
            </a:r>
            <a:r>
              <a:rPr lang="en-US" b="1" dirty="0"/>
              <a:t>commonly known as the Pakistan Resolution (</a:t>
            </a:r>
            <a:r>
              <a:rPr lang="ar-AE" b="1" dirty="0"/>
              <a:t>قرارداد پاکستان </a:t>
            </a:r>
            <a:r>
              <a:rPr lang="en-US" b="1" dirty="0" smtClean="0"/>
              <a:t> Qarardad-e-Pakistan</a:t>
            </a:r>
            <a:r>
              <a:rPr lang="en-US" b="1" dirty="0"/>
              <a:t>) was a political resolution, or statement drafted between 22nd to 24th March 1940, by the 25-member Working Committee of the All-India Muslim League, </a:t>
            </a:r>
            <a:endParaRPr lang="en-US" dirty="0"/>
          </a:p>
        </p:txBody>
      </p:sp>
    </p:spTree>
    <p:extLst>
      <p:ext uri="{BB962C8B-B14F-4D97-AF65-F5344CB8AC3E}">
        <p14:creationId xmlns:p14="http://schemas.microsoft.com/office/powerpoint/2010/main" val="9538413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This resolution asked for greater Muslim autonomy </a:t>
            </a:r>
            <a:r>
              <a:rPr lang="en-US" b="1" dirty="0" smtClean="0"/>
              <a:t>within British India. Accepted this </a:t>
            </a:r>
            <a:r>
              <a:rPr lang="en-US" b="1" dirty="0"/>
              <a:t>as a call for a separate Muslim state, </a:t>
            </a:r>
            <a:r>
              <a:rPr lang="en-US" b="1" dirty="0" smtClean="0"/>
              <a:t>Pakistan.</a:t>
            </a:r>
          </a:p>
          <a:p>
            <a:r>
              <a:rPr lang="en-US" b="1" dirty="0" smtClean="0"/>
              <a:t>The </a:t>
            </a:r>
            <a:r>
              <a:rPr lang="en-US" b="1" dirty="0"/>
              <a:t>resolution was presented at Minto Park (now renamed '</a:t>
            </a:r>
            <a:r>
              <a:rPr lang="en-US" b="1" dirty="0" err="1"/>
              <a:t>Iqbal</a:t>
            </a:r>
            <a:r>
              <a:rPr lang="en-US" b="1" dirty="0"/>
              <a:t> Park'), in Lahore, by Maulvi </a:t>
            </a:r>
            <a:r>
              <a:rPr lang="en-US" b="1" dirty="0" smtClean="0"/>
              <a:t>Fazal-e-</a:t>
            </a:r>
            <a:r>
              <a:rPr lang="en-US" b="1" dirty="0" err="1" smtClean="0"/>
              <a:t>Haque</a:t>
            </a:r>
            <a:r>
              <a:rPr lang="en-US" b="1" dirty="0" smtClean="0"/>
              <a:t> on </a:t>
            </a:r>
            <a:r>
              <a:rPr lang="en-US" b="1" dirty="0"/>
              <a:t>the instructions of the Working Committee</a:t>
            </a:r>
            <a:r>
              <a:rPr lang="en-US" b="1" dirty="0" smtClean="0"/>
              <a:t>.</a:t>
            </a:r>
            <a:endParaRPr lang="en-US" b="1" dirty="0"/>
          </a:p>
          <a:p>
            <a:r>
              <a:rPr lang="en-US" b="1" dirty="0" smtClean="0"/>
              <a:t>the </a:t>
            </a:r>
            <a:r>
              <a:rPr lang="en-US" b="1" dirty="0"/>
              <a:t>declaration made in this resolution in 1940 </a:t>
            </a:r>
            <a:r>
              <a:rPr lang="en-US" b="1" dirty="0" smtClean="0"/>
              <a:t>recognized as the </a:t>
            </a:r>
            <a:r>
              <a:rPr lang="en-US" b="1" dirty="0"/>
              <a:t>goals of the Muslim League became increasingly fixed upon achieving an independent nation-state.</a:t>
            </a:r>
          </a:p>
        </p:txBody>
      </p:sp>
    </p:spTree>
    <p:extLst>
      <p:ext uri="{BB962C8B-B14F-4D97-AF65-F5344CB8AC3E}">
        <p14:creationId xmlns:p14="http://schemas.microsoft.com/office/powerpoint/2010/main" val="211580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Jinnah's Launching in Politics</a:t>
            </a:r>
          </a:p>
        </p:txBody>
      </p:sp>
      <p:sp>
        <p:nvSpPr>
          <p:cNvPr id="3" name="Content Placeholder 2"/>
          <p:cNvSpPr>
            <a:spLocks noGrp="1"/>
          </p:cNvSpPr>
          <p:nvPr>
            <p:ph idx="1"/>
          </p:nvPr>
        </p:nvSpPr>
        <p:spPr/>
        <p:txBody>
          <a:bodyPr/>
          <a:lstStyle/>
          <a:p>
            <a:r>
              <a:rPr lang="en-US" b="1" dirty="0" smtClean="0"/>
              <a:t>He was elected to the Imperial Legislative Council against constituency  for Muslims from Bombay as congressman in 1905.</a:t>
            </a:r>
          </a:p>
        </p:txBody>
      </p:sp>
    </p:spTree>
    <p:extLst>
      <p:ext uri="{BB962C8B-B14F-4D97-AF65-F5344CB8AC3E}">
        <p14:creationId xmlns:p14="http://schemas.microsoft.com/office/powerpoint/2010/main" val="1568045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Muslim League’s Stand Point on Resolution 1940</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smtClean="0"/>
              <a:t>Final message to the congress: no two nations under a single state.</a:t>
            </a:r>
          </a:p>
          <a:p>
            <a:r>
              <a:rPr lang="en-US" b="1" dirty="0" smtClean="0"/>
              <a:t>Division Pure And Simple.</a:t>
            </a:r>
          </a:p>
          <a:p>
            <a:r>
              <a:rPr lang="en-US" b="1" dirty="0" smtClean="0"/>
              <a:t>Idea of partition adopted as Final Objective.</a:t>
            </a:r>
          </a:p>
          <a:p>
            <a:r>
              <a:rPr lang="en-US" b="1" dirty="0" smtClean="0"/>
              <a:t>Freedom for all and not for one section (Hindu) alone.</a:t>
            </a:r>
          </a:p>
          <a:p>
            <a:r>
              <a:rPr lang="en-US" b="1" dirty="0" smtClean="0"/>
              <a:t>A Constitution providing for “A Permanent Rule by A Permanent Majority over A Permanent Minority” Not Acceptable to Muslims.</a:t>
            </a:r>
          </a:p>
          <a:p>
            <a:r>
              <a:rPr lang="en-US" b="1" dirty="0" smtClean="0"/>
              <a:t>Muslims, A Nation by </a:t>
            </a:r>
            <a:r>
              <a:rPr lang="en-US" b="1" dirty="0"/>
              <a:t>a</a:t>
            </a:r>
            <a:r>
              <a:rPr lang="en-US" b="1" dirty="0" smtClean="0"/>
              <a:t>ny Definition of Word Nation </a:t>
            </a:r>
            <a:endParaRPr lang="en-US" b="1" dirty="0"/>
          </a:p>
        </p:txBody>
      </p:sp>
    </p:spTree>
    <p:extLst>
      <p:ext uri="{BB962C8B-B14F-4D97-AF65-F5344CB8AC3E}">
        <p14:creationId xmlns:p14="http://schemas.microsoft.com/office/powerpoint/2010/main" val="41411803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Cripps </a:t>
            </a:r>
            <a:r>
              <a:rPr lang="en-US" b="1" dirty="0" smtClean="0"/>
              <a:t>mission 1942</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a:t>The British were alarmed at the successive victories of Japan during 1940s. </a:t>
            </a:r>
            <a:endParaRPr lang="en-US" b="1" dirty="0" smtClean="0"/>
          </a:p>
          <a:p>
            <a:r>
              <a:rPr lang="en-US" b="1" dirty="0" smtClean="0"/>
              <a:t>When </a:t>
            </a:r>
            <a:r>
              <a:rPr lang="en-US" b="1" dirty="0"/>
              <a:t>Burma was turned into a battle field and the war reached the Indian </a:t>
            </a:r>
            <a:r>
              <a:rPr lang="en-US" b="1" dirty="0" smtClean="0"/>
              <a:t>boarders.</a:t>
            </a:r>
          </a:p>
          <a:p>
            <a:r>
              <a:rPr lang="en-US" b="1" dirty="0" smtClean="0"/>
              <a:t>the </a:t>
            </a:r>
            <a:r>
              <a:rPr lang="en-US" b="1" dirty="0"/>
              <a:t>British started feeling more concerned about the future of India</a:t>
            </a:r>
            <a:r>
              <a:rPr lang="en-US" b="1" dirty="0" smtClean="0"/>
              <a:t>.</a:t>
            </a:r>
          </a:p>
          <a:p>
            <a:r>
              <a:rPr lang="en-US" b="1" dirty="0" smtClean="0"/>
              <a:t>Situation </a:t>
            </a:r>
            <a:r>
              <a:rPr lang="en-US" b="1" dirty="0"/>
              <a:t>in the country was further complicated as the Congress wanted to  take advantage of the situation by accelerating their efforts in their struggle for independence. </a:t>
            </a:r>
          </a:p>
        </p:txBody>
      </p:sp>
    </p:spTree>
    <p:extLst>
      <p:ext uri="{BB962C8B-B14F-4D97-AF65-F5344CB8AC3E}">
        <p14:creationId xmlns:p14="http://schemas.microsoft.com/office/powerpoint/2010/main" val="36711306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Cripps mission</a:t>
            </a:r>
          </a:p>
        </p:txBody>
      </p:sp>
      <p:sp>
        <p:nvSpPr>
          <p:cNvPr id="3" name="Content Placeholder 2"/>
          <p:cNvSpPr>
            <a:spLocks noGrp="1"/>
          </p:cNvSpPr>
          <p:nvPr>
            <p:ph idx="1"/>
          </p:nvPr>
        </p:nvSpPr>
        <p:spPr/>
        <p:txBody>
          <a:bodyPr/>
          <a:lstStyle/>
          <a:p>
            <a:r>
              <a:rPr lang="en-US" b="1" dirty="0"/>
              <a:t>The Cripps mission was an attempt in late March 1942 by the British government to secure full Indian cooperation and support for their efforts in World War II</a:t>
            </a:r>
            <a:r>
              <a:rPr lang="en-US" b="1" dirty="0" smtClean="0"/>
              <a:t>.</a:t>
            </a:r>
          </a:p>
          <a:p>
            <a:r>
              <a:rPr lang="en-US" b="1" dirty="0" smtClean="0"/>
              <a:t>The </a:t>
            </a:r>
            <a:r>
              <a:rPr lang="en-US" b="1" dirty="0"/>
              <a:t>mission was headed by Sir Stafford Cripps, Lord Privy Seal which held the rank of a senior minister, and leader of the House of Commons.</a:t>
            </a:r>
          </a:p>
        </p:txBody>
      </p:sp>
    </p:spTree>
    <p:extLst>
      <p:ext uri="{BB962C8B-B14F-4D97-AF65-F5344CB8AC3E}">
        <p14:creationId xmlns:p14="http://schemas.microsoft.com/office/powerpoint/2010/main" val="6117834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sz="3800" b="1" dirty="0"/>
              <a:t>T</a:t>
            </a:r>
            <a:r>
              <a:rPr lang="en-US" sz="3800" b="1" dirty="0" smtClean="0"/>
              <a:t>he </a:t>
            </a:r>
            <a:r>
              <a:rPr lang="en-US" sz="3800" b="1" dirty="0"/>
              <a:t>first time, British government recognized the “Right of Dominion’ for India.</a:t>
            </a:r>
          </a:p>
          <a:p>
            <a:r>
              <a:rPr lang="en-US" sz="3800" b="1" dirty="0"/>
              <a:t>Indians were given promise of liberty to frame their own constitution.</a:t>
            </a:r>
          </a:p>
          <a:p>
            <a:r>
              <a:rPr lang="en-US" sz="3800" b="1" dirty="0"/>
              <a:t>The Cripps mission which was a move to appease the Congress, Muslim League and Indian states at the same time was rejected by all of them.</a:t>
            </a:r>
          </a:p>
          <a:p>
            <a:r>
              <a:rPr lang="en-US" sz="3800" b="1" dirty="0"/>
              <a:t>Gandhi wanted an undivided India, Muslim league wanted a separate Pakistan , Congress demanded a full control over defense “stating that a slave country cannot have any inspiration” .</a:t>
            </a:r>
          </a:p>
          <a:p>
            <a:r>
              <a:rPr lang="en-US" sz="3800" b="1" dirty="0"/>
              <a:t>Muslim league said there was inadequate representation of Muslims.</a:t>
            </a:r>
          </a:p>
          <a:p>
            <a:r>
              <a:rPr lang="en-US" sz="3800" b="1" dirty="0"/>
              <a:t>Sikhs rejected because of non accession of provinces.</a:t>
            </a:r>
          </a:p>
          <a:p>
            <a:r>
              <a:rPr lang="en-US" sz="3800" b="1" dirty="0"/>
              <a:t>Hindu </a:t>
            </a:r>
            <a:r>
              <a:rPr lang="en-US" sz="3800" b="1" dirty="0" err="1"/>
              <a:t>Mahasabha</a:t>
            </a:r>
            <a:r>
              <a:rPr lang="en-US" sz="3800" b="1" dirty="0"/>
              <a:t> rejected because the “Pakistan Virus” was alive.</a:t>
            </a:r>
          </a:p>
          <a:p>
            <a:r>
              <a:rPr lang="en-US" sz="3800" b="1" dirty="0"/>
              <a:t>The </a:t>
            </a:r>
            <a:r>
              <a:rPr lang="en-US" sz="3800" b="1" dirty="0" err="1"/>
              <a:t>Dalits</a:t>
            </a:r>
            <a:r>
              <a:rPr lang="en-US" sz="3800" b="1" dirty="0"/>
              <a:t> and depressed classed also rejected because there was nothing new for them.</a:t>
            </a:r>
          </a:p>
          <a:p>
            <a:endParaRPr lang="en-US" dirty="0"/>
          </a:p>
        </p:txBody>
      </p:sp>
    </p:spTree>
    <p:extLst>
      <p:ext uri="{BB962C8B-B14F-4D97-AF65-F5344CB8AC3E}">
        <p14:creationId xmlns:p14="http://schemas.microsoft.com/office/powerpoint/2010/main" val="2385206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1945 Wavell</a:t>
            </a:r>
          </a:p>
        </p:txBody>
      </p:sp>
      <p:sp>
        <p:nvSpPr>
          <p:cNvPr id="3" name="Content Placeholder 2"/>
          <p:cNvSpPr>
            <a:spLocks noGrp="1"/>
          </p:cNvSpPr>
          <p:nvPr>
            <p:ph idx="1"/>
          </p:nvPr>
        </p:nvSpPr>
        <p:spPr/>
        <p:txBody>
          <a:bodyPr>
            <a:normAutofit/>
          </a:bodyPr>
          <a:lstStyle/>
          <a:p>
            <a:r>
              <a:rPr lang="en-US" b="1" dirty="0"/>
              <a:t>In May 1945 Wavell visited London and discussed his ideas with the British Government. </a:t>
            </a:r>
            <a:endParaRPr lang="en-US" b="1" dirty="0" smtClean="0"/>
          </a:p>
          <a:p>
            <a:r>
              <a:rPr lang="en-US" b="1" dirty="0" smtClean="0"/>
              <a:t>These </a:t>
            </a:r>
            <a:r>
              <a:rPr lang="en-US" b="1" dirty="0"/>
              <a:t>London talks resulted in the formulation of a definite plan of action which was officially made public simultaneously on June 14, 1945. </a:t>
            </a:r>
            <a:endParaRPr lang="en-US" b="1" dirty="0" smtClean="0"/>
          </a:p>
        </p:txBody>
      </p:sp>
    </p:spTree>
    <p:extLst>
      <p:ext uri="{BB962C8B-B14F-4D97-AF65-F5344CB8AC3E}">
        <p14:creationId xmlns:p14="http://schemas.microsoft.com/office/powerpoint/2010/main" val="1852008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Shimla Conference 1945</a:t>
            </a:r>
            <a:endParaRPr lang="en-US" dirty="0"/>
          </a:p>
        </p:txBody>
      </p:sp>
      <p:sp>
        <p:nvSpPr>
          <p:cNvPr id="3" name="Content Placeholder 2"/>
          <p:cNvSpPr>
            <a:spLocks noGrp="1"/>
          </p:cNvSpPr>
          <p:nvPr>
            <p:ph idx="1"/>
          </p:nvPr>
        </p:nvSpPr>
        <p:spPr/>
        <p:txBody>
          <a:bodyPr>
            <a:normAutofit fontScale="62500" lnSpcReduction="20000"/>
          </a:bodyPr>
          <a:lstStyle/>
          <a:p>
            <a:r>
              <a:rPr lang="en-US" sz="3400" b="1" dirty="0"/>
              <a:t>The Shimla Conference 1945 was a meeting between the Viceroy and the major political leaders </a:t>
            </a:r>
            <a:r>
              <a:rPr lang="en-US" sz="3400" b="1" dirty="0" smtClean="0"/>
              <a:t>of India. </a:t>
            </a:r>
          </a:p>
          <a:p>
            <a:r>
              <a:rPr lang="en-US" sz="3400" b="1" dirty="0" smtClean="0"/>
              <a:t>the </a:t>
            </a:r>
            <a:r>
              <a:rPr lang="en-US" sz="3400" b="1" dirty="0"/>
              <a:t>Wavell Plan for Indian </a:t>
            </a:r>
            <a:r>
              <a:rPr lang="en-US" sz="3400" b="1" dirty="0" smtClean="0"/>
              <a:t>self-government.</a:t>
            </a:r>
            <a:endParaRPr lang="en-US" sz="3400" b="1" dirty="0"/>
          </a:p>
          <a:p>
            <a:r>
              <a:rPr lang="en-US" sz="3400" b="1" dirty="0" smtClean="0"/>
              <a:t>that </a:t>
            </a:r>
            <a:r>
              <a:rPr lang="en-US" sz="3400" b="1" dirty="0"/>
              <a:t>provided separate representation for Muslims and reduced majority powers for both communities in their majority regions.</a:t>
            </a:r>
          </a:p>
          <a:p>
            <a:r>
              <a:rPr lang="en-US" sz="3400" b="1" dirty="0"/>
              <a:t>Talks, however, </a:t>
            </a:r>
            <a:r>
              <a:rPr lang="en-US" sz="3400" b="1" dirty="0" smtClean="0"/>
              <a:t>delayed </a:t>
            </a:r>
            <a:r>
              <a:rPr lang="en-US" sz="3400" b="1" dirty="0"/>
              <a:t>on the issue of selection of Muslim </a:t>
            </a:r>
            <a:r>
              <a:rPr lang="en-US" sz="3400" b="1" dirty="0" smtClean="0"/>
              <a:t>representatives</a:t>
            </a:r>
          </a:p>
          <a:p>
            <a:r>
              <a:rPr lang="en-US" sz="3400" b="1" dirty="0" smtClean="0"/>
              <a:t>Seeking </a:t>
            </a:r>
            <a:r>
              <a:rPr lang="en-US" sz="3400" b="1" dirty="0"/>
              <a:t>to assert itself and its claim to be the sole representative of Indian Muslims, the </a:t>
            </a:r>
            <a:r>
              <a:rPr lang="en-US" sz="3400" b="1" dirty="0" smtClean="0"/>
              <a:t>Muslim league refused </a:t>
            </a:r>
            <a:r>
              <a:rPr lang="en-US" sz="3400" b="1" dirty="0"/>
              <a:t>to back any plan in which </a:t>
            </a:r>
            <a:r>
              <a:rPr lang="en-US" sz="3400" b="1" dirty="0" smtClean="0"/>
              <a:t>the congress, </a:t>
            </a:r>
            <a:r>
              <a:rPr lang="en-US" sz="3400" b="1" dirty="0"/>
              <a:t>the dominant party in the talks, appointed Muslim </a:t>
            </a:r>
            <a:r>
              <a:rPr lang="en-US" sz="3400" b="1" dirty="0" smtClean="0"/>
              <a:t>representatives.</a:t>
            </a:r>
          </a:p>
          <a:p>
            <a:r>
              <a:rPr lang="en-US" sz="3400" b="1" dirty="0" smtClean="0"/>
              <a:t>This destroyed </a:t>
            </a:r>
            <a:r>
              <a:rPr lang="en-US" sz="3400" b="1" dirty="0"/>
              <a:t>the conference, and perhaps the last viable opportunity for a united, independent India. </a:t>
            </a:r>
          </a:p>
          <a:p>
            <a:endParaRPr lang="en-US" b="1" dirty="0"/>
          </a:p>
        </p:txBody>
      </p:sp>
    </p:spTree>
    <p:extLst>
      <p:ext uri="{BB962C8B-B14F-4D97-AF65-F5344CB8AC3E}">
        <p14:creationId xmlns:p14="http://schemas.microsoft.com/office/powerpoint/2010/main" val="26092094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Elections (1945-46)</a:t>
            </a:r>
            <a:endParaRPr lang="en-US" dirty="0"/>
          </a:p>
        </p:txBody>
      </p:sp>
      <p:sp>
        <p:nvSpPr>
          <p:cNvPr id="3" name="Content Placeholder 2"/>
          <p:cNvSpPr>
            <a:spLocks noGrp="1"/>
          </p:cNvSpPr>
          <p:nvPr>
            <p:ph idx="1"/>
          </p:nvPr>
        </p:nvSpPr>
        <p:spPr/>
        <p:txBody>
          <a:bodyPr/>
          <a:lstStyle/>
          <a:p>
            <a:r>
              <a:rPr lang="en-US" b="1" dirty="0" smtClean="0"/>
              <a:t>After </a:t>
            </a:r>
            <a:r>
              <a:rPr lang="en-US" b="1" dirty="0"/>
              <a:t>the failure of </a:t>
            </a:r>
            <a:r>
              <a:rPr lang="en-US" b="1" dirty="0" err="1"/>
              <a:t>Simla</a:t>
            </a:r>
            <a:r>
              <a:rPr lang="en-US" b="1" dirty="0"/>
              <a:t> conference Lord Wavell announced general and provincial elections after which constitutional making body was to be set </a:t>
            </a:r>
            <a:r>
              <a:rPr lang="en-US" b="1" dirty="0" smtClean="0"/>
              <a:t>up.</a:t>
            </a:r>
          </a:p>
          <a:p>
            <a:r>
              <a:rPr lang="en-US" b="1" dirty="0" smtClean="0"/>
              <a:t>This Elections </a:t>
            </a:r>
            <a:r>
              <a:rPr lang="en-US" b="1" dirty="0"/>
              <a:t>for central legislature were held on December 1945 with the limited franchise.</a:t>
            </a:r>
          </a:p>
        </p:txBody>
      </p:sp>
    </p:spTree>
    <p:extLst>
      <p:ext uri="{BB962C8B-B14F-4D97-AF65-F5344CB8AC3E}">
        <p14:creationId xmlns:p14="http://schemas.microsoft.com/office/powerpoint/2010/main" val="2751301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1510319"/>
              </p:ext>
            </p:extLst>
          </p:nvPr>
        </p:nvGraphicFramePr>
        <p:xfrm>
          <a:off x="457200" y="1752599"/>
          <a:ext cx="8229600" cy="4876800"/>
        </p:xfrm>
        <a:graphic>
          <a:graphicData uri="http://schemas.openxmlformats.org/drawingml/2006/table">
            <a:tbl>
              <a:tblPr/>
              <a:tblGrid>
                <a:gridCol w="2743200"/>
                <a:gridCol w="2743200"/>
                <a:gridCol w="2743200"/>
              </a:tblGrid>
              <a:tr h="975360">
                <a:tc>
                  <a:txBody>
                    <a:bodyPr/>
                    <a:lstStyle/>
                    <a:p>
                      <a:r>
                        <a:rPr lang="en-US" sz="2000" b="1" dirty="0">
                          <a:effectLst/>
                        </a:rPr>
                        <a:t>Party</a:t>
                      </a:r>
                    </a:p>
                  </a:txBody>
                  <a:tcPr anchor="ctr">
                    <a:lnL>
                      <a:noFill/>
                    </a:lnL>
                    <a:lnR>
                      <a:noFill/>
                    </a:lnR>
                    <a:lnT>
                      <a:noFill/>
                    </a:lnT>
                    <a:lnB>
                      <a:noFill/>
                    </a:lnB>
                  </a:tcPr>
                </a:tc>
                <a:tc>
                  <a:txBody>
                    <a:bodyPr/>
                    <a:lstStyle/>
                    <a:p>
                      <a:r>
                        <a:rPr lang="en-US" sz="2000" b="1" dirty="0"/>
                        <a:t>Seats</a:t>
                      </a:r>
                    </a:p>
                  </a:txBody>
                  <a:tcPr anchor="ctr">
                    <a:lnL>
                      <a:noFill/>
                    </a:lnL>
                    <a:lnR>
                      <a:noFill/>
                    </a:lnR>
                    <a:lnT>
                      <a:noFill/>
                    </a:lnT>
                    <a:lnB>
                      <a:noFill/>
                    </a:lnB>
                  </a:tcPr>
                </a:tc>
                <a:tc>
                  <a:txBody>
                    <a:bodyPr/>
                    <a:lstStyle/>
                    <a:p>
                      <a:r>
                        <a:rPr lang="en-US" sz="2000" b="1"/>
                        <a:t>Leader</a:t>
                      </a:r>
                    </a:p>
                  </a:txBody>
                  <a:tcPr anchor="ctr">
                    <a:lnL>
                      <a:noFill/>
                    </a:lnL>
                    <a:lnR>
                      <a:noFill/>
                    </a:lnR>
                    <a:lnT>
                      <a:noFill/>
                    </a:lnT>
                    <a:lnB>
                      <a:noFill/>
                    </a:lnB>
                  </a:tcPr>
                </a:tc>
              </a:tr>
              <a:tr h="975360">
                <a:tc>
                  <a:txBody>
                    <a:bodyPr/>
                    <a:lstStyle/>
                    <a:p>
                      <a:r>
                        <a:rPr lang="en-US" sz="2000" b="1">
                          <a:effectLst/>
                        </a:rPr>
                        <a:t>Indian National Congress</a:t>
                      </a:r>
                    </a:p>
                  </a:txBody>
                  <a:tcPr anchor="ctr">
                    <a:lnL>
                      <a:noFill/>
                    </a:lnL>
                    <a:lnR>
                      <a:noFill/>
                    </a:lnR>
                    <a:lnT>
                      <a:noFill/>
                    </a:lnT>
                    <a:lnB>
                      <a:noFill/>
                    </a:lnB>
                  </a:tcPr>
                </a:tc>
                <a:tc>
                  <a:txBody>
                    <a:bodyPr/>
                    <a:lstStyle/>
                    <a:p>
                      <a:r>
                        <a:rPr lang="en-US" sz="2000" b="1" dirty="0"/>
                        <a:t>59</a:t>
                      </a:r>
                    </a:p>
                  </a:txBody>
                  <a:tcPr anchor="ctr">
                    <a:lnL>
                      <a:noFill/>
                    </a:lnL>
                    <a:lnR>
                      <a:noFill/>
                    </a:lnR>
                    <a:lnT>
                      <a:noFill/>
                    </a:lnT>
                    <a:lnB>
                      <a:noFill/>
                    </a:lnB>
                  </a:tcPr>
                </a:tc>
                <a:tc>
                  <a:txBody>
                    <a:bodyPr/>
                    <a:lstStyle/>
                    <a:p>
                      <a:r>
                        <a:rPr lang="en-US" sz="2000" b="1" dirty="0" err="1"/>
                        <a:t>Sarat</a:t>
                      </a:r>
                      <a:r>
                        <a:rPr lang="en-US" sz="2000" b="1" dirty="0"/>
                        <a:t> Chandra Bose</a:t>
                      </a:r>
                    </a:p>
                  </a:txBody>
                  <a:tcPr anchor="ctr">
                    <a:lnL>
                      <a:noFill/>
                    </a:lnL>
                    <a:lnR>
                      <a:noFill/>
                    </a:lnR>
                    <a:lnT>
                      <a:noFill/>
                    </a:lnT>
                    <a:lnB>
                      <a:noFill/>
                    </a:lnB>
                  </a:tcPr>
                </a:tc>
              </a:tr>
              <a:tr h="975360">
                <a:tc>
                  <a:txBody>
                    <a:bodyPr/>
                    <a:lstStyle/>
                    <a:p>
                      <a:r>
                        <a:rPr lang="en-US" sz="2000" b="1">
                          <a:effectLst/>
                        </a:rPr>
                        <a:t>Muslim League</a:t>
                      </a:r>
                    </a:p>
                  </a:txBody>
                  <a:tcPr anchor="ctr">
                    <a:lnL>
                      <a:noFill/>
                    </a:lnL>
                    <a:lnR>
                      <a:noFill/>
                    </a:lnR>
                    <a:lnT>
                      <a:noFill/>
                    </a:lnT>
                    <a:lnB>
                      <a:noFill/>
                    </a:lnB>
                  </a:tcPr>
                </a:tc>
                <a:tc>
                  <a:txBody>
                    <a:bodyPr/>
                    <a:lstStyle/>
                    <a:p>
                      <a:r>
                        <a:rPr lang="en-US" sz="2000" b="1"/>
                        <a:t>30</a:t>
                      </a:r>
                    </a:p>
                  </a:txBody>
                  <a:tcPr anchor="ctr">
                    <a:lnL>
                      <a:noFill/>
                    </a:lnL>
                    <a:lnR>
                      <a:noFill/>
                    </a:lnR>
                    <a:lnT>
                      <a:noFill/>
                    </a:lnT>
                    <a:lnB>
                      <a:noFill/>
                    </a:lnB>
                  </a:tcPr>
                </a:tc>
                <a:tc>
                  <a:txBody>
                    <a:bodyPr/>
                    <a:lstStyle/>
                    <a:p>
                      <a:r>
                        <a:rPr lang="en-US" sz="2000" b="1" dirty="0"/>
                        <a:t>Muhammad Ali Jinnah</a:t>
                      </a:r>
                    </a:p>
                  </a:txBody>
                  <a:tcPr anchor="ctr">
                    <a:lnL>
                      <a:noFill/>
                    </a:lnL>
                    <a:lnR>
                      <a:noFill/>
                    </a:lnR>
                    <a:lnT>
                      <a:noFill/>
                    </a:lnT>
                    <a:lnB>
                      <a:noFill/>
                    </a:lnB>
                  </a:tcPr>
                </a:tc>
              </a:tr>
              <a:tr h="975360">
                <a:tc>
                  <a:txBody>
                    <a:bodyPr/>
                    <a:lstStyle/>
                    <a:p>
                      <a:r>
                        <a:rPr lang="en-US" sz="2000" b="1">
                          <a:effectLst/>
                        </a:rPr>
                        <a:t>Akali Dal</a:t>
                      </a:r>
                    </a:p>
                  </a:txBody>
                  <a:tcPr anchor="ctr">
                    <a:lnL>
                      <a:noFill/>
                    </a:lnL>
                    <a:lnR>
                      <a:noFill/>
                    </a:lnR>
                    <a:lnT>
                      <a:noFill/>
                    </a:lnT>
                    <a:lnB>
                      <a:noFill/>
                    </a:lnB>
                  </a:tcPr>
                </a:tc>
                <a:tc>
                  <a:txBody>
                    <a:bodyPr/>
                    <a:lstStyle/>
                    <a:p>
                      <a:r>
                        <a:rPr lang="en-US" sz="2000" b="1"/>
                        <a:t>2</a:t>
                      </a:r>
                    </a:p>
                  </a:txBody>
                  <a:tcPr anchor="ctr">
                    <a:lnL>
                      <a:noFill/>
                    </a:lnL>
                    <a:lnR>
                      <a:noFill/>
                    </a:lnR>
                    <a:lnT>
                      <a:noFill/>
                    </a:lnT>
                    <a:lnB>
                      <a:noFill/>
                    </a:lnB>
                  </a:tcPr>
                </a:tc>
                <a:tc>
                  <a:txBody>
                    <a:bodyPr/>
                    <a:lstStyle/>
                    <a:p>
                      <a:endParaRPr lang="en-US" sz="2000" b="1" dirty="0"/>
                    </a:p>
                  </a:txBody>
                  <a:tcPr anchor="ctr">
                    <a:lnL>
                      <a:noFill/>
                    </a:lnL>
                    <a:lnR>
                      <a:noFill/>
                    </a:lnR>
                    <a:lnT>
                      <a:noFill/>
                    </a:lnT>
                    <a:lnB>
                      <a:noFill/>
                    </a:lnB>
                  </a:tcPr>
                </a:tc>
              </a:tr>
              <a:tr h="975360">
                <a:tc>
                  <a:txBody>
                    <a:bodyPr/>
                    <a:lstStyle/>
                    <a:p>
                      <a:r>
                        <a:rPr lang="en-US" sz="2000" b="1">
                          <a:effectLst/>
                        </a:rPr>
                        <a:t>Independents</a:t>
                      </a:r>
                    </a:p>
                  </a:txBody>
                  <a:tcPr anchor="ctr">
                    <a:lnL>
                      <a:noFill/>
                    </a:lnL>
                    <a:lnR>
                      <a:noFill/>
                    </a:lnR>
                    <a:lnT>
                      <a:noFill/>
                    </a:lnT>
                    <a:lnB>
                      <a:noFill/>
                    </a:lnB>
                  </a:tcPr>
                </a:tc>
                <a:tc>
                  <a:txBody>
                    <a:bodyPr/>
                    <a:lstStyle/>
                    <a:p>
                      <a:r>
                        <a:rPr lang="en-US" sz="2000" b="1"/>
                        <a:t>3</a:t>
                      </a:r>
                    </a:p>
                  </a:txBody>
                  <a:tcPr anchor="ctr">
                    <a:lnL>
                      <a:noFill/>
                    </a:lnL>
                    <a:lnR>
                      <a:noFill/>
                    </a:lnR>
                    <a:lnT>
                      <a:noFill/>
                    </a:lnT>
                    <a:lnB>
                      <a:noFill/>
                    </a:lnB>
                  </a:tcPr>
                </a:tc>
                <a:tc>
                  <a:txBody>
                    <a:bodyPr/>
                    <a:lstStyle/>
                    <a:p>
                      <a:endParaRPr lang="en-US" sz="2000" b="1" dirty="0"/>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45720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Central Legislative Assembly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882045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Cabinet Mission </a:t>
            </a:r>
            <a:r>
              <a:rPr lang="en-US" b="1" dirty="0" smtClean="0"/>
              <a:t>Plan 1946</a:t>
            </a:r>
            <a:endParaRPr lang="en-US" b="1" dirty="0"/>
          </a:p>
        </p:txBody>
      </p:sp>
      <p:sp>
        <p:nvSpPr>
          <p:cNvPr id="3" name="Content Placeholder 2"/>
          <p:cNvSpPr>
            <a:spLocks noGrp="1"/>
          </p:cNvSpPr>
          <p:nvPr>
            <p:ph idx="1"/>
          </p:nvPr>
        </p:nvSpPr>
        <p:spPr/>
        <p:txBody>
          <a:bodyPr/>
          <a:lstStyle/>
          <a:p>
            <a:r>
              <a:rPr lang="en-US" b="1" dirty="0" smtClean="0"/>
              <a:t>All </a:t>
            </a:r>
            <a:r>
              <a:rPr lang="en-US" b="1" dirty="0"/>
              <a:t>of the British Government's attempts to establish peace between the Congress and the Muslim League had </a:t>
            </a:r>
            <a:r>
              <a:rPr lang="en-US" b="1" dirty="0" smtClean="0"/>
              <a:t>failed.</a:t>
            </a:r>
          </a:p>
          <a:p>
            <a:r>
              <a:rPr lang="en-US" b="1" dirty="0" smtClean="0"/>
              <a:t>To </a:t>
            </a:r>
            <a:r>
              <a:rPr lang="en-US" b="1" dirty="0"/>
              <a:t>end this, the British government sent a special mission of cabinet ministers to India.</a:t>
            </a:r>
          </a:p>
        </p:txBody>
      </p:sp>
    </p:spTree>
    <p:extLst>
      <p:ext uri="{BB962C8B-B14F-4D97-AF65-F5344CB8AC3E}">
        <p14:creationId xmlns:p14="http://schemas.microsoft.com/office/powerpoint/2010/main" val="833359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Cabinet Mission Plan 1946</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The Cabinet Mission to India was consisted of the Secretary of state </a:t>
            </a:r>
            <a:r>
              <a:rPr lang="en-US" b="1" dirty="0" err="1"/>
              <a:t>Pethick</a:t>
            </a:r>
            <a:r>
              <a:rPr lang="en-US" b="1" dirty="0"/>
              <a:t> Lawrence, Sir Stafford Cripps, and the President of the Board of Trade and </a:t>
            </a:r>
            <a:r>
              <a:rPr lang="en-US" b="1" dirty="0" smtClean="0"/>
              <a:t>A.V.</a:t>
            </a:r>
            <a:r>
              <a:rPr lang="en-US" dirty="0"/>
              <a:t> </a:t>
            </a:r>
            <a:endParaRPr lang="en-US" dirty="0" smtClean="0"/>
          </a:p>
          <a:p>
            <a:r>
              <a:rPr lang="en-US" b="1" dirty="0" smtClean="0"/>
              <a:t>Purpose</a:t>
            </a:r>
            <a:r>
              <a:rPr lang="en-US" b="1" dirty="0"/>
              <a:t>: to seek agreement between political forces on constitutional </a:t>
            </a:r>
            <a:r>
              <a:rPr lang="en-US" b="1" dirty="0" smtClean="0"/>
              <a:t>issues.</a:t>
            </a:r>
          </a:p>
          <a:p>
            <a:r>
              <a:rPr lang="en-US" b="1" dirty="0" smtClean="0"/>
              <a:t>The </a:t>
            </a:r>
            <a:r>
              <a:rPr lang="en-US" b="1" dirty="0"/>
              <a:t>British Indian Provinces and the territories should be divided into three </a:t>
            </a:r>
            <a:r>
              <a:rPr lang="en-US" b="1" dirty="0" smtClean="0"/>
              <a:t>groups.</a:t>
            </a:r>
          </a:p>
          <a:p>
            <a:r>
              <a:rPr lang="en-US" b="1" dirty="0" smtClean="0"/>
              <a:t>the </a:t>
            </a:r>
            <a:r>
              <a:rPr lang="en-US" b="1" dirty="0"/>
              <a:t>first group should </a:t>
            </a:r>
            <a:r>
              <a:rPr lang="en-US" b="1" dirty="0" smtClean="0"/>
              <a:t>c</a:t>
            </a:r>
            <a:r>
              <a:rPr lang="en-US" b="1" dirty="0"/>
              <a:t>ontain Punjab, North-West Frontier Province, Sind </a:t>
            </a:r>
            <a:r>
              <a:rPr lang="en-US" b="1" dirty="0" smtClean="0"/>
              <a:t>and</a:t>
            </a:r>
            <a:r>
              <a:rPr lang="en-US" dirty="0" smtClean="0"/>
              <a:t> </a:t>
            </a:r>
            <a:r>
              <a:rPr lang="en-US" b="1" dirty="0"/>
              <a:t>Baluchistan. </a:t>
            </a:r>
          </a:p>
          <a:p>
            <a:r>
              <a:rPr lang="en-US" b="1" dirty="0" smtClean="0"/>
              <a:t>The </a:t>
            </a:r>
            <a:r>
              <a:rPr lang="en-US" b="1" dirty="0"/>
              <a:t>second group should contain Bengal and Assam. </a:t>
            </a:r>
            <a:endParaRPr lang="en-US" b="1" dirty="0" smtClean="0"/>
          </a:p>
          <a:p>
            <a:r>
              <a:rPr lang="en-US" b="1" dirty="0" smtClean="0"/>
              <a:t>The </a:t>
            </a:r>
            <a:r>
              <a:rPr lang="en-US" b="1" dirty="0"/>
              <a:t>third group should contain the rest of the </a:t>
            </a:r>
            <a:r>
              <a:rPr lang="en-US" b="1" dirty="0" smtClean="0"/>
              <a:t>Provinces. UP, CP, Mudras Bombay, Orissa, Behar,</a:t>
            </a:r>
            <a:endParaRPr lang="en-US" b="1" dirty="0"/>
          </a:p>
        </p:txBody>
      </p:sp>
    </p:spTree>
    <p:extLst>
      <p:ext uri="{BB962C8B-B14F-4D97-AF65-F5344CB8AC3E}">
        <p14:creationId xmlns:p14="http://schemas.microsoft.com/office/powerpoint/2010/main" val="3454932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His Romance with Hindu Muslim Unity</a:t>
            </a:r>
            <a:br>
              <a:rPr lang="en-US" sz="3600" b="1" dirty="0" smtClean="0"/>
            </a:br>
            <a:endParaRPr lang="en-US" sz="3600" dirty="0"/>
          </a:p>
        </p:txBody>
      </p:sp>
      <p:sp>
        <p:nvSpPr>
          <p:cNvPr id="3" name="Content Placeholder 2"/>
          <p:cNvSpPr>
            <a:spLocks noGrp="1"/>
          </p:cNvSpPr>
          <p:nvPr>
            <p:ph idx="1"/>
          </p:nvPr>
        </p:nvSpPr>
        <p:spPr/>
        <p:txBody>
          <a:bodyPr/>
          <a:lstStyle/>
          <a:p>
            <a:r>
              <a:rPr lang="en-US" b="1" dirty="0" smtClean="0"/>
              <a:t>He stood for Hindu-Muslim understanding and cooperation.</a:t>
            </a:r>
          </a:p>
          <a:p>
            <a:r>
              <a:rPr lang="en-US" b="1" dirty="0" smtClean="0"/>
              <a:t>Muslim league adopted a resolution of ‘self government suitable to India’ as its new ideal.</a:t>
            </a:r>
          </a:p>
          <a:p>
            <a:r>
              <a:rPr lang="en-US" b="1" dirty="0" smtClean="0"/>
              <a:t>Jinnah </a:t>
            </a:r>
            <a:r>
              <a:rPr lang="en-US" b="1" dirty="0"/>
              <a:t>Joined All Indian Muslim League in 1913 while retaining his membership of All Indian Congress.</a:t>
            </a:r>
          </a:p>
          <a:p>
            <a:endParaRPr lang="en-US" dirty="0"/>
          </a:p>
          <a:p>
            <a:endParaRPr lang="en-US" dirty="0"/>
          </a:p>
        </p:txBody>
      </p:sp>
    </p:spTree>
    <p:extLst>
      <p:ext uri="{BB962C8B-B14F-4D97-AF65-F5344CB8AC3E}">
        <p14:creationId xmlns:p14="http://schemas.microsoft.com/office/powerpoint/2010/main" val="649528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Cabinet Mission Plan 1946</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These first two groups should contain the Muslim majority areas and the third group the Hindu areas. </a:t>
            </a:r>
            <a:endParaRPr lang="en-US" b="1" dirty="0" smtClean="0"/>
          </a:p>
          <a:p>
            <a:r>
              <a:rPr lang="en-US" b="1" dirty="0" smtClean="0"/>
              <a:t>A </a:t>
            </a:r>
            <a:r>
              <a:rPr lang="en-US" b="1" dirty="0"/>
              <a:t>Constituent Assembly should be elected to frame a constitution for the Indian Union. The three groups of Provinces should also possess their separate constitution.</a:t>
            </a:r>
          </a:p>
          <a:p>
            <a:r>
              <a:rPr lang="en-US" b="1" dirty="0" smtClean="0"/>
              <a:t>A </a:t>
            </a:r>
            <a:r>
              <a:rPr lang="en-US" b="1" dirty="0"/>
              <a:t>Province should have the right to leave the Union in future if it so liked after elections under its new constitutions.</a:t>
            </a:r>
          </a:p>
          <a:p>
            <a:r>
              <a:rPr lang="en-US" b="1" dirty="0" smtClean="0"/>
              <a:t>There </a:t>
            </a:r>
            <a:r>
              <a:rPr lang="en-US" b="1" dirty="0"/>
              <a:t>should be an Interim National Government with leaders of the Indian parties to take charge of the administration</a:t>
            </a:r>
            <a:r>
              <a:rPr lang="en-US" b="1" dirty="0" smtClean="0"/>
              <a:t>.</a:t>
            </a:r>
            <a:r>
              <a:rPr lang="en-US" b="1" dirty="0"/>
              <a:t> </a:t>
            </a:r>
            <a:endParaRPr lang="en-US" b="1" dirty="0" smtClean="0"/>
          </a:p>
          <a:p>
            <a:r>
              <a:rPr lang="en-US" b="1" dirty="0" smtClean="0"/>
              <a:t>Cabinet </a:t>
            </a:r>
            <a:r>
              <a:rPr lang="en-US" b="1" dirty="0"/>
              <a:t>mission could not bridge the </a:t>
            </a:r>
            <a:r>
              <a:rPr lang="en-US" b="1" dirty="0" smtClean="0"/>
              <a:t>gap and </a:t>
            </a:r>
            <a:r>
              <a:rPr lang="en-US" b="1" dirty="0"/>
              <a:t>no agreement on the fundamental issues.</a:t>
            </a:r>
          </a:p>
          <a:p>
            <a:endParaRPr lang="en-US" b="1" dirty="0"/>
          </a:p>
          <a:p>
            <a:endParaRPr lang="en-US" dirty="0"/>
          </a:p>
        </p:txBody>
      </p:sp>
    </p:spTree>
    <p:extLst>
      <p:ext uri="{BB962C8B-B14F-4D97-AF65-F5344CB8AC3E}">
        <p14:creationId xmlns:p14="http://schemas.microsoft.com/office/powerpoint/2010/main" val="3195494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sz="3400" b="1" dirty="0"/>
              <a:t>The Cabinet Mission thus upheld the unity of India and rejected the idea of independent Pakistan. These provisions however provided much autonomy to the Muslim Majority Provinces, to run their own affairs. It was thus a compromise formula between Indian unity and the interests of Muslim majority areas.</a:t>
            </a:r>
          </a:p>
          <a:p>
            <a:r>
              <a:rPr lang="en-US" sz="3400" b="1" dirty="0" smtClean="0"/>
              <a:t>The </a:t>
            </a:r>
            <a:r>
              <a:rPr lang="en-US" sz="3400" b="1" dirty="0"/>
              <a:t>Muslim League while accepting the plan reasserted its goal of sovereign Pakistan and urged on the Viceroy to proceed with the plan of an Interim Government</a:t>
            </a:r>
            <a:r>
              <a:rPr lang="en-US" dirty="0" smtClean="0"/>
              <a:t>.</a:t>
            </a:r>
            <a:endParaRPr lang="en-US" dirty="0"/>
          </a:p>
        </p:txBody>
      </p:sp>
    </p:spTree>
    <p:extLst>
      <p:ext uri="{BB962C8B-B14F-4D97-AF65-F5344CB8AC3E}">
        <p14:creationId xmlns:p14="http://schemas.microsoft.com/office/powerpoint/2010/main" val="36792041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Congress Stance on Cabinet Mission Plan</a:t>
            </a:r>
            <a:endParaRPr lang="en-US" sz="3600" b="1" dirty="0"/>
          </a:p>
        </p:txBody>
      </p:sp>
      <p:sp>
        <p:nvSpPr>
          <p:cNvPr id="3" name="Content Placeholder 2"/>
          <p:cNvSpPr>
            <a:spLocks noGrp="1"/>
          </p:cNvSpPr>
          <p:nvPr>
            <p:ph idx="1"/>
          </p:nvPr>
        </p:nvSpPr>
        <p:spPr>
          <a:xfrm>
            <a:off x="457200" y="1295400"/>
            <a:ext cx="8229600" cy="5410200"/>
          </a:xfrm>
        </p:spPr>
        <p:txBody>
          <a:bodyPr>
            <a:noAutofit/>
          </a:bodyPr>
          <a:lstStyle/>
          <a:p>
            <a:r>
              <a:rPr lang="en-US" sz="2400" b="1" dirty="0"/>
              <a:t>The Congress President felt delighted that the Cabinet Mission rejected the partition proposal</a:t>
            </a:r>
            <a:r>
              <a:rPr lang="en-US" sz="2400" b="1" dirty="0" smtClean="0"/>
              <a:t>.</a:t>
            </a:r>
          </a:p>
          <a:p>
            <a:r>
              <a:rPr lang="en-US" sz="2400" b="1" dirty="0" smtClean="0"/>
              <a:t> </a:t>
            </a:r>
            <a:r>
              <a:rPr lang="en-US" sz="2400" b="1" dirty="0"/>
              <a:t>But the Congress as a whole was unhappy on the formation of a Weak Central Government. Moreover the right of the province to leave the union in future was considered a dangerous proposal. </a:t>
            </a:r>
          </a:p>
          <a:p>
            <a:r>
              <a:rPr lang="en-US" sz="2400" b="1" dirty="0" smtClean="0"/>
              <a:t>Congress believe, </a:t>
            </a:r>
            <a:r>
              <a:rPr lang="en-US" sz="2400" b="1" dirty="0"/>
              <a:t>Grouping alone could guarantee Jinnah an effective say in </a:t>
            </a:r>
            <a:r>
              <a:rPr lang="en-US" sz="2400" b="1" dirty="0" smtClean="0"/>
              <a:t>center.</a:t>
            </a:r>
            <a:endParaRPr lang="en-US" sz="2400" b="1" dirty="0"/>
          </a:p>
          <a:p>
            <a:r>
              <a:rPr lang="en-US" sz="2400" b="1" dirty="0" smtClean="0"/>
              <a:t>Bengal </a:t>
            </a:r>
            <a:r>
              <a:rPr lang="en-US" sz="2400" b="1" dirty="0"/>
              <a:t>and Punjab have large share of center’s spoils. </a:t>
            </a:r>
            <a:endParaRPr lang="en-US" sz="2400" b="1" dirty="0" smtClean="0"/>
          </a:p>
          <a:p>
            <a:r>
              <a:rPr lang="en-US" sz="2400" b="1" dirty="0" smtClean="0"/>
              <a:t>they </a:t>
            </a:r>
            <a:r>
              <a:rPr lang="en-US" sz="2400" b="1" dirty="0"/>
              <a:t>wanted British to quit India,  transferring powers quickly and leaving a strong system. </a:t>
            </a:r>
          </a:p>
          <a:p>
            <a:r>
              <a:rPr lang="en-US" sz="2400" b="1" dirty="0"/>
              <a:t>Jinnah strategy required a leisurely time table. he needs a long and slow game to secure the substance of his demands.</a:t>
            </a:r>
          </a:p>
          <a:p>
            <a:endParaRPr lang="en-US" sz="2400" dirty="0"/>
          </a:p>
        </p:txBody>
      </p:sp>
    </p:spTree>
    <p:extLst>
      <p:ext uri="{BB962C8B-B14F-4D97-AF65-F5344CB8AC3E}">
        <p14:creationId xmlns:p14="http://schemas.microsoft.com/office/powerpoint/2010/main" val="30750375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The Viceroy refused to do so in the absence of Congress participation in the Interim Government and he insisted on the formation of the Interim Government with the representation of both the Congress and the League.</a:t>
            </a:r>
          </a:p>
          <a:p>
            <a:r>
              <a:rPr lang="en-US" b="1" dirty="0"/>
              <a:t>The Muslim League then withdrew its acceptance of the Cabinet Mission Plan. Jinnah felt alarmed. As a desperate means of protest he appealed the Muslims throughout India to observe 16th August 1946 as the “Direct Action Day”. The call of Jinnah opened path for violent communal disturbances which influenced the political history of India in surprising manner.</a:t>
            </a:r>
          </a:p>
          <a:p>
            <a:endParaRPr lang="en-US" b="1" dirty="0"/>
          </a:p>
          <a:p>
            <a:endParaRPr lang="en-US" dirty="0"/>
          </a:p>
        </p:txBody>
      </p:sp>
    </p:spTree>
    <p:extLst>
      <p:ext uri="{BB962C8B-B14F-4D97-AF65-F5344CB8AC3E}">
        <p14:creationId xmlns:p14="http://schemas.microsoft.com/office/powerpoint/2010/main" val="2383494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1946 Interim Government of India</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On September 2, 1946 interim government of India was established and it had the task of assisting the transition of British rule to Indian people. </a:t>
            </a:r>
            <a:endParaRPr lang="en-US" b="1" dirty="0" smtClean="0"/>
          </a:p>
          <a:p>
            <a:r>
              <a:rPr lang="en-US" b="1" dirty="0" smtClean="0"/>
              <a:t>It </a:t>
            </a:r>
            <a:r>
              <a:rPr lang="en-US" b="1" dirty="0"/>
              <a:t>remained in place till the independence of both </a:t>
            </a:r>
            <a:r>
              <a:rPr lang="en-US" b="1" dirty="0" smtClean="0"/>
              <a:t>nations.</a:t>
            </a:r>
          </a:p>
          <a:p>
            <a:r>
              <a:rPr lang="en-US" b="1" dirty="0" smtClean="0"/>
              <a:t>The </a:t>
            </a:r>
            <a:r>
              <a:rPr lang="en-US" b="1" dirty="0"/>
              <a:t>Viceroy Executive Council served as the executive branch of interim government. </a:t>
            </a:r>
            <a:endParaRPr lang="en-US" b="1" dirty="0" smtClean="0"/>
          </a:p>
          <a:p>
            <a:r>
              <a:rPr lang="en-US" b="1" dirty="0"/>
              <a:t>T</a:t>
            </a:r>
            <a:r>
              <a:rPr lang="en-US" b="1" dirty="0" smtClean="0"/>
              <a:t>he </a:t>
            </a:r>
            <a:r>
              <a:rPr lang="en-US" b="1" dirty="0"/>
              <a:t>newly elected Constituent Assembly of India, had the task of assisting the transition of India and Pakistan from British rule to independence.</a:t>
            </a:r>
          </a:p>
        </p:txBody>
      </p:sp>
    </p:spTree>
    <p:extLst>
      <p:ext uri="{BB962C8B-B14F-4D97-AF65-F5344CB8AC3E}">
        <p14:creationId xmlns:p14="http://schemas.microsoft.com/office/powerpoint/2010/main" val="24452049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1946 Interim Government of India</a:t>
            </a:r>
            <a:endParaRPr lang="en-US" dirty="0"/>
          </a:p>
        </p:txBody>
      </p:sp>
      <p:sp>
        <p:nvSpPr>
          <p:cNvPr id="3" name="Content Placeholder 2"/>
          <p:cNvSpPr>
            <a:spLocks noGrp="1"/>
          </p:cNvSpPr>
          <p:nvPr>
            <p:ph idx="1"/>
          </p:nvPr>
        </p:nvSpPr>
        <p:spPr/>
        <p:txBody>
          <a:bodyPr>
            <a:normAutofit lnSpcReduction="10000"/>
          </a:bodyPr>
          <a:lstStyle/>
          <a:p>
            <a:r>
              <a:rPr lang="en-US" b="1" dirty="0"/>
              <a:t>Congress: accepted the constitution-making part of the plan</a:t>
            </a:r>
            <a:r>
              <a:rPr lang="en-US" b="1" dirty="0" smtClean="0"/>
              <a:t>.</a:t>
            </a:r>
          </a:p>
          <a:p>
            <a:r>
              <a:rPr lang="en-US" b="1" dirty="0" smtClean="0"/>
              <a:t>Nehru </a:t>
            </a:r>
            <a:r>
              <a:rPr lang="en-US" b="1" dirty="0"/>
              <a:t>replaced Mulana </a:t>
            </a:r>
            <a:r>
              <a:rPr lang="en-US" b="1" dirty="0" smtClean="0"/>
              <a:t>Abu-</a:t>
            </a:r>
            <a:r>
              <a:rPr lang="en-US" b="1" dirty="0" err="1" smtClean="0"/>
              <a:t>ul</a:t>
            </a:r>
            <a:r>
              <a:rPr lang="en-US" b="1" dirty="0" smtClean="0"/>
              <a:t>- </a:t>
            </a:r>
            <a:r>
              <a:rPr lang="en-US" b="1" dirty="0"/>
              <a:t>kalam Azad as congress president, </a:t>
            </a:r>
            <a:endParaRPr lang="en-US" b="1" dirty="0" smtClean="0"/>
          </a:p>
          <a:p>
            <a:r>
              <a:rPr lang="en-US" b="1" dirty="0"/>
              <a:t>H</a:t>
            </a:r>
            <a:r>
              <a:rPr lang="en-US" b="1" dirty="0" smtClean="0"/>
              <a:t>e </a:t>
            </a:r>
            <a:r>
              <a:rPr lang="en-US" b="1" dirty="0"/>
              <a:t>changed his </a:t>
            </a:r>
            <a:r>
              <a:rPr lang="en-US" b="1" dirty="0" smtClean="0"/>
              <a:t>mind and considered </a:t>
            </a:r>
            <a:r>
              <a:rPr lang="en-US" b="1" dirty="0"/>
              <a:t>congress free to alter the plan as it thought best.</a:t>
            </a:r>
          </a:p>
          <a:p>
            <a:r>
              <a:rPr lang="en-US" b="1" dirty="0"/>
              <a:t>Muslim league resigned from their seats in interim </a:t>
            </a:r>
            <a:r>
              <a:rPr lang="en-US" b="1" dirty="0" smtClean="0"/>
              <a:t>government.</a:t>
            </a:r>
            <a:endParaRPr lang="en-US" b="1" dirty="0"/>
          </a:p>
          <a:p>
            <a:endParaRPr lang="en-US" dirty="0"/>
          </a:p>
        </p:txBody>
      </p:sp>
    </p:spTree>
    <p:extLst>
      <p:ext uri="{BB962C8B-B14F-4D97-AF65-F5344CB8AC3E}">
        <p14:creationId xmlns:p14="http://schemas.microsoft.com/office/powerpoint/2010/main" val="2072270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END OF GAME MOUNTBATTEN AND PARTITION</a:t>
            </a:r>
            <a:r>
              <a:rPr lang="en-US" sz="3200" dirty="0"/>
              <a:t/>
            </a:r>
            <a:br>
              <a:rPr lang="en-US" sz="3200" dirty="0"/>
            </a:br>
            <a:endParaRPr lang="en-US" sz="3200" dirty="0"/>
          </a:p>
        </p:txBody>
      </p:sp>
      <p:sp>
        <p:nvSpPr>
          <p:cNvPr id="3" name="Content Placeholder 2"/>
          <p:cNvSpPr>
            <a:spLocks noGrp="1"/>
          </p:cNvSpPr>
          <p:nvPr>
            <p:ph idx="1"/>
          </p:nvPr>
        </p:nvSpPr>
        <p:spPr/>
        <p:txBody>
          <a:bodyPr/>
          <a:lstStyle/>
          <a:p>
            <a:r>
              <a:rPr lang="en-US" b="1" dirty="0"/>
              <a:t>Issue: one sovereign state with Hindu majority and Muslims in minority or Two sovereign stats with safeguards for minorities.</a:t>
            </a:r>
          </a:p>
          <a:p>
            <a:r>
              <a:rPr lang="en-US" b="1" dirty="0"/>
              <a:t>Congress stood for single constituent assembly where Hindu would have majority.</a:t>
            </a:r>
          </a:p>
          <a:p>
            <a:r>
              <a:rPr lang="en-US" b="1" dirty="0"/>
              <a:t>League: for two separate constituent assemblies of Muslims and Hindus</a:t>
            </a:r>
            <a:endParaRPr lang="en-US" dirty="0"/>
          </a:p>
          <a:p>
            <a:endParaRPr lang="en-US" dirty="0"/>
          </a:p>
        </p:txBody>
      </p:sp>
    </p:spTree>
    <p:extLst>
      <p:ext uri="{BB962C8B-B14F-4D97-AF65-F5344CB8AC3E}">
        <p14:creationId xmlns:p14="http://schemas.microsoft.com/office/powerpoint/2010/main" val="22597258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END OF GAME MOUNTBATTEN AND PARTITION</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b="1" dirty="0" smtClean="0"/>
              <a:t>Congress passed a resolution of partition of India on communal basses.</a:t>
            </a:r>
          </a:p>
          <a:p>
            <a:r>
              <a:rPr lang="en-US" b="1" dirty="0"/>
              <a:t>Jinnah was purposed </a:t>
            </a:r>
            <a:r>
              <a:rPr lang="en-US" b="1" dirty="0" smtClean="0"/>
              <a:t>if he wanted sovereign </a:t>
            </a:r>
            <a:r>
              <a:rPr lang="en-US" b="1" dirty="0"/>
              <a:t>Pakistan </a:t>
            </a:r>
            <a:r>
              <a:rPr lang="en-US" b="1" dirty="0" smtClean="0"/>
              <a:t>then to </a:t>
            </a:r>
            <a:r>
              <a:rPr lang="en-US" b="1" dirty="0"/>
              <a:t>agree on division of Bengal and Punjab and accept truncated </a:t>
            </a:r>
            <a:r>
              <a:rPr lang="en-US" b="1" dirty="0" smtClean="0"/>
              <a:t>Pakistan.</a:t>
            </a:r>
          </a:p>
          <a:p>
            <a:r>
              <a:rPr lang="en-US" b="1" dirty="0" smtClean="0"/>
              <a:t>The assumption was that the recourses of a truncated Pakistan would be so strained that for external defense needs, he would need to come into a defensive alliance with Hindustan.</a:t>
            </a:r>
          </a:p>
        </p:txBody>
      </p:sp>
    </p:spTree>
    <p:extLst>
      <p:ext uri="{BB962C8B-B14F-4D97-AF65-F5344CB8AC3E}">
        <p14:creationId xmlns:p14="http://schemas.microsoft.com/office/powerpoint/2010/main" val="11007827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Autofit/>
          </a:bodyPr>
          <a:lstStyle/>
          <a:p>
            <a:r>
              <a:rPr lang="en-US" sz="3200" b="1" dirty="0"/>
              <a:t>END OF GAME MOUNTBATTEN AND PARTITION</a:t>
            </a:r>
            <a:r>
              <a:rPr lang="en-US" sz="3200" dirty="0"/>
              <a:t/>
            </a:r>
            <a:br>
              <a:rPr lang="en-US" sz="3200" dirty="0"/>
            </a:br>
            <a:endParaRPr lang="en-US" sz="3200" b="1" dirty="0"/>
          </a:p>
        </p:txBody>
      </p:sp>
      <p:sp>
        <p:nvSpPr>
          <p:cNvPr id="3" name="Content Placeholder 2"/>
          <p:cNvSpPr>
            <a:spLocks noGrp="1"/>
          </p:cNvSpPr>
          <p:nvPr>
            <p:ph idx="1"/>
          </p:nvPr>
        </p:nvSpPr>
        <p:spPr/>
        <p:txBody>
          <a:bodyPr>
            <a:normAutofit fontScale="92500" lnSpcReduction="10000"/>
          </a:bodyPr>
          <a:lstStyle/>
          <a:p>
            <a:r>
              <a:rPr lang="en-US" b="1" dirty="0" smtClean="0"/>
              <a:t>The London point of view was without the western districts of Bengal and eastern districts of Punjab Pakistan would not be able to pay for internal external security.</a:t>
            </a:r>
          </a:p>
          <a:p>
            <a:r>
              <a:rPr lang="en-US" b="1" dirty="0" smtClean="0"/>
              <a:t>An undivided army the best security against a total break down of order before transfer of power.</a:t>
            </a:r>
          </a:p>
          <a:p>
            <a:r>
              <a:rPr lang="en-US" b="1" dirty="0" smtClean="0"/>
              <a:t>The lord Mountbatten sent India with free hand to make and implement policy for undivided army and division of Bengal and Punjab.</a:t>
            </a:r>
            <a:endParaRPr lang="en-US" b="1" dirty="0"/>
          </a:p>
        </p:txBody>
      </p:sp>
    </p:spTree>
    <p:extLst>
      <p:ext uri="{BB962C8B-B14F-4D97-AF65-F5344CB8AC3E}">
        <p14:creationId xmlns:p14="http://schemas.microsoft.com/office/powerpoint/2010/main" val="20943572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END OF GAME MOUNTBATTEN AND PARTITION</a:t>
            </a:r>
            <a:endParaRPr lang="en-US" sz="3200" dirty="0"/>
          </a:p>
        </p:txBody>
      </p:sp>
      <p:sp>
        <p:nvSpPr>
          <p:cNvPr id="3" name="Content Placeholder 2"/>
          <p:cNvSpPr>
            <a:spLocks noGrp="1"/>
          </p:cNvSpPr>
          <p:nvPr>
            <p:ph idx="1"/>
          </p:nvPr>
        </p:nvSpPr>
        <p:spPr/>
        <p:txBody>
          <a:bodyPr>
            <a:normAutofit lnSpcReduction="10000"/>
          </a:bodyPr>
          <a:lstStyle/>
          <a:p>
            <a:r>
              <a:rPr lang="en-US" b="1" dirty="0" smtClean="0"/>
              <a:t>Jinnah begged viceroy not to destroy the unity of Bengal and Punjab.</a:t>
            </a:r>
          </a:p>
          <a:p>
            <a:r>
              <a:rPr lang="en-US" b="1" dirty="0" smtClean="0"/>
              <a:t>Undivided Muslim provinces can achieve the substance of autonomy for the Muslim areas.</a:t>
            </a:r>
          </a:p>
          <a:p>
            <a:r>
              <a:rPr lang="en-US" b="1" dirty="0" smtClean="0"/>
              <a:t>The undivided provinces was the only way Jinnah might have rescue his strategy.</a:t>
            </a:r>
          </a:p>
          <a:p>
            <a:r>
              <a:rPr lang="en-US" b="1" dirty="0" smtClean="0"/>
              <a:t>Jinnah insisted on cabinet mission plan.</a:t>
            </a:r>
          </a:p>
          <a:p>
            <a:r>
              <a:rPr lang="en-US" b="1" dirty="0" smtClean="0"/>
              <a:t>Cabinet mission was a complete provincial autonomy.</a:t>
            </a:r>
            <a:endParaRPr lang="en-US" b="1" dirty="0"/>
          </a:p>
        </p:txBody>
      </p:sp>
    </p:spTree>
    <p:extLst>
      <p:ext uri="{BB962C8B-B14F-4D97-AF65-F5344CB8AC3E}">
        <p14:creationId xmlns:p14="http://schemas.microsoft.com/office/powerpoint/2010/main" val="256332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smtClean="0"/>
              <a:t>Due to the Jinnah's initiative, Congress and League held its next annual sessions jointly in </a:t>
            </a:r>
            <a:r>
              <a:rPr lang="en-US" b="1" dirty="0"/>
              <a:t>L</a:t>
            </a:r>
            <a:r>
              <a:rPr lang="en-US" b="1" dirty="0" smtClean="0"/>
              <a:t>akhnow in 1916 and concluded the famous </a:t>
            </a:r>
            <a:r>
              <a:rPr lang="en-US" b="1" dirty="0"/>
              <a:t>L</a:t>
            </a:r>
            <a:r>
              <a:rPr lang="en-US" b="1" dirty="0" smtClean="0"/>
              <a:t>akhnow Pact.</a:t>
            </a:r>
          </a:p>
          <a:p>
            <a:r>
              <a:rPr lang="en-US" b="1" dirty="0" smtClean="0"/>
              <a:t>Jinnah earned the reputation and given the title of ambassador of Hindu-Muslim unity by Sarojini Naidu a congressi leader</a:t>
            </a:r>
            <a:r>
              <a:rPr lang="en-US" dirty="0" smtClean="0"/>
              <a:t>.</a:t>
            </a:r>
            <a:endParaRPr lang="en-US" dirty="0"/>
          </a:p>
        </p:txBody>
      </p:sp>
    </p:spTree>
    <p:extLst>
      <p:ext uri="{BB962C8B-B14F-4D97-AF65-F5344CB8AC3E}">
        <p14:creationId xmlns:p14="http://schemas.microsoft.com/office/powerpoint/2010/main" val="40838817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END OF GAME MOUNTBATTEN AND PARTITION</a:t>
            </a:r>
            <a:endParaRPr lang="en-US" sz="3200" dirty="0"/>
          </a:p>
        </p:txBody>
      </p:sp>
      <p:sp>
        <p:nvSpPr>
          <p:cNvPr id="3" name="Content Placeholder 2"/>
          <p:cNvSpPr>
            <a:spLocks noGrp="1"/>
          </p:cNvSpPr>
          <p:nvPr>
            <p:ph idx="1"/>
          </p:nvPr>
        </p:nvSpPr>
        <p:spPr/>
        <p:txBody>
          <a:bodyPr>
            <a:normAutofit fontScale="85000" lnSpcReduction="10000"/>
          </a:bodyPr>
          <a:lstStyle/>
          <a:p>
            <a:r>
              <a:rPr lang="en-US" b="1" dirty="0" smtClean="0"/>
              <a:t>Congress  was not ready to share power with league in center.</a:t>
            </a:r>
          </a:p>
          <a:p>
            <a:r>
              <a:rPr lang="en-US" b="1" dirty="0" smtClean="0"/>
              <a:t>Mission plan was dead.</a:t>
            </a:r>
          </a:p>
          <a:p>
            <a:r>
              <a:rPr lang="en-US" b="1" dirty="0" smtClean="0"/>
              <a:t>Mountbatten said it was congress that insisted on partition and it was Jinnah who was against partition.</a:t>
            </a:r>
          </a:p>
          <a:p>
            <a:r>
              <a:rPr lang="en-US" b="1" dirty="0" smtClean="0"/>
              <a:t>Jinnah demanded Mountbatten not to divide Bengal what is the use of Bengal without Calcutta they had batter remained united and independent.</a:t>
            </a:r>
          </a:p>
          <a:p>
            <a:r>
              <a:rPr lang="en-US" b="1" dirty="0" smtClean="0"/>
              <a:t>Suherwardy offered a sovereign  Muslim state in Bengal.  </a:t>
            </a:r>
            <a:endParaRPr lang="en-US" b="1" dirty="0"/>
          </a:p>
        </p:txBody>
      </p:sp>
    </p:spTree>
    <p:extLst>
      <p:ext uri="{BB962C8B-B14F-4D97-AF65-F5344CB8AC3E}">
        <p14:creationId xmlns:p14="http://schemas.microsoft.com/office/powerpoint/2010/main" val="30558109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3rd </a:t>
            </a:r>
            <a:r>
              <a:rPr lang="en-US" b="1" dirty="0"/>
              <a:t>June P</a:t>
            </a:r>
            <a:r>
              <a:rPr lang="en-US" b="1" dirty="0" smtClean="0"/>
              <a:t>lan1947</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a:t>In February 1947 Attlee announced that the British would leave India no later than June 1948. A new viceroy, Viscount Mountbatten was sent to work out a plan for the transfer of power</a:t>
            </a:r>
            <a:r>
              <a:rPr lang="en-US" dirty="0"/>
              <a:t>. </a:t>
            </a:r>
            <a:endParaRPr lang="en-US" dirty="0" smtClean="0"/>
          </a:p>
          <a:p>
            <a:r>
              <a:rPr lang="en-US" b="1" dirty="0" smtClean="0"/>
              <a:t>This </a:t>
            </a:r>
            <a:r>
              <a:rPr lang="en-US" b="1" dirty="0"/>
              <a:t>was also known as the Mountbatten Plan. </a:t>
            </a:r>
            <a:endParaRPr lang="en-US" b="1" dirty="0" smtClean="0"/>
          </a:p>
          <a:p>
            <a:r>
              <a:rPr lang="en-US" b="1" dirty="0" smtClean="0"/>
              <a:t>The </a:t>
            </a:r>
            <a:r>
              <a:rPr lang="en-US" b="1" dirty="0"/>
              <a:t>British government proposed a plan announced on 3 June 1947 that included these principles: </a:t>
            </a:r>
            <a:endParaRPr lang="en-US" b="1" dirty="0" smtClean="0"/>
          </a:p>
          <a:p>
            <a:r>
              <a:rPr lang="en-US" b="1" dirty="0" smtClean="0"/>
              <a:t>Principle </a:t>
            </a:r>
            <a:r>
              <a:rPr lang="en-US" b="1" dirty="0"/>
              <a:t>of the Partition of British India was accepted by the British </a:t>
            </a:r>
            <a:r>
              <a:rPr lang="en-US" b="1" dirty="0" smtClean="0"/>
              <a:t>Government.</a:t>
            </a:r>
          </a:p>
          <a:p>
            <a:r>
              <a:rPr lang="en-US" b="1" dirty="0" smtClean="0"/>
              <a:t>Successor </a:t>
            </a:r>
            <a:r>
              <a:rPr lang="en-US" b="1" dirty="0"/>
              <a:t>governments would be given dominion status.</a:t>
            </a:r>
          </a:p>
        </p:txBody>
      </p:sp>
    </p:spTree>
    <p:extLst>
      <p:ext uri="{BB962C8B-B14F-4D97-AF65-F5344CB8AC3E}">
        <p14:creationId xmlns:p14="http://schemas.microsoft.com/office/powerpoint/2010/main" val="3272951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3rd June Plan1947</a:t>
            </a:r>
            <a:endParaRPr lang="en-US" dirty="0"/>
          </a:p>
        </p:txBody>
      </p:sp>
      <p:sp>
        <p:nvSpPr>
          <p:cNvPr id="3" name="Content Placeholder 2"/>
          <p:cNvSpPr>
            <a:spLocks noGrp="1"/>
          </p:cNvSpPr>
          <p:nvPr>
            <p:ph idx="1"/>
          </p:nvPr>
        </p:nvSpPr>
        <p:spPr/>
        <p:txBody>
          <a:bodyPr>
            <a:normAutofit lnSpcReduction="10000"/>
          </a:bodyPr>
          <a:lstStyle/>
          <a:p>
            <a:r>
              <a:rPr lang="en-US" b="1" dirty="0" smtClean="0"/>
              <a:t>Hindu majority provinces were not given any choice to decide their future. they had to remain in the existing constituent assembly.</a:t>
            </a:r>
          </a:p>
          <a:p>
            <a:r>
              <a:rPr lang="en-US" b="1" dirty="0" smtClean="0"/>
              <a:t>Referendum in NWFP and in Silahit.</a:t>
            </a:r>
          </a:p>
          <a:p>
            <a:r>
              <a:rPr lang="en-US" b="1" dirty="0" smtClean="0"/>
              <a:t>Sind assembly and Quetta municipal committee will decide their future by majority vote.</a:t>
            </a:r>
          </a:p>
          <a:p>
            <a:r>
              <a:rPr lang="en-US" b="1" dirty="0" smtClean="0"/>
              <a:t>Bengal and Punjab will be divided on the communal bases.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Indian Independence Act 19</a:t>
            </a:r>
            <a:r>
              <a:rPr lang="en-US" dirty="0"/>
              <a:t>47</a:t>
            </a:r>
          </a:p>
        </p:txBody>
      </p:sp>
      <p:sp>
        <p:nvSpPr>
          <p:cNvPr id="3" name="Content Placeholder 2"/>
          <p:cNvSpPr>
            <a:spLocks noGrp="1"/>
          </p:cNvSpPr>
          <p:nvPr>
            <p:ph idx="1"/>
          </p:nvPr>
        </p:nvSpPr>
        <p:spPr/>
        <p:txBody>
          <a:bodyPr>
            <a:normAutofit/>
          </a:bodyPr>
          <a:lstStyle/>
          <a:p>
            <a:r>
              <a:rPr lang="en-US" b="1" dirty="0"/>
              <a:t>Indian Independence Act 1947 was the legislation passed and enacted by the British Parliament that officially declared the Independence of India. </a:t>
            </a:r>
            <a:endParaRPr lang="en-US" b="1" dirty="0" smtClean="0"/>
          </a:p>
          <a:p>
            <a:pPr algn="just"/>
            <a:r>
              <a:rPr lang="en-US" sz="7200" b="1" dirty="0" smtClean="0"/>
              <a:t>Pakistan Zinda Abad</a:t>
            </a:r>
            <a:endParaRPr lang="en-US" sz="7200" b="1" dirty="0"/>
          </a:p>
        </p:txBody>
      </p:sp>
    </p:spTree>
    <p:extLst>
      <p:ext uri="{BB962C8B-B14F-4D97-AF65-F5344CB8AC3E}">
        <p14:creationId xmlns:p14="http://schemas.microsoft.com/office/powerpoint/2010/main" val="175928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Early Phase of Muslim </a:t>
            </a:r>
            <a:r>
              <a:rPr lang="en-US" b="1" dirty="0"/>
              <a:t>S</a:t>
            </a:r>
            <a:r>
              <a:rPr lang="en-US" b="1" dirty="0" smtClean="0"/>
              <a:t>eparatism</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a:t>T</a:t>
            </a:r>
            <a:r>
              <a:rPr lang="en-US" b="1" dirty="0" smtClean="0"/>
              <a:t>he Partition of Bengal 1905.</a:t>
            </a:r>
          </a:p>
          <a:p>
            <a:r>
              <a:rPr lang="en-US" b="1" dirty="0" smtClean="0"/>
              <a:t>Shimla delegation Oct. 1906</a:t>
            </a:r>
          </a:p>
          <a:p>
            <a:r>
              <a:rPr lang="en-US" b="1" dirty="0" smtClean="0"/>
              <a:t>Establishment of Muslim league in Dec 1906.</a:t>
            </a:r>
          </a:p>
          <a:p>
            <a:r>
              <a:rPr lang="en-US" b="1" dirty="0" smtClean="0"/>
              <a:t>Minto Marley reforms in 1909 </a:t>
            </a:r>
          </a:p>
          <a:p>
            <a:r>
              <a:rPr lang="en-US" b="1" dirty="0" smtClean="0"/>
              <a:t>Main provisions.</a:t>
            </a:r>
          </a:p>
          <a:p>
            <a:r>
              <a:rPr lang="en-US" b="1" dirty="0" smtClean="0"/>
              <a:t>Enlargement of provincial councils: 50 for large and 30 for small councils 60 for central council.</a:t>
            </a:r>
          </a:p>
          <a:p>
            <a:r>
              <a:rPr lang="en-US" b="1" dirty="0" smtClean="0"/>
              <a:t>No powers to members to raise questions or control to government just could be heard, heard and heard only</a:t>
            </a:r>
            <a:endParaRPr lang="en-US" b="1" dirty="0"/>
          </a:p>
        </p:txBody>
      </p:sp>
    </p:spTree>
    <p:extLst>
      <p:ext uri="{BB962C8B-B14F-4D97-AF65-F5344CB8AC3E}">
        <p14:creationId xmlns:p14="http://schemas.microsoft.com/office/powerpoint/2010/main" val="323451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Significance for Muslims</a:t>
            </a:r>
            <a:endParaRPr lang="en-US" b="1" dirty="0"/>
          </a:p>
        </p:txBody>
      </p:sp>
      <p:sp>
        <p:nvSpPr>
          <p:cNvPr id="3" name="Content Placeholder 2"/>
          <p:cNvSpPr>
            <a:spLocks noGrp="1"/>
          </p:cNvSpPr>
          <p:nvPr>
            <p:ph idx="1"/>
          </p:nvPr>
        </p:nvSpPr>
        <p:spPr/>
        <p:txBody>
          <a:bodyPr/>
          <a:lstStyle/>
          <a:p>
            <a:r>
              <a:rPr lang="en-US" b="1" dirty="0" smtClean="0"/>
              <a:t>System of </a:t>
            </a:r>
            <a:r>
              <a:rPr lang="en-US" b="1" dirty="0"/>
              <a:t>separate </a:t>
            </a:r>
            <a:r>
              <a:rPr lang="en-US" b="1" dirty="0" smtClean="0"/>
              <a:t>representation.</a:t>
            </a:r>
          </a:p>
          <a:p>
            <a:r>
              <a:rPr lang="en-US" b="1" dirty="0" smtClean="0"/>
              <a:t>Communal elections.</a:t>
            </a:r>
          </a:p>
          <a:p>
            <a:r>
              <a:rPr lang="en-US" b="1" dirty="0" smtClean="0"/>
              <a:t>Separate electorate to save from Hindu exploitation.</a:t>
            </a:r>
          </a:p>
          <a:p>
            <a:r>
              <a:rPr lang="en-US" b="1" dirty="0" smtClean="0"/>
              <a:t>Weightage given.</a:t>
            </a:r>
          </a:p>
          <a:p>
            <a:pPr marL="0" indent="0">
              <a:buNone/>
            </a:pPr>
            <a:endParaRPr lang="en-US" b="1" dirty="0"/>
          </a:p>
          <a:p>
            <a:endParaRPr lang="en-US" dirty="0"/>
          </a:p>
        </p:txBody>
      </p:sp>
    </p:spTree>
    <p:extLst>
      <p:ext uri="{BB962C8B-B14F-4D97-AF65-F5344CB8AC3E}">
        <p14:creationId xmlns:p14="http://schemas.microsoft.com/office/powerpoint/2010/main" val="3934567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Experience of Hindu-Muslim Amity 1912-24</a:t>
            </a:r>
            <a:endParaRPr lang="en-US" b="1" dirty="0"/>
          </a:p>
        </p:txBody>
      </p:sp>
      <p:sp>
        <p:nvSpPr>
          <p:cNvPr id="3" name="Content Placeholder 2"/>
          <p:cNvSpPr>
            <a:spLocks noGrp="1"/>
          </p:cNvSpPr>
          <p:nvPr>
            <p:ph idx="1"/>
          </p:nvPr>
        </p:nvSpPr>
        <p:spPr/>
        <p:txBody>
          <a:bodyPr>
            <a:normAutofit fontScale="92500" lnSpcReduction="20000"/>
          </a:bodyPr>
          <a:lstStyle/>
          <a:p>
            <a:r>
              <a:rPr lang="en-US" b="1" dirty="0" smtClean="0"/>
              <a:t>The scenario that led to this period of fraternity.</a:t>
            </a:r>
          </a:p>
          <a:p>
            <a:r>
              <a:rPr lang="en-US" b="1" dirty="0" smtClean="0"/>
              <a:t> Anti-British feelings of even liberal westernized Muslims' and in orthodox Muslims.</a:t>
            </a:r>
          </a:p>
          <a:p>
            <a:r>
              <a:rPr lang="en-US" b="1" dirty="0"/>
              <a:t>P</a:t>
            </a:r>
            <a:r>
              <a:rPr lang="en-US" b="1" dirty="0" smtClean="0"/>
              <a:t>ro-alliance feeling for congress as excessive loyal to British did not pay.</a:t>
            </a:r>
          </a:p>
          <a:p>
            <a:r>
              <a:rPr lang="en-US" b="1" dirty="0" smtClean="0"/>
              <a:t>Muslim league adopted congress objective of self government for India in 1913.</a:t>
            </a:r>
          </a:p>
          <a:p>
            <a:r>
              <a:rPr lang="en-US" b="1" dirty="0" smtClean="0"/>
              <a:t>Jinnah’s role as liberal Muslim and joining of Muslim league in 1913.</a:t>
            </a:r>
          </a:p>
          <a:p>
            <a:r>
              <a:rPr lang="en-US" b="1" dirty="0" smtClean="0"/>
              <a:t>World war 1 1914-1918 and  </a:t>
            </a:r>
            <a:r>
              <a:rPr lang="en-US" b="1" dirty="0" err="1" smtClean="0"/>
              <a:t>khilafat</a:t>
            </a:r>
            <a:r>
              <a:rPr lang="en-US" b="1" dirty="0" smtClean="0"/>
              <a:t> issue.</a:t>
            </a:r>
            <a:endParaRPr lang="en-US" b="1" dirty="0"/>
          </a:p>
        </p:txBody>
      </p:sp>
    </p:spTree>
    <p:extLst>
      <p:ext uri="{BB962C8B-B14F-4D97-AF65-F5344CB8AC3E}">
        <p14:creationId xmlns:p14="http://schemas.microsoft.com/office/powerpoint/2010/main" val="1122733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TotalTime>
  <Words>3913</Words>
  <Application>Microsoft Office PowerPoint</Application>
  <PresentationFormat>On-screen Show (4:3)</PresentationFormat>
  <Paragraphs>294</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Quaid-e-Azam Mohamed Ali Jinnah</vt:lpstr>
      <vt:lpstr>Nationalist Muslim and Muslim Nationalist</vt:lpstr>
      <vt:lpstr>Jinnah’s Launching in Politics of India</vt:lpstr>
      <vt:lpstr>Jinnah's Launching in Politics</vt:lpstr>
      <vt:lpstr>His Romance with Hindu Muslim Unity </vt:lpstr>
      <vt:lpstr>PowerPoint Presentation</vt:lpstr>
      <vt:lpstr>Early Phase of Muslim Separatism</vt:lpstr>
      <vt:lpstr>Significance for Muslims</vt:lpstr>
      <vt:lpstr>Experience of Hindu-Muslim Amity 1912-24</vt:lpstr>
      <vt:lpstr>The lakhnow Pact 1916</vt:lpstr>
      <vt:lpstr>PowerPoint Presentation</vt:lpstr>
      <vt:lpstr>Khilafat Movement 1919</vt:lpstr>
      <vt:lpstr>Who started the Khilafat movement and why? </vt:lpstr>
      <vt:lpstr>Government of India Act 1919</vt:lpstr>
      <vt:lpstr>PowerPoint Presentation</vt:lpstr>
      <vt:lpstr>PowerPoint Presentation</vt:lpstr>
      <vt:lpstr>PowerPoint Presentation</vt:lpstr>
      <vt:lpstr>PowerPoint Presentation</vt:lpstr>
      <vt:lpstr>The Nehru report 1928 vs. Jinnah's 14 points</vt:lpstr>
      <vt:lpstr>Jinnah 14 points</vt:lpstr>
      <vt:lpstr>PowerPoint Presentation</vt:lpstr>
      <vt:lpstr>Round Table Conferences</vt:lpstr>
      <vt:lpstr>PowerPoint Presentation</vt:lpstr>
      <vt:lpstr>Communal Award</vt:lpstr>
      <vt:lpstr>PowerPoint Presentation</vt:lpstr>
      <vt:lpstr>PowerPoint Presentation</vt:lpstr>
      <vt:lpstr>The Government of India Act in 1935 </vt:lpstr>
      <vt:lpstr>Salient Features of the Government of India Act 1935</vt:lpstr>
      <vt:lpstr>Rule of Congress Ministries</vt:lpstr>
      <vt:lpstr>PowerPoint Presentation</vt:lpstr>
      <vt:lpstr>1935 Act of India and congress ministries</vt:lpstr>
      <vt:lpstr>PowerPoint Presentation</vt:lpstr>
      <vt:lpstr>Indian Provincial Elections, 1937</vt:lpstr>
      <vt:lpstr>PowerPoint Presentation</vt:lpstr>
      <vt:lpstr>The Unconstitutional Policies of Congress Ministries</vt:lpstr>
      <vt:lpstr>The Pirpur Report:</vt:lpstr>
      <vt:lpstr>The Congress ministries resigned in 1939</vt:lpstr>
      <vt:lpstr>The Lahore Resolution</vt:lpstr>
      <vt:lpstr>PowerPoint Presentation</vt:lpstr>
      <vt:lpstr>Muslim League’s Stand Point on Resolution 1940</vt:lpstr>
      <vt:lpstr>The Cripps mission 1942</vt:lpstr>
      <vt:lpstr>The Cripps mission</vt:lpstr>
      <vt:lpstr>PowerPoint Presentation</vt:lpstr>
      <vt:lpstr>1945 Wavell</vt:lpstr>
      <vt:lpstr>The Shimla Conference 1945</vt:lpstr>
      <vt:lpstr>General Elections (1945-46)</vt:lpstr>
      <vt:lpstr>PowerPoint Presentation</vt:lpstr>
      <vt:lpstr>Cabinet Mission Plan 1946</vt:lpstr>
      <vt:lpstr>Cabinet Mission Plan 1946</vt:lpstr>
      <vt:lpstr>Cabinet Mission Plan 1946</vt:lpstr>
      <vt:lpstr>PowerPoint Presentation</vt:lpstr>
      <vt:lpstr>Congress Stance on Cabinet Mission Plan</vt:lpstr>
      <vt:lpstr>PowerPoint Presentation</vt:lpstr>
      <vt:lpstr>1946 Interim Government of India</vt:lpstr>
      <vt:lpstr>1946 Interim Government of India</vt:lpstr>
      <vt:lpstr>END OF GAME MOUNTBATTEN AND PARTITION </vt:lpstr>
      <vt:lpstr>END OF GAME MOUNTBATTEN AND PARTITION </vt:lpstr>
      <vt:lpstr>END OF GAME MOUNTBATTEN AND PARTITION </vt:lpstr>
      <vt:lpstr>END OF GAME MOUNTBATTEN AND PARTITION</vt:lpstr>
      <vt:lpstr>END OF GAME MOUNTBATTEN AND PARTITION</vt:lpstr>
      <vt:lpstr>3rd June Plan1947</vt:lpstr>
      <vt:lpstr>3rd June Plan1947</vt:lpstr>
      <vt:lpstr>Indian Independence Act 1947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Quaid-i-Azam Muhamed Ali Jinnah</dc:title>
  <dc:creator>kc</dc:creator>
  <cp:lastModifiedBy>MyUserName</cp:lastModifiedBy>
  <cp:revision>234</cp:revision>
  <dcterms:created xsi:type="dcterms:W3CDTF">2012-01-21T09:23:27Z</dcterms:created>
  <dcterms:modified xsi:type="dcterms:W3CDTF">2018-02-22T07:49:44Z</dcterms:modified>
</cp:coreProperties>
</file>