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8"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55DBD062-06CA-4889-8443-4FC67401CB95}" type="datetimeFigureOut">
              <a:rPr lang="en-US" smtClean="0"/>
              <a:pPr/>
              <a:t>2/22/2013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B96E84-5661-43C3-9639-F8D03CA73A73}" type="slidenum">
              <a:rPr lang="en-US" smtClean="0"/>
              <a:pPr/>
              <a:t>‹#›</a:t>
            </a:fld>
            <a:endParaRPr lang="en-US" dirty="0"/>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DBD062-06CA-4889-8443-4FC67401CB95}" type="datetimeFigureOut">
              <a:rPr lang="en-US" smtClean="0"/>
              <a:pPr/>
              <a:t>2/22/2013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B96E84-5661-43C3-9639-F8D03CA73A7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DBD062-06CA-4889-8443-4FC67401CB95}" type="datetimeFigureOut">
              <a:rPr lang="en-US" smtClean="0"/>
              <a:pPr/>
              <a:t>2/22/2013</a:t>
            </a:fld>
            <a:endParaRPr lang="en-US" dirty="0"/>
          </a:p>
        </p:txBody>
      </p:sp>
      <p:sp>
        <p:nvSpPr>
          <p:cNvPr id="5" name="Footer Placeholder 4"/>
          <p:cNvSpPr>
            <a:spLocks noGrp="1"/>
          </p:cNvSpPr>
          <p:nvPr>
            <p:ph type="ftr" sz="quarter" idx="11"/>
          </p:nvPr>
        </p:nvSpPr>
        <p:spPr>
          <a:xfrm>
            <a:off x="2640597" y="6377459"/>
            <a:ext cx="3836404" cy="365125"/>
          </a:xfrm>
        </p:spPr>
        <p:txBody>
          <a:bodyPr/>
          <a:lstStyle/>
          <a:p>
            <a:endParaRPr lang="en-US" dirty="0"/>
          </a:p>
        </p:txBody>
      </p:sp>
      <p:sp>
        <p:nvSpPr>
          <p:cNvPr id="6" name="Slide Number Placeholder 5"/>
          <p:cNvSpPr>
            <a:spLocks noGrp="1"/>
          </p:cNvSpPr>
          <p:nvPr>
            <p:ph type="sldNum" sz="quarter" idx="12"/>
          </p:nvPr>
        </p:nvSpPr>
        <p:spPr/>
        <p:txBody>
          <a:bodyPr/>
          <a:lstStyle/>
          <a:p>
            <a:fld id="{57B96E84-5661-43C3-9639-F8D03CA73A7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DBD062-06CA-4889-8443-4FC67401CB95}" type="datetimeFigureOut">
              <a:rPr lang="en-US" smtClean="0"/>
              <a:pPr/>
              <a:t>2/22/2013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B96E84-5661-43C3-9639-F8D03CA73A7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5DBD062-06CA-4889-8443-4FC67401CB95}" type="datetimeFigureOut">
              <a:rPr lang="en-US" smtClean="0"/>
              <a:pPr/>
              <a:t>2/22/2013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B96E84-5661-43C3-9639-F8D03CA73A73}"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5DBD062-06CA-4889-8443-4FC67401CB95}" type="datetimeFigureOut">
              <a:rPr lang="en-US" smtClean="0"/>
              <a:pPr/>
              <a:t>2/22/2013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B96E84-5661-43C3-9639-F8D03CA73A7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5DBD062-06CA-4889-8443-4FC67401CB95}" type="datetimeFigureOut">
              <a:rPr lang="en-US" smtClean="0"/>
              <a:pPr/>
              <a:t>2/22/2013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7B96E84-5661-43C3-9639-F8D03CA73A7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5DBD062-06CA-4889-8443-4FC67401CB95}" type="datetimeFigureOut">
              <a:rPr lang="en-US" smtClean="0"/>
              <a:pPr/>
              <a:t>2/22/2013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B96E84-5661-43C3-9639-F8D03CA73A7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DBD062-06CA-4889-8443-4FC67401CB95}" type="datetimeFigureOut">
              <a:rPr lang="en-US" smtClean="0"/>
              <a:pPr/>
              <a:t>2/22/2013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7B96E84-5661-43C3-9639-F8D03CA73A7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5DBD062-06CA-4889-8443-4FC67401CB95}" type="datetimeFigureOut">
              <a:rPr lang="en-US" smtClean="0"/>
              <a:pPr/>
              <a:t>2/22/2013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B96E84-5661-43C3-9639-F8D03CA73A73}" type="slidenum">
              <a:rPr lang="en-US" smtClean="0"/>
              <a:pPr/>
              <a:t>‹#›</a:t>
            </a:fld>
            <a:endParaRPr lang="en-US" dirty="0"/>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55DBD062-06CA-4889-8443-4FC67401CB95}" type="datetimeFigureOut">
              <a:rPr lang="en-US" smtClean="0"/>
              <a:pPr/>
              <a:t>2/22/2013</a:t>
            </a:fld>
            <a:endParaRPr 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dirty="0"/>
          </a:p>
        </p:txBody>
      </p:sp>
      <p:sp>
        <p:nvSpPr>
          <p:cNvPr id="7" name="Slide Number Placeholder 6"/>
          <p:cNvSpPr>
            <a:spLocks noGrp="1"/>
          </p:cNvSpPr>
          <p:nvPr>
            <p:ph type="sldNum" sz="quarter" idx="12"/>
          </p:nvPr>
        </p:nvSpPr>
        <p:spPr>
          <a:xfrm>
            <a:off x="8339328" y="1170432"/>
            <a:ext cx="733864" cy="201168"/>
          </a:xfrm>
        </p:spPr>
        <p:txBody>
          <a:bodyPr/>
          <a:lstStyle/>
          <a:p>
            <a:fld id="{57B96E84-5661-43C3-9639-F8D03CA73A73}"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5DBD062-06CA-4889-8443-4FC67401CB95}" type="datetimeFigureOut">
              <a:rPr lang="en-US" smtClean="0"/>
              <a:pPr/>
              <a:t>2/22/2013</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57B96E84-5661-43C3-9639-F8D03CA73A7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SIR SYED AHMED KHAN</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Mohammadans Anglo-Orentail College Ali Garh 1875.</a:t>
            </a:r>
          </a:p>
          <a:p>
            <a:r>
              <a:rPr lang="en-US" dirty="0" smtClean="0"/>
              <a:t> </a:t>
            </a:r>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POLITICAL STAND POINT</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dirty="0" smtClean="0"/>
              <a:t>Sir sayyid argued that Hindu and Muslims were not one nation </a:t>
            </a:r>
            <a:r>
              <a:rPr lang="en-US" smtClean="0"/>
              <a:t>but two(qaum</a:t>
            </a:r>
            <a:r>
              <a:rPr lang="en-US" dirty="0" smtClean="0"/>
              <a:t>).</a:t>
            </a:r>
          </a:p>
          <a:p>
            <a:r>
              <a:rPr lang="en-US" dirty="0" smtClean="0"/>
              <a:t>Even if their blood </a:t>
            </a:r>
            <a:r>
              <a:rPr lang="en-US" dirty="0" smtClean="0"/>
              <a:t>had mixed at time. “ they shared little expect a common territorial homeland Hindustan. </a:t>
            </a:r>
            <a:endParaRPr lang="en-US" dirty="0" smtClean="0"/>
          </a:p>
          <a:p>
            <a:r>
              <a:rPr lang="en-US" dirty="0" smtClean="0"/>
              <a:t>Against the Muslim membership of All Indian National Congress.</a:t>
            </a:r>
          </a:p>
          <a:p>
            <a:r>
              <a:rPr lang="en-US" dirty="0" smtClean="0"/>
              <a:t>There was a risk to involved in politically immature and unprepared participation of Muslims in politics.</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He was set to recast Hindus and Muslims as bearers of distinct identities ‘two eyes of a beautiful bride( Hindustan).</a:t>
            </a:r>
          </a:p>
          <a:p>
            <a:r>
              <a:rPr lang="en-US" dirty="0" smtClean="0"/>
              <a:t>He equated the term of qaum among Muslims not with the country or race but with religion.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POLITICAL STEPS</a:t>
            </a:r>
            <a:endParaRPr lang="en-US" dirty="0"/>
          </a:p>
        </p:txBody>
      </p:sp>
      <p:sp>
        <p:nvSpPr>
          <p:cNvPr id="3" name="Content Placeholder 2"/>
          <p:cNvSpPr>
            <a:spLocks noGrp="1"/>
          </p:cNvSpPr>
          <p:nvPr>
            <p:ph idx="1"/>
          </p:nvPr>
        </p:nvSpPr>
        <p:spPr/>
        <p:txBody>
          <a:bodyPr/>
          <a:lstStyle/>
          <a:p>
            <a:r>
              <a:rPr lang="en-US" dirty="0" smtClean="0"/>
              <a:t>The Indian Patriotic Association.</a:t>
            </a:r>
          </a:p>
          <a:p>
            <a:r>
              <a:rPr lang="en-US" dirty="0" smtClean="0"/>
              <a:t>The Muhammad Educational Conference.</a:t>
            </a:r>
          </a:p>
          <a:p>
            <a:r>
              <a:rPr lang="en-US" dirty="0" smtClean="0"/>
              <a:t>Muhammad Defense Association of upper India.</a:t>
            </a:r>
          </a:p>
          <a:p>
            <a:r>
              <a:rPr lang="en-US" dirty="0" smtClean="0"/>
              <a:t>Muhammad Anglo oriental Defense Association of upper India.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SCENARIO</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The failure of uprising in  1857.</a:t>
            </a:r>
          </a:p>
          <a:p>
            <a:pPr>
              <a:buFont typeface="Wingdings" pitchFamily="2" charset="2"/>
              <a:buChar char="Ø"/>
            </a:pPr>
            <a:r>
              <a:rPr lang="en-US" dirty="0" smtClean="0"/>
              <a:t>Act of 1858.</a:t>
            </a:r>
          </a:p>
          <a:p>
            <a:pPr>
              <a:buFont typeface="Wingdings" pitchFamily="2" charset="2"/>
              <a:buChar char="Ø"/>
            </a:pPr>
            <a:r>
              <a:rPr lang="en-US" dirty="0" smtClean="0"/>
              <a:t>Hindu ceased the movement and took the prospering  path. </a:t>
            </a:r>
          </a:p>
          <a:p>
            <a:pPr>
              <a:buFont typeface="Wingdings" pitchFamily="2" charset="2"/>
              <a:buChar char="Ø"/>
            </a:pPr>
            <a:r>
              <a:rPr lang="en-US" dirty="0" smtClean="0"/>
              <a:t>The colonialism has entered into India from Hindu populated cities of Bombay, Madras and Calcutta's.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t>The Persian Mughal official language replaced into English.</a:t>
            </a:r>
          </a:p>
          <a:p>
            <a:pPr>
              <a:buFont typeface="Wingdings" pitchFamily="2" charset="2"/>
              <a:buChar char="v"/>
            </a:pPr>
            <a:r>
              <a:rPr lang="en-US" dirty="0" smtClean="0"/>
              <a:t>The educational and intellectual imbalance between the two communities.</a:t>
            </a:r>
          </a:p>
          <a:p>
            <a:pPr>
              <a:buFont typeface="Wingdings" pitchFamily="2" charset="2"/>
              <a:buChar char="v"/>
            </a:pPr>
            <a:r>
              <a:rPr lang="en-US" dirty="0" smtClean="0"/>
              <a:t>Hidden hate of Hindus.</a:t>
            </a:r>
          </a:p>
          <a:p>
            <a:pPr>
              <a:buFont typeface="Wingdings" pitchFamily="2" charset="2"/>
              <a:buChar char="v"/>
            </a:pPr>
            <a:r>
              <a:rPr lang="en-US" dirty="0" smtClean="0"/>
              <a:t>Akbar’s deen-e-</a:t>
            </a:r>
            <a:r>
              <a:rPr lang="en-US" dirty="0" err="1" smtClean="0"/>
              <a:t>Elahi</a:t>
            </a:r>
            <a:r>
              <a:rPr lang="en-US" dirty="0" smtClean="0"/>
              <a:t>.</a:t>
            </a:r>
          </a:p>
          <a:p>
            <a:pPr>
              <a:buFont typeface="Wingdings" pitchFamily="2" charset="2"/>
              <a:buChar char="v"/>
            </a:pPr>
            <a:r>
              <a:rPr lang="en-US" dirty="0" smtClean="0"/>
              <a:t>Aurangzeb’s attempt to Islamize the Marathas and Sikhs.</a:t>
            </a:r>
          </a:p>
          <a:p>
            <a:pPr>
              <a:buFont typeface="Wingdings" pitchFamily="2" charset="2"/>
              <a:buChar char="v"/>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Courier New" pitchFamily="49" charset="0"/>
              <a:buChar char="o"/>
            </a:pPr>
            <a:r>
              <a:rPr lang="en-US" dirty="0" smtClean="0"/>
              <a:t>The Aria Samage movement.</a:t>
            </a:r>
          </a:p>
          <a:p>
            <a:pPr>
              <a:buFont typeface="Courier New" pitchFamily="49" charset="0"/>
              <a:buChar char="o"/>
            </a:pPr>
            <a:r>
              <a:rPr lang="en-US" dirty="0" smtClean="0"/>
              <a:t>Urdu </a:t>
            </a:r>
            <a:r>
              <a:rPr lang="en-US" dirty="0" smtClean="0"/>
              <a:t>Hindi controversy</a:t>
            </a:r>
            <a:r>
              <a:rPr lang="en-US" dirty="0" smtClean="0"/>
              <a:t>.</a:t>
            </a:r>
          </a:p>
          <a:p>
            <a:pPr>
              <a:buFont typeface="Courier New" pitchFamily="49" charset="0"/>
              <a:buChar char="o"/>
            </a:pPr>
            <a:endParaRPr lang="en-US" dirty="0" smtClean="0"/>
          </a:p>
          <a:p>
            <a:pPr>
              <a:buFont typeface="Courier New" pitchFamily="49" charset="0"/>
              <a:buChar char="o"/>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Constitutional Development</a:t>
            </a:r>
            <a:endParaRPr lang="en-US" dirty="0"/>
          </a:p>
        </p:txBody>
      </p:sp>
      <p:sp>
        <p:nvSpPr>
          <p:cNvPr id="3" name="Content Placeholder 2"/>
          <p:cNvSpPr>
            <a:spLocks noGrp="1"/>
          </p:cNvSpPr>
          <p:nvPr>
            <p:ph idx="1"/>
          </p:nvPr>
        </p:nvSpPr>
        <p:spPr/>
        <p:txBody>
          <a:bodyPr/>
          <a:lstStyle/>
          <a:p>
            <a:r>
              <a:rPr lang="en-US" dirty="0" smtClean="0"/>
              <a:t>1857  British Crown replacing East India Company. </a:t>
            </a:r>
          </a:p>
          <a:p>
            <a:r>
              <a:rPr lang="en-US" dirty="0" smtClean="0"/>
              <a:t>1861 Act provided for a legislative council 6 to 12 members.</a:t>
            </a:r>
          </a:p>
          <a:p>
            <a:r>
              <a:rPr lang="en-US" dirty="0" smtClean="0"/>
              <a:t>1862 Act 10 to 20 .</a:t>
            </a:r>
          </a:p>
          <a:p>
            <a:r>
              <a:rPr lang="en-US" dirty="0" smtClean="0"/>
              <a:t>The enlarged membership opened the way for appointment of Indian resident.</a:t>
            </a:r>
          </a:p>
          <a:p>
            <a:r>
              <a:rPr lang="en-US" dirty="0" smtClean="0"/>
              <a:t>Sir Syed Ahmed Khan companied for separate nominations for local institutions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SIR SYED AHMED KHAN </a:t>
            </a:r>
            <a:endParaRPr lang="en-US" dirty="0"/>
          </a:p>
        </p:txBody>
      </p:sp>
      <p:sp>
        <p:nvSpPr>
          <p:cNvPr id="3" name="Content Placeholder 2"/>
          <p:cNvSpPr>
            <a:spLocks noGrp="1"/>
          </p:cNvSpPr>
          <p:nvPr>
            <p:ph idx="1"/>
          </p:nvPr>
        </p:nvSpPr>
        <p:spPr/>
        <p:txBody>
          <a:bodyPr/>
          <a:lstStyle/>
          <a:p>
            <a:r>
              <a:rPr lang="en-US" dirty="0" smtClean="0"/>
              <a:t>Ali Garh Movement</a:t>
            </a:r>
            <a:r>
              <a:rPr lang="en-US" dirty="0" smtClean="0"/>
              <a:t>.</a:t>
            </a:r>
          </a:p>
          <a:p>
            <a:r>
              <a:rPr lang="en-US" dirty="0" smtClean="0"/>
              <a:t>Sir sayyid ahmed khan gave the idea of modern Muslim community that would combine the pursuit of religious and secular goals.</a:t>
            </a:r>
          </a:p>
          <a:p>
            <a:r>
              <a:rPr lang="en-US" dirty="0" smtClean="0"/>
              <a:t> </a:t>
            </a:r>
            <a:r>
              <a:rPr lang="en-US" dirty="0" smtClean="0"/>
              <a:t>secularization and modernization.</a:t>
            </a:r>
          </a:p>
          <a:p>
            <a:endParaRPr lang="en-US" dirty="0" smtClean="0"/>
          </a:p>
          <a:p>
            <a:r>
              <a:rPr lang="en-US" dirty="0" smtClean="0"/>
              <a:t>The Purpose – Strategy- Techniques.</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PURPOSE</a:t>
            </a:r>
            <a:endParaRPr lang="en-US" dirty="0"/>
          </a:p>
        </p:txBody>
      </p:sp>
      <p:sp>
        <p:nvSpPr>
          <p:cNvPr id="3" name="Content Placeholder 2"/>
          <p:cNvSpPr>
            <a:spLocks noGrp="1"/>
          </p:cNvSpPr>
          <p:nvPr>
            <p:ph idx="1"/>
          </p:nvPr>
        </p:nvSpPr>
        <p:spPr/>
        <p:txBody>
          <a:bodyPr>
            <a:normAutofit lnSpcReduction="10000"/>
          </a:bodyPr>
          <a:lstStyle/>
          <a:p>
            <a:r>
              <a:rPr lang="en-US" dirty="0" smtClean="0"/>
              <a:t>To minimize all grounds of animosity which the Muslims were likely to harbor against the </a:t>
            </a:r>
            <a:r>
              <a:rPr lang="en-US" dirty="0" smtClean="0"/>
              <a:t>British and Indian Muslims vulnerable to charges of disloyalty to their colonial masters.</a:t>
            </a:r>
            <a:endParaRPr lang="en-US" dirty="0" smtClean="0"/>
          </a:p>
          <a:p>
            <a:r>
              <a:rPr lang="en-US" dirty="0" smtClean="0"/>
              <a:t>To remove all doubts from British mind that Muslims were not loyal.</a:t>
            </a:r>
          </a:p>
          <a:p>
            <a:r>
              <a:rPr lang="en-US" dirty="0" smtClean="0"/>
              <a:t>Resale asbab-e-</a:t>
            </a:r>
            <a:r>
              <a:rPr lang="en-US" dirty="0" err="1" smtClean="0"/>
              <a:t>Baghwat</a:t>
            </a:r>
            <a:r>
              <a:rPr lang="en-US" dirty="0" smtClean="0"/>
              <a:t>-e-Hind.</a:t>
            </a:r>
          </a:p>
          <a:p>
            <a:r>
              <a:rPr lang="en-US" dirty="0" smtClean="0"/>
              <a:t>Loyal Mohammed's of India.</a:t>
            </a:r>
          </a:p>
          <a:p>
            <a:r>
              <a:rPr lang="en-US" dirty="0" smtClean="0"/>
              <a:t>Resale Ahkam-e-</a:t>
            </a:r>
            <a:r>
              <a:rPr lang="en-US" dirty="0" err="1" smtClean="0"/>
              <a:t>Taam</a:t>
            </a:r>
            <a:r>
              <a:rPr lang="en-US" dirty="0" smtClean="0"/>
              <a:t> </a:t>
            </a:r>
            <a:r>
              <a:rPr lang="en-US" dirty="0" err="1" smtClean="0"/>
              <a:t>ahl</a:t>
            </a:r>
            <a:r>
              <a:rPr lang="en-US" dirty="0" smtClean="0"/>
              <a:t>-e </a:t>
            </a:r>
            <a:r>
              <a:rPr lang="en-US" dirty="0" err="1" smtClean="0"/>
              <a:t>kitab</a:t>
            </a:r>
            <a:r>
              <a:rPr lang="en-US" dirty="0" smtClean="0"/>
              <a: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STRATEGY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To urging Muslims to acquire moderns education with emphasized on learning English language and science.</a:t>
            </a:r>
          </a:p>
          <a:p>
            <a:r>
              <a:rPr lang="en-US" dirty="0" smtClean="0"/>
              <a:t>To enable them to be good and efficient clerks and administrative jobs </a:t>
            </a:r>
            <a:r>
              <a:rPr lang="en-US" dirty="0" smtClean="0"/>
              <a:t>.</a:t>
            </a:r>
            <a:endParaRPr lang="en-US" dirty="0" smtClean="0"/>
          </a:p>
          <a:p>
            <a:r>
              <a:rPr lang="en-US" dirty="0" smtClean="0"/>
              <a:t>English would enable them to defend their religion and their legitimate position. And discharged their  social obligations and political responsibilities and work for progress and welfare of their community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Restoring this special status in part through access to modern education and in the part by winning concessions that would formalize the community’s undisputed claim to an equal share of power.</a:t>
            </a:r>
          </a:p>
          <a:p>
            <a:r>
              <a:rPr lang="en-US" dirty="0" smtClean="0"/>
              <a:t>Sir sayyid ahmed’s education reforms concerned with Urdu speaking Muslims salariat of UP ,CP, Bihar, Orissa, Bombay and Dehli.</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147</TotalTime>
  <Words>498</Words>
  <Application>Microsoft Office PowerPoint</Application>
  <PresentationFormat>On-screen Show (4:3)</PresentationFormat>
  <Paragraphs>53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Module</vt:lpstr>
      <vt:lpstr>SIR SYED AHMED KHAN</vt:lpstr>
      <vt:lpstr>THE SCENARIO</vt:lpstr>
      <vt:lpstr>Slide 3</vt:lpstr>
      <vt:lpstr>Slide 4</vt:lpstr>
      <vt:lpstr>Constitutional Development</vt:lpstr>
      <vt:lpstr>SIR SYED AHMED KHAN </vt:lpstr>
      <vt:lpstr>THE PURPOSE</vt:lpstr>
      <vt:lpstr>THE STRATEGY</vt:lpstr>
      <vt:lpstr>Slide 9</vt:lpstr>
      <vt:lpstr>Slide 10</vt:lpstr>
      <vt:lpstr>POLITICAL STAND POINT</vt:lpstr>
      <vt:lpstr>Slide 12</vt:lpstr>
      <vt:lpstr>PRACTICAL POLITICAL STEPS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 SYED AHMED KHAN</dc:title>
  <dc:creator>kc</dc:creator>
  <cp:lastModifiedBy>Room</cp:lastModifiedBy>
  <cp:revision>27</cp:revision>
  <dcterms:created xsi:type="dcterms:W3CDTF">2012-01-30T16:09:41Z</dcterms:created>
  <dcterms:modified xsi:type="dcterms:W3CDTF">2013-02-22T03:45:01Z</dcterms:modified>
</cp:coreProperties>
</file>