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BC24FE-9B35-4831-B152-E4DC5276CA5A}"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37907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C24FE-9B35-4831-B152-E4DC5276CA5A}"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135079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C24FE-9B35-4831-B152-E4DC5276CA5A}"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10927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C24FE-9B35-4831-B152-E4DC5276CA5A}"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74227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BC24FE-9B35-4831-B152-E4DC5276CA5A}"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253782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BC24FE-9B35-4831-B152-E4DC5276CA5A}"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163620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BC24FE-9B35-4831-B152-E4DC5276CA5A}"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240642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C24FE-9B35-4831-B152-E4DC5276CA5A}"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95269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C24FE-9B35-4831-B152-E4DC5276CA5A}"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16296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C24FE-9B35-4831-B152-E4DC5276CA5A}"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301351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C24FE-9B35-4831-B152-E4DC5276CA5A}"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BC7CF-A944-40A0-87C3-F234C8F4BCCC}" type="slidenum">
              <a:rPr lang="en-US" smtClean="0"/>
              <a:t>‹#›</a:t>
            </a:fld>
            <a:endParaRPr lang="en-US"/>
          </a:p>
        </p:txBody>
      </p:sp>
    </p:spTree>
    <p:extLst>
      <p:ext uri="{BB962C8B-B14F-4D97-AF65-F5344CB8AC3E}">
        <p14:creationId xmlns:p14="http://schemas.microsoft.com/office/powerpoint/2010/main" val="17447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C24FE-9B35-4831-B152-E4DC5276CA5A}" type="datetimeFigureOut">
              <a:rPr lang="en-US" smtClean="0"/>
              <a:t>2/14/2019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BC7CF-A944-40A0-87C3-F234C8F4BCCC}" type="slidenum">
              <a:rPr lang="en-US" smtClean="0"/>
              <a:t>‹#›</a:t>
            </a:fld>
            <a:endParaRPr lang="en-US"/>
          </a:p>
        </p:txBody>
      </p:sp>
    </p:spTree>
    <p:extLst>
      <p:ext uri="{BB962C8B-B14F-4D97-AF65-F5344CB8AC3E}">
        <p14:creationId xmlns:p14="http://schemas.microsoft.com/office/powerpoint/2010/main" val="156285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State, Society and Constitution</a:t>
            </a:r>
            <a:endParaRPr lang="en-US" b="1" dirty="0"/>
          </a:p>
        </p:txBody>
      </p:sp>
      <p:sp>
        <p:nvSpPr>
          <p:cNvPr id="3" name="Subtitle 2"/>
          <p:cNvSpPr>
            <a:spLocks noGrp="1"/>
          </p:cNvSpPr>
          <p:nvPr>
            <p:ph type="subTitle" idx="1"/>
          </p:nvPr>
        </p:nvSpPr>
        <p:spPr/>
        <p:txBody>
          <a:bodyPr/>
          <a:lstStyle/>
          <a:p>
            <a:r>
              <a:rPr lang="en-US" b="1" dirty="0" err="1" smtClean="0"/>
              <a:t>Bushra</a:t>
            </a:r>
            <a:r>
              <a:rPr lang="en-US" b="1" dirty="0" smtClean="0"/>
              <a:t> </a:t>
            </a:r>
            <a:r>
              <a:rPr lang="en-US" b="1" dirty="0" err="1"/>
              <a:t>J</a:t>
            </a:r>
            <a:r>
              <a:rPr lang="en-US" b="1" dirty="0" err="1" smtClean="0"/>
              <a:t>abeen</a:t>
            </a:r>
            <a:endParaRPr lang="en-US" b="1" dirty="0"/>
          </a:p>
        </p:txBody>
      </p:sp>
    </p:spTree>
    <p:extLst>
      <p:ext uri="{BB962C8B-B14F-4D97-AF65-F5344CB8AC3E}">
        <p14:creationId xmlns:p14="http://schemas.microsoft.com/office/powerpoint/2010/main" val="304424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sz="4000" b="1" dirty="0" smtClean="0"/>
              <a:t>Population</a:t>
            </a:r>
            <a:endParaRPr lang="en-US" sz="4000" b="1" dirty="0"/>
          </a:p>
        </p:txBody>
      </p:sp>
      <p:sp>
        <p:nvSpPr>
          <p:cNvPr id="3" name="Content Placeholder 2"/>
          <p:cNvSpPr>
            <a:spLocks noGrp="1"/>
          </p:cNvSpPr>
          <p:nvPr>
            <p:ph idx="1"/>
          </p:nvPr>
        </p:nvSpPr>
        <p:spPr>
          <a:xfrm>
            <a:off x="533400" y="1371600"/>
            <a:ext cx="8229600" cy="5410200"/>
          </a:xfrm>
        </p:spPr>
        <p:txBody>
          <a:bodyPr>
            <a:noAutofit/>
          </a:bodyPr>
          <a:lstStyle/>
          <a:p>
            <a:r>
              <a:rPr lang="en-US" sz="2400" b="1" dirty="0" smtClean="0"/>
              <a:t>Man is by nature is social being. He cannot survive without society. The state is an association of man living together. And we cannot , conceive the image of state without population.</a:t>
            </a:r>
          </a:p>
          <a:p>
            <a:r>
              <a:rPr lang="en-US" sz="2400" b="1" dirty="0" smtClean="0"/>
              <a:t>States has three types of inhabitants: full members called as citizens, who enjoys all rights and have to perform all duties assign by the state. Nationals of state who enjoy some rights. And the non-members called aliens, who are given only civil rights of life and property.</a:t>
            </a:r>
          </a:p>
          <a:p>
            <a:r>
              <a:rPr lang="en-US" sz="2400" b="1" dirty="0" smtClean="0"/>
              <a:t>How large should be the population?</a:t>
            </a:r>
          </a:p>
          <a:p>
            <a:r>
              <a:rPr lang="en-US" sz="2400" b="1" dirty="0" smtClean="0"/>
              <a:t>The population should not exceed the natural resources  of the country, so they can perform all needs of humanlike, culture, art, learning , industry, agriculture and  they would have civilized life. </a:t>
            </a:r>
          </a:p>
          <a:p>
            <a:endParaRPr lang="en-US" sz="2400" b="1" dirty="0"/>
          </a:p>
        </p:txBody>
      </p:sp>
    </p:spTree>
    <p:extLst>
      <p:ext uri="{BB962C8B-B14F-4D97-AF65-F5344CB8AC3E}">
        <p14:creationId xmlns:p14="http://schemas.microsoft.com/office/powerpoint/2010/main" val="11253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Territory </a:t>
            </a:r>
            <a:endParaRPr lang="en-US" sz="4000" b="1" dirty="0"/>
          </a:p>
        </p:txBody>
      </p:sp>
      <p:sp>
        <p:nvSpPr>
          <p:cNvPr id="3" name="Content Placeholder 2"/>
          <p:cNvSpPr>
            <a:spLocks noGrp="1"/>
          </p:cNvSpPr>
          <p:nvPr>
            <p:ph idx="1"/>
          </p:nvPr>
        </p:nvSpPr>
        <p:spPr/>
        <p:txBody>
          <a:bodyPr>
            <a:normAutofit fontScale="70000" lnSpcReduction="20000"/>
          </a:bodyPr>
          <a:lstStyle/>
          <a:p>
            <a:r>
              <a:rPr lang="en-US" b="1" dirty="0" smtClean="0"/>
              <a:t>This the second feature of state.</a:t>
            </a:r>
          </a:p>
          <a:p>
            <a:r>
              <a:rPr lang="en-US" b="1" dirty="0" smtClean="0"/>
              <a:t>The population of state must live on a definite portion of territory of an appropriate size. </a:t>
            </a:r>
          </a:p>
          <a:p>
            <a:r>
              <a:rPr lang="en-US" b="1" dirty="0" smtClean="0"/>
              <a:t>Common geography develops a community of interests and patriotism, a necessary element statehood. </a:t>
            </a:r>
          </a:p>
          <a:p>
            <a:r>
              <a:rPr lang="en-US" b="1" dirty="0" smtClean="0"/>
              <a:t>Jews and Europe and American did not have a state till the occupied territory</a:t>
            </a:r>
            <a:r>
              <a:rPr lang="en-US" sz="3600" b="1" dirty="0" smtClean="0"/>
              <a:t>.</a:t>
            </a:r>
          </a:p>
          <a:p>
            <a:r>
              <a:rPr lang="en-US" b="1" dirty="0" smtClean="0"/>
              <a:t>Indian Muslims of united India were nation but had no state till they got Pakistan</a:t>
            </a:r>
            <a:r>
              <a:rPr lang="en-US" sz="3600" b="1" dirty="0" smtClean="0"/>
              <a:t>.</a:t>
            </a:r>
          </a:p>
          <a:p>
            <a:r>
              <a:rPr lang="en-US" b="1" dirty="0" smtClean="0"/>
              <a:t>There are large and small states.</a:t>
            </a:r>
          </a:p>
          <a:p>
            <a:r>
              <a:rPr lang="en-US" b="1" dirty="0" smtClean="0"/>
              <a:t>The political thinkers believe, the territory must be small enough to administrate, as small states proportionately stronger than large one. But in modern times, show tendency towards large states.</a:t>
            </a:r>
            <a:endParaRPr lang="en-US" sz="3600" b="1" dirty="0" smtClean="0"/>
          </a:p>
          <a:p>
            <a:endParaRPr lang="en-US" dirty="0"/>
          </a:p>
        </p:txBody>
      </p:sp>
    </p:spTree>
    <p:extLst>
      <p:ext uri="{BB962C8B-B14F-4D97-AF65-F5344CB8AC3E}">
        <p14:creationId xmlns:p14="http://schemas.microsoft.com/office/powerpoint/2010/main" val="89702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means of communications and transport have become fast and cheap that the vast areas can mange easily.</a:t>
            </a:r>
          </a:p>
          <a:p>
            <a:r>
              <a:rPr lang="en-US" dirty="0" smtClean="0"/>
              <a:t>State dose not means lands, rivers, lakes or mountains but also the subsoil and its natural resources, its extended to three miles into sea and up to 20 miles in the sky.</a:t>
            </a:r>
          </a:p>
          <a:p>
            <a:r>
              <a:rPr lang="en-US" dirty="0" smtClean="0"/>
              <a:t>The air space of the state is not yet solved by international law due to the spacecraft and the highest flights of the latest </a:t>
            </a:r>
            <a:r>
              <a:rPr lang="en-US" dirty="0" err="1" smtClean="0"/>
              <a:t>ai</a:t>
            </a:r>
            <a:endParaRPr lang="en-US" dirty="0"/>
          </a:p>
        </p:txBody>
      </p:sp>
    </p:spTree>
    <p:extLst>
      <p:ext uri="{BB962C8B-B14F-4D97-AF65-F5344CB8AC3E}">
        <p14:creationId xmlns:p14="http://schemas.microsoft.com/office/powerpoint/2010/main" val="220764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Government</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group of people living permanently  in a territory don't form a state without government to whom they render obedience habitually.</a:t>
            </a:r>
          </a:p>
          <a:p>
            <a:r>
              <a:rPr lang="en-US" dirty="0" smtClean="0"/>
              <a:t>Without government they will not consider politically organized community.</a:t>
            </a:r>
          </a:p>
          <a:p>
            <a:r>
              <a:rPr lang="en-US" dirty="0" smtClean="0"/>
              <a:t>Government is a machinery, and  agency through which state will formulate and expressed its policies. </a:t>
            </a:r>
          </a:p>
          <a:p>
            <a:r>
              <a:rPr lang="en-US" dirty="0" smtClean="0"/>
              <a:t>State plans, act and implement its policy, laws, order, and constitution through the government.</a:t>
            </a:r>
          </a:p>
          <a:p>
            <a:r>
              <a:rPr lang="en-US" dirty="0" smtClean="0"/>
              <a:t>The government is head of the</a:t>
            </a:r>
            <a:endParaRPr lang="en-US" dirty="0"/>
          </a:p>
        </p:txBody>
      </p:sp>
    </p:spTree>
    <p:extLst>
      <p:ext uri="{BB962C8B-B14F-4D97-AF65-F5344CB8AC3E}">
        <p14:creationId xmlns:p14="http://schemas.microsoft.com/office/powerpoint/2010/main" val="777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Branches of Government</a:t>
            </a:r>
            <a:endParaRPr lang="en-US" sz="4000" b="1" dirty="0"/>
          </a:p>
        </p:txBody>
      </p:sp>
      <p:sp>
        <p:nvSpPr>
          <p:cNvPr id="3" name="Content Placeholder 2"/>
          <p:cNvSpPr>
            <a:spLocks noGrp="1"/>
          </p:cNvSpPr>
          <p:nvPr>
            <p:ph idx="1"/>
          </p:nvPr>
        </p:nvSpPr>
        <p:spPr/>
        <p:txBody>
          <a:bodyPr/>
          <a:lstStyle/>
          <a:p>
            <a:r>
              <a:rPr lang="en-US" b="1" dirty="0" smtClean="0"/>
              <a:t>Three Distinct Branches of Government</a:t>
            </a:r>
          </a:p>
          <a:p>
            <a:r>
              <a:rPr lang="en-US" b="1" dirty="0" smtClean="0"/>
              <a:t>Executives.</a:t>
            </a:r>
            <a:r>
              <a:rPr lang="en-US" b="1" dirty="0" smtClean="0"/>
              <a:t> implement law; the execute the law.</a:t>
            </a:r>
            <a:endParaRPr lang="en-US" b="1" dirty="0" smtClean="0"/>
          </a:p>
          <a:p>
            <a:r>
              <a:rPr lang="en-US" b="1" dirty="0" smtClean="0"/>
              <a:t>Legislature.</a:t>
            </a:r>
            <a:r>
              <a:rPr lang="en-US" b="1" dirty="0" smtClean="0"/>
              <a:t> make law; they enact </a:t>
            </a:r>
            <a:r>
              <a:rPr lang="en-US" b="1" dirty="0" err="1" smtClean="0"/>
              <a:t>legislati</a:t>
            </a:r>
            <a:endParaRPr lang="en-US" b="1" dirty="0" smtClean="0"/>
          </a:p>
          <a:p>
            <a:r>
              <a:rPr lang="en-US" b="1" dirty="0" smtClean="0"/>
              <a:t>judiciary</a:t>
            </a:r>
            <a:r>
              <a:rPr lang="en-US" b="1" dirty="0" smtClean="0"/>
              <a:t> interpret law; they adjudicate law on the meaning of law</a:t>
            </a:r>
            <a:endParaRPr lang="en-US" b="1" dirty="0" smtClean="0"/>
          </a:p>
          <a:p>
            <a:endParaRPr lang="en-US" b="1" dirty="0"/>
          </a:p>
        </p:txBody>
      </p:sp>
    </p:spTree>
    <p:extLst>
      <p:ext uri="{BB962C8B-B14F-4D97-AF65-F5344CB8AC3E}">
        <p14:creationId xmlns:p14="http://schemas.microsoft.com/office/powerpoint/2010/main" val="249767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Legislature </a:t>
            </a:r>
            <a:endParaRPr lang="en-US" dirty="0"/>
          </a:p>
        </p:txBody>
      </p:sp>
      <p:sp>
        <p:nvSpPr>
          <p:cNvPr id="3" name="Content Placeholder 2"/>
          <p:cNvSpPr>
            <a:spLocks noGrp="1"/>
          </p:cNvSpPr>
          <p:nvPr>
            <p:ph idx="1"/>
          </p:nvPr>
        </p:nvSpPr>
        <p:spPr/>
        <p:txBody>
          <a:bodyPr/>
          <a:lstStyle/>
          <a:p>
            <a:r>
              <a:rPr lang="en-US" b="1" dirty="0" smtClean="0"/>
              <a:t>A legislature is a governing body that makes laws and can also amend or repeal them. The word legislature comes from the Latin word for "law" — legis. In the US, each state has a legislature — made up of the elected state senators and assemblymen or women, or representatives</a:t>
            </a:r>
            <a:endParaRPr lang="en-US" dirty="0"/>
          </a:p>
        </p:txBody>
      </p:sp>
    </p:spTree>
    <p:extLst>
      <p:ext uri="{BB962C8B-B14F-4D97-AF65-F5344CB8AC3E}">
        <p14:creationId xmlns:p14="http://schemas.microsoft.com/office/powerpoint/2010/main" val="138090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Elected and responsible to the people.</a:t>
            </a:r>
          </a:p>
          <a:p>
            <a:r>
              <a:rPr lang="en-US" b="1" dirty="0" smtClean="0"/>
              <a:t>State expresses its will through legislature.</a:t>
            </a:r>
          </a:p>
          <a:p>
            <a:r>
              <a:rPr lang="en-US" b="1" dirty="0" smtClean="0"/>
              <a:t>Its laws serve as vehicle to the sovereignty of state.</a:t>
            </a:r>
          </a:p>
          <a:p>
            <a:r>
              <a:rPr lang="en-US" b="1" dirty="0" smtClean="0"/>
              <a:t>Before the advent of legislature laws were directed by mon</a:t>
            </a:r>
            <a:r>
              <a:rPr lang="en-US" dirty="0" smtClean="0"/>
              <a:t>archs</a:t>
            </a:r>
            <a:endParaRPr lang="en-US" dirty="0"/>
          </a:p>
        </p:txBody>
      </p:sp>
    </p:spTree>
    <p:extLst>
      <p:ext uri="{BB962C8B-B14F-4D97-AF65-F5344CB8AC3E}">
        <p14:creationId xmlns:p14="http://schemas.microsoft.com/office/powerpoint/2010/main" val="356478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Powers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1.Legislation, Passing laws, Establishing government budget,</a:t>
            </a:r>
          </a:p>
          <a:p>
            <a:r>
              <a:rPr lang="en-US" b="1" dirty="0" smtClean="0"/>
              <a:t>2.Representation: members may be appointed or directly or in directly elected. </a:t>
            </a:r>
          </a:p>
          <a:p>
            <a:r>
              <a:rPr lang="en-US" b="1" dirty="0" smtClean="0"/>
              <a:t>3. Scrutiny: (Investigating  the executive branch, Impeaching and removing from office members of executive and judiciary. Addressing constituent grievances. </a:t>
            </a:r>
          </a:p>
          <a:p>
            <a:r>
              <a:rPr lang="en-US" b="1" dirty="0" smtClean="0"/>
              <a:t>4.Political recruitment: Confirming executives appointments. Approving treaties.</a:t>
            </a:r>
          </a:p>
          <a:p>
            <a:endParaRPr lang="en-US" dirty="0"/>
          </a:p>
        </p:txBody>
      </p:sp>
    </p:spTree>
    <p:extLst>
      <p:ext uri="{BB962C8B-B14F-4D97-AF65-F5344CB8AC3E}">
        <p14:creationId xmlns:p14="http://schemas.microsoft.com/office/powerpoint/2010/main" val="291906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Executives </a:t>
            </a:r>
            <a:endParaRPr lang="en-US" sz="4000" b="1" dirty="0"/>
          </a:p>
        </p:txBody>
      </p:sp>
      <p:sp>
        <p:nvSpPr>
          <p:cNvPr id="3" name="Content Placeholder 2"/>
          <p:cNvSpPr>
            <a:spLocks noGrp="1"/>
          </p:cNvSpPr>
          <p:nvPr>
            <p:ph idx="1"/>
          </p:nvPr>
        </p:nvSpPr>
        <p:spPr/>
        <p:txBody>
          <a:bodyPr>
            <a:normAutofit fontScale="92500" lnSpcReduction="10000"/>
          </a:bodyPr>
          <a:lstStyle/>
          <a:p>
            <a:r>
              <a:rPr lang="en-US" b="1" dirty="0" smtClean="0"/>
              <a:t>Political system can run without constitution, assemblies, judiciary and even political parties but cannot survive without the of an executive branch to formulate government policy and its implementation.</a:t>
            </a:r>
          </a:p>
          <a:p>
            <a:r>
              <a:rPr lang="en-US" b="1" dirty="0" smtClean="0"/>
              <a:t>Executives are the oldest branch of all governments.</a:t>
            </a:r>
          </a:p>
          <a:p>
            <a:r>
              <a:rPr lang="en-US" b="1" dirty="0" smtClean="0"/>
              <a:t>It is “ the apex of power in a political system at which policy is formed and through which it is executed.</a:t>
            </a:r>
          </a:p>
          <a:p>
            <a:endParaRPr lang="en-US" dirty="0"/>
          </a:p>
        </p:txBody>
      </p:sp>
    </p:spTree>
    <p:extLst>
      <p:ext uri="{BB962C8B-B14F-4D97-AF65-F5344CB8AC3E}">
        <p14:creationId xmlns:p14="http://schemas.microsoft.com/office/powerpoint/2010/main" val="298698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Political Executive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One that is elected by the people for a specific period is called the political executive. Political leaders who take the big decisions fall in this category. </a:t>
            </a:r>
          </a:p>
          <a:p>
            <a:r>
              <a:rPr lang="en-US" b="1" dirty="0" smtClean="0"/>
              <a:t>They makes law and policies. They are elected by the people and can be changed in the next election</a:t>
            </a:r>
            <a:r>
              <a:rPr lang="en-US" dirty="0" smtClean="0"/>
              <a:t>. </a:t>
            </a:r>
            <a:endParaRPr lang="en-US" b="1" dirty="0" smtClean="0"/>
          </a:p>
          <a:p>
            <a:r>
              <a:rPr lang="en-US" b="1" dirty="0" smtClean="0"/>
              <a:t>Head of the state.  Ceremonial or nominal (Britain and India) elected directly(president of America enjoys all powers) or indirectly (India) or nominated (Australia)</a:t>
            </a:r>
          </a:p>
          <a:p>
            <a:r>
              <a:rPr lang="en-US" b="1" dirty="0" smtClean="0"/>
              <a:t>The highest authority of the executives.</a:t>
            </a:r>
          </a:p>
          <a:p>
            <a:r>
              <a:rPr lang="en-US" b="1" dirty="0" smtClean="0"/>
              <a:t>Head of the government.</a:t>
            </a:r>
          </a:p>
          <a:p>
            <a:r>
              <a:rPr lang="en-US" b="1" dirty="0" smtClean="0"/>
              <a:t>Head of the government (Prime Minister)</a:t>
            </a:r>
          </a:p>
          <a:p>
            <a:r>
              <a:rPr lang="en-US" b="1" dirty="0" smtClean="0"/>
              <a:t>In America  president has both designations</a:t>
            </a:r>
            <a:r>
              <a:rPr lang="en-US" dirty="0" smtClean="0"/>
              <a:t>.</a:t>
            </a:r>
          </a:p>
          <a:p>
            <a:endParaRPr lang="en-US" dirty="0" smtClean="0"/>
          </a:p>
          <a:p>
            <a:endParaRPr lang="en-US" dirty="0"/>
          </a:p>
        </p:txBody>
      </p:sp>
    </p:spTree>
    <p:extLst>
      <p:ext uri="{BB962C8B-B14F-4D97-AF65-F5344CB8AC3E}">
        <p14:creationId xmlns:p14="http://schemas.microsoft.com/office/powerpoint/2010/main" val="168573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STATE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To ordinary man it means as sort of policeman writ large.</a:t>
            </a:r>
          </a:p>
          <a:p>
            <a:r>
              <a:rPr lang="en-US" b="1" dirty="0" smtClean="0"/>
              <a:t>To philosopher Hobbes it appears as “a giant who’s body is composed of the countless bodies of human being.</a:t>
            </a:r>
          </a:p>
          <a:p>
            <a:r>
              <a:rPr lang="en-US" b="1" dirty="0" smtClean="0"/>
              <a:t>The Hindus understood it as “</a:t>
            </a:r>
            <a:r>
              <a:rPr lang="en-US" b="1" dirty="0" err="1" smtClean="0"/>
              <a:t>Danda</a:t>
            </a:r>
            <a:r>
              <a:rPr lang="en-US" b="1" dirty="0" smtClean="0"/>
              <a:t>” or power.</a:t>
            </a:r>
          </a:p>
          <a:p>
            <a:r>
              <a:rPr lang="en-US" b="1" dirty="0" smtClean="0"/>
              <a:t>To Muslim, in middle ages  the state was kingly power.</a:t>
            </a:r>
          </a:p>
          <a:p>
            <a:r>
              <a:rPr lang="en-US" b="1" dirty="0" smtClean="0"/>
              <a:t>Modern writers called it as general joint –stock company or living organs.</a:t>
            </a:r>
          </a:p>
          <a:p>
            <a:r>
              <a:rPr lang="en-US" b="1" dirty="0" smtClean="0"/>
              <a:t>The idealists, consider it as moral personality an image of god on earth. </a:t>
            </a:r>
          </a:p>
          <a:p>
            <a:r>
              <a:rPr lang="en-US" b="1" dirty="0" smtClean="0"/>
              <a:t>The French king Louis (1638-1715 styled himself as Sun-king and claimed “I am state”.</a:t>
            </a:r>
          </a:p>
          <a:p>
            <a:endParaRPr lang="en-US" dirty="0"/>
          </a:p>
        </p:txBody>
      </p:sp>
    </p:spTree>
    <p:extLst>
      <p:ext uri="{BB962C8B-B14F-4D97-AF65-F5344CB8AC3E}">
        <p14:creationId xmlns:p14="http://schemas.microsoft.com/office/powerpoint/2010/main" val="24645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Executive Government/Council of Ministers/Cabinet</a:t>
            </a:r>
            <a:endParaRPr lang="en-US" dirty="0"/>
          </a:p>
        </p:txBody>
      </p:sp>
      <p:sp>
        <p:nvSpPr>
          <p:cNvPr id="3" name="Content Placeholder 2"/>
          <p:cNvSpPr>
            <a:spLocks noGrp="1"/>
          </p:cNvSpPr>
          <p:nvPr>
            <p:ph idx="1"/>
          </p:nvPr>
        </p:nvSpPr>
        <p:spPr/>
        <p:txBody>
          <a:bodyPr>
            <a:normAutofit fontScale="92500"/>
          </a:bodyPr>
          <a:lstStyle/>
          <a:p>
            <a:r>
              <a:rPr lang="en-US" b="1" dirty="0" smtClean="0"/>
              <a:t>“Executive Government” broadly refers to the arm of government responsible for carrying out or administering laws enacted by the legislature. The term is also used in relation to Ministers from the governing party who make policy decisions and are responsible for the administration of government. </a:t>
            </a:r>
          </a:p>
          <a:p>
            <a:r>
              <a:rPr lang="en-US" b="1" dirty="0" smtClean="0"/>
              <a:t>The real powers exercised by the council of ministers/cabinet</a:t>
            </a:r>
          </a:p>
          <a:p>
            <a:endParaRPr lang="en-US" dirty="0"/>
          </a:p>
        </p:txBody>
      </p:sp>
    </p:spTree>
    <p:extLst>
      <p:ext uri="{BB962C8B-B14F-4D97-AF65-F5344CB8AC3E}">
        <p14:creationId xmlns:p14="http://schemas.microsoft.com/office/powerpoint/2010/main" val="405619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political executives</a:t>
            </a:r>
            <a:endParaRPr lang="en-US" dirty="0"/>
          </a:p>
        </p:txBody>
      </p:sp>
      <p:sp>
        <p:nvSpPr>
          <p:cNvPr id="3" name="Content Placeholder 2"/>
          <p:cNvSpPr>
            <a:spLocks noGrp="1"/>
          </p:cNvSpPr>
          <p:nvPr>
            <p:ph idx="1"/>
          </p:nvPr>
        </p:nvSpPr>
        <p:spPr/>
        <p:txBody>
          <a:bodyPr>
            <a:normAutofit fontScale="70000" lnSpcReduction="20000"/>
          </a:bodyPr>
          <a:lstStyle/>
          <a:p>
            <a:r>
              <a:rPr lang="en-US" sz="3600" b="1" dirty="0" smtClean="0"/>
              <a:t>Ceremonial Duties </a:t>
            </a:r>
            <a:r>
              <a:rPr lang="en-US" b="1" dirty="0" smtClean="0"/>
              <a:t>(heads Of State, Foreign Visits, International Conferences, Ratification Of Treaties, Legislation)</a:t>
            </a:r>
          </a:p>
          <a:p>
            <a:r>
              <a:rPr lang="en-US" sz="3600" b="1" dirty="0" smtClean="0"/>
              <a:t>Control Of Policy-making Leadership</a:t>
            </a:r>
            <a:r>
              <a:rPr lang="en-US" b="1" dirty="0" smtClean="0"/>
              <a:t>( Govern, Persuasion/Direction, Legislative Initiative process work</a:t>
            </a:r>
          </a:p>
          <a:p>
            <a:r>
              <a:rPr lang="en-US" sz="3600" b="1" dirty="0" smtClean="0"/>
              <a:t>Popular Political Leadership</a:t>
            </a:r>
            <a:r>
              <a:rPr lang="en-US" b="1" dirty="0" smtClean="0"/>
              <a:t>( stability and legitimacy of regime, mobilize support, cooperation of general public, repression and ideological manipulation</a:t>
            </a:r>
          </a:p>
          <a:p>
            <a:r>
              <a:rPr lang="en-US" sz="3600" b="1" dirty="0" smtClean="0"/>
              <a:t>Bureaucratic Management (top management charged running the machinery of government, bureaucrats engaged to administer policy areas.</a:t>
            </a:r>
          </a:p>
          <a:p>
            <a:r>
              <a:rPr lang="en-US" sz="4000" b="1" dirty="0" smtClean="0"/>
              <a:t>Crises Response </a:t>
            </a:r>
            <a:r>
              <a:rPr lang="en-US" b="1" dirty="0" smtClean="0"/>
              <a:t>(to declare state of emergency, </a:t>
            </a:r>
            <a:r>
              <a:rPr lang="en-US" b="1" dirty="0" err="1" smtClean="0"/>
              <a:t>dictorial</a:t>
            </a:r>
            <a:r>
              <a:rPr lang="en-US" b="1" dirty="0" smtClean="0"/>
              <a:t> powers in times of war, natural disasters, terrorist threats, industrial unrest and civil disorder</a:t>
            </a:r>
          </a:p>
          <a:p>
            <a:endParaRPr lang="en-US" dirty="0"/>
          </a:p>
        </p:txBody>
      </p:sp>
    </p:spTree>
    <p:extLst>
      <p:ext uri="{BB962C8B-B14F-4D97-AF65-F5344CB8AC3E}">
        <p14:creationId xmlns:p14="http://schemas.microsoft.com/office/powerpoint/2010/main" val="227862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Permanent/ Official Executive/Civil Servants/ Bureaucrat</a:t>
            </a:r>
            <a:endParaRPr lang="en-US" dirty="0"/>
          </a:p>
        </p:txBody>
      </p:sp>
      <p:sp>
        <p:nvSpPr>
          <p:cNvPr id="3" name="Content Placeholder 2"/>
          <p:cNvSpPr>
            <a:spLocks noGrp="1"/>
          </p:cNvSpPr>
          <p:nvPr>
            <p:ph idx="1"/>
          </p:nvPr>
        </p:nvSpPr>
        <p:spPr/>
        <p:txBody>
          <a:bodyPr/>
          <a:lstStyle/>
          <a:p>
            <a:r>
              <a:rPr lang="en-US" b="1" dirty="0" smtClean="0"/>
              <a:t>In this second category, people are appointed on a long-term basis. This is called the permanent executive or civil servants.</a:t>
            </a:r>
          </a:p>
          <a:p>
            <a:r>
              <a:rPr lang="en-US" b="1" dirty="0" smtClean="0"/>
              <a:t>They are appointed help the president or parliamentary government to run the system.</a:t>
            </a:r>
          </a:p>
          <a:p>
            <a:r>
              <a:rPr lang="en-US" b="1" dirty="0" smtClean="0"/>
              <a:t>they function in impartial manners and retire after the expiry of the tenure</a:t>
            </a:r>
            <a:endParaRPr lang="en-US" b="1" dirty="0"/>
          </a:p>
        </p:txBody>
      </p:sp>
    </p:spTree>
    <p:extLst>
      <p:ext uri="{BB962C8B-B14F-4D97-AF65-F5344CB8AC3E}">
        <p14:creationId xmlns:p14="http://schemas.microsoft.com/office/powerpoint/2010/main" val="150527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Bureaucracies</a:t>
            </a:r>
            <a:endParaRPr lang="en-US" dirty="0"/>
          </a:p>
        </p:txBody>
      </p:sp>
      <p:sp>
        <p:nvSpPr>
          <p:cNvPr id="3" name="Content Placeholder 2"/>
          <p:cNvSpPr>
            <a:spLocks noGrp="1"/>
          </p:cNvSpPr>
          <p:nvPr>
            <p:ph idx="1"/>
          </p:nvPr>
        </p:nvSpPr>
        <p:spPr/>
        <p:txBody>
          <a:bodyPr>
            <a:normAutofit fontScale="85000" lnSpcReduction="10000"/>
          </a:bodyPr>
          <a:lstStyle/>
          <a:p>
            <a:r>
              <a:rPr lang="en-US" sz="3300" b="1" dirty="0" smtClean="0"/>
              <a:t>Carrying out administrations </a:t>
            </a:r>
            <a:r>
              <a:rPr lang="en-US" b="1" dirty="0" smtClean="0"/>
              <a:t>( how to implement policy, the degree of political control, their capacity as policy advice.</a:t>
            </a:r>
          </a:p>
          <a:p>
            <a:r>
              <a:rPr lang="en-US" sz="3300" b="1" dirty="0" smtClean="0"/>
              <a:t>Offering policy advice </a:t>
            </a:r>
            <a:r>
              <a:rPr lang="en-US" b="1" dirty="0" smtClean="0"/>
              <a:t>(as chief source of the policy information and advice available to the government, outlining the policy options available to the ministers, reviewing policy proposals. They should be politically neutral  </a:t>
            </a:r>
          </a:p>
          <a:p>
            <a:r>
              <a:rPr lang="en-US" sz="3300" b="1" dirty="0" smtClean="0"/>
              <a:t>Articulating and aggregating interests</a:t>
            </a:r>
            <a:r>
              <a:rPr lang="en-US" b="1" dirty="0" smtClean="0"/>
              <a:t>. To combine organized interests and government agencies.</a:t>
            </a:r>
          </a:p>
          <a:p>
            <a:r>
              <a:rPr lang="en-US" sz="3300" b="1" dirty="0" smtClean="0"/>
              <a:t>Maintaining political system and stability</a:t>
            </a:r>
            <a:r>
              <a:rPr lang="en-US" b="1" dirty="0" smtClean="0"/>
              <a:t>.</a:t>
            </a:r>
            <a:endParaRPr lang="en-US" b="1" dirty="0"/>
          </a:p>
        </p:txBody>
      </p:sp>
    </p:spTree>
    <p:extLst>
      <p:ext uri="{BB962C8B-B14F-4D97-AF65-F5344CB8AC3E}">
        <p14:creationId xmlns:p14="http://schemas.microsoft.com/office/powerpoint/2010/main" val="128708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Judiciary </a:t>
            </a:r>
            <a:endParaRPr lang="en-US" sz="4000" dirty="0"/>
          </a:p>
        </p:txBody>
      </p:sp>
      <p:sp>
        <p:nvSpPr>
          <p:cNvPr id="3" name="Content Placeholder 2"/>
          <p:cNvSpPr>
            <a:spLocks noGrp="1"/>
          </p:cNvSpPr>
          <p:nvPr>
            <p:ph idx="1"/>
          </p:nvPr>
        </p:nvSpPr>
        <p:spPr/>
        <p:txBody>
          <a:bodyPr>
            <a:normAutofit fontScale="92500" lnSpcReduction="20000"/>
          </a:bodyPr>
          <a:lstStyle/>
          <a:p>
            <a:r>
              <a:rPr lang="en-US" b="1" dirty="0" smtClean="0"/>
              <a:t>Judicial branch is “The court systems of local, state, and federal governments, responsible for interpreting the laws passed by the legislative branch and enforced by the executive branch. Courts and judges make up the judicial branch of our government. </a:t>
            </a:r>
          </a:p>
          <a:p>
            <a:r>
              <a:rPr lang="en-US" b="1" dirty="0" smtClean="0"/>
              <a:t>There are three separate court levels in this branch, District Courts, Court of Appeals, and the Supreme Court. The Constitution created the Supreme Court and gave the power of establishing other courts</a:t>
            </a:r>
            <a:endParaRPr lang="en-US" dirty="0"/>
          </a:p>
        </p:txBody>
      </p:sp>
    </p:spTree>
    <p:extLst>
      <p:ext uri="{BB962C8B-B14F-4D97-AF65-F5344CB8AC3E}">
        <p14:creationId xmlns:p14="http://schemas.microsoft.com/office/powerpoint/2010/main" val="498771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Functions of Judiciary</a:t>
            </a:r>
            <a:endParaRPr lang="en-US" sz="4000" dirty="0"/>
          </a:p>
        </p:txBody>
      </p:sp>
      <p:sp>
        <p:nvSpPr>
          <p:cNvPr id="3" name="Content Placeholder 2"/>
          <p:cNvSpPr>
            <a:spLocks noGrp="1"/>
          </p:cNvSpPr>
          <p:nvPr>
            <p:ph idx="1"/>
          </p:nvPr>
        </p:nvSpPr>
        <p:spPr/>
        <p:txBody>
          <a:bodyPr>
            <a:normAutofit fontScale="70000" lnSpcReduction="20000"/>
          </a:bodyPr>
          <a:lstStyle/>
          <a:p>
            <a:r>
              <a:rPr lang="en-US" b="1" dirty="0" smtClean="0"/>
              <a:t>Adjudication (Decide Question on Dispute, Make Official Decisions Upon Legal Disputes, Enforcement Of Justice.</a:t>
            </a:r>
          </a:p>
          <a:p>
            <a:r>
              <a:rPr lang="en-US" b="1" dirty="0" smtClean="0"/>
              <a:t>Arbitration (Consider Fact And Decide Who Is Right And Who Is Wrong,</a:t>
            </a:r>
          </a:p>
          <a:p>
            <a:r>
              <a:rPr lang="en-US" b="1" dirty="0" smtClean="0"/>
              <a:t>The Courts Review And Explain Laws..</a:t>
            </a:r>
          </a:p>
          <a:p>
            <a:r>
              <a:rPr lang="en-US" b="1" dirty="0" smtClean="0"/>
              <a:t>Decide If A Law Goes Against The Constitution. </a:t>
            </a:r>
          </a:p>
          <a:p>
            <a:r>
              <a:rPr lang="en-US" b="1" dirty="0" smtClean="0"/>
              <a:t>Interpret the Law, While The Ability to enact and Enforce those Laws Is Left to The Legislative And Executive Branches. </a:t>
            </a:r>
          </a:p>
          <a:p>
            <a:r>
              <a:rPr lang="en-US" b="1" dirty="0" smtClean="0"/>
              <a:t>Stabilize And Support Existing Political System (Law Or Necessity Or Doctrine Of Necessity.</a:t>
            </a:r>
          </a:p>
          <a:p>
            <a:r>
              <a:rPr lang="en-US" b="1" dirty="0" smtClean="0"/>
              <a:t>Political Face Of Judiciary. Many Popular Or Unpopular, Unjust Or Just Decisions have been made On the Political Reasons</a:t>
            </a:r>
          </a:p>
          <a:p>
            <a:endParaRPr lang="en-US" dirty="0"/>
          </a:p>
        </p:txBody>
      </p:sp>
    </p:spTree>
    <p:extLst>
      <p:ext uri="{BB962C8B-B14F-4D97-AF65-F5344CB8AC3E}">
        <p14:creationId xmlns:p14="http://schemas.microsoft.com/office/powerpoint/2010/main" val="412128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Sovereignty</a:t>
            </a:r>
            <a:endParaRPr lang="en-US" sz="4000" dirty="0"/>
          </a:p>
        </p:txBody>
      </p:sp>
      <p:sp>
        <p:nvSpPr>
          <p:cNvPr id="3" name="Content Placeholder 2"/>
          <p:cNvSpPr>
            <a:spLocks noGrp="1"/>
          </p:cNvSpPr>
          <p:nvPr>
            <p:ph idx="1"/>
          </p:nvPr>
        </p:nvSpPr>
        <p:spPr/>
        <p:txBody>
          <a:bodyPr/>
          <a:lstStyle/>
          <a:p>
            <a:r>
              <a:rPr lang="en-US" b="1" dirty="0" smtClean="0"/>
              <a:t>The fourth element state is the “state sovereignty”. It means original and ultimate power exercised over all persons and associations within the boundaries of state.</a:t>
            </a:r>
          </a:p>
          <a:p>
            <a:r>
              <a:rPr lang="en-US" b="1" dirty="0" smtClean="0"/>
              <a:t>The internally means state is supreme over all persons and associations,</a:t>
            </a:r>
          </a:p>
          <a:p>
            <a:r>
              <a:rPr lang="en-US" b="1" dirty="0" smtClean="0"/>
              <a:t> and external independence of state means it is independent of all foreign control or power</a:t>
            </a:r>
            <a:endParaRPr lang="en-US" b="1" dirty="0"/>
          </a:p>
        </p:txBody>
      </p:sp>
    </p:spTree>
    <p:extLst>
      <p:ext uri="{BB962C8B-B14F-4D97-AF65-F5344CB8AC3E}">
        <p14:creationId xmlns:p14="http://schemas.microsoft.com/office/powerpoint/2010/main" val="138315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Hall an international writer defines state as “the marks of an independent are that the community consisting it is permanently established for a political end, that is possesses a defined territory, and that it is independent of external control.</a:t>
            </a:r>
          </a:p>
          <a:p>
            <a:r>
              <a:rPr lang="en-US" dirty="0" smtClean="0"/>
              <a:t>Woodrow Wilson defines in a simple way” a people organized for law within a definite territory.</a:t>
            </a:r>
          </a:p>
          <a:p>
            <a:r>
              <a:rPr lang="en-US" dirty="0" smtClean="0"/>
              <a:t>Malvern defines state as “ an association which , acting through law as promulgated by a government, endowed to this end with a forced power, maintains within community territory, demarcated the universal external conditions of social order.</a:t>
            </a:r>
          </a:p>
          <a:p>
            <a:endParaRPr lang="en-US" dirty="0"/>
          </a:p>
        </p:txBody>
      </p:sp>
    </p:spTree>
    <p:extLst>
      <p:ext uri="{BB962C8B-B14F-4D97-AF65-F5344CB8AC3E}">
        <p14:creationId xmlns:p14="http://schemas.microsoft.com/office/powerpoint/2010/main" val="2496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 state system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It has been argued that if men were not organized into nations and willing to obey their governments no international relations would have been possible </a:t>
            </a:r>
          </a:p>
          <a:p>
            <a:r>
              <a:rPr lang="en-US" dirty="0" smtClean="0"/>
              <a:t>Some scholars, on the other hand, argue that the nation state system is fast disappearing. </a:t>
            </a:r>
          </a:p>
          <a:p>
            <a:r>
              <a:rPr lang="en-US" dirty="0" smtClean="0"/>
              <a:t>John </a:t>
            </a:r>
            <a:r>
              <a:rPr lang="en-US" dirty="0" err="1" smtClean="0"/>
              <a:t>Herz</a:t>
            </a:r>
            <a:r>
              <a:rPr lang="en-US" dirty="0" smtClean="0"/>
              <a:t> says, that the traditional concept of nation state has become outdated because the state is no longer capable to protect its citizen as the war involves nuclear, psychological and economic weapons </a:t>
            </a:r>
          </a:p>
          <a:p>
            <a:endParaRPr lang="en-US" dirty="0"/>
          </a:p>
        </p:txBody>
      </p:sp>
    </p:spTree>
    <p:extLst>
      <p:ext uri="{BB962C8B-B14F-4D97-AF65-F5344CB8AC3E}">
        <p14:creationId xmlns:p14="http://schemas.microsoft.com/office/powerpoint/2010/main" val="214045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According to Palmer “the nation state system is the pattern of political life in which people are separately organized into sovereign states that interact with one another in varying degrees and in varying ways” For the protection of their national interests. These nation states resort to methods of peaceful influence, and when these fail they choice to forcible means. </a:t>
            </a:r>
          </a:p>
          <a:p>
            <a:endParaRPr lang="en-US" dirty="0"/>
          </a:p>
        </p:txBody>
      </p:sp>
    </p:spTree>
    <p:extLst>
      <p:ext uri="{BB962C8B-B14F-4D97-AF65-F5344CB8AC3E}">
        <p14:creationId xmlns:p14="http://schemas.microsoft.com/office/powerpoint/2010/main" val="2218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ORIGIN OF NATION STATE </a:t>
            </a:r>
            <a:endParaRPr lang="en-US" sz="4000" b="1" dirty="0"/>
          </a:p>
        </p:txBody>
      </p:sp>
      <p:sp>
        <p:nvSpPr>
          <p:cNvPr id="3" name="Content Placeholder 2"/>
          <p:cNvSpPr>
            <a:spLocks noGrp="1"/>
          </p:cNvSpPr>
          <p:nvPr>
            <p:ph idx="1"/>
          </p:nvPr>
        </p:nvSpPr>
        <p:spPr/>
        <p:txBody>
          <a:bodyPr>
            <a:normAutofit fontScale="85000" lnSpcReduction="10000"/>
          </a:bodyPr>
          <a:lstStyle/>
          <a:p>
            <a:r>
              <a:rPr lang="en-US" dirty="0" smtClean="0"/>
              <a:t>The origin of nation state system can be traced back to the signing of the treaty of Westphalia in 1648. </a:t>
            </a:r>
          </a:p>
          <a:p>
            <a:r>
              <a:rPr lang="en-US" dirty="0" smtClean="0"/>
              <a:t>Even before it the state existed and they entered into relations with each others but they were not sovereign states as their authority was restrained by the Roman Church and the Roman Empire .</a:t>
            </a:r>
          </a:p>
          <a:p>
            <a:r>
              <a:rPr lang="en-US" dirty="0" smtClean="0"/>
              <a:t>It means that the treaty of Westphalia recognized the sovereign nature of the state and henceforth the supreme authority shall be recognized with the state.</a:t>
            </a:r>
          </a:p>
          <a:p>
            <a:r>
              <a:rPr lang="en-US" dirty="0" smtClean="0"/>
              <a:t>State shall be free from internal and external control. </a:t>
            </a:r>
          </a:p>
          <a:p>
            <a:endParaRPr lang="en-US" dirty="0" smtClean="0"/>
          </a:p>
          <a:p>
            <a:endParaRPr lang="en-US" dirty="0"/>
          </a:p>
        </p:txBody>
      </p:sp>
    </p:spTree>
    <p:extLst>
      <p:ext uri="{BB962C8B-B14F-4D97-AF65-F5344CB8AC3E}">
        <p14:creationId xmlns:p14="http://schemas.microsoft.com/office/powerpoint/2010/main" val="251945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Peace of West</a:t>
            </a:r>
            <a:r>
              <a:rPr lang="en-US" sz="4000" dirty="0" smtClean="0"/>
              <a:t>ph</a:t>
            </a:r>
            <a:r>
              <a:rPr lang="en-US" dirty="0" smtClean="0"/>
              <a:t>alia</a:t>
            </a:r>
            <a:endParaRPr lang="en-US" dirty="0"/>
          </a:p>
        </p:txBody>
      </p:sp>
      <p:sp>
        <p:nvSpPr>
          <p:cNvPr id="3" name="Content Placeholder 2"/>
          <p:cNvSpPr>
            <a:spLocks noGrp="1"/>
          </p:cNvSpPr>
          <p:nvPr>
            <p:ph idx="1"/>
          </p:nvPr>
        </p:nvSpPr>
        <p:spPr/>
        <p:txBody>
          <a:bodyPr/>
          <a:lstStyle/>
          <a:p>
            <a:r>
              <a:rPr lang="en-US" dirty="0" smtClean="0"/>
              <a:t> </a:t>
            </a:r>
            <a:r>
              <a:rPr lang="en-US" b="1" dirty="0" smtClean="0"/>
              <a:t>European</a:t>
            </a:r>
            <a:r>
              <a:rPr lang="en-US" dirty="0" smtClean="0"/>
              <a:t> settlements of 1648, which brought to an end the Eighty Years' War between Spain and the Dutch and the German phase of the Thirty Years' War. The peace was negotiated, from 1644, in the Westphalia towns of Munster and Osnabruck. The Spanish-Dutch treaty was signed on January 30, 1648.</a:t>
            </a:r>
          </a:p>
          <a:p>
            <a:endParaRPr lang="en-US" dirty="0"/>
          </a:p>
        </p:txBody>
      </p:sp>
    </p:spTree>
    <p:extLst>
      <p:ext uri="{BB962C8B-B14F-4D97-AF65-F5344CB8AC3E}">
        <p14:creationId xmlns:p14="http://schemas.microsoft.com/office/powerpoint/2010/main" val="319667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ORIGIN OF NATION STATE SYSTEM</a:t>
            </a:r>
            <a:endParaRPr lang="en-US" sz="4000" b="1" dirty="0"/>
          </a:p>
        </p:txBody>
      </p:sp>
      <p:sp>
        <p:nvSpPr>
          <p:cNvPr id="3" name="Content Placeholder 2"/>
          <p:cNvSpPr>
            <a:spLocks noGrp="1"/>
          </p:cNvSpPr>
          <p:nvPr>
            <p:ph idx="1"/>
          </p:nvPr>
        </p:nvSpPr>
        <p:spPr/>
        <p:txBody>
          <a:bodyPr>
            <a:normAutofit fontScale="92500" lnSpcReduction="20000"/>
          </a:bodyPr>
          <a:lstStyle/>
          <a:p>
            <a:r>
              <a:rPr lang="en-US" dirty="0" smtClean="0"/>
              <a:t>Resultantly such countries, as England, France, Germany, and Spain shook off the authority of the pope and became Nation State .</a:t>
            </a:r>
          </a:p>
          <a:p>
            <a:r>
              <a:rPr lang="en-US" dirty="0" smtClean="0"/>
              <a:t>In the course of time Nation State underwent further development and changes on account of the rise of representative government, industrial revolution, change in population, growth of International law, development of diplomacy, growing interdependence of state in economic sphere, and the expansion of the nation state system to non western world. </a:t>
            </a:r>
          </a:p>
          <a:p>
            <a:endParaRPr lang="en-US" dirty="0"/>
          </a:p>
        </p:txBody>
      </p:sp>
    </p:spTree>
    <p:extLst>
      <p:ext uri="{BB962C8B-B14F-4D97-AF65-F5344CB8AC3E}">
        <p14:creationId xmlns:p14="http://schemas.microsoft.com/office/powerpoint/2010/main" val="213596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ELEMENTS OF MODERN NATION STATE</a:t>
            </a:r>
            <a:endParaRPr lang="en-US" b="1" dirty="0"/>
          </a:p>
        </p:txBody>
      </p:sp>
      <p:sp>
        <p:nvSpPr>
          <p:cNvPr id="3" name="Content Placeholder 2"/>
          <p:cNvSpPr>
            <a:spLocks noGrp="1"/>
          </p:cNvSpPr>
          <p:nvPr>
            <p:ph idx="1"/>
          </p:nvPr>
        </p:nvSpPr>
        <p:spPr/>
        <p:txBody>
          <a:bodyPr/>
          <a:lstStyle/>
          <a:p>
            <a:r>
              <a:rPr lang="en-US" b="1" dirty="0" smtClean="0"/>
              <a:t>The elements of Nation State are</a:t>
            </a:r>
            <a:r>
              <a:rPr lang="en-US" dirty="0" smtClean="0"/>
              <a:t>:</a:t>
            </a:r>
          </a:p>
          <a:p>
            <a:r>
              <a:rPr lang="en-US" b="1" dirty="0" smtClean="0"/>
              <a:t>population and Territorial Integrity (physical bases of state)</a:t>
            </a:r>
          </a:p>
          <a:p>
            <a:r>
              <a:rPr lang="en-US" b="1" dirty="0" smtClean="0"/>
              <a:t>Sovereignty, and government (political or spiritual bases of the state.</a:t>
            </a:r>
          </a:p>
          <a:p>
            <a:r>
              <a:rPr lang="en-US" b="1" dirty="0" smtClean="0"/>
              <a:t> Legal Equality,</a:t>
            </a:r>
          </a:p>
          <a:p>
            <a:endParaRPr lang="en-US" dirty="0"/>
          </a:p>
        </p:txBody>
      </p:sp>
    </p:spTree>
    <p:extLst>
      <p:ext uri="{BB962C8B-B14F-4D97-AF65-F5344CB8AC3E}">
        <p14:creationId xmlns:p14="http://schemas.microsoft.com/office/powerpoint/2010/main" val="363104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1959</Words>
  <Application>Microsoft Office PowerPoint</Application>
  <PresentationFormat>On-screen Show (4:3)</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State, Society and Constitution</vt:lpstr>
      <vt:lpstr>MEANING OF STATE</vt:lpstr>
      <vt:lpstr>State </vt:lpstr>
      <vt:lpstr>Nation state system  </vt:lpstr>
      <vt:lpstr>PowerPoint Presentation</vt:lpstr>
      <vt:lpstr>ORIGIN OF NATION STATE </vt:lpstr>
      <vt:lpstr>Peace of Westphalia</vt:lpstr>
      <vt:lpstr>ORIGIN OF NATION STATE SYSTEM</vt:lpstr>
      <vt:lpstr>ELEMENTS OF MODERN NATION STATE</vt:lpstr>
      <vt:lpstr>Population</vt:lpstr>
      <vt:lpstr>Territory </vt:lpstr>
      <vt:lpstr>PowerPoint Presentation</vt:lpstr>
      <vt:lpstr>Government </vt:lpstr>
      <vt:lpstr>Branches of Government</vt:lpstr>
      <vt:lpstr>Legislature </vt:lpstr>
      <vt:lpstr>PowerPoint Presentation</vt:lpstr>
      <vt:lpstr>Powers</vt:lpstr>
      <vt:lpstr>Executives </vt:lpstr>
      <vt:lpstr>Political Executive</vt:lpstr>
      <vt:lpstr>Executive Government/Council of Ministers/Cabinet</vt:lpstr>
      <vt:lpstr>Functions of political executives</vt:lpstr>
      <vt:lpstr>Permanent/ Official Executive/Civil Servants/ Bureaucrat</vt:lpstr>
      <vt:lpstr>Functions of Bureaucracies</vt:lpstr>
      <vt:lpstr>Judiciary </vt:lpstr>
      <vt:lpstr>Functions of Judiciary</vt:lpstr>
      <vt:lpstr>Sovereignty</vt:lpstr>
    </vt:vector>
  </TitlesOfParts>
  <Company>MyCompanyName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Society and Constitution</dc:title>
  <dc:creator>MyUserName</dc:creator>
  <cp:lastModifiedBy>MyUserName</cp:lastModifiedBy>
  <cp:revision>59</cp:revision>
  <dcterms:created xsi:type="dcterms:W3CDTF">2019-02-14T04:58:20Z</dcterms:created>
  <dcterms:modified xsi:type="dcterms:W3CDTF">2019-02-14T05:36:57Z</dcterms:modified>
</cp:coreProperties>
</file>