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7CE3E-DAFA-4A16-9E7C-A11229C72ED0}" v="573" dt="2023-03-05T16:27:39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68478-DDF2-4989-A3FE-BAAD0736D4A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BFE6C9-F81F-4125-833F-F586576D513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Combine</a:t>
          </a:r>
        </a:p>
      </dgm:t>
    </dgm:pt>
    <dgm:pt modelId="{6865DD5E-44B0-4CB2-8EB6-CA4D0C8ABF7A}" type="parTrans" cxnId="{46A1A949-CB7D-4160-98B6-C55E9F9A4629}">
      <dgm:prSet/>
      <dgm:spPr/>
      <dgm:t>
        <a:bodyPr/>
        <a:lstStyle/>
        <a:p>
          <a:endParaRPr lang="en-US"/>
        </a:p>
      </dgm:t>
    </dgm:pt>
    <dgm:pt modelId="{791FD753-1B2C-4719-B404-B7812A993E4D}" type="sibTrans" cxnId="{46A1A949-CB7D-4160-98B6-C55E9F9A4629}">
      <dgm:prSet/>
      <dgm:spPr/>
      <dgm:t>
        <a:bodyPr/>
        <a:lstStyle/>
        <a:p>
          <a:endParaRPr lang="en-US"/>
        </a:p>
      </dgm:t>
    </dgm:pt>
    <dgm:pt modelId="{977D7E35-E144-4EB7-A93D-D96598D346E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Combine a rational approach to leadership with a concern for people and ethics.</a:t>
          </a:r>
        </a:p>
      </dgm:t>
    </dgm:pt>
    <dgm:pt modelId="{E253C18B-5676-47E7-9A18-4B34EA27D0EF}" type="parTrans" cxnId="{ED42EC05-AA05-4853-8304-04DFECFA0269}">
      <dgm:prSet/>
      <dgm:spPr/>
      <dgm:t>
        <a:bodyPr/>
        <a:lstStyle/>
        <a:p>
          <a:endParaRPr lang="en-US"/>
        </a:p>
      </dgm:t>
    </dgm:pt>
    <dgm:pt modelId="{740CABC9-9548-45C4-A881-34D60D1C5DFA}" type="sibTrans" cxnId="{ED42EC05-AA05-4853-8304-04DFECFA0269}">
      <dgm:prSet/>
      <dgm:spPr/>
      <dgm:t>
        <a:bodyPr/>
        <a:lstStyle/>
        <a:p>
          <a:endParaRPr lang="en-US"/>
        </a:p>
      </dgm:t>
    </dgm:pt>
    <dgm:pt modelId="{577973CF-9DD7-4819-8F45-EA3A6354AA38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Recognize</a:t>
          </a:r>
        </a:p>
      </dgm:t>
    </dgm:pt>
    <dgm:pt modelId="{CC87D400-7050-4C48-B641-D7BC8C90860F}" type="parTrans" cxnId="{BCD4E95F-B943-4C07-9744-C944395143E8}">
      <dgm:prSet/>
      <dgm:spPr/>
      <dgm:t>
        <a:bodyPr/>
        <a:lstStyle/>
        <a:p>
          <a:endParaRPr lang="en-US"/>
        </a:p>
      </dgm:t>
    </dgm:pt>
    <dgm:pt modelId="{582E6FDB-EA4A-4F5F-8DF2-0A889134466D}" type="sibTrans" cxnId="{BCD4E95F-B943-4C07-9744-C944395143E8}">
      <dgm:prSet/>
      <dgm:spPr/>
      <dgm:t>
        <a:bodyPr/>
        <a:lstStyle/>
        <a:p>
          <a:endParaRPr lang="en-US"/>
        </a:p>
      </dgm:t>
    </dgm:pt>
    <dgm:pt modelId="{5CE53799-F11B-4ED8-8580-F3DFF5F21C14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Recognize your own stage of moral development and ways to accelerate your moral maturation.</a:t>
          </a:r>
        </a:p>
      </dgm:t>
    </dgm:pt>
    <dgm:pt modelId="{00ADAE66-CF37-404D-BCA7-829A578BA3D1}" type="parTrans" cxnId="{EAD68F36-DA50-401C-A8A6-9770D7940231}">
      <dgm:prSet/>
      <dgm:spPr/>
      <dgm:t>
        <a:bodyPr/>
        <a:lstStyle/>
        <a:p>
          <a:endParaRPr lang="en-US"/>
        </a:p>
      </dgm:t>
    </dgm:pt>
    <dgm:pt modelId="{C2DD24A2-C89F-4C3E-955B-E9B8A4B75F62}" type="sibTrans" cxnId="{EAD68F36-DA50-401C-A8A6-9770D7940231}">
      <dgm:prSet/>
      <dgm:spPr/>
      <dgm:t>
        <a:bodyPr/>
        <a:lstStyle/>
        <a:p>
          <a:endParaRPr lang="en-US"/>
        </a:p>
      </dgm:t>
    </dgm:pt>
    <dgm:pt modelId="{779A9398-51AF-4D2A-B5B6-C3A516325D6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Apply</a:t>
          </a:r>
        </a:p>
      </dgm:t>
    </dgm:pt>
    <dgm:pt modelId="{1EE87BAB-F225-4796-B702-A8AB86EE033C}" type="parTrans" cxnId="{581D4421-3ECC-4CCF-B5C2-FE030F4985F1}">
      <dgm:prSet/>
      <dgm:spPr/>
      <dgm:t>
        <a:bodyPr/>
        <a:lstStyle/>
        <a:p>
          <a:endParaRPr lang="en-US"/>
        </a:p>
      </dgm:t>
    </dgm:pt>
    <dgm:pt modelId="{6577C607-099C-45B1-801B-3A58FD23DDE8}" type="sibTrans" cxnId="{581D4421-3ECC-4CCF-B5C2-FE030F4985F1}">
      <dgm:prSet/>
      <dgm:spPr/>
      <dgm:t>
        <a:bodyPr/>
        <a:lstStyle/>
        <a:p>
          <a:endParaRPr lang="en-US"/>
        </a:p>
      </dgm:t>
    </dgm:pt>
    <dgm:pt modelId="{ECF460BF-00D6-4811-BD1C-DB77122B1C8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Apply the principles of stewardship and servant leadership.</a:t>
          </a:r>
        </a:p>
      </dgm:t>
    </dgm:pt>
    <dgm:pt modelId="{44257E89-FE48-4226-924D-6CEC89ABBA94}" type="parTrans" cxnId="{E132520D-0568-4E00-9490-F02A17AF4D6D}">
      <dgm:prSet/>
      <dgm:spPr/>
      <dgm:t>
        <a:bodyPr/>
        <a:lstStyle/>
        <a:p>
          <a:endParaRPr lang="en-US"/>
        </a:p>
      </dgm:t>
    </dgm:pt>
    <dgm:pt modelId="{BEDB1085-F586-4F69-B5EA-EDB55016B759}" type="sibTrans" cxnId="{E132520D-0568-4E00-9490-F02A17AF4D6D}">
      <dgm:prSet/>
      <dgm:spPr/>
      <dgm:t>
        <a:bodyPr/>
        <a:lstStyle/>
        <a:p>
          <a:endParaRPr lang="en-US"/>
        </a:p>
      </dgm:t>
    </dgm:pt>
    <dgm:pt modelId="{F24CD8B9-EEE2-459B-B69E-E2895F9121EC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Know and use</a:t>
          </a:r>
        </a:p>
      </dgm:t>
    </dgm:pt>
    <dgm:pt modelId="{1EE77634-607D-4272-A1E5-69D30D965E05}" type="parTrans" cxnId="{80C3A084-1AB7-4849-B8B4-4D6EB8BB52DA}">
      <dgm:prSet/>
      <dgm:spPr/>
      <dgm:t>
        <a:bodyPr/>
        <a:lstStyle/>
        <a:p>
          <a:endParaRPr lang="en-US"/>
        </a:p>
      </dgm:t>
    </dgm:pt>
    <dgm:pt modelId="{8BE56EBB-2EB2-4133-AAB8-812D87A7A124}" type="sibTrans" cxnId="{80C3A084-1AB7-4849-B8B4-4D6EB8BB52DA}">
      <dgm:prSet/>
      <dgm:spPr/>
      <dgm:t>
        <a:bodyPr/>
        <a:lstStyle/>
        <a:p>
          <a:endParaRPr lang="en-US"/>
        </a:p>
      </dgm:t>
    </dgm:pt>
    <dgm:pt modelId="{80AC66BA-F065-410B-8D13-F275175D0B19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Know and use mechanisms that enhance an ethical organizational culture.</a:t>
          </a:r>
        </a:p>
      </dgm:t>
    </dgm:pt>
    <dgm:pt modelId="{D5D0AFA5-DCC3-4830-9189-44DA2C81049B}" type="parTrans" cxnId="{59179092-187B-40C2-AB19-F22C72D1B646}">
      <dgm:prSet/>
      <dgm:spPr/>
      <dgm:t>
        <a:bodyPr/>
        <a:lstStyle/>
        <a:p>
          <a:endParaRPr lang="en-US"/>
        </a:p>
      </dgm:t>
    </dgm:pt>
    <dgm:pt modelId="{441D5B6E-8CBB-4920-9F33-EAB5D7B9CD72}" type="sibTrans" cxnId="{59179092-187B-40C2-AB19-F22C72D1B646}">
      <dgm:prSet/>
      <dgm:spPr/>
      <dgm:t>
        <a:bodyPr/>
        <a:lstStyle/>
        <a:p>
          <a:endParaRPr lang="en-US"/>
        </a:p>
      </dgm:t>
    </dgm:pt>
    <dgm:pt modelId="{3174F5D5-29F9-4A6D-9B5D-6A8F549FEF9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Recognize</a:t>
          </a:r>
        </a:p>
      </dgm:t>
    </dgm:pt>
    <dgm:pt modelId="{0BE08C98-506B-41D9-84E7-F57994C507B0}" type="parTrans" cxnId="{65F37418-82E5-4CC0-B4E5-67B1A1898049}">
      <dgm:prSet/>
      <dgm:spPr/>
      <dgm:t>
        <a:bodyPr/>
        <a:lstStyle/>
        <a:p>
          <a:endParaRPr lang="en-US"/>
        </a:p>
      </dgm:t>
    </dgm:pt>
    <dgm:pt modelId="{D7BE92AD-D21E-48EF-A2AC-4383B254388C}" type="sibTrans" cxnId="{65F37418-82E5-4CC0-B4E5-67B1A1898049}">
      <dgm:prSet/>
      <dgm:spPr/>
      <dgm:t>
        <a:bodyPr/>
        <a:lstStyle/>
        <a:p>
          <a:endParaRPr lang="en-US"/>
        </a:p>
      </dgm:t>
    </dgm:pt>
    <dgm:pt modelId="{6398A0C0-9ECB-4DC4-8497-043ECDB5C88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Recognize courage in others and unlock your own potential to live and act courageously.</a:t>
          </a:r>
        </a:p>
      </dgm:t>
    </dgm:pt>
    <dgm:pt modelId="{A269E3BA-7CF4-4B34-99B3-98EAAD78677F}" type="parTrans" cxnId="{0E45D1AC-57E1-4FEF-B12D-C9D7AE13CE62}">
      <dgm:prSet/>
      <dgm:spPr/>
      <dgm:t>
        <a:bodyPr/>
        <a:lstStyle/>
        <a:p>
          <a:endParaRPr lang="en-US"/>
        </a:p>
      </dgm:t>
    </dgm:pt>
    <dgm:pt modelId="{E396794F-A886-4EA9-BA59-A23E20DA1E18}" type="sibTrans" cxnId="{0E45D1AC-57E1-4FEF-B12D-C9D7AE13CE62}">
      <dgm:prSet/>
      <dgm:spPr/>
      <dgm:t>
        <a:bodyPr/>
        <a:lstStyle/>
        <a:p>
          <a:endParaRPr lang="en-US"/>
        </a:p>
      </dgm:t>
    </dgm:pt>
    <dgm:pt modelId="{3F64EB77-C08F-4BA6-B7E9-B53AC6227CDD}" type="pres">
      <dgm:prSet presAssocID="{5B968478-DDF2-4989-A3FE-BAAD0736D4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726C7-4CDD-4087-B023-9F8A318A4371}" type="pres">
      <dgm:prSet presAssocID="{45BFE6C9-F81F-4125-833F-F586576D5137}" presName="linNode" presStyleCnt="0"/>
      <dgm:spPr/>
    </dgm:pt>
    <dgm:pt modelId="{90AF1C93-FAB4-43D4-A0B0-37CD31DD22D9}" type="pres">
      <dgm:prSet presAssocID="{45BFE6C9-F81F-4125-833F-F586576D5137}" presName="parentText" presStyleLbl="solidFgAcc1" presStyleIdx="0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69919615-D599-4A1E-BD9C-1DF58AA7FDE0}" type="pres">
      <dgm:prSet presAssocID="{45BFE6C9-F81F-4125-833F-F586576D5137}" presName="descendantText" presStyleLbl="alignNode1" presStyleIdx="0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5FCBE7A2-F976-40EF-BB3C-637AF6D6E92B}" type="pres">
      <dgm:prSet presAssocID="{791FD753-1B2C-4719-B404-B7812A993E4D}" presName="sp" presStyleCnt="0"/>
      <dgm:spPr/>
    </dgm:pt>
    <dgm:pt modelId="{E1AC5F1B-C703-4D56-A573-5B596CD4BE6C}" type="pres">
      <dgm:prSet presAssocID="{577973CF-9DD7-4819-8F45-EA3A6354AA38}" presName="linNode" presStyleCnt="0"/>
      <dgm:spPr/>
    </dgm:pt>
    <dgm:pt modelId="{9407E28A-D3F1-4A09-BA87-41C2CF3363CD}" type="pres">
      <dgm:prSet presAssocID="{577973CF-9DD7-4819-8F45-EA3A6354AA38}" presName="parentText" presStyleLbl="solidFgAcc1" presStyleIdx="1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F9FA5133-2F84-41B4-A35A-B51F9291F851}" type="pres">
      <dgm:prSet presAssocID="{577973CF-9DD7-4819-8F45-EA3A6354AA38}" presName="descendantText" presStyleLbl="alignNode1" presStyleIdx="1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62575E53-6C29-47DB-BB7A-DDB0747008C0}" type="pres">
      <dgm:prSet presAssocID="{582E6FDB-EA4A-4F5F-8DF2-0A889134466D}" presName="sp" presStyleCnt="0"/>
      <dgm:spPr/>
    </dgm:pt>
    <dgm:pt modelId="{4D410C00-F94D-4B70-9D07-A8BB61BBBAF6}" type="pres">
      <dgm:prSet presAssocID="{779A9398-51AF-4D2A-B5B6-C3A516325D63}" presName="linNode" presStyleCnt="0"/>
      <dgm:spPr/>
    </dgm:pt>
    <dgm:pt modelId="{DF0B01FA-D6D6-414E-9A24-2D6905EC578C}" type="pres">
      <dgm:prSet presAssocID="{779A9398-51AF-4D2A-B5B6-C3A516325D63}" presName="parentText" presStyleLbl="solidFgAcc1" presStyleIdx="2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1C1F104-411E-4E42-AB60-8B94B5D65669}" type="pres">
      <dgm:prSet presAssocID="{779A9398-51AF-4D2A-B5B6-C3A516325D63}" presName="descendantText" presStyleLbl="alignNode1" presStyleIdx="2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0DFD8C62-9089-4C64-8C3B-90957DEDAA80}" type="pres">
      <dgm:prSet presAssocID="{6577C607-099C-45B1-801B-3A58FD23DDE8}" presName="sp" presStyleCnt="0"/>
      <dgm:spPr/>
    </dgm:pt>
    <dgm:pt modelId="{7DE893E0-BD1D-4DE7-8FEC-BDD72F761DF4}" type="pres">
      <dgm:prSet presAssocID="{F24CD8B9-EEE2-459B-B69E-E2895F9121EC}" presName="linNode" presStyleCnt="0"/>
      <dgm:spPr/>
    </dgm:pt>
    <dgm:pt modelId="{15F1F9C9-F1C1-4B96-890D-086E8BB5BC87}" type="pres">
      <dgm:prSet presAssocID="{F24CD8B9-EEE2-459B-B69E-E2895F9121EC}" presName="parentText" presStyleLbl="solidFgAcc1" presStyleIdx="3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C7B192F1-A9CB-4302-AC08-E99AB265B7E4}" type="pres">
      <dgm:prSet presAssocID="{F24CD8B9-EEE2-459B-B69E-E2895F9121EC}" presName="descendantText" presStyleLbl="alignNode1" presStyleIdx="3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A631896A-81AB-475C-B0CB-D73AC96BBD37}" type="pres">
      <dgm:prSet presAssocID="{8BE56EBB-2EB2-4133-AAB8-812D87A7A124}" presName="sp" presStyleCnt="0"/>
      <dgm:spPr/>
    </dgm:pt>
    <dgm:pt modelId="{A659246D-FAE1-4081-8682-FE278AD8845E}" type="pres">
      <dgm:prSet presAssocID="{3174F5D5-29F9-4A6D-9B5D-6A8F549FEF92}" presName="linNode" presStyleCnt="0"/>
      <dgm:spPr/>
    </dgm:pt>
    <dgm:pt modelId="{1BA74AA5-CCC9-4BA4-B291-4B041C092B11}" type="pres">
      <dgm:prSet presAssocID="{3174F5D5-29F9-4A6D-9B5D-6A8F549FEF92}" presName="parentText" presStyleLbl="solidFgAcc1" presStyleIdx="4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E62E3FF-4FCC-4946-B135-6D04728C3918}" type="pres">
      <dgm:prSet presAssocID="{3174F5D5-29F9-4A6D-9B5D-6A8F549FEF92}" presName="descendantText" presStyleLbl="alignNode1" presStyleIdx="4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10A34787-FF22-4972-9EA8-5BE12C579498}" type="presOf" srcId="{ECF460BF-00D6-4811-BD1C-DB77122B1C80}" destId="{01C1F104-411E-4E42-AB60-8B94B5D65669}" srcOrd="0" destOrd="0" presId="urn:microsoft.com/office/officeart/2016/7/layout/VerticalHollowActionList"/>
    <dgm:cxn modelId="{4024D33E-53AA-4F68-9F3A-AA80081FBC60}" type="presOf" srcId="{F24CD8B9-EEE2-459B-B69E-E2895F9121EC}" destId="{15F1F9C9-F1C1-4B96-890D-086E8BB5BC87}" srcOrd="0" destOrd="0" presId="urn:microsoft.com/office/officeart/2016/7/layout/VerticalHollowActionList"/>
    <dgm:cxn modelId="{0E45D1AC-57E1-4FEF-B12D-C9D7AE13CE62}" srcId="{3174F5D5-29F9-4A6D-9B5D-6A8F549FEF92}" destId="{6398A0C0-9ECB-4DC4-8497-043ECDB5C880}" srcOrd="0" destOrd="0" parTransId="{A269E3BA-7CF4-4B34-99B3-98EAAD78677F}" sibTransId="{E396794F-A886-4EA9-BA59-A23E20DA1E18}"/>
    <dgm:cxn modelId="{BCD4E95F-B943-4C07-9744-C944395143E8}" srcId="{5B968478-DDF2-4989-A3FE-BAAD0736D4A1}" destId="{577973CF-9DD7-4819-8F45-EA3A6354AA38}" srcOrd="1" destOrd="0" parTransId="{CC87D400-7050-4C48-B641-D7BC8C90860F}" sibTransId="{582E6FDB-EA4A-4F5F-8DF2-0A889134466D}"/>
    <dgm:cxn modelId="{ED42EC05-AA05-4853-8304-04DFECFA0269}" srcId="{45BFE6C9-F81F-4125-833F-F586576D5137}" destId="{977D7E35-E144-4EB7-A93D-D96598D346E6}" srcOrd="0" destOrd="0" parTransId="{E253C18B-5676-47E7-9A18-4B34EA27D0EF}" sibTransId="{740CABC9-9548-45C4-A881-34D60D1C5DFA}"/>
    <dgm:cxn modelId="{BB2025CF-E138-4A64-9236-9D5286CC07F3}" type="presOf" srcId="{5B968478-DDF2-4989-A3FE-BAAD0736D4A1}" destId="{3F64EB77-C08F-4BA6-B7E9-B53AC6227CDD}" srcOrd="0" destOrd="0" presId="urn:microsoft.com/office/officeart/2016/7/layout/VerticalHollowActionList"/>
    <dgm:cxn modelId="{E132520D-0568-4E00-9490-F02A17AF4D6D}" srcId="{779A9398-51AF-4D2A-B5B6-C3A516325D63}" destId="{ECF460BF-00D6-4811-BD1C-DB77122B1C80}" srcOrd="0" destOrd="0" parTransId="{44257E89-FE48-4226-924D-6CEC89ABBA94}" sibTransId="{BEDB1085-F586-4F69-B5EA-EDB55016B759}"/>
    <dgm:cxn modelId="{59179092-187B-40C2-AB19-F22C72D1B646}" srcId="{F24CD8B9-EEE2-459B-B69E-E2895F9121EC}" destId="{80AC66BA-F065-410B-8D13-F275175D0B19}" srcOrd="0" destOrd="0" parTransId="{D5D0AFA5-DCC3-4830-9189-44DA2C81049B}" sibTransId="{441D5B6E-8CBB-4920-9F33-EAB5D7B9CD72}"/>
    <dgm:cxn modelId="{EA440A82-54BE-4327-A3F8-4CF260E9C6D9}" type="presOf" srcId="{577973CF-9DD7-4819-8F45-EA3A6354AA38}" destId="{9407E28A-D3F1-4A09-BA87-41C2CF3363CD}" srcOrd="0" destOrd="0" presId="urn:microsoft.com/office/officeart/2016/7/layout/VerticalHollowActionList"/>
    <dgm:cxn modelId="{63B020D5-7F66-40FB-874D-9A2983300ED5}" type="presOf" srcId="{80AC66BA-F065-410B-8D13-F275175D0B19}" destId="{C7B192F1-A9CB-4302-AC08-E99AB265B7E4}" srcOrd="0" destOrd="0" presId="urn:microsoft.com/office/officeart/2016/7/layout/VerticalHollowActionList"/>
    <dgm:cxn modelId="{B8D1242D-52E1-4495-BEF4-D7CA3AFB6665}" type="presOf" srcId="{5CE53799-F11B-4ED8-8580-F3DFF5F21C14}" destId="{F9FA5133-2F84-41B4-A35A-B51F9291F851}" srcOrd="0" destOrd="0" presId="urn:microsoft.com/office/officeart/2016/7/layout/VerticalHollowActionList"/>
    <dgm:cxn modelId="{36AD2D49-6D1A-4DB2-8744-F4E6081D7EE9}" type="presOf" srcId="{779A9398-51AF-4D2A-B5B6-C3A516325D63}" destId="{DF0B01FA-D6D6-414E-9A24-2D6905EC578C}" srcOrd="0" destOrd="0" presId="urn:microsoft.com/office/officeart/2016/7/layout/VerticalHollowActionList"/>
    <dgm:cxn modelId="{A9A715EE-6A1B-4625-B8F5-D05481006736}" type="presOf" srcId="{3174F5D5-29F9-4A6D-9B5D-6A8F549FEF92}" destId="{1BA74AA5-CCC9-4BA4-B291-4B041C092B11}" srcOrd="0" destOrd="0" presId="urn:microsoft.com/office/officeart/2016/7/layout/VerticalHollowActionList"/>
    <dgm:cxn modelId="{FAA87481-E7A8-46B3-A95E-3D758E7A23F9}" type="presOf" srcId="{45BFE6C9-F81F-4125-833F-F586576D5137}" destId="{90AF1C93-FAB4-43D4-A0B0-37CD31DD22D9}" srcOrd="0" destOrd="0" presId="urn:microsoft.com/office/officeart/2016/7/layout/VerticalHollowActionList"/>
    <dgm:cxn modelId="{441CD040-152F-4844-B2DE-6AA8CE6B7DA3}" type="presOf" srcId="{6398A0C0-9ECB-4DC4-8497-043ECDB5C880}" destId="{0E62E3FF-4FCC-4946-B135-6D04728C3918}" srcOrd="0" destOrd="0" presId="urn:microsoft.com/office/officeart/2016/7/layout/VerticalHollowActionList"/>
    <dgm:cxn modelId="{46A1A949-CB7D-4160-98B6-C55E9F9A4629}" srcId="{5B968478-DDF2-4989-A3FE-BAAD0736D4A1}" destId="{45BFE6C9-F81F-4125-833F-F586576D5137}" srcOrd="0" destOrd="0" parTransId="{6865DD5E-44B0-4CB2-8EB6-CA4D0C8ABF7A}" sibTransId="{791FD753-1B2C-4719-B404-B7812A993E4D}"/>
    <dgm:cxn modelId="{9C9C7D5B-A68E-472D-BEEB-E1B5E0546E08}" type="presOf" srcId="{977D7E35-E144-4EB7-A93D-D96598D346E6}" destId="{69919615-D599-4A1E-BD9C-1DF58AA7FDE0}" srcOrd="0" destOrd="0" presId="urn:microsoft.com/office/officeart/2016/7/layout/VerticalHollowActionList"/>
    <dgm:cxn modelId="{581D4421-3ECC-4CCF-B5C2-FE030F4985F1}" srcId="{5B968478-DDF2-4989-A3FE-BAAD0736D4A1}" destId="{779A9398-51AF-4D2A-B5B6-C3A516325D63}" srcOrd="2" destOrd="0" parTransId="{1EE87BAB-F225-4796-B702-A8AB86EE033C}" sibTransId="{6577C607-099C-45B1-801B-3A58FD23DDE8}"/>
    <dgm:cxn modelId="{80C3A084-1AB7-4849-B8B4-4D6EB8BB52DA}" srcId="{5B968478-DDF2-4989-A3FE-BAAD0736D4A1}" destId="{F24CD8B9-EEE2-459B-B69E-E2895F9121EC}" srcOrd="3" destOrd="0" parTransId="{1EE77634-607D-4272-A1E5-69D30D965E05}" sibTransId="{8BE56EBB-2EB2-4133-AAB8-812D87A7A124}"/>
    <dgm:cxn modelId="{EAD68F36-DA50-401C-A8A6-9770D7940231}" srcId="{577973CF-9DD7-4819-8F45-EA3A6354AA38}" destId="{5CE53799-F11B-4ED8-8580-F3DFF5F21C14}" srcOrd="0" destOrd="0" parTransId="{00ADAE66-CF37-404D-BCA7-829A578BA3D1}" sibTransId="{C2DD24A2-C89F-4C3E-955B-E9B8A4B75F62}"/>
    <dgm:cxn modelId="{65F37418-82E5-4CC0-B4E5-67B1A1898049}" srcId="{5B968478-DDF2-4989-A3FE-BAAD0736D4A1}" destId="{3174F5D5-29F9-4A6D-9B5D-6A8F549FEF92}" srcOrd="4" destOrd="0" parTransId="{0BE08C98-506B-41D9-84E7-F57994C507B0}" sibTransId="{D7BE92AD-D21E-48EF-A2AC-4383B254388C}"/>
    <dgm:cxn modelId="{9AFADAA4-A956-4A5E-8CD0-4790CE6857BE}" type="presParOf" srcId="{3F64EB77-C08F-4BA6-B7E9-B53AC6227CDD}" destId="{6F7726C7-4CDD-4087-B023-9F8A318A4371}" srcOrd="0" destOrd="0" presId="urn:microsoft.com/office/officeart/2016/7/layout/VerticalHollowActionList"/>
    <dgm:cxn modelId="{1B666A56-82EF-4055-A469-8657FE28C2FD}" type="presParOf" srcId="{6F7726C7-4CDD-4087-B023-9F8A318A4371}" destId="{90AF1C93-FAB4-43D4-A0B0-37CD31DD22D9}" srcOrd="0" destOrd="0" presId="urn:microsoft.com/office/officeart/2016/7/layout/VerticalHollowActionList"/>
    <dgm:cxn modelId="{086353C9-A1DB-46A8-8581-951E7AB1DF25}" type="presParOf" srcId="{6F7726C7-4CDD-4087-B023-9F8A318A4371}" destId="{69919615-D599-4A1E-BD9C-1DF58AA7FDE0}" srcOrd="1" destOrd="0" presId="urn:microsoft.com/office/officeart/2016/7/layout/VerticalHollowActionList"/>
    <dgm:cxn modelId="{751736E9-4A08-4CC2-BEDA-A0A4A16CFBF8}" type="presParOf" srcId="{3F64EB77-C08F-4BA6-B7E9-B53AC6227CDD}" destId="{5FCBE7A2-F976-40EF-BB3C-637AF6D6E92B}" srcOrd="1" destOrd="0" presId="urn:microsoft.com/office/officeart/2016/7/layout/VerticalHollowActionList"/>
    <dgm:cxn modelId="{6F4FD6A7-F4F9-42EB-980B-8698B3496D89}" type="presParOf" srcId="{3F64EB77-C08F-4BA6-B7E9-B53AC6227CDD}" destId="{E1AC5F1B-C703-4D56-A573-5B596CD4BE6C}" srcOrd="2" destOrd="0" presId="urn:microsoft.com/office/officeart/2016/7/layout/VerticalHollowActionList"/>
    <dgm:cxn modelId="{60615BAA-77A9-49D0-9BBD-ACDB6347935E}" type="presParOf" srcId="{E1AC5F1B-C703-4D56-A573-5B596CD4BE6C}" destId="{9407E28A-D3F1-4A09-BA87-41C2CF3363CD}" srcOrd="0" destOrd="0" presId="urn:microsoft.com/office/officeart/2016/7/layout/VerticalHollowActionList"/>
    <dgm:cxn modelId="{7708B209-4805-4DE9-A7D0-5A21875C79B2}" type="presParOf" srcId="{E1AC5F1B-C703-4D56-A573-5B596CD4BE6C}" destId="{F9FA5133-2F84-41B4-A35A-B51F9291F851}" srcOrd="1" destOrd="0" presId="urn:microsoft.com/office/officeart/2016/7/layout/VerticalHollowActionList"/>
    <dgm:cxn modelId="{160E14BD-23D0-4977-A493-3260701CDA88}" type="presParOf" srcId="{3F64EB77-C08F-4BA6-B7E9-B53AC6227CDD}" destId="{62575E53-6C29-47DB-BB7A-DDB0747008C0}" srcOrd="3" destOrd="0" presId="urn:microsoft.com/office/officeart/2016/7/layout/VerticalHollowActionList"/>
    <dgm:cxn modelId="{3235F2E5-A9E3-4145-B2CC-C7AD56168B86}" type="presParOf" srcId="{3F64EB77-C08F-4BA6-B7E9-B53AC6227CDD}" destId="{4D410C00-F94D-4B70-9D07-A8BB61BBBAF6}" srcOrd="4" destOrd="0" presId="urn:microsoft.com/office/officeart/2016/7/layout/VerticalHollowActionList"/>
    <dgm:cxn modelId="{0B41C013-1592-4996-AA93-F750E8817CC5}" type="presParOf" srcId="{4D410C00-F94D-4B70-9D07-A8BB61BBBAF6}" destId="{DF0B01FA-D6D6-414E-9A24-2D6905EC578C}" srcOrd="0" destOrd="0" presId="urn:microsoft.com/office/officeart/2016/7/layout/VerticalHollowActionList"/>
    <dgm:cxn modelId="{0BF8F476-CA2F-4BCA-BC15-F2E1677C5AFA}" type="presParOf" srcId="{4D410C00-F94D-4B70-9D07-A8BB61BBBAF6}" destId="{01C1F104-411E-4E42-AB60-8B94B5D65669}" srcOrd="1" destOrd="0" presId="urn:microsoft.com/office/officeart/2016/7/layout/VerticalHollowActionList"/>
    <dgm:cxn modelId="{33B9A24A-24F2-4892-A799-07402A21FD3A}" type="presParOf" srcId="{3F64EB77-C08F-4BA6-B7E9-B53AC6227CDD}" destId="{0DFD8C62-9089-4C64-8C3B-90957DEDAA80}" srcOrd="5" destOrd="0" presId="urn:microsoft.com/office/officeart/2016/7/layout/VerticalHollowActionList"/>
    <dgm:cxn modelId="{F8316DFA-CDEF-49AC-88E2-29D719EF4E36}" type="presParOf" srcId="{3F64EB77-C08F-4BA6-B7E9-B53AC6227CDD}" destId="{7DE893E0-BD1D-4DE7-8FEC-BDD72F761DF4}" srcOrd="6" destOrd="0" presId="urn:microsoft.com/office/officeart/2016/7/layout/VerticalHollowActionList"/>
    <dgm:cxn modelId="{A9E914F0-915C-4FDC-BC17-610585964C74}" type="presParOf" srcId="{7DE893E0-BD1D-4DE7-8FEC-BDD72F761DF4}" destId="{15F1F9C9-F1C1-4B96-890D-086E8BB5BC87}" srcOrd="0" destOrd="0" presId="urn:microsoft.com/office/officeart/2016/7/layout/VerticalHollowActionList"/>
    <dgm:cxn modelId="{E00B40FB-D0FE-4528-B4EB-08C1F5341926}" type="presParOf" srcId="{7DE893E0-BD1D-4DE7-8FEC-BDD72F761DF4}" destId="{C7B192F1-A9CB-4302-AC08-E99AB265B7E4}" srcOrd="1" destOrd="0" presId="urn:microsoft.com/office/officeart/2016/7/layout/VerticalHollowActionList"/>
    <dgm:cxn modelId="{B49C2459-5B62-4B37-AE38-DCD7CE20622E}" type="presParOf" srcId="{3F64EB77-C08F-4BA6-B7E9-B53AC6227CDD}" destId="{A631896A-81AB-475C-B0CB-D73AC96BBD37}" srcOrd="7" destOrd="0" presId="urn:microsoft.com/office/officeart/2016/7/layout/VerticalHollowActionList"/>
    <dgm:cxn modelId="{D2B7DD76-0B61-4086-9F88-6DE3B4E3DF99}" type="presParOf" srcId="{3F64EB77-C08F-4BA6-B7E9-B53AC6227CDD}" destId="{A659246D-FAE1-4081-8682-FE278AD8845E}" srcOrd="8" destOrd="0" presId="urn:microsoft.com/office/officeart/2016/7/layout/VerticalHollowActionList"/>
    <dgm:cxn modelId="{23B379BF-EA9F-48D3-8DA2-9B2C16A781C6}" type="presParOf" srcId="{A659246D-FAE1-4081-8682-FE278AD8845E}" destId="{1BA74AA5-CCC9-4BA4-B291-4B041C092B11}" srcOrd="0" destOrd="0" presId="urn:microsoft.com/office/officeart/2016/7/layout/VerticalHollowActionList"/>
    <dgm:cxn modelId="{29602763-B55F-4191-A5A9-B4975135F031}" type="presParOf" srcId="{A659246D-FAE1-4081-8682-FE278AD8845E}" destId="{0E62E3FF-4FCC-4946-B135-6D04728C391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19615-D599-4A1E-BD9C-1DF58AA7FDE0}">
      <dsp:nvSpPr>
        <dsp:cNvPr id="0" name=""/>
        <dsp:cNvSpPr/>
      </dsp:nvSpPr>
      <dsp:spPr>
        <a:xfrm>
          <a:off x="1594678" y="2826"/>
          <a:ext cx="6378712" cy="12402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765" tIns="315012" rIns="123765" bIns="31501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/>
              <a:cs typeface="Times New Roman"/>
            </a:rPr>
            <a:t>Combine a rational approach to leadership with a concern for people and ethics.</a:t>
          </a:r>
        </a:p>
      </dsp:txBody>
      <dsp:txXfrm>
        <a:off x="1594678" y="2826"/>
        <a:ext cx="6378712" cy="1240202"/>
      </dsp:txXfrm>
    </dsp:sp>
    <dsp:sp modelId="{90AF1C93-FAB4-43D4-A0B0-37CD31DD22D9}">
      <dsp:nvSpPr>
        <dsp:cNvPr id="0" name=""/>
        <dsp:cNvSpPr/>
      </dsp:nvSpPr>
      <dsp:spPr>
        <a:xfrm>
          <a:off x="0" y="2826"/>
          <a:ext cx="1594678" cy="1240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85" tIns="122504" rIns="84385" bIns="12250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Times New Roman"/>
              <a:cs typeface="Times New Roman"/>
            </a:rPr>
            <a:t>Combine</a:t>
          </a:r>
        </a:p>
      </dsp:txBody>
      <dsp:txXfrm>
        <a:off x="0" y="2826"/>
        <a:ext cx="1594678" cy="1240202"/>
      </dsp:txXfrm>
    </dsp:sp>
    <dsp:sp modelId="{F9FA5133-2F84-41B4-A35A-B51F9291F851}">
      <dsp:nvSpPr>
        <dsp:cNvPr id="0" name=""/>
        <dsp:cNvSpPr/>
      </dsp:nvSpPr>
      <dsp:spPr>
        <a:xfrm>
          <a:off x="1594678" y="1317441"/>
          <a:ext cx="6378712" cy="1240202"/>
        </a:xfrm>
        <a:prstGeom prst="rect">
          <a:avLst/>
        </a:prstGeom>
        <a:solidFill>
          <a:schemeClr val="accent5">
            <a:hueOff val="-381345"/>
            <a:satOff val="105"/>
            <a:lumOff val="-1765"/>
            <a:alphaOff val="0"/>
          </a:schemeClr>
        </a:solidFill>
        <a:ln w="12700" cap="flat" cmpd="sng" algn="ctr">
          <a:solidFill>
            <a:schemeClr val="accent5">
              <a:hueOff val="-381345"/>
              <a:satOff val="105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765" tIns="315012" rIns="123765" bIns="31501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/>
              <a:cs typeface="Times New Roman"/>
            </a:rPr>
            <a:t>Recognize your own stage of moral development and ways to accelerate your moral maturation.</a:t>
          </a:r>
        </a:p>
      </dsp:txBody>
      <dsp:txXfrm>
        <a:off x="1594678" y="1317441"/>
        <a:ext cx="6378712" cy="1240202"/>
      </dsp:txXfrm>
    </dsp:sp>
    <dsp:sp modelId="{9407E28A-D3F1-4A09-BA87-41C2CF3363CD}">
      <dsp:nvSpPr>
        <dsp:cNvPr id="0" name=""/>
        <dsp:cNvSpPr/>
      </dsp:nvSpPr>
      <dsp:spPr>
        <a:xfrm>
          <a:off x="0" y="1317441"/>
          <a:ext cx="1594678" cy="1240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81345"/>
              <a:satOff val="105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85" tIns="122504" rIns="84385" bIns="12250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Times New Roman"/>
              <a:cs typeface="Times New Roman"/>
            </a:rPr>
            <a:t>Recognize</a:t>
          </a:r>
        </a:p>
      </dsp:txBody>
      <dsp:txXfrm>
        <a:off x="0" y="1317441"/>
        <a:ext cx="1594678" cy="1240202"/>
      </dsp:txXfrm>
    </dsp:sp>
    <dsp:sp modelId="{01C1F104-411E-4E42-AB60-8B94B5D65669}">
      <dsp:nvSpPr>
        <dsp:cNvPr id="0" name=""/>
        <dsp:cNvSpPr/>
      </dsp:nvSpPr>
      <dsp:spPr>
        <a:xfrm>
          <a:off x="1594678" y="2632056"/>
          <a:ext cx="6378712" cy="1240202"/>
        </a:xfrm>
        <a:prstGeom prst="rect">
          <a:avLst/>
        </a:prstGeom>
        <a:solidFill>
          <a:schemeClr val="accent5">
            <a:hueOff val="-762689"/>
            <a:satOff val="209"/>
            <a:lumOff val="-3529"/>
            <a:alphaOff val="0"/>
          </a:schemeClr>
        </a:solidFill>
        <a:ln w="12700" cap="flat" cmpd="sng" algn="ctr">
          <a:solidFill>
            <a:schemeClr val="accent5">
              <a:hueOff val="-762689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765" tIns="315012" rIns="123765" bIns="31501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/>
              <a:cs typeface="Times New Roman"/>
            </a:rPr>
            <a:t>Apply the principles of stewardship and servant leadership.</a:t>
          </a:r>
        </a:p>
      </dsp:txBody>
      <dsp:txXfrm>
        <a:off x="1594678" y="2632056"/>
        <a:ext cx="6378712" cy="1240202"/>
      </dsp:txXfrm>
    </dsp:sp>
    <dsp:sp modelId="{DF0B01FA-D6D6-414E-9A24-2D6905EC578C}">
      <dsp:nvSpPr>
        <dsp:cNvPr id="0" name=""/>
        <dsp:cNvSpPr/>
      </dsp:nvSpPr>
      <dsp:spPr>
        <a:xfrm>
          <a:off x="0" y="2632056"/>
          <a:ext cx="1594678" cy="1240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2689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85" tIns="122504" rIns="84385" bIns="12250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Times New Roman"/>
              <a:cs typeface="Times New Roman"/>
            </a:rPr>
            <a:t>Apply</a:t>
          </a:r>
        </a:p>
      </dsp:txBody>
      <dsp:txXfrm>
        <a:off x="0" y="2632056"/>
        <a:ext cx="1594678" cy="1240202"/>
      </dsp:txXfrm>
    </dsp:sp>
    <dsp:sp modelId="{C7B192F1-A9CB-4302-AC08-E99AB265B7E4}">
      <dsp:nvSpPr>
        <dsp:cNvPr id="0" name=""/>
        <dsp:cNvSpPr/>
      </dsp:nvSpPr>
      <dsp:spPr>
        <a:xfrm>
          <a:off x="1594678" y="3946671"/>
          <a:ext cx="6378712" cy="1240202"/>
        </a:xfrm>
        <a:prstGeom prst="rect">
          <a:avLst/>
        </a:prstGeom>
        <a:solidFill>
          <a:schemeClr val="accent5">
            <a:hueOff val="-1144034"/>
            <a:satOff val="314"/>
            <a:lumOff val="-5294"/>
            <a:alphaOff val="0"/>
          </a:schemeClr>
        </a:solidFill>
        <a:ln w="12700" cap="flat" cmpd="sng" algn="ctr">
          <a:solidFill>
            <a:schemeClr val="accent5">
              <a:hueOff val="-1144034"/>
              <a:satOff val="314"/>
              <a:lumOff val="-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765" tIns="315012" rIns="123765" bIns="31501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/>
              <a:cs typeface="Times New Roman"/>
            </a:rPr>
            <a:t>Know and use mechanisms that enhance an ethical organizational culture.</a:t>
          </a:r>
        </a:p>
      </dsp:txBody>
      <dsp:txXfrm>
        <a:off x="1594678" y="3946671"/>
        <a:ext cx="6378712" cy="1240202"/>
      </dsp:txXfrm>
    </dsp:sp>
    <dsp:sp modelId="{15F1F9C9-F1C1-4B96-890D-086E8BB5BC87}">
      <dsp:nvSpPr>
        <dsp:cNvPr id="0" name=""/>
        <dsp:cNvSpPr/>
      </dsp:nvSpPr>
      <dsp:spPr>
        <a:xfrm>
          <a:off x="0" y="3946671"/>
          <a:ext cx="1594678" cy="1240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44034"/>
              <a:satOff val="314"/>
              <a:lumOff val="-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85" tIns="122504" rIns="84385" bIns="12250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Times New Roman"/>
              <a:cs typeface="Times New Roman"/>
            </a:rPr>
            <a:t>Know and use</a:t>
          </a:r>
        </a:p>
      </dsp:txBody>
      <dsp:txXfrm>
        <a:off x="0" y="3946671"/>
        <a:ext cx="1594678" cy="1240202"/>
      </dsp:txXfrm>
    </dsp:sp>
    <dsp:sp modelId="{0E62E3FF-4FCC-4946-B135-6D04728C3918}">
      <dsp:nvSpPr>
        <dsp:cNvPr id="0" name=""/>
        <dsp:cNvSpPr/>
      </dsp:nvSpPr>
      <dsp:spPr>
        <a:xfrm>
          <a:off x="1594678" y="5261286"/>
          <a:ext cx="6378712" cy="1240202"/>
        </a:xfrm>
        <a:prstGeom prst="rect">
          <a:avLst/>
        </a:prstGeom>
        <a:solidFill>
          <a:schemeClr val="accent5">
            <a:hueOff val="-1525378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525378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765" tIns="315012" rIns="123765" bIns="31501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/>
              <a:cs typeface="Times New Roman"/>
            </a:rPr>
            <a:t>Recognize courage in others and unlock your own potential to live and act courageously.</a:t>
          </a:r>
        </a:p>
      </dsp:txBody>
      <dsp:txXfrm>
        <a:off x="1594678" y="5261286"/>
        <a:ext cx="6378712" cy="1240202"/>
      </dsp:txXfrm>
    </dsp:sp>
    <dsp:sp modelId="{1BA74AA5-CCC9-4BA4-B291-4B041C092B11}">
      <dsp:nvSpPr>
        <dsp:cNvPr id="0" name=""/>
        <dsp:cNvSpPr/>
      </dsp:nvSpPr>
      <dsp:spPr>
        <a:xfrm>
          <a:off x="0" y="5261286"/>
          <a:ext cx="1594678" cy="1240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25378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85" tIns="122504" rIns="84385" bIns="12250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Times New Roman"/>
              <a:cs typeface="Times New Roman"/>
            </a:rPr>
            <a:t>Recognize</a:t>
          </a:r>
        </a:p>
      </dsp:txBody>
      <dsp:txXfrm>
        <a:off x="0" y="5261286"/>
        <a:ext cx="1594678" cy="124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0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March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March 5,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1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6F20-0890-F192-A3DE-244855E92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38" r="8546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PRINCIPLES OF LEADERSHIP</a:t>
            </a:r>
            <a:r>
              <a:rPr lang="en-US" sz="3700" dirty="0">
                <a:latin typeface="Times New Roman"/>
                <a:ea typeface="Calibri Light"/>
                <a:cs typeface="Calibri Light"/>
              </a:rPr>
              <a:t/>
            </a:r>
            <a:br>
              <a:rPr lang="en-US" sz="3700" dirty="0">
                <a:latin typeface="Times New Roman"/>
                <a:ea typeface="Calibri Light"/>
                <a:cs typeface="Calibri Light"/>
              </a:rPr>
            </a:br>
            <a:r>
              <a:rPr lang="en-US" sz="3700" dirty="0">
                <a:latin typeface="Times New Roman"/>
                <a:ea typeface="Calibri Light"/>
                <a:cs typeface="Calibri Light"/>
              </a:rPr>
              <a:t/>
            </a:r>
            <a:br>
              <a:rPr lang="en-US" sz="3700" dirty="0">
                <a:latin typeface="Times New Roman"/>
                <a:ea typeface="Calibri Light"/>
                <a:cs typeface="Calibri Light"/>
              </a:rPr>
            </a:br>
            <a:r>
              <a:rPr lang="en-US" sz="37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COURAGE </a:t>
            </a:r>
            <a:br>
              <a:rPr lang="en-US" sz="37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</a:br>
            <a:r>
              <a:rPr lang="en-US" sz="37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AND </a:t>
            </a:r>
            <a:br>
              <a:rPr lang="en-US" sz="37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</a:br>
            <a:r>
              <a:rPr lang="en-US" sz="37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MORAL 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8541" y="4606222"/>
            <a:ext cx="5462494" cy="2075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SPRING 2023</a:t>
            </a:r>
          </a:p>
          <a:p>
            <a:pPr algn="r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CHAPTER 06</a:t>
            </a:r>
          </a:p>
          <a:p>
            <a:pPr algn="r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FAREED QURESHI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81B805FA-393C-6D07-47D4-BA24540C2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8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0647"/>
            <a:ext cx="5322073" cy="3482386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000" spc="750" dirty="0">
                <a:solidFill>
                  <a:schemeClr val="bg1"/>
                </a:solidFill>
                <a:latin typeface="Times New Roman"/>
                <a:cs typeface="Times New Roman"/>
              </a:rPr>
              <a:t>THAT IS ALL FOR TODAY 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  <a:latin typeface="Times New Roman"/>
                <a:cs typeface="Times New Roman"/>
              </a:rPr>
              <a:t>CHAPTER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C6D77-2005-FD00-42A8-2EB6EAF74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190247"/>
              </p:ext>
            </p:extLst>
          </p:nvPr>
        </p:nvGraphicFramePr>
        <p:xfrm>
          <a:off x="4120843" y="212785"/>
          <a:ext cx="7973390" cy="650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7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Unethical Versus Ethical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64D6-FAB7-F8F7-BEBC-EC15C3DE6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980" y="264545"/>
            <a:ext cx="5102250" cy="4926183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Unethical Leader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Is arrogant and self-serving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Excessively promotes self-interest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Practices deception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Breaches agreements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Deals unfairly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Shifts blame to others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Diminishes others’ dignity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Neglects follower development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Withholds help and support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Lacks courage to confront unjust acts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F9419-4DB9-FAAF-DFE8-090BB6C0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9157" y="264546"/>
            <a:ext cx="5317911" cy="492618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Ethical Leader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Possesses humility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Maintains concern for the greater good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Is honest and straightforward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Fulfills commitments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Strives for fairness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Takes responsibility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Shows respect for everyone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Encourages and develops others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Serves others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Shows courage to stand up for what is right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0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b="0">
                <a:solidFill>
                  <a:schemeClr val="bg1"/>
                </a:solidFill>
                <a:ea typeface="+mj-lt"/>
                <a:cs typeface="+mj-lt"/>
              </a:rPr>
              <a:t>How to Act Like a Moral Leader 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64D6-FAB7-F8F7-BEBC-EC15C3DE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47" y="396098"/>
            <a:ext cx="7754839" cy="6223688"/>
          </a:xfrm>
        </p:spPr>
        <p:txBody>
          <a:bodyPr vert="horz" lIns="0" tIns="0" rIns="0" bIns="0" rtlCol="0" anchor="t">
            <a:normAutofit fontScale="92500"/>
          </a:bodyPr>
          <a:lstStyle/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Develop, articulate, and uphold high moral principles.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Focus on what is right for the organization as well as all the people involved.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Set the example you want others to live by.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Be honest with yourself and others.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Drive out fear and eliminate undiscussables.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Establish and communicate ethics policies.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Develop a backbone – show zero tolerance for ethical violations.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Reward ethical conduct.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Treat everyone with fairness, dignity, and respect, from the lowest to the highest level of the organization.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Do the right thing in both your private and professional life – even when no one is looking.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Wingdings"/>
              <a:buChar char="Ø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68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34" y="292320"/>
            <a:ext cx="10241280" cy="123444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MORAL LEADERSHIP</a:t>
            </a:r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35CD7BF-36B7-DA3A-A058-E2AADB0F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80" y="1698020"/>
            <a:ext cx="8864719" cy="4284632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AA35EAD-3D54-E2BB-5C45-1D489B56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02" y="2145606"/>
            <a:ext cx="7545236" cy="34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B0B9A892-9744-C17B-94B3-96B53A82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3161394"/>
            <a:ext cx="3864633" cy="3252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98" y="392962"/>
            <a:ext cx="10241280" cy="123444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THREE LEVELS OF PERSONAL MORAL DEVELOPMENT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AB91921-DEDA-1B36-19DB-9E121E5D1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410" y="3110775"/>
            <a:ext cx="4133850" cy="3457575"/>
          </a:xfrm>
        </p:spPr>
      </p:pic>
      <p:pic>
        <p:nvPicPr>
          <p:cNvPr id="6" name="Picture 6" descr="Text, chat or text message&#10;&#10;Description automatically generated">
            <a:extLst>
              <a:ext uri="{FF2B5EF4-FFF2-40B4-BE49-F238E27FC236}">
                <a16:creationId xmlns:a16="http://schemas.microsoft.com/office/drawing/2014/main" id="{587307F5-2394-AA72-B228-57768EFBE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060" y="2175435"/>
            <a:ext cx="4008407" cy="439056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A5A2D54-C3F5-CB47-3A30-8EFE8F6E1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079" y="1396725"/>
            <a:ext cx="3936520" cy="50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endParaRPr lang="en-US" sz="3200" spc="750">
              <a:solidFill>
                <a:schemeClr val="bg1"/>
              </a:solidFill>
            </a:endParaRPr>
          </a:p>
        </p:txBody>
      </p:sp>
      <p:pic>
        <p:nvPicPr>
          <p:cNvPr id="4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B685C9AE-548A-DCEF-4B92-584ACF42D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544" y="233114"/>
            <a:ext cx="8148665" cy="65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445238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1800" spc="7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Continuum of Leader-Follower Relationships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B37C6A8-F3A2-D335-9076-9BF27960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544" y="116560"/>
            <a:ext cx="8148666" cy="6646770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741F527-F2AA-9CBC-6608-52C331E2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620" y="4749381"/>
            <a:ext cx="1569289" cy="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F48-C5D0-5EAE-1094-A5D5BB1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34" y="177302"/>
            <a:ext cx="10241280" cy="12344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64D6-FAB7-F8F7-BEBC-EC15C3DE6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713" y="1623434"/>
            <a:ext cx="3336698" cy="4735729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mental and moral strength to engage in, persevere through, and withstand danger, difficulty, or fear</a:t>
            </a:r>
            <a:endParaRPr lang="en-US" dirty="0"/>
          </a:p>
          <a:p>
            <a:pPr marL="342900" indent="-342900"/>
            <a:r>
              <a:rPr lang="en-US" dirty="0">
                <a:latin typeface="Times New Roman"/>
                <a:cs typeface="Times New Roman"/>
              </a:rPr>
              <a:t>Accepting responsibility</a:t>
            </a:r>
          </a:p>
          <a:p>
            <a:pPr marL="342900" indent="-342900"/>
            <a:r>
              <a:rPr lang="en-US" dirty="0">
                <a:latin typeface="Times New Roman"/>
                <a:cs typeface="Times New Roman"/>
              </a:rPr>
              <a:t>Nonconformity</a:t>
            </a:r>
          </a:p>
          <a:p>
            <a:pPr marL="342900" indent="-342900"/>
            <a:r>
              <a:rPr lang="en-US" dirty="0">
                <a:latin typeface="Times New Roman"/>
                <a:cs typeface="Times New Roman"/>
              </a:rPr>
              <a:t>Pushing beyond the comfort zone</a:t>
            </a:r>
          </a:p>
          <a:p>
            <a:pPr marL="342900" indent="-342900"/>
            <a:r>
              <a:rPr lang="en-US" dirty="0">
                <a:latin typeface="Times New Roman"/>
                <a:cs typeface="Times New Roman"/>
              </a:rPr>
              <a:t>Asking for what you want and saying what you think</a:t>
            </a:r>
          </a:p>
          <a:p>
            <a:pPr marL="342900" indent="-342900"/>
            <a:r>
              <a:rPr lang="en-US" dirty="0">
                <a:latin typeface="Times New Roman"/>
                <a:cs typeface="Times New Roman"/>
              </a:rPr>
              <a:t>Opposing the unethical conduct – </a:t>
            </a:r>
            <a:r>
              <a:rPr lang="en-US" i="1" dirty="0">
                <a:latin typeface="Times New Roman"/>
                <a:cs typeface="Times New Roman"/>
              </a:rPr>
              <a:t>whistleblowing 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C342-61B5-8A19-34F5-95D64435F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9314" y="487623"/>
            <a:ext cx="7419867" cy="5756521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To laugh … is to risk appearing the fool.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weep … is to risk appearing sentimental.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reach out … is to risk involvement.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expose feelings … is to risk exposing your true self.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place your ideas and dreams before a crowd … is to risk rejection.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love … is to risk not being loved in return.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live … is to risk dying.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hope … is to risk despair.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 try … is to risk failure.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But risks must be taken, because the greatest hazard in life is to risk nothing. Those who risk nothing do nothing and have nothing.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They may avoid suffering and sorrow, but they cannot learn, feel, change, grow, or love.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Chained by their certitude, they are slaves; they have forfeited their freedom.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Only one who risks is free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76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D2F1B"/>
      </a:dk2>
      <a:lt2>
        <a:srgbClr val="F1F0F3"/>
      </a:lt2>
      <a:accent1>
        <a:srgbClr val="9EA741"/>
      </a:accent1>
      <a:accent2>
        <a:srgbClr val="B18B3B"/>
      </a:accent2>
      <a:accent3>
        <a:srgbClr val="C36B4D"/>
      </a:accent3>
      <a:accent4>
        <a:srgbClr val="B13B4E"/>
      </a:accent4>
      <a:accent5>
        <a:srgbClr val="C34D91"/>
      </a:accent5>
      <a:accent6>
        <a:srgbClr val="B13BB1"/>
      </a:accent6>
      <a:hlink>
        <a:srgbClr val="C44E7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306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Nova</vt:lpstr>
      <vt:lpstr>Times New Roman</vt:lpstr>
      <vt:lpstr>Wingdings</vt:lpstr>
      <vt:lpstr>GradientRiseVTI</vt:lpstr>
      <vt:lpstr>PRINCIPLES OF LEADERSHIP  COURAGE  AND  MORAL LEADERSHIP</vt:lpstr>
      <vt:lpstr>CHAPTER OBJECTIVES</vt:lpstr>
      <vt:lpstr>Unethical Versus Ethical Leadership</vt:lpstr>
      <vt:lpstr>How to Act Like a Moral Leader </vt:lpstr>
      <vt:lpstr>MORAL LEADERSHIP</vt:lpstr>
      <vt:lpstr>THREE LEVELS OF PERSONAL MORAL DEVELOPMENT</vt:lpstr>
      <vt:lpstr>PowerPoint Presentation</vt:lpstr>
      <vt:lpstr>Continuum of Leader-Follower Relationships</vt:lpstr>
      <vt:lpstr>COURAGE</vt:lpstr>
      <vt:lpstr>THAT IS ALL FOR TODAY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Fareed</cp:lastModifiedBy>
  <cp:revision>161</cp:revision>
  <dcterms:created xsi:type="dcterms:W3CDTF">2023-03-05T15:09:47Z</dcterms:created>
  <dcterms:modified xsi:type="dcterms:W3CDTF">2023-03-05T16:31:21Z</dcterms:modified>
</cp:coreProperties>
</file>