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68"/>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309" r:id="rId47"/>
    <p:sldId id="310"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460" y="2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8072604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68473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52305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4301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5759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5" name="Google Shape;23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23765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19431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9700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10171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71" name="Google Shape;2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83257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42093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89" name="Google Shape;2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5084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1621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568865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07" name="Google Shape;3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29869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1866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03529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34" name="Google Shape;33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0840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92218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52" name="Google Shape;3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4575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61" name="Google Shape;3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5335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70" name="Google Shape;3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2879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9" name="Google Shape;37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31129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95997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8907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7" name="Google Shape;3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88711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06" name="Google Shape;4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74914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15" name="Google Shape;4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65001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24" name="Google Shape;4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924102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33" name="Google Shape;4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258320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42" name="Google Shape;44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610715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473429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60" name="Google Shape;46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4270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69" name="Google Shape;4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99525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86122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78" name="Google Shape;47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741319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87" name="Google Shape;48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40726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03262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04" name="Google Shape;50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637457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13" name="Google Shape;51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733304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22" name="Google Shape;52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058828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31" name="Google Shape;53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876079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540" name="Google Shape;5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62030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49" name="Google Shape;54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218870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58" name="Google Shape;55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4884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1076510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67" name="Google Shape;56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324421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75" name="Google Shape;57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420358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84" name="Google Shape;58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 name="Google Shape;58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467459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593" name="Google Shape;59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329689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8223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9851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03069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358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Software Development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13" name="Google Shape;213;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Ethical dilemma: how much additional cost and effort should be expended to ensure products and services meet customers’ expectations?</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First release of software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Organizations avoid buying the first release</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Or prohibit its use in critical systems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Usually has many defects</a:t>
            </a:r>
            <a:endParaRPr dirty="0"/>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Established software products can also falter:</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When operating conditions change</a:t>
            </a:r>
            <a:endParaRPr dirty="0"/>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21" name="Google Shape;221;p3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Established software products can also falter:</a:t>
            </a:r>
            <a:endParaRPr dirty="0"/>
          </a:p>
          <a:p>
            <a:pPr marL="742950" marR="0" lvl="1" indent="-285750" algn="l" rtl="0">
              <a:lnSpc>
                <a:spcPct val="100000"/>
              </a:lnSpc>
              <a:spcBef>
                <a:spcPts val="560"/>
              </a:spcBef>
              <a:spcAft>
                <a:spcPts val="0"/>
              </a:spcAft>
              <a:buClr>
                <a:srgbClr val="222222"/>
              </a:buClr>
              <a:buSzPts val="2800"/>
              <a:buFont typeface="Arial"/>
              <a:buChar char="–"/>
            </a:pPr>
            <a:r>
              <a:rPr lang="en-US" sz="2800" b="0" i="0" u="none" strike="noStrike" cap="none" dirty="0">
                <a:solidFill>
                  <a:srgbClr val="222222"/>
                </a:solidFill>
                <a:latin typeface="Arial"/>
                <a:ea typeface="Arial"/>
                <a:cs typeface="Arial"/>
                <a:sym typeface="Arial"/>
              </a:rPr>
              <a:t>When operating conditions change the software - </a:t>
            </a:r>
            <a:r>
              <a:rPr lang="en-US" sz="2400" b="0" i="0" u="none" strike="noStrike" cap="none" dirty="0">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dirty="0"/>
          </a:p>
        </p:txBody>
      </p:sp>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a:t>
            </a:r>
            <a:endParaRPr/>
          </a:p>
        </p:txBody>
      </p:sp>
      <p:sp>
        <p:nvSpPr>
          <p:cNvPr id="230" name="Google Shape;230;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Business information systems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Set of interrelated components including:</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Hardware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Software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Databases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Networks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People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Procedures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Collect and process data and disseminate the output</a:t>
            </a:r>
            <a:endParaRPr dirty="0"/>
          </a:p>
        </p:txBody>
      </p:sp>
      <p:sp>
        <p:nvSpPr>
          <p:cNvPr id="231" name="Google Shape;231;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39" name="Google Shape;239;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Business information system examples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Manufacturer’s order-processing system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Bank’s electronic-funds transfer system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Airline’s online ticket reservation system</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Decision support system (DSS)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Used to improve decision making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is used to control industrial processes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controls the operation of many industrial and consumer products</a:t>
            </a: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48" name="Google Shape;248;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Mismanaged software can be fatal to a business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Ethical questions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How much effort and money to invest to ensure high-quality software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Whether products could cause damage and what the legal exposure would be if they did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use of software introduces product liability issues – concerns for executives</a:t>
            </a:r>
            <a:endParaRPr dirty="0"/>
          </a:p>
        </p:txBody>
      </p:sp>
      <p:sp>
        <p:nvSpPr>
          <p:cNvPr id="249" name="Google Shape;249;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57" name="Google Shape;257;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Product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Liability of manufacturers, sellers and others for injuries caused by defective products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Ford truck stalled because of a software defect in the truck’s fuel injector. In the ensuing accident, a young child was killed.</a:t>
            </a:r>
            <a:r>
              <a:rPr lang="en-US" sz="400" b="0" i="0" u="none" dirty="0">
                <a:solidFill>
                  <a:srgbClr val="222222"/>
                </a:solidFill>
                <a:latin typeface="Arial"/>
                <a:ea typeface="Arial"/>
                <a:cs typeface="Arial"/>
                <a:sym typeface="Arial"/>
              </a:rPr>
              <a:t>1 </a:t>
            </a:r>
            <a:r>
              <a:rPr lang="en-US" sz="2200" b="0" i="0" u="none" dirty="0">
                <a:solidFill>
                  <a:srgbClr val="222222"/>
                </a:solidFill>
                <a:latin typeface="Arial"/>
                <a:ea typeface="Arial"/>
                <a:cs typeface="Arial"/>
                <a:sym typeface="Arial"/>
              </a:rPr>
              <a:t>A state supreme court later affirmed an award of $7.5 million in punitive damages against the manufacturer.</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 October 2008, a faulty onboard computer caused a Qantas passenger flight </a:t>
            </a:r>
            <a:r>
              <a:rPr lang="en-US" sz="2200" b="0" i="0" u="none" dirty="0" err="1">
                <a:solidFill>
                  <a:srgbClr val="222222"/>
                </a:solidFill>
                <a:latin typeface="Arial"/>
                <a:ea typeface="Arial"/>
                <a:cs typeface="Arial"/>
                <a:sym typeface="Arial"/>
              </a:rPr>
              <a:t>en</a:t>
            </a:r>
            <a:r>
              <a:rPr lang="en-US" sz="2200" b="0" i="0" u="none" dirty="0">
                <a:solidFill>
                  <a:srgbClr val="222222"/>
                </a:solidFill>
                <a:latin typeface="Arial"/>
                <a:ea typeface="Arial"/>
                <a:cs typeface="Arial"/>
                <a:sym typeface="Arial"/>
              </a:rPr>
              <a:t> route to Perth from Singapore to plunge some 8,000 feet in 10 seconds, injuring 46 passengers.</a:t>
            </a:r>
            <a:endParaRPr dirty="0"/>
          </a:p>
        </p:txBody>
      </p:sp>
      <p:sp>
        <p:nvSpPr>
          <p:cNvPr id="258" name="Google Shape;258;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66" name="Google Shape;266;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Product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There is no federal product liability law</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Mainly common law - state level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Software defect can cause lawsuit if</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Injury-death</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Loss of revenue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Increase in cost</a:t>
            </a:r>
            <a:endParaRPr dirty="0"/>
          </a:p>
        </p:txBody>
      </p:sp>
      <p:sp>
        <p:nvSpPr>
          <p:cNvPr id="267" name="Google Shape;267;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75" name="Google Shape;27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Software liability claims are based on</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Strict liability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Negligence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Breach of warranty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Misrepresentation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Strict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Defendant held responsible for the injury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Regardless of negligence or intent</a:t>
            </a:r>
            <a:endParaRPr dirty="0"/>
          </a:p>
        </p:txBody>
      </p:sp>
      <p:sp>
        <p:nvSpPr>
          <p:cNvPr id="276" name="Google Shape;27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84" name="Google Shape;284;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requirement to prove that the manufacturer was careless or negligent or to prove who caused the defect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 parties in the chain of distribution are liable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Subcontractors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Distributors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93" name="Google Shape;293;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Strict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Defendants defense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Doctrine of supervening event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Government contractor defense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Expired statute of limitations</a:t>
            </a:r>
            <a:endParaRPr dirty="0"/>
          </a:p>
        </p:txBody>
      </p:sp>
      <p:sp>
        <p:nvSpPr>
          <p:cNvPr id="294" name="Google Shape;294;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four most common types of software product liability claims?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02" name="Google Shape;302;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Negligence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Failure to do what a reasonable person would do, or doing something that a reasonable person would not do</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Responsibility is limited to defects that could have been detected and corrected through “reasonable” software development practices</a:t>
            </a:r>
            <a:endParaRPr dirty="0"/>
          </a:p>
        </p:txBody>
      </p:sp>
      <p:sp>
        <p:nvSpPr>
          <p:cNvPr id="303" name="Google Shape;303;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11" name="Google Shape;311;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Negligence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Area of great risk for software manufacturers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Defense of negligence may include: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Legal justification for the alleged misconduct</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Demonstration that the plaintiffs’ own actions contributed to injuries (contributory negligence)</a:t>
            </a:r>
            <a:endParaRPr dirty="0"/>
          </a:p>
        </p:txBody>
      </p:sp>
      <p:sp>
        <p:nvSpPr>
          <p:cNvPr id="312" name="Google Shape;312;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0" name="Google Shape;32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Assures buyers or lessees that a product meets certain standards of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May be expressly stated or implied by law</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Breach of warranty claim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the product fails to meet the terms of its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have a valid contract that the supplier did not fulfill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9" name="Google Shape;329;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Intentional misrepresentation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Seller or lessor either misrepresents the quality of a product or conceals a defect in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Forms of representation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Advertising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Salespersons’ comments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Invoices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Shipping labels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Large software project roles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System analysts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Programmers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Architects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Database specialists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Project managers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Documentation specialists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Trainers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Testers</a:t>
            </a:r>
            <a:endParaRPr dirty="0"/>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47" name="Google Shape;347;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Standard, proven work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Controlled and orderly progress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 for activities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56" name="Google Shape;356;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Easier and cheaper to avoid software problems at the beginning than to attempt to fix damages after the fact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Identify and remove errors early in the development process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Cost-saving measure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Most efficient way to improve software quality</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65" name="Google Shape;36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Effective methodology protects from legal liability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Reduces the number of software errors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an organization follows widely accepted development methods, negligence on its part is harder to prove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quality assurance (QA) refers to methods within the development cycle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Guarantee reliable operation of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applied at each stage in the development cycle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Include testing before the product ships</a:t>
            </a:r>
            <a:endParaRPr/>
          </a:p>
        </p:txBody>
      </p:sp>
      <p:sp>
        <p:nvSpPr>
          <p:cNvPr id="366" name="Google Shape;36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74" name="Google Shape;374;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Black-box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Tester has no knowledge of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White-box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Testing all possible logic paths in the software unit, with thorough knowledge of the logic</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Makes each program statement execute at least once</a:t>
            </a:r>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83" name="Google Shape;383;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Static analyzers are run against the new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Looks for suspicious patterns in programs that might indicate a defect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unit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units are combined into an integrated subsystem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can the Capability Maturity Model Integration improve an organization’s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92" name="Google Shape;392;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Various subsystems are combined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Tests the entire system as a complete 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User acceptance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Independent testing performed by trained end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the system operates as they expect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Capability Maturity Model Integration</a:t>
            </a:r>
            <a:endParaRPr dirty="0"/>
          </a:p>
        </p:txBody>
      </p:sp>
      <p:sp>
        <p:nvSpPr>
          <p:cNvPr id="401" name="Google Shape;401;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Process improvement approach </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Defined by the Software Engineering Institute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At Carnegie Mellon University in Pittsburgh</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Defines essential elements of effective processes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General enough to evaluate and improve almost any process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Frequently used to assess software development practices</a:t>
            </a: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0" name="Google Shape;410;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Defines five levels of software development maturity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Identifies issues most critical to software quality and process improvement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Organization conducts an assessment of its software development practices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Determines where they fit in the capability model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Identifies areas for improvement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Action plans defined to upgrade the development process</a:t>
            </a:r>
            <a:endParaRPr dirty="0"/>
          </a:p>
        </p:txBody>
      </p:sp>
      <p:sp>
        <p:nvSpPr>
          <p:cNvPr id="411" name="Google Shape;411;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9" name="Google Shape;419;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Maturity level increases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Organization improves its ability to deliver good software on time and on budget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CMMI-Development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Set of guidelines for 22 process areas related to systems development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Organizations that do these 22 things well will have an outstanding software development and maintenance process</a:t>
            </a:r>
            <a:endParaRPr dirty="0"/>
          </a:p>
        </p:txBody>
      </p:sp>
      <p:sp>
        <p:nvSpPr>
          <p:cNvPr id="420" name="Google Shape;420;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29" name="Google Shape;429;p57"/>
          <p:cNvSpPr txBox="1">
            <a:spLocks noGrp="1"/>
          </p:cNvSpPr>
          <p:nvPr>
            <p:ph type="title"/>
          </p:nvPr>
        </p:nvSpPr>
        <p:spPr>
          <a:xfrm>
            <a:off x="4572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951473" y="417313"/>
            <a:ext cx="3669681" cy="5981989"/>
          </a:xfrm>
          <a:prstGeom prst="rect">
            <a:avLst/>
          </a:prstGeom>
        </p:spPr>
      </p:pic>
    </p:spTree>
    <p:extLst>
      <p:ext uri="{BB962C8B-B14F-4D97-AF65-F5344CB8AC3E}">
        <p14:creationId xmlns:p14="http://schemas.microsoft.com/office/powerpoint/2010/main" val="20167257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9317" y="151832"/>
            <a:ext cx="6814498" cy="6690598"/>
          </a:xfrm>
          <a:prstGeom prst="rect">
            <a:avLst/>
          </a:prstGeom>
        </p:spPr>
      </p:pic>
    </p:spTree>
    <p:extLst>
      <p:ext uri="{BB962C8B-B14F-4D97-AF65-F5344CB8AC3E}">
        <p14:creationId xmlns:p14="http://schemas.microsoft.com/office/powerpoint/2010/main" val="2423256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Key Issues in Software Development</a:t>
            </a:r>
            <a:endParaRPr dirty="0"/>
          </a:p>
        </p:txBody>
      </p:sp>
      <p:sp>
        <p:nvSpPr>
          <p:cNvPr id="437" name="Google Shape;437;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Consequences of software defects in certain systems can be deadly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Companies must take special precautions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Ethical decisions involve a trade-off between quality and cost, ease of use, and time to market</a:t>
            </a:r>
            <a:endParaRPr dirty="0"/>
          </a:p>
        </p:txBody>
      </p:sp>
      <p:sp>
        <p:nvSpPr>
          <p:cNvPr id="438" name="Google Shape;438;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9" name="Google Shape;439;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a:t>
            </a:r>
            <a:endParaRPr/>
          </a:p>
        </p:txBody>
      </p:sp>
      <p:sp>
        <p:nvSpPr>
          <p:cNvPr id="446" name="Google Shape;446;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Safety-critical system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 system whose failure may cause injury or death</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Examples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Nuclear power plant reactors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Airplane navigation</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Roller coasters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Elevators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Medical devices</a:t>
            </a:r>
            <a:endParaRPr dirty="0"/>
          </a:p>
          <a:p>
            <a:pPr marL="342900" lvl="0" indent="-203200" algn="l" rtl="0">
              <a:lnSpc>
                <a:spcPct val="100000"/>
              </a:lnSpc>
              <a:spcBef>
                <a:spcPts val="440"/>
              </a:spcBef>
              <a:spcAft>
                <a:spcPts val="0"/>
              </a:spcAft>
              <a:buClr>
                <a:srgbClr val="222222"/>
              </a:buClr>
              <a:buSzPts val="2200"/>
              <a:buFont typeface="Arial"/>
              <a:buNone/>
            </a:pPr>
            <a:endParaRPr sz="2200" b="0" i="0" u="none" dirty="0">
              <a:solidFill>
                <a:srgbClr val="222222"/>
              </a:solidFill>
              <a:latin typeface="Arial"/>
              <a:ea typeface="Arial"/>
              <a:cs typeface="Arial"/>
              <a:sym typeface="Arial"/>
            </a:endParaRPr>
          </a:p>
        </p:txBody>
      </p:sp>
      <p:sp>
        <p:nvSpPr>
          <p:cNvPr id="447" name="Google Shape;447;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8" name="Google Shape;448;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55" name="Google Shape;455;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Key assumption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Safety will not automatically result from following the organization’s standard development methodology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Requires a more rigorous and time-consuming development process than other kinds of software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All tasks require: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Additional steps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More thorough documentation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Vigilant checking and rechecking</a:t>
            </a:r>
            <a:endParaRPr dirty="0"/>
          </a:p>
        </p:txBody>
      </p:sp>
      <p:sp>
        <p:nvSpPr>
          <p:cNvPr id="456" name="Google Shape;456;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7" name="Google Shape;457;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High-quality software systems: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Perform quickly and efficiently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Operate safely and reliably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Meet their users’ needs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Are required to support the fields of: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Air traffic control</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Nuclear power</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Automobile safety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Health care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Military and defense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Space exploration</a:t>
            </a:r>
            <a:endParaRPr dirty="0"/>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64" name="Google Shape;464;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Project safety engineer</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Explicit responsibility for the system’s safety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Uses a logging and monitoring system: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To track hazards from the project’s start to finish</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Hazard log</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Used at each stage of the software development process to assess how project team has accounted for detected hazards</a:t>
            </a:r>
            <a:endParaRPr dirty="0"/>
          </a:p>
        </p:txBody>
      </p:sp>
      <p:sp>
        <p:nvSpPr>
          <p:cNvPr id="465" name="Google Shape;465;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6" name="Google Shape;466;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73" name="Google Shape;473;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Safety reviews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Held throughout the development process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Robust configuration management system</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Tracks all safety-related documentation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Formal documentation required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Including verification reviews and signatures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Key issues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Ethical dilemmas re: increased time and expense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Deciding when QA staff has performed enough testing</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474" name="Google Shape;474;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5" name="Google Shape;475;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82" name="Google Shape;48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Risk</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Probability of an undesirable event occurring times the magnitude of the event’s consequences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Consequences include: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Damage to property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Loss of money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Injury to people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Death</a:t>
            </a:r>
            <a:endParaRPr dirty="0"/>
          </a:p>
          <a:p>
            <a:pPr marL="742950" lvl="1" indent="-13335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483" name="Google Shape;48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4" name="Google Shape;484;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1" name="Google Shape;491;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Redundancy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Provision of multiple interchangeable components to perform a single function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Used to cope with failures and errors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During times of widespread disaster, lack of sufficient redundant can lead to major problems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dirty="0"/>
          </a:p>
        </p:txBody>
      </p:sp>
      <p:sp>
        <p:nvSpPr>
          <p:cNvPr id="492" name="Google Shape;492;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3" name="Google Shape;493;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9" name="Google Shape;499;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N-version programming</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Form of redundancy</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Involves the execution of a series of program instructions simultaneously by two different systems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Uses different algorithms to execute instructions that accomplish the same result</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IBM employs N-version programming to reduce disk sector failures </a:t>
            </a:r>
            <a:endParaRPr dirty="0"/>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500" name="Google Shape;500;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1" name="Google Shape;501;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08" name="Google Shape;508;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N-version programming (cont’d.)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Results from the two systems are compared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If a difference is found, another algorithm is executed to determine which system yielded the correct result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Instructions for the two systems can be: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Written by programmers from two different companies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Run on different hardware devices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Rationale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Both systems are highly unlikely to fail at the same time under the same conditions</a:t>
            </a:r>
            <a:endParaRPr dirty="0"/>
          </a:p>
          <a:p>
            <a:pPr marL="342900" lvl="0" indent="-203200" algn="l" rtl="0">
              <a:lnSpc>
                <a:spcPct val="100000"/>
              </a:lnSpc>
              <a:spcBef>
                <a:spcPts val="440"/>
              </a:spcBef>
              <a:spcAft>
                <a:spcPts val="0"/>
              </a:spcAft>
              <a:buClr>
                <a:srgbClr val="222222"/>
              </a:buClr>
              <a:buSzPts val="2200"/>
              <a:buFont typeface="Arial"/>
              <a:buNone/>
            </a:pPr>
            <a:endParaRPr sz="2200" b="0" i="0" u="none" dirty="0">
              <a:solidFill>
                <a:srgbClr val="222222"/>
              </a:solidFill>
              <a:latin typeface="Arial"/>
              <a:ea typeface="Arial"/>
              <a:cs typeface="Arial"/>
              <a:sym typeface="Arial"/>
            </a:endParaRPr>
          </a:p>
        </p:txBody>
      </p:sp>
      <p:sp>
        <p:nvSpPr>
          <p:cNvPr id="509" name="Google Shape;509;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0" name="Google Shape;510;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17" name="Google Shape;517;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what level of risk is acceptable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Difficult and controversial decision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Make system modifications if level of risk is judged to be too great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Mitigate the consequences of failure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Devise emergency procedures and evacuation plans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whether to recall a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data indicates a problem</a:t>
            </a:r>
            <a:endParaRPr/>
          </a:p>
        </p:txBody>
      </p:sp>
      <p:sp>
        <p:nvSpPr>
          <p:cNvPr id="518" name="Google Shape;518;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9" name="Google Shape;519;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26" name="Google Shape;526;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 component or system performing without failure over its product life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Human interface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Important and difficult area of safety-critical system design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leave the operator little room for erroneous judgment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Poor design of a system interface can greatly increase risk</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27" name="Google Shape;527;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8" name="Google Shape;528;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35" name="Google Shape;535;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36" name="Google Shape;536;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7" name="Google Shape;537;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Quality Management Standards</a:t>
            </a:r>
            <a:endParaRPr dirty="0"/>
          </a:p>
        </p:txBody>
      </p:sp>
      <p:sp>
        <p:nvSpPr>
          <p:cNvPr id="544" name="Google Shape;544;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ISO 9001 family of standards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Guide to quality products, services, and management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Organization must submit to an examination by an external assessor</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Requirements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Written procedures for everything it does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Follow those procedures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Prove to the auditor the organization fulfilled the first two requirements</a:t>
            </a:r>
            <a:endParaRPr dirty="0"/>
          </a:p>
        </p:txBody>
      </p:sp>
      <p:sp>
        <p:nvSpPr>
          <p:cNvPr id="545" name="Google Shape;545;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6" name="Google Shape;546;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Increased demand for high-quality software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defect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Could cause a system to fail to meet users’ needs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Impact may be trivial or very serious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Subtle and undetectable or glaringly obvious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quality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Degree to which software meets the needs of users</a:t>
            </a:r>
            <a:endParaRPr dirty="0"/>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53" name="Google Shape;553;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Failure mode and effects analysis (FMEA)</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Technique used to evaluate reliability and determine the effect of system and equipment failures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Failures are classified by: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Impact on a project’s success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Personnel safety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Equipment safety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Customer satisfaction and safety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Goal</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Identify potential design and process failures early in a project</a:t>
            </a:r>
            <a:endParaRPr dirty="0"/>
          </a:p>
        </p:txBody>
      </p:sp>
      <p:sp>
        <p:nvSpPr>
          <p:cNvPr id="554" name="Google Shape;554;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5" name="Google Shape;555;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62" name="Google Shape;562;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Failure mode and effects analysis (FMEA)</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err="1">
                <a:solidFill>
                  <a:srgbClr val="222222"/>
                </a:solidFill>
                <a:latin typeface="Arial"/>
                <a:ea typeface="Arial"/>
                <a:cs typeface="Arial"/>
                <a:sym typeface="Arial"/>
              </a:rPr>
              <a:t>LifeScan</a:t>
            </a:r>
            <a:r>
              <a:rPr lang="en-US" sz="2400" b="0" i="0" u="none" dirty="0">
                <a:solidFill>
                  <a:srgbClr val="222222"/>
                </a:solidFill>
                <a:latin typeface="Arial"/>
                <a:ea typeface="Arial"/>
                <a:cs typeface="Arial"/>
                <a:sym typeface="Arial"/>
              </a:rPr>
              <a:t> is part of Johnson &amp; Johnson, and for over 20 years it has developed products for people with diabetes. Every day, more than 3 million people depend on its OneTouch Systems to capture accurate test results of their blood glucose levels.</a:t>
            </a:r>
            <a:r>
              <a:rPr lang="en-US" sz="600" b="0" i="0" u="none" dirty="0">
                <a:solidFill>
                  <a:srgbClr val="222222"/>
                </a:solidFill>
                <a:latin typeface="Arial"/>
                <a:ea typeface="Arial"/>
                <a:cs typeface="Arial"/>
                <a:sym typeface="Arial"/>
              </a:rPr>
              <a:t>30 </a:t>
            </a:r>
            <a:r>
              <a:rPr lang="en-US" sz="2400" b="0" i="0" u="none" dirty="0" err="1">
                <a:solidFill>
                  <a:srgbClr val="222222"/>
                </a:solidFill>
                <a:latin typeface="Arial"/>
                <a:ea typeface="Arial"/>
                <a:cs typeface="Arial"/>
                <a:sym typeface="Arial"/>
              </a:rPr>
              <a:t>LifeScan</a:t>
            </a:r>
            <a:r>
              <a:rPr lang="en-US" sz="2400" b="0" i="0" u="none" dirty="0">
                <a:solidFill>
                  <a:srgbClr val="222222"/>
                </a:solidFill>
                <a:latin typeface="Arial"/>
                <a:ea typeface="Arial"/>
                <a:cs typeface="Arial"/>
                <a:sym typeface="Arial"/>
              </a:rPr>
              <a:t> uses FMEA methods to test the software for the automated test and assembly stations on the blood glucose meter manufacturing lines.</a:t>
            </a:r>
            <a:endParaRPr dirty="0"/>
          </a:p>
        </p:txBody>
      </p:sp>
      <p:sp>
        <p:nvSpPr>
          <p:cNvPr id="563" name="Google Shape;563;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4" name="Google Shape;564;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1" name="Google Shape;571;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3">
            <a:alphaModFix/>
          </a:blip>
          <a:srcRect/>
          <a:stretch/>
        </p:blipFill>
        <p:spPr>
          <a:xfrm>
            <a:off x="214312" y="0"/>
            <a:ext cx="7634287" cy="63325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79" name="Google Shape;579;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Demand for high-quality software is increasing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are under extreme pressure to reduce time to market of products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product liability claims are frequently based 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Breach of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Misrepresentation</a:t>
            </a:r>
            <a:endParaRPr/>
          </a:p>
        </p:txBody>
      </p:sp>
      <p:sp>
        <p:nvSpPr>
          <p:cNvPr id="580" name="Google Shape;58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1" name="Google Shape;581;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88" name="Google Shape;588;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the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product quality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may cause injury or death</a:t>
            </a:r>
            <a:endParaRPr/>
          </a:p>
        </p:txBody>
      </p:sp>
      <p:sp>
        <p:nvSpPr>
          <p:cNvPr id="589" name="Google Shape;589;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0" name="Google Shape;590;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97" name="Google Shape;59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standard is a guide to quality products, services, and management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598" name="Google Shape;59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9" name="Google Shape;599;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Quality management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Defines, measures, and refines the quality of the development process and products developed during various stages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Objective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Help developers deliver high-quality systems that meet the needs of users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Deliverables are products such as: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Statements of requirements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Flowcharts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User documentation</a:t>
            </a:r>
            <a:endParaRPr dirty="0"/>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Primary cause for poor software quality: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Many developers do not know how to design quality into software from the start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Or do not take the time to do so</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Developers must: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Define and follow rigorous engineering principles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Learn from past mistakes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Understand systems’ operating environment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Design systems relatively immune to human error </a:t>
            </a:r>
            <a:endParaRPr dirty="0"/>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Programmers make mistakes in turning design specifications into code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About one defect for every 7-10 lines of code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Extreme pressure to reduce time to market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Driven by need to:</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Deliver new functionality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Begin generating revenue to recover costs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Resources and time to ensure quality are often cut</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3165</Words>
  <Application>Microsoft Office PowerPoint</Application>
  <PresentationFormat>On-screen Show (4:3)</PresentationFormat>
  <Paragraphs>515</Paragraphs>
  <Slides>55</Slides>
  <Notes>53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55</vt:i4>
      </vt:variant>
    </vt:vector>
  </HeadingPairs>
  <TitlesOfParts>
    <vt:vector size="69"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Strategies for Engineering  Quality Software</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The Importance of Software Quality</vt:lpstr>
      <vt:lpstr>The Importance of Software Quality (cont’d.)</vt:lpstr>
      <vt:lpstr>The Importance of Software Quality (cont’d.)</vt:lpstr>
      <vt:lpstr>Software Product Liability</vt:lpstr>
      <vt:lpstr>Software Product Liability</vt:lpstr>
      <vt:lpstr>Software Product Liability</vt:lpstr>
      <vt:lpstr>Software Product Liability (cont’d.)</vt:lpstr>
      <vt:lpstr>Software Product Liability (cont’d.)</vt:lpstr>
      <vt:lpstr>Software Product Liability (cont’d.)</vt:lpstr>
      <vt:lpstr>Software Product Liability (cont’d.)</vt:lpstr>
      <vt:lpstr>Software Product Liability (cont’d.)</vt:lpstr>
      <vt:lpstr>Software Product Liability (cont’d.)</vt:lpstr>
      <vt:lpstr>Software Development Process</vt:lpstr>
      <vt:lpstr>Software Development Process (cont’d.)</vt:lpstr>
      <vt:lpstr>Software Development Process (cont’d.)</vt:lpstr>
      <vt:lpstr>Software Development Process (cont’d.)</vt:lpstr>
      <vt:lpstr>Software Development Process (cont’d.)</vt:lpstr>
      <vt:lpstr>Software Development Process (cont’d.)</vt:lpstr>
      <vt:lpstr>Software Development Process (cont’d.)</vt:lpstr>
      <vt:lpstr>Capability Maturity Model Integration</vt:lpstr>
      <vt:lpstr>Capability Maturity Model Integration (cont’d.)</vt:lpstr>
      <vt:lpstr>Capability Maturity Model Integration (cont’d.)</vt:lpstr>
      <vt:lpstr>Capability Maturity Model Integration (cont’d.)</vt:lpstr>
      <vt:lpstr>PowerPoint Presentation</vt:lpstr>
      <vt:lpstr>PowerPoint Presentation</vt:lpstr>
      <vt:lpstr>Key Issues in Software Development</vt:lpstr>
      <vt:lpstr>Development of Safety-Critical Systems</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Quality Management Standards</vt:lpstr>
      <vt:lpstr>Quality Management Standards (cont’d.)</vt:lpstr>
      <vt:lpstr>Quality Management Standards (cont’d.)</vt:lpstr>
      <vt:lpstr>PowerPoint Presentation</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M_ADEEL</dc:creator>
  <cp:lastModifiedBy>M_ADEEL</cp:lastModifiedBy>
  <cp:revision>5</cp:revision>
  <dcterms:modified xsi:type="dcterms:W3CDTF">2024-10-30T12:35:42Z</dcterms:modified>
</cp:coreProperties>
</file>