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8" name="Google Shape;148;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investinganswers.com/node/575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investinganswers.com/node/5212" TargetMode="External"/><Relationship Id="rId5" Type="http://schemas.openxmlformats.org/officeDocument/2006/relationships/hyperlink" Target="http://www.investinganswers.com/node/1809" TargetMode="External"/><Relationship Id="rId4" Type="http://schemas.openxmlformats.org/officeDocument/2006/relationships/hyperlink" Target="http://www.investinganswers.com/node/5749"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txBox="1">
            <a:spLocks noGrp="1"/>
          </p:cNvSpPr>
          <p:nvPr>
            <p:ph type="subTitle" idx="1"/>
          </p:nvPr>
        </p:nvSpPr>
        <p:spPr>
          <a:xfrm>
            <a:off x="1251857" y="1872343"/>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r>
              <a:rPr lang="en-US" sz="4000" dirty="0">
                <a:solidFill>
                  <a:schemeClr val="tx1"/>
                </a:solidFill>
              </a:rPr>
              <a:t>Financing a start-up Company</a:t>
            </a:r>
            <a:endParaRPr sz="4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39" name="Google Shape;139;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Long-term loans</a:t>
            </a:r>
            <a:endParaRPr dirty="0"/>
          </a:p>
          <a:p>
            <a:pPr marL="742950" lvl="1" indent="-285750" algn="l" rtl="0">
              <a:lnSpc>
                <a:spcPct val="100000"/>
              </a:lnSpc>
              <a:spcBef>
                <a:spcPts val="560"/>
              </a:spcBef>
              <a:spcAft>
                <a:spcPts val="0"/>
              </a:spcAft>
              <a:buClr>
                <a:schemeClr val="dk1"/>
              </a:buClr>
              <a:buSzPts val="2800"/>
              <a:buChar char="–"/>
            </a:pPr>
            <a:r>
              <a:rPr lang="en-US" dirty="0"/>
              <a:t>Fixed period</a:t>
            </a:r>
            <a:endParaRPr dirty="0"/>
          </a:p>
          <a:p>
            <a:pPr marL="742950" lvl="1" indent="-285750" algn="l" rtl="0">
              <a:lnSpc>
                <a:spcPct val="100000"/>
              </a:lnSpc>
              <a:spcBef>
                <a:spcPts val="560"/>
              </a:spcBef>
              <a:spcAft>
                <a:spcPts val="0"/>
              </a:spcAft>
              <a:buClr>
                <a:schemeClr val="dk1"/>
              </a:buClr>
              <a:buSzPts val="2800"/>
              <a:buChar char="–"/>
            </a:pPr>
            <a:r>
              <a:rPr lang="en-US" dirty="0"/>
              <a:t>Fixed rate</a:t>
            </a:r>
            <a:endParaRPr dirty="0"/>
          </a:p>
          <a:p>
            <a:pPr marL="742950" lvl="1" indent="-285750" algn="l" rtl="0">
              <a:lnSpc>
                <a:spcPct val="100000"/>
              </a:lnSpc>
              <a:spcBef>
                <a:spcPts val="560"/>
              </a:spcBef>
              <a:spcAft>
                <a:spcPts val="0"/>
              </a:spcAft>
              <a:buClr>
                <a:schemeClr val="dk1"/>
              </a:buClr>
              <a:buSzPts val="2800"/>
              <a:buChar char="–"/>
            </a:pPr>
            <a:r>
              <a:rPr lang="en-US" dirty="0"/>
              <a:t>Provided the borrower pays the interest on time, the lender cannot call in the loan. The borrower must repay the capital at the end of the period.</a:t>
            </a:r>
            <a:endParaRPr dirty="0"/>
          </a:p>
          <a:p>
            <a:pPr marL="342900" lvl="0" indent="-342900" algn="l" rtl="0">
              <a:lnSpc>
                <a:spcPct val="100000"/>
              </a:lnSpc>
              <a:spcBef>
                <a:spcPts val="640"/>
              </a:spcBef>
              <a:spcAft>
                <a:spcPts val="0"/>
              </a:spcAft>
              <a:buClr>
                <a:schemeClr val="dk1"/>
              </a:buClr>
              <a:buSzPts val="3200"/>
              <a:buChar char="•"/>
            </a:pPr>
            <a:r>
              <a:rPr lang="en-US" dirty="0"/>
              <a:t>Soft-loans</a:t>
            </a:r>
            <a:endParaRPr dirty="0"/>
          </a:p>
          <a:p>
            <a:pPr marL="742950" lvl="1" indent="-285750" algn="l" rtl="0">
              <a:lnSpc>
                <a:spcPct val="100000"/>
              </a:lnSpc>
              <a:spcBef>
                <a:spcPts val="560"/>
              </a:spcBef>
              <a:spcAft>
                <a:spcPts val="0"/>
              </a:spcAft>
              <a:buClr>
                <a:schemeClr val="dk1"/>
              </a:buClr>
              <a:buSzPts val="2800"/>
              <a:buChar char="–"/>
            </a:pPr>
            <a:r>
              <a:rPr lang="en-US" dirty="0"/>
              <a:t>Interest rates lower</a:t>
            </a:r>
            <a:endParaRPr dirty="0"/>
          </a:p>
          <a:p>
            <a:pPr marL="742950" lvl="1" indent="-285750" algn="l" rtl="0">
              <a:lnSpc>
                <a:spcPct val="100000"/>
              </a:lnSpc>
              <a:spcBef>
                <a:spcPts val="560"/>
              </a:spcBef>
              <a:spcAft>
                <a:spcPts val="0"/>
              </a:spcAft>
              <a:buClr>
                <a:schemeClr val="dk1"/>
              </a:buClr>
              <a:buSzPts val="2800"/>
              <a:buChar char="–"/>
            </a:pPr>
            <a:r>
              <a:rPr lang="en-US" dirty="0"/>
              <a:t>Only for start-ups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45" name="Google Shape;14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Corporate bonds</a:t>
            </a:r>
            <a:endParaRPr dirty="0"/>
          </a:p>
          <a:p>
            <a:pPr marL="742950" lvl="1" indent="-285750" algn="l" rtl="0">
              <a:lnSpc>
                <a:spcPct val="100000"/>
              </a:lnSpc>
              <a:spcBef>
                <a:spcPts val="560"/>
              </a:spcBef>
              <a:spcAft>
                <a:spcPts val="0"/>
              </a:spcAft>
              <a:buClr>
                <a:schemeClr val="dk1"/>
              </a:buClr>
              <a:buSzPts val="2800"/>
              <a:buChar char="–"/>
            </a:pPr>
            <a:r>
              <a:rPr lang="en-US" b="1" dirty="0"/>
              <a:t>Corporate bonds</a:t>
            </a:r>
            <a:r>
              <a:rPr lang="en-US" dirty="0"/>
              <a:t> are </a:t>
            </a:r>
            <a:r>
              <a:rPr lang="en-US" u="sng" dirty="0">
                <a:solidFill>
                  <a:schemeClr val="hlink"/>
                </a:solidFill>
                <a:hlinkClick r:id="rId3"/>
              </a:rPr>
              <a:t>debt</a:t>
            </a:r>
            <a:r>
              <a:rPr lang="en-US" dirty="0"/>
              <a:t> instruments created by companies for the purpose of raising </a:t>
            </a:r>
            <a:r>
              <a:rPr lang="en-US" u="sng" dirty="0">
                <a:solidFill>
                  <a:schemeClr val="hlink"/>
                </a:solidFill>
                <a:hlinkClick r:id="rId4"/>
              </a:rPr>
              <a:t>capital</a:t>
            </a:r>
            <a:r>
              <a:rPr lang="en-US" dirty="0"/>
              <a:t>. They are called </a:t>
            </a:r>
            <a:r>
              <a:rPr lang="en-US" u="sng" dirty="0">
                <a:solidFill>
                  <a:schemeClr val="hlink"/>
                </a:solidFill>
                <a:hlinkClick r:id="rId5"/>
              </a:rPr>
              <a:t>fixed-income</a:t>
            </a:r>
            <a:r>
              <a:rPr lang="en-US" dirty="0"/>
              <a:t> securities because they pay a specified amount of interest on a regular </a:t>
            </a:r>
            <a:r>
              <a:rPr lang="en-US" u="sng" dirty="0">
                <a:solidFill>
                  <a:schemeClr val="hlink"/>
                </a:solidFill>
                <a:hlinkClick r:id="rId6"/>
              </a:rPr>
              <a:t>basis</a:t>
            </a:r>
            <a:endParaRPr dirty="0"/>
          </a:p>
          <a:p>
            <a:pPr marL="342900" lvl="0" indent="-342900" algn="l" rtl="0">
              <a:lnSpc>
                <a:spcPct val="100000"/>
              </a:lnSpc>
              <a:spcBef>
                <a:spcPts val="640"/>
              </a:spcBef>
              <a:spcAft>
                <a:spcPts val="0"/>
              </a:spcAft>
              <a:buClr>
                <a:schemeClr val="dk1"/>
              </a:buClr>
              <a:buSzPts val="3200"/>
              <a:buChar char="•"/>
            </a:pPr>
            <a:r>
              <a:rPr lang="en-US" dirty="0"/>
              <a:t>Soft loans – government’s initiatives</a:t>
            </a:r>
            <a:endParaRPr dirty="0"/>
          </a:p>
          <a:p>
            <a:pPr marL="342900" lvl="0" indent="-342900" algn="l" rtl="0">
              <a:lnSpc>
                <a:spcPct val="100000"/>
              </a:lnSpc>
              <a:spcBef>
                <a:spcPts val="640"/>
              </a:spcBef>
              <a:spcAft>
                <a:spcPts val="0"/>
              </a:spcAft>
              <a:buClr>
                <a:schemeClr val="dk1"/>
              </a:buClr>
              <a:buSzPts val="3200"/>
              <a:buChar char="•"/>
            </a:pPr>
            <a:r>
              <a:rPr lang="en-US" dirty="0"/>
              <a:t>Founders lending themselves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Equity Capital</a:t>
            </a:r>
            <a:endParaRPr/>
          </a:p>
        </p:txBody>
      </p:sp>
      <p:sp>
        <p:nvSpPr>
          <p:cNvPr id="151" name="Google Shape;15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Equity Capital</a:t>
            </a:r>
            <a:endParaRPr dirty="0"/>
          </a:p>
          <a:p>
            <a:pPr marL="742950" lvl="1" indent="-285750" algn="l" rtl="0">
              <a:lnSpc>
                <a:spcPct val="100000"/>
              </a:lnSpc>
              <a:spcBef>
                <a:spcPts val="560"/>
              </a:spcBef>
              <a:spcAft>
                <a:spcPts val="0"/>
              </a:spcAft>
              <a:buClr>
                <a:schemeClr val="dk1"/>
              </a:buClr>
              <a:buSzPts val="2800"/>
              <a:buChar char="–"/>
            </a:pPr>
            <a:r>
              <a:rPr lang="en-US" dirty="0"/>
              <a:t>Money paid in exchange for share in company</a:t>
            </a:r>
            <a:endParaRPr dirty="0"/>
          </a:p>
          <a:p>
            <a:pPr marL="342900" lvl="0" indent="-342900" algn="l" rtl="0">
              <a:lnSpc>
                <a:spcPct val="100000"/>
              </a:lnSpc>
              <a:spcBef>
                <a:spcPts val="640"/>
              </a:spcBef>
              <a:spcAft>
                <a:spcPts val="0"/>
              </a:spcAft>
              <a:buClr>
                <a:schemeClr val="dk1"/>
              </a:buClr>
              <a:buSzPts val="3200"/>
              <a:buChar char="•"/>
            </a:pPr>
            <a:r>
              <a:rPr lang="en-US" dirty="0"/>
              <a:t>Business angels</a:t>
            </a:r>
            <a:endParaRPr dirty="0"/>
          </a:p>
          <a:p>
            <a:pPr marL="342900" lvl="0" indent="-342900" algn="l" rtl="0">
              <a:lnSpc>
                <a:spcPct val="100000"/>
              </a:lnSpc>
              <a:spcBef>
                <a:spcPts val="640"/>
              </a:spcBef>
              <a:spcAft>
                <a:spcPts val="0"/>
              </a:spcAft>
              <a:buClr>
                <a:schemeClr val="dk1"/>
              </a:buClr>
              <a:buSzPts val="3200"/>
              <a:buChar char="•"/>
            </a:pPr>
            <a:r>
              <a:rPr lang="en-US" dirty="0"/>
              <a:t>Venture Capitalists</a:t>
            </a:r>
            <a:endParaRPr dirty="0"/>
          </a:p>
          <a:p>
            <a:pPr marL="342900" lvl="0" indent="-342900" algn="l" rtl="0">
              <a:lnSpc>
                <a:spcPct val="100000"/>
              </a:lnSpc>
              <a:spcBef>
                <a:spcPts val="640"/>
              </a:spcBef>
              <a:spcAft>
                <a:spcPts val="0"/>
              </a:spcAft>
              <a:buClr>
                <a:schemeClr val="dk1"/>
              </a:buClr>
              <a:buSzPts val="3200"/>
              <a:buChar char="•"/>
            </a:pPr>
            <a:r>
              <a:rPr lang="en-US" dirty="0"/>
              <a:t>Shares issued, taken from the difference between </a:t>
            </a:r>
            <a:r>
              <a:rPr lang="en-US" b="1" dirty="0"/>
              <a:t>issued capital and authorized capital</a:t>
            </a:r>
            <a:endParaRPr dirty="0"/>
          </a:p>
          <a:p>
            <a:pPr marL="342900" lvl="0" indent="-342900" algn="l" rtl="0">
              <a:lnSpc>
                <a:spcPct val="100000"/>
              </a:lnSpc>
              <a:spcBef>
                <a:spcPts val="640"/>
              </a:spcBef>
              <a:spcAft>
                <a:spcPts val="0"/>
              </a:spcAft>
              <a:buClr>
                <a:schemeClr val="dk1"/>
              </a:buClr>
              <a:buSzPts val="3200"/>
              <a:buChar char="•"/>
            </a:pPr>
            <a:r>
              <a:rPr lang="en-US" dirty="0"/>
              <a:t>Both aim to make money by expanding company and later selling shares at profit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Gearing or Leverage</a:t>
            </a:r>
            <a:endParaRPr/>
          </a:p>
        </p:txBody>
      </p:sp>
      <p:sp>
        <p:nvSpPr>
          <p:cNvPr id="157" name="Google Shape;157;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dirty="0"/>
              <a:t>The relationship between </a:t>
            </a:r>
            <a:r>
              <a:rPr lang="en-US" b="1" dirty="0"/>
              <a:t>loan capital and equity capital </a:t>
            </a:r>
            <a:r>
              <a:rPr lang="en-US" dirty="0"/>
              <a:t>in a company is important.</a:t>
            </a:r>
            <a:endParaRPr dirty="0"/>
          </a:p>
          <a:p>
            <a:pPr marL="342900" lvl="0" indent="-342900" algn="l" rtl="0">
              <a:lnSpc>
                <a:spcPct val="100000"/>
              </a:lnSpc>
              <a:spcBef>
                <a:spcPts val="640"/>
              </a:spcBef>
              <a:spcAft>
                <a:spcPts val="0"/>
              </a:spcAft>
              <a:buClr>
                <a:schemeClr val="dk1"/>
              </a:buClr>
              <a:buSzPts val="3200"/>
              <a:buChar char="•"/>
            </a:pPr>
            <a:r>
              <a:rPr lang="en-US" dirty="0"/>
              <a:t>Shareholders at much greater risk than lenders</a:t>
            </a:r>
            <a:endParaRPr dirty="0"/>
          </a:p>
          <a:p>
            <a:pPr marL="342900" lvl="0" indent="-342900" algn="l" rtl="0">
              <a:lnSpc>
                <a:spcPct val="100000"/>
              </a:lnSpc>
              <a:spcBef>
                <a:spcPts val="640"/>
              </a:spcBef>
              <a:spcAft>
                <a:spcPts val="0"/>
              </a:spcAft>
              <a:buClr>
                <a:schemeClr val="dk1"/>
              </a:buClr>
              <a:buSzPts val="3200"/>
              <a:buChar char="•"/>
            </a:pPr>
            <a:r>
              <a:rPr lang="en-US" dirty="0"/>
              <a:t>Example</a:t>
            </a:r>
            <a:endParaRPr dirty="0"/>
          </a:p>
          <a:p>
            <a:pPr marL="742950" lvl="1" indent="-285750" algn="l" rtl="0">
              <a:lnSpc>
                <a:spcPct val="100000"/>
              </a:lnSpc>
              <a:spcBef>
                <a:spcPts val="560"/>
              </a:spcBef>
              <a:spcAft>
                <a:spcPts val="0"/>
              </a:spcAft>
              <a:buClr>
                <a:schemeClr val="dk1"/>
              </a:buClr>
              <a:buSzPts val="2800"/>
              <a:buChar char="–"/>
            </a:pPr>
            <a:r>
              <a:rPr lang="en-US" dirty="0"/>
              <a:t>100 </a:t>
            </a:r>
            <a:r>
              <a:rPr lang="en-US" dirty="0" err="1"/>
              <a:t>pkr</a:t>
            </a:r>
            <a:r>
              <a:rPr lang="en-US" dirty="0"/>
              <a:t> – share capital – two founders</a:t>
            </a:r>
            <a:endParaRPr dirty="0"/>
          </a:p>
          <a:p>
            <a:pPr marL="742950" lvl="1" indent="-285750" algn="l" rtl="0">
              <a:lnSpc>
                <a:spcPct val="100000"/>
              </a:lnSpc>
              <a:spcBef>
                <a:spcPts val="560"/>
              </a:spcBef>
              <a:spcAft>
                <a:spcPts val="0"/>
              </a:spcAft>
              <a:buClr>
                <a:schemeClr val="dk1"/>
              </a:buClr>
              <a:buSzPts val="2800"/>
              <a:buChar char="–"/>
            </a:pPr>
            <a:r>
              <a:rPr lang="en-US" dirty="0"/>
              <a:t>100,000 loan – interest 10%</a:t>
            </a:r>
            <a:endParaRPr dirty="0"/>
          </a:p>
          <a:p>
            <a:pPr marL="742950" lvl="1" indent="-285750" algn="l" rtl="0">
              <a:lnSpc>
                <a:spcPct val="100000"/>
              </a:lnSpc>
              <a:spcBef>
                <a:spcPts val="560"/>
              </a:spcBef>
              <a:spcAft>
                <a:spcPts val="0"/>
              </a:spcAft>
              <a:buClr>
                <a:schemeClr val="dk1"/>
              </a:buClr>
              <a:buSzPts val="2800"/>
              <a:buChar char="–"/>
            </a:pPr>
            <a:r>
              <a:rPr lang="en-US" dirty="0"/>
              <a:t>1</a:t>
            </a:r>
            <a:r>
              <a:rPr lang="en-US" baseline="30000" dirty="0"/>
              <a:t>st</a:t>
            </a:r>
            <a:r>
              <a:rPr lang="en-US" dirty="0"/>
              <a:t> year profit 10,000 – consumed by interest</a:t>
            </a:r>
            <a:endParaRPr dirty="0"/>
          </a:p>
          <a:p>
            <a:pPr marL="742950" lvl="1" indent="-285750" algn="l" rtl="0">
              <a:lnSpc>
                <a:spcPct val="100000"/>
              </a:lnSpc>
              <a:spcBef>
                <a:spcPts val="560"/>
              </a:spcBef>
              <a:spcAft>
                <a:spcPts val="0"/>
              </a:spcAft>
              <a:buClr>
                <a:schemeClr val="dk1"/>
              </a:buClr>
              <a:buSzPts val="2800"/>
              <a:buChar char="–"/>
            </a:pPr>
            <a:r>
              <a:rPr lang="en-US" dirty="0"/>
              <a:t>If profit doubles 20,000 – 10,000 for </a:t>
            </a:r>
            <a:r>
              <a:rPr lang="en-US" dirty="0" err="1"/>
              <a:t>onwners</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Gearing or Leverage</a:t>
            </a:r>
            <a:endParaRPr dirty="0"/>
          </a:p>
        </p:txBody>
      </p:sp>
      <p:sp>
        <p:nvSpPr>
          <p:cNvPr id="163" name="Google Shape;163;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measure of a company’s financial risk</a:t>
            </a:r>
          </a:p>
          <a:p>
            <a:pPr marL="342900" lvl="0" indent="-342900" algn="l" rtl="0">
              <a:lnSpc>
                <a:spcPct val="100000"/>
              </a:lnSpc>
              <a:spcBef>
                <a:spcPts val="0"/>
              </a:spcBef>
              <a:spcAft>
                <a:spcPts val="0"/>
              </a:spcAft>
              <a:buClr>
                <a:schemeClr val="dk1"/>
              </a:buClr>
              <a:buSzPts val="3200"/>
              <a:buChar char="•"/>
            </a:pPr>
            <a:r>
              <a:rPr lang="en-US" dirty="0"/>
              <a:t>High levels of Gearing undesirable</a:t>
            </a:r>
            <a:endParaRPr dirty="0"/>
          </a:p>
          <a:p>
            <a:pPr marL="342900" lvl="0" indent="-342900" algn="l" rtl="0">
              <a:lnSpc>
                <a:spcPct val="100000"/>
              </a:lnSpc>
              <a:spcBef>
                <a:spcPts val="640"/>
              </a:spcBef>
              <a:spcAft>
                <a:spcPts val="0"/>
              </a:spcAft>
              <a:buClr>
                <a:schemeClr val="dk1"/>
              </a:buClr>
              <a:buSzPts val="3200"/>
              <a:buChar char="•"/>
            </a:pPr>
            <a:r>
              <a:rPr lang="en-US" dirty="0"/>
              <a:t>From point of view of shareholders</a:t>
            </a:r>
            <a:endParaRPr dirty="0"/>
          </a:p>
          <a:p>
            <a:pPr marL="742950" lvl="1" indent="-285750" algn="l" rtl="0">
              <a:lnSpc>
                <a:spcPct val="100000"/>
              </a:lnSpc>
              <a:spcBef>
                <a:spcPts val="560"/>
              </a:spcBef>
              <a:spcAft>
                <a:spcPts val="0"/>
              </a:spcAft>
              <a:buClr>
                <a:schemeClr val="dk1"/>
              </a:buClr>
              <a:buSzPts val="2800"/>
              <a:buChar char="–"/>
            </a:pPr>
            <a:r>
              <a:rPr lang="en-US" dirty="0"/>
              <a:t>Too much money committed to loan/interest payments</a:t>
            </a:r>
            <a:endParaRPr dirty="0"/>
          </a:p>
          <a:p>
            <a:pPr marL="342900" lvl="0" indent="-342900" algn="l" rtl="0">
              <a:lnSpc>
                <a:spcPct val="100000"/>
              </a:lnSpc>
              <a:spcBef>
                <a:spcPts val="640"/>
              </a:spcBef>
              <a:spcAft>
                <a:spcPts val="0"/>
              </a:spcAft>
              <a:buClr>
                <a:schemeClr val="dk1"/>
              </a:buClr>
              <a:buSzPts val="3200"/>
              <a:buChar char="•"/>
            </a:pPr>
            <a:r>
              <a:rPr lang="en-US" dirty="0"/>
              <a:t>From point of view of lenders</a:t>
            </a:r>
            <a:endParaRPr dirty="0"/>
          </a:p>
          <a:p>
            <a:pPr marL="742950" lvl="1" indent="-285750" algn="l" rtl="0">
              <a:lnSpc>
                <a:spcPct val="100000"/>
              </a:lnSpc>
              <a:spcBef>
                <a:spcPts val="560"/>
              </a:spcBef>
              <a:spcAft>
                <a:spcPts val="0"/>
              </a:spcAft>
              <a:buClr>
                <a:schemeClr val="dk1"/>
              </a:buClr>
              <a:buSzPts val="2800"/>
              <a:buChar char="–"/>
            </a:pPr>
            <a:r>
              <a:rPr lang="en-US" dirty="0"/>
              <a:t>Shareholders may encourage to trade recklessly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Capital Is Needed</a:t>
            </a:r>
            <a:endParaRPr/>
          </a:p>
        </p:txBody>
      </p:sp>
      <p:sp>
        <p:nvSpPr>
          <p:cNvPr id="91" name="Google Shape;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100000"/>
              </a:lnSpc>
              <a:spcBef>
                <a:spcPts val="0"/>
              </a:spcBef>
              <a:spcAft>
                <a:spcPts val="0"/>
              </a:spcAft>
              <a:buClr>
                <a:schemeClr val="dk1"/>
              </a:buClr>
              <a:buSzPts val="3200"/>
              <a:buChar char="•"/>
            </a:pPr>
            <a:r>
              <a:rPr lang="en-US" dirty="0"/>
              <a:t>Capital</a:t>
            </a:r>
            <a:endParaRPr dirty="0"/>
          </a:p>
          <a:p>
            <a:pPr marL="742950" lvl="1" indent="-285750" algn="l" rtl="0">
              <a:lnSpc>
                <a:spcPct val="100000"/>
              </a:lnSpc>
              <a:spcBef>
                <a:spcPts val="560"/>
              </a:spcBef>
              <a:spcAft>
                <a:spcPts val="0"/>
              </a:spcAft>
              <a:buClr>
                <a:schemeClr val="dk1"/>
              </a:buClr>
              <a:buSzPts val="2800"/>
              <a:buChar char="–"/>
            </a:pPr>
            <a:r>
              <a:rPr lang="en-US" dirty="0"/>
              <a:t>wealth in the form of money or other assets owned by a person or organization or available for a purpose such as starting a company or investing.</a:t>
            </a:r>
          </a:p>
          <a:p>
            <a:r>
              <a:rPr lang="en-US" b="1" dirty="0"/>
              <a:t>Types of Capital</a:t>
            </a:r>
            <a:r>
              <a:rPr lang="en-US" dirty="0"/>
              <a:t>:</a:t>
            </a:r>
          </a:p>
          <a:p>
            <a:pPr lvl="1">
              <a:buFont typeface="Arial" panose="020B0604020202020204" pitchFamily="34" charset="0"/>
              <a:buChar char="•"/>
            </a:pPr>
            <a:r>
              <a:rPr lang="en-US" b="1" dirty="0"/>
              <a:t>Financial Capital</a:t>
            </a:r>
            <a:r>
              <a:rPr lang="en-US" dirty="0"/>
              <a:t>: Money that can be invested in a business, such as cash reserves or loans.</a:t>
            </a:r>
          </a:p>
          <a:p>
            <a:pPr lvl="1">
              <a:buFont typeface="Arial" panose="020B0604020202020204" pitchFamily="34" charset="0"/>
              <a:buChar char="•"/>
            </a:pPr>
            <a:r>
              <a:rPr lang="en-US" b="1" dirty="0"/>
              <a:t>Human Capital</a:t>
            </a:r>
            <a:r>
              <a:rPr lang="en-US" dirty="0"/>
              <a:t>: The knowledge, skills, and experience of people that contribute to a company’s operations.</a:t>
            </a:r>
          </a:p>
          <a:p>
            <a:pPr lvl="1">
              <a:buFont typeface="Arial" panose="020B0604020202020204" pitchFamily="34" charset="0"/>
              <a:buChar char="•"/>
            </a:pPr>
            <a:r>
              <a:rPr lang="en-US" b="1" dirty="0"/>
              <a:t>Physical Capital</a:t>
            </a:r>
            <a:r>
              <a:rPr lang="en-US" dirty="0"/>
              <a:t>: Tangible assets like machinery, equipment, and buildings used in production</a:t>
            </a:r>
            <a:endParaRPr dirty="0"/>
          </a:p>
          <a:p>
            <a:pPr marL="342900" lvl="0" indent="-342900" algn="l" rtl="0">
              <a:lnSpc>
                <a:spcPct val="100000"/>
              </a:lnSpc>
              <a:spcBef>
                <a:spcPts val="640"/>
              </a:spcBef>
              <a:spcAft>
                <a:spcPts val="0"/>
              </a:spcAft>
              <a:buClr>
                <a:schemeClr val="dk1"/>
              </a:buClr>
              <a:buSzPts val="3200"/>
              <a:buChar char="•"/>
            </a:pPr>
            <a:r>
              <a:rPr lang="en-US" dirty="0"/>
              <a:t>Customers will not pay until service is provided</a:t>
            </a:r>
            <a:endParaRPr dirty="0"/>
          </a:p>
          <a:p>
            <a:pPr marL="342900" lvl="0" indent="-342900" algn="l" rtl="0">
              <a:lnSpc>
                <a:spcPct val="100000"/>
              </a:lnSpc>
              <a:spcBef>
                <a:spcPts val="640"/>
              </a:spcBef>
              <a:spcAft>
                <a:spcPts val="0"/>
              </a:spcAft>
              <a:buClr>
                <a:schemeClr val="dk1"/>
              </a:buClr>
              <a:buSzPts val="3200"/>
              <a:buChar char="•"/>
            </a:pPr>
            <a:r>
              <a:rPr lang="en-US" dirty="0"/>
              <a:t>Owner has to buy things to make product and also live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Why Capital Is Needed</a:t>
            </a:r>
            <a:endParaRPr dirty="0"/>
          </a:p>
        </p:txBody>
      </p:sp>
      <p:sp>
        <p:nvSpPr>
          <p:cNvPr id="97" name="Google Shape;97;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You provide websites </a:t>
            </a:r>
            <a:endParaRPr dirty="0"/>
          </a:p>
          <a:p>
            <a:pPr marL="742950" lvl="1" indent="-285750" algn="l" rtl="0">
              <a:lnSpc>
                <a:spcPct val="100000"/>
              </a:lnSpc>
              <a:spcBef>
                <a:spcPts val="560"/>
              </a:spcBef>
              <a:spcAft>
                <a:spcPts val="0"/>
              </a:spcAft>
              <a:buClr>
                <a:schemeClr val="dk1"/>
              </a:buClr>
              <a:buSzPts val="2800"/>
              <a:buChar char="–"/>
            </a:pPr>
            <a:r>
              <a:rPr lang="en-US" dirty="0"/>
              <a:t>Mostly clients other companies</a:t>
            </a:r>
            <a:endParaRPr dirty="0"/>
          </a:p>
          <a:p>
            <a:pPr marL="742950" lvl="1" indent="-285750" algn="l" rtl="0">
              <a:lnSpc>
                <a:spcPct val="100000"/>
              </a:lnSpc>
              <a:spcBef>
                <a:spcPts val="560"/>
              </a:spcBef>
              <a:spcAft>
                <a:spcPts val="0"/>
              </a:spcAft>
              <a:buClr>
                <a:schemeClr val="dk1"/>
              </a:buClr>
              <a:buSzPts val="2800"/>
              <a:buChar char="–"/>
            </a:pPr>
            <a:r>
              <a:rPr lang="en-US" dirty="0"/>
              <a:t>Delays in getting paid</a:t>
            </a:r>
            <a:endParaRPr dirty="0"/>
          </a:p>
          <a:p>
            <a:pPr marL="742950" lvl="1" indent="-285750" algn="l" rtl="0">
              <a:lnSpc>
                <a:spcPct val="100000"/>
              </a:lnSpc>
              <a:spcBef>
                <a:spcPts val="560"/>
              </a:spcBef>
              <a:spcAft>
                <a:spcPts val="0"/>
              </a:spcAft>
              <a:buClr>
                <a:schemeClr val="dk1"/>
              </a:buClr>
              <a:buSzPts val="2800"/>
              <a:buChar char="–"/>
            </a:pPr>
            <a:r>
              <a:rPr lang="en-US" dirty="0"/>
              <a:t>Need enough cash to live</a:t>
            </a:r>
            <a:endParaRPr dirty="0"/>
          </a:p>
          <a:p>
            <a:pPr marL="742950" lvl="1" indent="-285750" algn="l" rtl="0">
              <a:lnSpc>
                <a:spcPct val="100000"/>
              </a:lnSpc>
              <a:spcBef>
                <a:spcPts val="560"/>
              </a:spcBef>
              <a:spcAft>
                <a:spcPts val="0"/>
              </a:spcAft>
              <a:buClr>
                <a:schemeClr val="dk1"/>
              </a:buClr>
              <a:buSzPts val="2800"/>
              <a:buChar char="–"/>
            </a:pPr>
            <a:r>
              <a:rPr lang="en-US" dirty="0"/>
              <a:t>Additional expenses to make website/startup</a:t>
            </a:r>
            <a:endParaRPr dirty="0"/>
          </a:p>
          <a:p>
            <a:pPr marL="342900" lvl="0" indent="-342900" algn="l" rtl="0">
              <a:lnSpc>
                <a:spcPct val="100000"/>
              </a:lnSpc>
              <a:spcBef>
                <a:spcPts val="640"/>
              </a:spcBef>
              <a:spcAft>
                <a:spcPts val="0"/>
              </a:spcAft>
              <a:buClr>
                <a:schemeClr val="dk1"/>
              </a:buClr>
              <a:buSzPts val="3200"/>
              <a:buChar char="•"/>
            </a:pPr>
            <a:r>
              <a:rPr lang="en-US" dirty="0"/>
              <a:t>If business is to develop a package/product</a:t>
            </a:r>
            <a:endParaRPr dirty="0"/>
          </a:p>
          <a:p>
            <a:pPr marL="742950" lvl="1" indent="-285750" algn="l" rtl="0">
              <a:lnSpc>
                <a:spcPct val="100000"/>
              </a:lnSpc>
              <a:spcBef>
                <a:spcPts val="560"/>
              </a:spcBef>
              <a:spcAft>
                <a:spcPts val="0"/>
              </a:spcAft>
              <a:buClr>
                <a:schemeClr val="dk1"/>
              </a:buClr>
              <a:buSzPts val="2800"/>
              <a:buChar char="–"/>
            </a:pPr>
            <a:r>
              <a:rPr lang="en-US" dirty="0"/>
              <a:t>More time needed to build</a:t>
            </a:r>
            <a:endParaRPr dirty="0"/>
          </a:p>
          <a:p>
            <a:pPr marL="742950" lvl="1" indent="-285750" algn="l" rtl="0">
              <a:lnSpc>
                <a:spcPct val="100000"/>
              </a:lnSpc>
              <a:spcBef>
                <a:spcPts val="560"/>
              </a:spcBef>
              <a:spcAft>
                <a:spcPts val="0"/>
              </a:spcAft>
              <a:buClr>
                <a:schemeClr val="dk1"/>
              </a:buClr>
              <a:buSzPts val="2800"/>
              <a:buChar char="–"/>
            </a:pPr>
            <a:r>
              <a:rPr lang="en-US" dirty="0"/>
              <a:t>More money needed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Why Capital is Needed</a:t>
            </a:r>
            <a:endParaRPr/>
          </a:p>
        </p:txBody>
      </p:sp>
      <p:sp>
        <p:nvSpPr>
          <p:cNvPr id="103" name="Google Shape;103;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Cash needed for</a:t>
            </a:r>
            <a:endParaRPr dirty="0"/>
          </a:p>
          <a:p>
            <a:pPr marL="742950" lvl="1" indent="-285750" algn="l" rtl="0">
              <a:lnSpc>
                <a:spcPct val="100000"/>
              </a:lnSpc>
              <a:spcBef>
                <a:spcPts val="560"/>
              </a:spcBef>
              <a:spcAft>
                <a:spcPts val="0"/>
              </a:spcAft>
              <a:buClr>
                <a:schemeClr val="dk1"/>
              </a:buClr>
              <a:buSzPts val="2800"/>
              <a:buChar char="–"/>
            </a:pPr>
            <a:r>
              <a:rPr lang="en-US" dirty="0"/>
              <a:t>Salaries</a:t>
            </a:r>
            <a:endParaRPr dirty="0"/>
          </a:p>
          <a:p>
            <a:pPr marL="742950" lvl="1" indent="-285750" algn="l" rtl="0">
              <a:lnSpc>
                <a:spcPct val="100000"/>
              </a:lnSpc>
              <a:spcBef>
                <a:spcPts val="560"/>
              </a:spcBef>
              <a:spcAft>
                <a:spcPts val="0"/>
              </a:spcAft>
              <a:buClr>
                <a:schemeClr val="dk1"/>
              </a:buClr>
              <a:buSzPts val="2800"/>
              <a:buChar char="–"/>
            </a:pPr>
            <a:r>
              <a:rPr lang="en-US" dirty="0"/>
              <a:t>Rent, heating, lighting </a:t>
            </a:r>
            <a:endParaRPr dirty="0"/>
          </a:p>
          <a:p>
            <a:pPr marL="742950" lvl="1" indent="-285750" algn="l" rtl="0">
              <a:lnSpc>
                <a:spcPct val="100000"/>
              </a:lnSpc>
              <a:spcBef>
                <a:spcPts val="560"/>
              </a:spcBef>
              <a:spcAft>
                <a:spcPts val="0"/>
              </a:spcAft>
              <a:buClr>
                <a:schemeClr val="dk1"/>
              </a:buClr>
              <a:buSzPts val="2800"/>
              <a:buChar char="–"/>
            </a:pPr>
            <a:r>
              <a:rPr lang="en-US" dirty="0"/>
              <a:t>Equipment, consumables</a:t>
            </a:r>
            <a:endParaRPr dirty="0"/>
          </a:p>
          <a:p>
            <a:pPr marL="742950" lvl="1" indent="-285750" algn="l" rtl="0">
              <a:lnSpc>
                <a:spcPct val="100000"/>
              </a:lnSpc>
              <a:spcBef>
                <a:spcPts val="560"/>
              </a:spcBef>
              <a:spcAft>
                <a:spcPts val="0"/>
              </a:spcAft>
              <a:buClr>
                <a:schemeClr val="dk1"/>
              </a:buClr>
              <a:buSzPts val="2800"/>
              <a:buChar char="–"/>
            </a:pPr>
            <a:r>
              <a:rPr lang="en-US" dirty="0"/>
              <a:t>Costs of marketing and advertising</a:t>
            </a:r>
            <a:endParaRPr dirty="0"/>
          </a:p>
          <a:p>
            <a:pPr marL="742950" lvl="1" indent="-285750" algn="l" rtl="0">
              <a:lnSpc>
                <a:spcPct val="100000"/>
              </a:lnSpc>
              <a:spcBef>
                <a:spcPts val="560"/>
              </a:spcBef>
              <a:spcAft>
                <a:spcPts val="0"/>
              </a:spcAft>
              <a:buClr>
                <a:schemeClr val="dk1"/>
              </a:buClr>
              <a:buSzPts val="2800"/>
              <a:buChar char="–"/>
            </a:pPr>
            <a:r>
              <a:rPr lang="en-US" dirty="0"/>
              <a:t>Miscellaneous expenses (stationary, travelling </a:t>
            </a:r>
            <a:r>
              <a:rPr lang="en-US" dirty="0" err="1"/>
              <a:t>etc</a:t>
            </a:r>
            <a:r>
              <a:rPr lang="en-US" dirty="0"/>
              <a:t>)</a:t>
            </a:r>
            <a:endParaRPr dirty="0"/>
          </a:p>
          <a:p>
            <a:pPr marL="742950" lvl="1" indent="-285750" algn="l" rtl="0">
              <a:lnSpc>
                <a:spcPct val="100000"/>
              </a:lnSpc>
              <a:spcBef>
                <a:spcPts val="560"/>
              </a:spcBef>
              <a:spcAft>
                <a:spcPts val="0"/>
              </a:spcAft>
              <a:buClr>
                <a:schemeClr val="dk1"/>
              </a:buClr>
              <a:buSzPts val="2800"/>
              <a:buChar char="–"/>
            </a:pPr>
            <a:r>
              <a:rPr lang="en-US" dirty="0"/>
              <a:t>Interest on loan (if borrowed)</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09" name="Google Shape;109;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dirty="0"/>
              <a:t>Your plan for potential funders</a:t>
            </a:r>
            <a:endParaRPr dirty="0"/>
          </a:p>
          <a:p>
            <a:pPr marL="742950" lvl="1" indent="-285750" algn="l" rtl="0">
              <a:lnSpc>
                <a:spcPct val="100000"/>
              </a:lnSpc>
              <a:spcBef>
                <a:spcPts val="518"/>
              </a:spcBef>
              <a:spcAft>
                <a:spcPts val="0"/>
              </a:spcAft>
              <a:buClr>
                <a:schemeClr val="dk1"/>
              </a:buClr>
              <a:buSzPct val="100000"/>
              <a:buChar char="–"/>
            </a:pPr>
            <a:r>
              <a:rPr lang="en-US" dirty="0"/>
              <a:t>Convince them that plan is well thought and realistic</a:t>
            </a:r>
            <a:endParaRPr dirty="0"/>
          </a:p>
          <a:p>
            <a:pPr marL="342900" lvl="0" indent="-342900" algn="l" rtl="0">
              <a:lnSpc>
                <a:spcPct val="100000"/>
              </a:lnSpc>
              <a:spcBef>
                <a:spcPts val="592"/>
              </a:spcBef>
              <a:spcAft>
                <a:spcPts val="0"/>
              </a:spcAft>
              <a:buClr>
                <a:schemeClr val="dk1"/>
              </a:buClr>
              <a:buSzPct val="100000"/>
              <a:buChar char="•"/>
            </a:pPr>
            <a:r>
              <a:rPr lang="en-US" dirty="0"/>
              <a:t>Plan should contain</a:t>
            </a:r>
            <a:endParaRPr dirty="0"/>
          </a:p>
          <a:p>
            <a:pPr marL="742950" lvl="1" indent="-285750" algn="l" rtl="0">
              <a:lnSpc>
                <a:spcPct val="100000"/>
              </a:lnSpc>
              <a:spcBef>
                <a:spcPts val="518"/>
              </a:spcBef>
              <a:spcAft>
                <a:spcPts val="0"/>
              </a:spcAft>
              <a:buClr>
                <a:schemeClr val="dk1"/>
              </a:buClr>
              <a:buSzPct val="100000"/>
              <a:buChar char="–"/>
            </a:pPr>
            <a:r>
              <a:rPr lang="en-US" dirty="0"/>
              <a:t>a description of what the company will be doing, together with information to show that it is technically feasible and that the founders of the company have the necessary expertise;</a:t>
            </a:r>
            <a:endParaRPr dirty="0"/>
          </a:p>
          <a:p>
            <a:pPr marL="742950" lvl="1" indent="-285750" algn="l" rtl="0">
              <a:lnSpc>
                <a:spcPct val="100000"/>
              </a:lnSpc>
              <a:spcBef>
                <a:spcPts val="518"/>
              </a:spcBef>
              <a:spcAft>
                <a:spcPts val="0"/>
              </a:spcAft>
              <a:buClr>
                <a:schemeClr val="dk1"/>
              </a:buClr>
              <a:buSzPct val="100000"/>
              <a:buChar char="–"/>
            </a:pPr>
            <a:r>
              <a:rPr lang="en-US" dirty="0"/>
              <a:t>a description of the market the company is aiming at, an estimate of its size, and an assessment of the competition. It might contain statements like the following: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15" name="Google Shape;115;p18"/>
          <p:cNvSpPr/>
          <p:nvPr/>
        </p:nvSpPr>
        <p:spPr>
          <a:xfrm>
            <a:off x="838200" y="1582341"/>
            <a:ext cx="6705600" cy="378565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The company’s target market will be small firms providing repair and maintenance services to householders, within a radius of 15 miles of the centre of Llanafan. So far as can be estimated from the data provided by the Llanafan Chamber of Commerce, there are around 1,200 such firms in the area, only 16 of which have websites. There are two other companies offering website design and hosting services in the area but neither appears interested in this market.</a:t>
            </a: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Business Plan</a:t>
            </a:r>
            <a:endParaRPr/>
          </a:p>
        </p:txBody>
      </p:sp>
      <p:sp>
        <p:nvSpPr>
          <p:cNvPr id="121" name="Google Shape;12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Plan should contain</a:t>
            </a:r>
            <a:endParaRPr/>
          </a:p>
          <a:p>
            <a:pPr marL="742950" lvl="1" indent="-285750" algn="l" rtl="0">
              <a:lnSpc>
                <a:spcPct val="100000"/>
              </a:lnSpc>
              <a:spcBef>
                <a:spcPts val="518"/>
              </a:spcBef>
              <a:spcAft>
                <a:spcPts val="0"/>
              </a:spcAft>
              <a:buClr>
                <a:schemeClr val="dk1"/>
              </a:buClr>
              <a:buSzPts val="2800"/>
              <a:buChar char="–"/>
            </a:pPr>
            <a:r>
              <a:rPr lang="en-US"/>
              <a:t>a prediction of the financial performance of the company. This will include budgets, cash flow predictions, and projected balance sheets and profit and loss accounts.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Grants</a:t>
            </a:r>
            <a:endParaRPr/>
          </a:p>
        </p:txBody>
      </p:sp>
      <p:sp>
        <p:nvSpPr>
          <p:cNvPr id="127" name="Google Shape;12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dirty="0"/>
              <a:t>Grants</a:t>
            </a:r>
            <a:endParaRPr dirty="0"/>
          </a:p>
          <a:p>
            <a:pPr marL="742950" lvl="1" indent="-285750" algn="l" rtl="0">
              <a:lnSpc>
                <a:spcPct val="100000"/>
              </a:lnSpc>
              <a:spcBef>
                <a:spcPts val="518"/>
              </a:spcBef>
              <a:spcAft>
                <a:spcPts val="0"/>
              </a:spcAft>
              <a:buClr>
                <a:schemeClr val="dk1"/>
              </a:buClr>
              <a:buSzPct val="100000"/>
              <a:buChar char="–"/>
            </a:pPr>
            <a:r>
              <a:rPr lang="en-US" dirty="0"/>
              <a:t>intended to assist with capital investment, typically investment in premises and equipment;</a:t>
            </a:r>
            <a:endParaRPr dirty="0"/>
          </a:p>
          <a:p>
            <a:pPr marL="742950" lvl="1" indent="-285750" algn="l" rtl="0">
              <a:lnSpc>
                <a:spcPct val="100000"/>
              </a:lnSpc>
              <a:spcBef>
                <a:spcPts val="518"/>
              </a:spcBef>
              <a:spcAft>
                <a:spcPts val="0"/>
              </a:spcAft>
              <a:buClr>
                <a:schemeClr val="dk1"/>
              </a:buClr>
              <a:buSzPct val="100000"/>
              <a:buChar char="–"/>
            </a:pPr>
            <a:r>
              <a:rPr lang="en-US" dirty="0"/>
              <a:t>subject to a number of conditions, in particular the raising of capital from other sources;</a:t>
            </a:r>
            <a:endParaRPr dirty="0"/>
          </a:p>
          <a:p>
            <a:pPr marL="742950" lvl="1" indent="-285750" algn="l" rtl="0">
              <a:lnSpc>
                <a:spcPct val="100000"/>
              </a:lnSpc>
              <a:spcBef>
                <a:spcPts val="518"/>
              </a:spcBef>
              <a:spcAft>
                <a:spcPts val="0"/>
              </a:spcAft>
              <a:buClr>
                <a:schemeClr val="dk1"/>
              </a:buClr>
              <a:buSzPct val="100000"/>
              <a:buChar char="–"/>
            </a:pPr>
            <a:r>
              <a:rPr lang="en-US" dirty="0"/>
              <a:t>limited to a certain proportion of the capital investment that the company can prove it has made.</a:t>
            </a:r>
            <a:endParaRPr dirty="0"/>
          </a:p>
          <a:p>
            <a:pPr marL="342900" lvl="0" indent="-342900" algn="l" rtl="0">
              <a:lnSpc>
                <a:spcPct val="100000"/>
              </a:lnSpc>
              <a:spcBef>
                <a:spcPts val="592"/>
              </a:spcBef>
              <a:spcAft>
                <a:spcPts val="0"/>
              </a:spcAft>
              <a:buClr>
                <a:schemeClr val="dk1"/>
              </a:buClr>
              <a:buSzPct val="100000"/>
              <a:buChar char="•"/>
            </a:pPr>
            <a:r>
              <a:rPr lang="en-US" dirty="0"/>
              <a:t>Smaller and Larger Grants</a:t>
            </a:r>
            <a:endParaRPr dirty="0"/>
          </a:p>
          <a:p>
            <a:pPr marL="342900" lvl="0" indent="-342900" algn="l" rtl="0">
              <a:lnSpc>
                <a:spcPct val="100000"/>
              </a:lnSpc>
              <a:spcBef>
                <a:spcPts val="592"/>
              </a:spcBef>
              <a:spcAft>
                <a:spcPts val="0"/>
              </a:spcAft>
              <a:buClr>
                <a:schemeClr val="dk1"/>
              </a:buClr>
              <a:buSzPct val="100000"/>
              <a:buChar char="•"/>
            </a:pPr>
            <a:r>
              <a:rPr lang="en-US" dirty="0"/>
              <a:t>Different programs for grants</a:t>
            </a:r>
            <a:endParaRPr dirty="0"/>
          </a:p>
          <a:p>
            <a:pPr marL="342900" lvl="0" indent="-342900" algn="l" rtl="0">
              <a:lnSpc>
                <a:spcPct val="100000"/>
              </a:lnSpc>
              <a:spcBef>
                <a:spcPts val="592"/>
              </a:spcBef>
              <a:spcAft>
                <a:spcPts val="0"/>
              </a:spcAft>
              <a:buClr>
                <a:schemeClr val="dk1"/>
              </a:buClr>
              <a:buSzPct val="100000"/>
              <a:buChar char="•"/>
            </a:pPr>
            <a:r>
              <a:rPr lang="en-US" dirty="0"/>
              <a:t>Short term solution </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Sources of finance - Loans</a:t>
            </a:r>
            <a:endParaRPr/>
          </a:p>
        </p:txBody>
      </p:sp>
      <p:sp>
        <p:nvSpPr>
          <p:cNvPr id="133" name="Google Shape;13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Loans</a:t>
            </a:r>
            <a:endParaRPr dirty="0"/>
          </a:p>
          <a:p>
            <a:pPr marL="742950" lvl="1" indent="-285750" algn="l" rtl="0">
              <a:lnSpc>
                <a:spcPct val="100000"/>
              </a:lnSpc>
              <a:spcBef>
                <a:spcPts val="560"/>
              </a:spcBef>
              <a:spcAft>
                <a:spcPts val="0"/>
              </a:spcAft>
              <a:buClr>
                <a:schemeClr val="dk1"/>
              </a:buClr>
              <a:buSzPts val="2800"/>
              <a:buChar char="–"/>
            </a:pPr>
            <a:r>
              <a:rPr lang="en-US" dirty="0"/>
              <a:t>Incase of liquidation, lender to recover the loan from the sale of company assets</a:t>
            </a:r>
            <a:endParaRPr dirty="0"/>
          </a:p>
          <a:p>
            <a:pPr marL="742950" lvl="1" indent="-285750" algn="l" rtl="0">
              <a:lnSpc>
                <a:spcPct val="100000"/>
              </a:lnSpc>
              <a:spcBef>
                <a:spcPts val="560"/>
              </a:spcBef>
              <a:spcAft>
                <a:spcPts val="0"/>
              </a:spcAft>
              <a:buClr>
                <a:schemeClr val="dk1"/>
              </a:buClr>
              <a:buSzPts val="2800"/>
              <a:buChar char="–"/>
            </a:pPr>
            <a:r>
              <a:rPr lang="en-US" dirty="0"/>
              <a:t>Security – collateral; </a:t>
            </a:r>
            <a:endParaRPr dirty="0"/>
          </a:p>
          <a:p>
            <a:pPr marL="742950" lvl="1" indent="-285750" algn="l" rtl="0">
              <a:lnSpc>
                <a:spcPct val="100000"/>
              </a:lnSpc>
              <a:spcBef>
                <a:spcPts val="560"/>
              </a:spcBef>
              <a:spcAft>
                <a:spcPts val="0"/>
              </a:spcAft>
              <a:buClr>
                <a:schemeClr val="dk1"/>
              </a:buClr>
              <a:buSzPts val="2800"/>
              <a:buChar char="–"/>
            </a:pPr>
            <a:r>
              <a:rPr lang="en-US" dirty="0"/>
              <a:t>Incase of not sufficient assets, lender can ask for personal guarantees</a:t>
            </a:r>
            <a:endParaRPr dirty="0"/>
          </a:p>
          <a:p>
            <a:pPr marL="342900" lvl="0" indent="-342900" algn="l" rtl="0">
              <a:lnSpc>
                <a:spcPct val="100000"/>
              </a:lnSpc>
              <a:spcBef>
                <a:spcPts val="640"/>
              </a:spcBef>
              <a:spcAft>
                <a:spcPts val="0"/>
              </a:spcAft>
              <a:buClr>
                <a:schemeClr val="dk1"/>
              </a:buClr>
              <a:buSzPts val="3200"/>
              <a:buChar char="•"/>
            </a:pPr>
            <a:r>
              <a:rPr lang="en-US" dirty="0"/>
              <a:t>Overdraft loans</a:t>
            </a:r>
            <a:endParaRPr dirty="0"/>
          </a:p>
          <a:p>
            <a:pPr marL="742950" lvl="1" indent="-285750" algn="l" rtl="0">
              <a:lnSpc>
                <a:spcPct val="100000"/>
              </a:lnSpc>
              <a:spcBef>
                <a:spcPts val="560"/>
              </a:spcBef>
              <a:spcAft>
                <a:spcPts val="0"/>
              </a:spcAft>
              <a:buClr>
                <a:schemeClr val="dk1"/>
              </a:buClr>
              <a:buSzPts val="2800"/>
              <a:buChar char="–"/>
            </a:pPr>
            <a:r>
              <a:rPr lang="en-US" dirty="0"/>
              <a:t>A bank can withdraw overdraft facility – can cause of liquidation of company</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752</Words>
  <Application>Microsoft Office PowerPoint</Application>
  <PresentationFormat>On-screen Show (4:3)</PresentationFormat>
  <Paragraphs>88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Why Capital Is Needed</vt:lpstr>
      <vt:lpstr>Why Capital Is Needed</vt:lpstr>
      <vt:lpstr>Why Capital is Needed</vt:lpstr>
      <vt:lpstr>Business Plan</vt:lpstr>
      <vt:lpstr>Business Plan</vt:lpstr>
      <vt:lpstr>Business Plan</vt:lpstr>
      <vt:lpstr>Sources of finance - Grants</vt:lpstr>
      <vt:lpstr>Sources of finance - Loans</vt:lpstr>
      <vt:lpstr>Sources of finance - Loans</vt:lpstr>
      <vt:lpstr>Sources of finance - Loans</vt:lpstr>
      <vt:lpstr>Sources of Finance – Equity Capital</vt:lpstr>
      <vt:lpstr>Gearing or Leverage</vt:lpstr>
      <vt:lpstr>Gearing or Leverage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3</cp:revision>
  <dcterms:modified xsi:type="dcterms:W3CDTF">2024-09-10T15:06:51Z</dcterms:modified>
</cp:coreProperties>
</file>