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252"/>
            <a:ext cx="684809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170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9337" y="614248"/>
            <a:ext cx="197332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AEE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1986508"/>
            <a:ext cx="8489315" cy="224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01708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eeksforgeeks.org/clearing-the-input-buffer-in-cc/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ust.edu.jo/~yahya-t/cs115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323587"/>
              <a:ext cx="1743075" cy="779145"/>
            </a:xfrm>
            <a:custGeom>
              <a:avLst/>
              <a:gdLst/>
              <a:ahLst/>
              <a:cxnLst/>
              <a:rect l="l" t="t" r="r" b="b"/>
              <a:pathLst>
                <a:path w="1743075" h="779145">
                  <a:moveTo>
                    <a:pt x="1346200" y="0"/>
                  </a:moveTo>
                  <a:lnTo>
                    <a:pt x="0" y="0"/>
                  </a:lnTo>
                  <a:lnTo>
                    <a:pt x="0" y="778763"/>
                  </a:lnTo>
                  <a:lnTo>
                    <a:pt x="1346200" y="778763"/>
                  </a:lnTo>
                  <a:lnTo>
                    <a:pt x="1355891" y="777956"/>
                  </a:lnTo>
                  <a:lnTo>
                    <a:pt x="1363821" y="775827"/>
                  </a:lnTo>
                  <a:lnTo>
                    <a:pt x="1369988" y="772816"/>
                  </a:lnTo>
                  <a:lnTo>
                    <a:pt x="1374394" y="769366"/>
                  </a:lnTo>
                  <a:lnTo>
                    <a:pt x="1374394" y="764667"/>
                  </a:lnTo>
                  <a:lnTo>
                    <a:pt x="1379093" y="764667"/>
                  </a:lnTo>
                  <a:lnTo>
                    <a:pt x="1735582" y="408178"/>
                  </a:lnTo>
                  <a:lnTo>
                    <a:pt x="1740868" y="399587"/>
                  </a:lnTo>
                  <a:lnTo>
                    <a:pt x="1742630" y="388794"/>
                  </a:lnTo>
                  <a:lnTo>
                    <a:pt x="1740868" y="377120"/>
                  </a:lnTo>
                  <a:lnTo>
                    <a:pt x="1735582" y="365887"/>
                  </a:lnTo>
                  <a:lnTo>
                    <a:pt x="1379093" y="14097"/>
                  </a:lnTo>
                  <a:lnTo>
                    <a:pt x="1379093" y="9398"/>
                  </a:lnTo>
                  <a:lnTo>
                    <a:pt x="1374394" y="9398"/>
                  </a:lnTo>
                  <a:lnTo>
                    <a:pt x="1369988" y="5947"/>
                  </a:lnTo>
                  <a:lnTo>
                    <a:pt x="1363821" y="2936"/>
                  </a:lnTo>
                  <a:lnTo>
                    <a:pt x="1355891" y="807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4832" y="2471750"/>
            <a:ext cx="83870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0">
                <a:solidFill>
                  <a:srgbClr val="252525"/>
                </a:solidFill>
                <a:latin typeface="Century Gothic"/>
                <a:cs typeface="Century Gothic"/>
              </a:rPr>
              <a:t>Programming</a:t>
            </a:r>
            <a:r>
              <a:rPr dirty="0" sz="4800" spc="-3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z="4800" spc="-5" b="0">
                <a:solidFill>
                  <a:srgbClr val="252525"/>
                </a:solidFill>
                <a:latin typeface="Century Gothic"/>
                <a:cs typeface="Century Gothic"/>
              </a:rPr>
              <a:t>Fundamentals</a:t>
            </a:r>
            <a:endParaRPr sz="4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08267" y="5198745"/>
            <a:ext cx="167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Century Gothic"/>
                <a:cs typeface="Century Gothic"/>
              </a:rPr>
              <a:t>Aamina</a:t>
            </a:r>
            <a:r>
              <a:rPr dirty="0" sz="1800" spc="-80">
                <a:solidFill>
                  <a:srgbClr val="585858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entury Gothic"/>
                <a:cs typeface="Century Gothic"/>
              </a:rPr>
              <a:t>Batool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106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Illegal</a:t>
            </a:r>
            <a:r>
              <a:rPr dirty="0" spc="-7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996566"/>
            <a:ext cx="8039734" cy="10255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400" spc="-3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studentName[26];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studentName</a:t>
            </a:r>
            <a:r>
              <a:rPr dirty="0" sz="2400" spc="-3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"Lisa</a:t>
            </a:r>
            <a:r>
              <a:rPr dirty="0" sz="24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L.</a:t>
            </a:r>
            <a:r>
              <a:rPr dirty="0" sz="24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Johnson";</a:t>
            </a:r>
            <a:r>
              <a:rPr dirty="0" sz="2400" spc="-3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DD667"/>
                </a:solidFill>
                <a:latin typeface="Courier New"/>
                <a:cs typeface="Courier New"/>
              </a:rPr>
              <a:t>//illegal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9772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Built-in</a:t>
            </a:r>
            <a:r>
              <a:rPr dirty="0" spc="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functions</a:t>
            </a:r>
            <a:r>
              <a:rPr dirty="0" spc="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of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 C-String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630679"/>
            <a:ext cx="8700516" cy="4602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589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6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81705" y="1667002"/>
            <a:ext cx="7869555" cy="357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In C++,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compared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by character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using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201708"/>
                </a:solidFill>
                <a:latin typeface="Calibri"/>
                <a:cs typeface="Calibri"/>
              </a:rPr>
              <a:t>system’s</a:t>
            </a:r>
            <a:r>
              <a:rPr dirty="0" sz="2400" spc="-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collating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sequence.</a:t>
            </a:r>
            <a:endParaRPr sz="2400">
              <a:latin typeface="Calibri"/>
              <a:cs typeface="Calibri"/>
            </a:endParaRPr>
          </a:p>
          <a:p>
            <a:pPr marL="355600" marR="345440" indent="-343535">
              <a:lnSpc>
                <a:spcPct val="100000"/>
              </a:lnSpc>
              <a:spcBef>
                <a:spcPts val="9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 C-string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"Air"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less than 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C-string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"Boat" </a:t>
            </a:r>
            <a:r>
              <a:rPr dirty="0" sz="24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because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"Air"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less than the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400" spc="-5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400" spc="-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"Boat"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1010"/>
              </a:spcBef>
              <a:tabLst>
                <a:tab pos="2321560" algn="l"/>
              </a:tabLst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C-string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"Air"</a:t>
            </a:r>
            <a:r>
              <a:rPr dirty="0" sz="24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less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than the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C-string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"An"</a:t>
            </a:r>
            <a:r>
              <a:rPr dirty="0" sz="2400" spc="-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because </a:t>
            </a:r>
            <a:r>
              <a:rPr dirty="0" sz="2400" spc="-5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characters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both strings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are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same, but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second character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'i’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"Air"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less than 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second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'n'	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"An"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589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6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779" y="1634744"/>
            <a:ext cx="8105775" cy="41630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4965" marR="5080" indent="-342900">
              <a:lnSpc>
                <a:spcPct val="100899"/>
              </a:lnSpc>
              <a:spcBef>
                <a:spcPts val="8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The C-string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"Bill"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less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than 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C-string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"Billy"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because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000" spc="-4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four</a:t>
            </a:r>
            <a:r>
              <a:rPr dirty="0" sz="20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"Bill"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"Billy"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same,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but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fifth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"Bill"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, which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'\0'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(the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character),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is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less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than the 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fifth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"Billy"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which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is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'y'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(Recall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C11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are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terminated.)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algn="just" marL="354965" marR="59055" indent="-342900">
              <a:lnSpc>
                <a:spcPct val="100000"/>
              </a:lnSpc>
              <a:spcBef>
                <a:spcPts val="5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The C-string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"Hello"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less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than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"hello"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because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'H'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-string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"Hello"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less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than the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'h'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4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"hello"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1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function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strcmp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compares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its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20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argument with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its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second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argument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character by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201708"/>
                </a:solidFill>
                <a:latin typeface="Calibri"/>
                <a:cs typeface="Calibri"/>
              </a:rPr>
              <a:t>character.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0742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Use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of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built-in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10892"/>
            <a:ext cx="5781040" cy="17272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000" spc="-1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studentName[21];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000" spc="-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myname[16];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000" spc="-1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yourname[16];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 following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statements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show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how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string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 functions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work: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291" y="3843528"/>
            <a:ext cx="7135367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0742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Use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of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built-in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9" y="1905000"/>
            <a:ext cx="9188196" cy="37642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1104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Reading/Writing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8270" y="1995043"/>
            <a:ext cx="8630920" cy="274447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most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rules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apply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to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arrays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apply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Aggregate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operations,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such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as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assignment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comparison,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are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not </a:t>
            </a:r>
            <a:r>
              <a:rPr dirty="0" sz="2400" spc="-5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allowed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on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arrays.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01708"/>
                </a:solidFill>
                <a:latin typeface="Calibri"/>
                <a:cs typeface="Calibri"/>
              </a:rPr>
              <a:t>We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know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input/output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arrays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done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component-wise.</a:t>
            </a:r>
            <a:endParaRPr sz="2400">
              <a:latin typeface="Calibri"/>
              <a:cs typeface="Calibri"/>
            </a:endParaRPr>
          </a:p>
          <a:p>
            <a:pPr marL="355600" marR="145415" indent="-342900">
              <a:lnSpc>
                <a:spcPts val="2810"/>
              </a:lnSpc>
              <a:spcBef>
                <a:spcPts val="115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3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one place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where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201708"/>
                </a:solidFill>
                <a:latin typeface="Calibri"/>
                <a:cs typeface="Calibri"/>
              </a:rPr>
              <a:t>C++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allows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aggregate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operations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on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arrays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400" spc="-5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input and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output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(that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is,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400" spc="-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arrays)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23870" y="4117212"/>
              <a:ext cx="8252459" cy="864869"/>
            </a:xfrm>
            <a:custGeom>
              <a:avLst/>
              <a:gdLst/>
              <a:ahLst/>
              <a:cxnLst/>
              <a:rect l="l" t="t" r="r" b="b"/>
              <a:pathLst>
                <a:path w="8252459" h="864870">
                  <a:moveTo>
                    <a:pt x="8252358" y="0"/>
                  </a:moveTo>
                  <a:lnTo>
                    <a:pt x="70281" y="0"/>
                  </a:lnTo>
                  <a:lnTo>
                    <a:pt x="70281" y="269748"/>
                  </a:lnTo>
                  <a:lnTo>
                    <a:pt x="0" y="269748"/>
                  </a:lnTo>
                  <a:lnTo>
                    <a:pt x="0" y="536448"/>
                  </a:lnTo>
                  <a:lnTo>
                    <a:pt x="0" y="598004"/>
                  </a:lnTo>
                  <a:lnTo>
                    <a:pt x="0" y="864704"/>
                  </a:lnTo>
                  <a:lnTo>
                    <a:pt x="5252885" y="864704"/>
                  </a:lnTo>
                  <a:lnTo>
                    <a:pt x="5252885" y="598004"/>
                  </a:lnTo>
                  <a:lnTo>
                    <a:pt x="8224520" y="598004"/>
                  </a:lnTo>
                  <a:lnTo>
                    <a:pt x="8224520" y="328256"/>
                  </a:lnTo>
                  <a:lnTo>
                    <a:pt x="8252358" y="328256"/>
                  </a:lnTo>
                  <a:lnTo>
                    <a:pt x="8252358" y="0"/>
                  </a:lnTo>
                  <a:close/>
                </a:path>
              </a:pathLst>
            </a:custGeom>
            <a:solidFill>
              <a:srgbClr val="FFFF8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714756"/>
              <a:ext cx="1592580" cy="508000"/>
            </a:xfrm>
            <a:custGeom>
              <a:avLst/>
              <a:gdLst/>
              <a:ahLst/>
              <a:cxnLst/>
              <a:rect l="l" t="t" r="r" b="b"/>
              <a:pathLst>
                <a:path w="1592580" h="508000">
                  <a:moveTo>
                    <a:pt x="0" y="0"/>
                  </a:moveTo>
                  <a:lnTo>
                    <a:pt x="0" y="503948"/>
                  </a:lnTo>
                  <a:lnTo>
                    <a:pt x="1245844" y="507491"/>
                  </a:lnTo>
                  <a:lnTo>
                    <a:pt x="1346200" y="507491"/>
                  </a:lnTo>
                  <a:lnTo>
                    <a:pt x="1350899" y="502665"/>
                  </a:lnTo>
                  <a:lnTo>
                    <a:pt x="1352423" y="501141"/>
                  </a:lnTo>
                  <a:lnTo>
                    <a:pt x="1354328" y="499617"/>
                  </a:lnTo>
                  <a:lnTo>
                    <a:pt x="1355852" y="497966"/>
                  </a:lnTo>
                  <a:lnTo>
                    <a:pt x="1584960" y="268858"/>
                  </a:lnTo>
                  <a:lnTo>
                    <a:pt x="1590246" y="261714"/>
                  </a:lnTo>
                  <a:lnTo>
                    <a:pt x="1592008" y="254571"/>
                  </a:lnTo>
                  <a:lnTo>
                    <a:pt x="1590246" y="247427"/>
                  </a:lnTo>
                  <a:lnTo>
                    <a:pt x="1584960" y="240283"/>
                  </a:lnTo>
                  <a:lnTo>
                    <a:pt x="1355852" y="11302"/>
                  </a:lnTo>
                  <a:lnTo>
                    <a:pt x="1350899" y="11302"/>
                  </a:lnTo>
                  <a:lnTo>
                    <a:pt x="1350899" y="6476"/>
                  </a:lnTo>
                  <a:lnTo>
                    <a:pt x="1346200" y="6476"/>
                  </a:lnTo>
                  <a:lnTo>
                    <a:pt x="1341374" y="1777"/>
                  </a:lnTo>
                  <a:lnTo>
                    <a:pt x="1245844" y="1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4796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7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Input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68270" y="1795241"/>
            <a:ext cx="7748905" cy="227520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200" spc="1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name[31];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cin</a:t>
            </a:r>
            <a:r>
              <a:rPr dirty="0" sz="22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&gt;&gt;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name;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next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length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must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be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less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than or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equal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30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  <a:spcBef>
                <a:spcPts val="48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If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length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string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is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4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computer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four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character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'\0’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8270" y="4104513"/>
            <a:ext cx="27432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endParaRPr sz="2200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3870" y="4117213"/>
            <a:ext cx="8252459" cy="864869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R="55244">
              <a:lnSpc>
                <a:spcPct val="80000"/>
              </a:lnSpc>
              <a:spcBef>
                <a:spcPts val="505"/>
              </a:spcBef>
            </a:pP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If the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length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of the input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 is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more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than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30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, then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because there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200" spc="-484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no check on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array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index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bounds, the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computer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continues storing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200" spc="-484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string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whatever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memory</a:t>
            </a:r>
            <a:r>
              <a:rPr dirty="0" sz="22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cells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follow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68270" y="5036896"/>
            <a:ext cx="8300084" cy="629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This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process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can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cause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serious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problems, because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in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adjacent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memory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cells will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be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corrupted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117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get</a:t>
            </a:r>
            <a:r>
              <a:rPr dirty="0" spc="-5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362201"/>
            <a:ext cx="9401810" cy="54406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6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1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extraction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201708"/>
                </a:solidFill>
                <a:latin typeface="Calibri"/>
                <a:cs typeface="Calibri"/>
              </a:rPr>
              <a:t>operator,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&gt;&gt;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skips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all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leading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whitespace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stops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reading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current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variable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soon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it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finds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20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whitespace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or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invalid </a:t>
            </a:r>
            <a:r>
              <a:rPr dirty="0" sz="2000" spc="-4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355600" marR="424180" indent="-342900">
              <a:lnSpc>
                <a:spcPct val="100000"/>
              </a:lnSpc>
              <a:spcBef>
                <a:spcPts val="92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1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contain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blanks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cannot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be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read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using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extraction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201708"/>
                </a:solidFill>
                <a:latin typeface="Calibri"/>
                <a:cs typeface="Calibri"/>
              </a:rPr>
              <a:t>operator,</a:t>
            </a:r>
            <a:r>
              <a:rPr dirty="0" sz="20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&gt;&gt;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For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example,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if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name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and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last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name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separated</a:t>
            </a:r>
            <a:r>
              <a:rPr dirty="0" sz="20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by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blanks,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they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cannot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be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read </a:t>
            </a:r>
            <a:r>
              <a:rPr dirty="0" sz="2000" spc="-434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000" spc="-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str[31];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cin.get(str,</a:t>
            </a:r>
            <a:r>
              <a:rPr dirty="0" sz="20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31);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If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William</a:t>
            </a:r>
            <a:r>
              <a:rPr dirty="0" sz="20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T.</a:t>
            </a:r>
            <a:r>
              <a:rPr dirty="0" sz="20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Johnson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then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"William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T.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Johnson"</a:t>
            </a:r>
            <a:r>
              <a:rPr dirty="0" sz="2000" spc="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stored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Suppose</a:t>
            </a:r>
            <a:r>
              <a:rPr dirty="0" sz="2000" spc="-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input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Hello there. My name is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Mickey Blair.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which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string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length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37.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Because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can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store,</a:t>
            </a:r>
            <a:r>
              <a:rPr dirty="0" sz="20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at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most,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30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characters,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"Hello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there.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My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0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b="1">
                <a:solidFill>
                  <a:srgbClr val="201708"/>
                </a:solidFill>
                <a:latin typeface="Courier New"/>
                <a:cs typeface="Courier New"/>
              </a:rPr>
              <a:t>is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Mickey"</a:t>
            </a:r>
            <a:r>
              <a:rPr dirty="0" sz="2000" spc="-6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stored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957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2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input</a:t>
            </a:r>
            <a:r>
              <a:rPr dirty="0" spc="-3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24913"/>
            <a:ext cx="8632190" cy="359981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6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200" spc="-1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str1[26];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6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200" spc="-1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str2[26];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7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200" spc="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discard;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two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lines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input: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Summer</a:t>
            </a:r>
            <a:r>
              <a:rPr dirty="0" sz="2200" spc="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is</a:t>
            </a:r>
            <a:r>
              <a:rPr dirty="0" sz="22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warm.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Winter</a:t>
            </a:r>
            <a:r>
              <a:rPr dirty="0" sz="2200" spc="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will</a:t>
            </a:r>
            <a:r>
              <a:rPr dirty="0" sz="2200" spc="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be</a:t>
            </a:r>
            <a:r>
              <a:rPr dirty="0" sz="22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cold.</a:t>
            </a:r>
            <a:endParaRPr sz="2200">
              <a:latin typeface="Courier New"/>
              <a:cs typeface="Courier New"/>
            </a:endParaRPr>
          </a:p>
          <a:p>
            <a:pPr algn="just" marL="355600" marR="5080" indent="-342900">
              <a:lnSpc>
                <a:spcPct val="80000"/>
              </a:lnSpc>
              <a:spcBef>
                <a:spcPts val="103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-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suppose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that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we want to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store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 in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str1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 the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second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 in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str2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 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Both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str1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str2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can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store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-strings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that are up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to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25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characters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length. Because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 number 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characters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 the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first </a:t>
            </a:r>
            <a:r>
              <a:rPr dirty="0" sz="2200" spc="-484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line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15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reading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stops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at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'\n’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36233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52525"/>
                </a:solidFill>
                <a:latin typeface="Century Gothic"/>
                <a:cs typeface="Century Gothic"/>
              </a:rPr>
              <a:t>Character</a:t>
            </a:r>
            <a:r>
              <a:rPr dirty="0" sz="3600" spc="-6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z="3600" spc="-5">
                <a:solidFill>
                  <a:srgbClr val="252525"/>
                </a:solidFill>
                <a:latin typeface="Century Gothic"/>
                <a:cs typeface="Century Gothic"/>
              </a:rPr>
              <a:t>Array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41347"/>
            <a:ext cx="8508365" cy="98488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5600" marR="5080" indent="-342900">
              <a:lnSpc>
                <a:spcPts val="3710"/>
              </a:lnSpc>
              <a:spcBef>
                <a:spcPts val="330"/>
              </a:spcBef>
            </a:pPr>
            <a:r>
              <a:rPr dirty="0" sz="3200" spc="-1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15" b="1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3200" spc="-35" b="1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201708"/>
                </a:solidFill>
                <a:latin typeface="Calibri"/>
                <a:cs typeface="Calibri"/>
              </a:rPr>
              <a:t>array: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An </a:t>
            </a:r>
            <a:r>
              <a:rPr dirty="0" sz="3200" spc="-25">
                <a:solidFill>
                  <a:srgbClr val="201708"/>
                </a:solidFill>
                <a:latin typeface="Calibri"/>
                <a:cs typeface="Calibri"/>
              </a:rPr>
              <a:t>array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whose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components are </a:t>
            </a:r>
            <a:r>
              <a:rPr dirty="0" sz="3200" spc="-70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type</a:t>
            </a:r>
            <a:r>
              <a:rPr dirty="0" sz="3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957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2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input</a:t>
            </a:r>
            <a:r>
              <a:rPr dirty="0" spc="-3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95626"/>
            <a:ext cx="8328659" cy="118935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355600" marR="5080" indent="-342900">
              <a:lnSpc>
                <a:spcPts val="1920"/>
              </a:lnSpc>
              <a:spcBef>
                <a:spcPts val="56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Now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newline character remains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in the input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buffer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must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be manually </a:t>
            </a:r>
            <a:r>
              <a:rPr dirty="0" sz="2000" spc="-4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discarded.</a:t>
            </a:r>
            <a:endParaRPr sz="2000">
              <a:latin typeface="Calibri"/>
              <a:cs typeface="Calibri"/>
            </a:endParaRPr>
          </a:p>
          <a:p>
            <a:pPr marL="355600" marR="10160" indent="-342900">
              <a:lnSpc>
                <a:spcPct val="80000"/>
              </a:lnSpc>
              <a:spcBef>
                <a:spcPts val="101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Therefore,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you must read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discard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newline character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at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end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000" spc="-4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20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line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the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second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line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0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str2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4797" y="3323666"/>
            <a:ext cx="8191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000" spc="-7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323666"/>
            <a:ext cx="7399655" cy="24307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2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following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sequence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statements</a:t>
            </a:r>
            <a:r>
              <a:rPr dirty="0" sz="2000" spc="5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20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20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line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0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str1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ts val="2160"/>
              </a:lnSpc>
            </a:pP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second</a:t>
            </a:r>
            <a:r>
              <a:rPr dirty="0" sz="20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line</a:t>
            </a:r>
            <a:r>
              <a:rPr dirty="0" sz="20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into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str2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cin.get(str1,</a:t>
            </a:r>
            <a:r>
              <a:rPr dirty="0" sz="20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26);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cin.get(discard);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3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cin.get(str2,</a:t>
            </a:r>
            <a:r>
              <a:rPr dirty="0" sz="20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000" spc="-5" b="1">
                <a:solidFill>
                  <a:srgbClr val="201708"/>
                </a:solidFill>
                <a:latin typeface="Courier New"/>
                <a:cs typeface="Courier New"/>
              </a:rPr>
              <a:t>26);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Study</a:t>
            </a:r>
            <a:r>
              <a:rPr dirty="0" sz="20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201708"/>
                </a:solidFill>
                <a:latin typeface="Calibri"/>
                <a:cs typeface="Calibri"/>
              </a:rPr>
              <a:t>this </a:t>
            </a:r>
            <a:r>
              <a:rPr dirty="0" sz="2000" spc="-15">
                <a:solidFill>
                  <a:srgbClr val="201708"/>
                </a:solidFill>
                <a:latin typeface="Calibri"/>
                <a:cs typeface="Calibri"/>
              </a:rPr>
              <a:t>for </a:t>
            </a:r>
            <a:r>
              <a:rPr dirty="0" sz="2000" spc="-5">
                <a:solidFill>
                  <a:srgbClr val="201708"/>
                </a:solidFill>
                <a:latin typeface="Calibri"/>
                <a:cs typeface="Calibri"/>
              </a:rPr>
              <a:t>more </a:t>
            </a:r>
            <a:r>
              <a:rPr dirty="0" sz="2000" spc="-10">
                <a:solidFill>
                  <a:srgbClr val="201708"/>
                </a:solidFill>
                <a:latin typeface="Calibri"/>
                <a:cs typeface="Calibri"/>
              </a:rPr>
              <a:t>information: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dirty="0" u="heavy" sz="2000" spc="-1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Calibri"/>
                <a:cs typeface="Calibri"/>
                <a:hlinkClick r:id="rId2"/>
              </a:rPr>
              <a:t>https://www.geeksforgeeks.org/clearing-the-input-buffer-in-cc/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4944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getline</a:t>
            </a:r>
            <a:r>
              <a:rPr dirty="0" spc="-5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47442"/>
            <a:ext cx="8692515" cy="332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52400" indent="-342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14">
                <a:solidFill>
                  <a:srgbClr val="201708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read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store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 line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input, including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whitespace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characters,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you can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also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use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stream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function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getline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 Suppose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that you </a:t>
            </a:r>
            <a:r>
              <a:rPr dirty="0" sz="2400" spc="-5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have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following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declaration: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400" spc="-3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textLine[100];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cin.getline(textLine,</a:t>
            </a:r>
            <a:r>
              <a:rPr dirty="0" sz="2400" spc="-8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100);</a:t>
            </a:r>
            <a:endParaRPr sz="2400">
              <a:latin typeface="Courier New"/>
              <a:cs typeface="Courier New"/>
            </a:endParaRPr>
          </a:p>
          <a:p>
            <a:pPr marL="355600" marR="5080" indent="-342900">
              <a:lnSpc>
                <a:spcPct val="98300"/>
              </a:lnSpc>
              <a:spcBef>
                <a:spcPts val="118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above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statement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will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read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store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next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99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characters,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or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until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newline </a:t>
            </a:r>
            <a:r>
              <a:rPr dirty="0" sz="2400" spc="-30">
                <a:solidFill>
                  <a:srgbClr val="201708"/>
                </a:solidFill>
                <a:latin typeface="Calibri"/>
                <a:cs typeface="Calibri"/>
              </a:rPr>
              <a:t>character,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into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textLine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 The null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will </a:t>
            </a:r>
            <a:r>
              <a:rPr dirty="0" sz="2400" spc="-5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be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automatically</a:t>
            </a:r>
            <a:r>
              <a:rPr dirty="0" sz="2400" spc="-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appended</a:t>
            </a:r>
            <a:r>
              <a:rPr dirty="0" sz="24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last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400" spc="-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4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textLine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9279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String</a:t>
            </a:r>
            <a:r>
              <a:rPr dirty="0" spc="-6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999614"/>
            <a:ext cx="8465185" cy="3345179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cout</a:t>
            </a:r>
            <a:r>
              <a:rPr dirty="0" sz="2400" spc="-4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&lt;&lt;</a:t>
            </a:r>
            <a:r>
              <a:rPr dirty="0" sz="24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name;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outputs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contents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4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on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screen.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200"/>
              </a:lnSpc>
              <a:spcBef>
                <a:spcPts val="10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insertion </a:t>
            </a:r>
            <a:r>
              <a:rPr dirty="0" sz="2400" spc="-40">
                <a:solidFill>
                  <a:srgbClr val="201708"/>
                </a:solidFill>
                <a:latin typeface="Calibri"/>
                <a:cs typeface="Calibri"/>
              </a:rPr>
              <a:t>operator,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&lt;&lt;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continues</a:t>
            </a:r>
            <a:r>
              <a:rPr dirty="0" sz="24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write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contents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name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until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it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finds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null </a:t>
            </a:r>
            <a:r>
              <a:rPr dirty="0" sz="2400" spc="-30">
                <a:solidFill>
                  <a:srgbClr val="201708"/>
                </a:solidFill>
                <a:latin typeface="Calibri"/>
                <a:cs typeface="Calibri"/>
              </a:rPr>
              <a:t>character.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Thus,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if the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length of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name </a:t>
            </a:r>
            <a:r>
              <a:rPr dirty="0" sz="2400" spc="-14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4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,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above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statement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outputs only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four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characters.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If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name </a:t>
            </a:r>
            <a:r>
              <a:rPr dirty="0" sz="24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does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not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contain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null </a:t>
            </a:r>
            <a:r>
              <a:rPr dirty="0" sz="2400" spc="-30">
                <a:solidFill>
                  <a:srgbClr val="201708"/>
                </a:solidFill>
                <a:latin typeface="Calibri"/>
                <a:cs typeface="Calibri"/>
              </a:rPr>
              <a:t>character,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then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you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will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see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strange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output because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the insertion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operator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continues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output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data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from</a:t>
            </a:r>
            <a:r>
              <a:rPr dirty="0" sz="24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memory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adjacent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400" spc="-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201708"/>
                </a:solidFill>
                <a:latin typeface="Calibri"/>
                <a:cs typeface="Calibri"/>
              </a:rPr>
              <a:t>until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 a</a:t>
            </a:r>
            <a:r>
              <a:rPr dirty="0" sz="24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'\0'</a:t>
            </a:r>
            <a:r>
              <a:rPr dirty="0" sz="24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400" spc="-15">
                <a:solidFill>
                  <a:srgbClr val="201708"/>
                </a:solidFill>
                <a:latin typeface="Calibri"/>
                <a:cs typeface="Calibri"/>
              </a:rPr>
              <a:t>found.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8897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Try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this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code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on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your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computer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864" y="1620011"/>
            <a:ext cx="7129272" cy="41955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28269"/>
            <a:ext cx="1659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AEEF"/>
                </a:solidFill>
                <a:latin typeface="Calibri"/>
                <a:cs typeface="Calibri"/>
              </a:rPr>
              <a:t>The</a:t>
            </a:r>
            <a:r>
              <a:rPr dirty="0" sz="2400" spc="-85" b="1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AEEF"/>
                </a:solidFill>
                <a:latin typeface="Courier New"/>
                <a:cs typeface="Courier New"/>
              </a:rPr>
              <a:t>strlen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7417" y="628269"/>
            <a:ext cx="11264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Fu</a:t>
            </a:r>
            <a:r>
              <a:rPr dirty="0" sz="2400" spc="-10"/>
              <a:t>n</a:t>
            </a:r>
            <a:r>
              <a:rPr dirty="0" sz="2400" spc="-5"/>
              <a:t>ction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668270" y="1999614"/>
            <a:ext cx="8435975" cy="323278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#include</a:t>
            </a:r>
            <a:r>
              <a:rPr dirty="0" sz="2400" spc="-5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&lt;cstring&gt;</a:t>
            </a:r>
            <a:endParaRPr sz="2400">
              <a:latin typeface="Courier New"/>
              <a:cs typeface="Courier New"/>
            </a:endParaRPr>
          </a:p>
          <a:p>
            <a:pPr marL="355600" marR="5080" indent="-342900">
              <a:lnSpc>
                <a:spcPct val="101899"/>
              </a:lnSpc>
              <a:spcBef>
                <a:spcPts val="98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instance,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following code segment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uses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strlen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function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determine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length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stored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name </a:t>
            </a:r>
            <a:r>
              <a:rPr dirty="0" sz="2400" spc="-14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array: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400" spc="-2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name[]</a:t>
            </a:r>
            <a:r>
              <a:rPr dirty="0" sz="2400" spc="-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400" spc="-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"Thomas</a:t>
            </a:r>
            <a:r>
              <a:rPr dirty="0" sz="24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Edison";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24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length;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length</a:t>
            </a:r>
            <a:r>
              <a:rPr dirty="0" sz="24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400" spc="-2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strlen(name);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3392"/>
            <a:ext cx="34277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The</a:t>
            </a:r>
            <a:r>
              <a:rPr dirty="0" sz="2800" spc="-15"/>
              <a:t> </a:t>
            </a:r>
            <a:r>
              <a:rPr dirty="0" sz="2800" spc="-5" b="0">
                <a:latin typeface="Courier New"/>
                <a:cs typeface="Courier New"/>
              </a:rPr>
              <a:t>strcat</a:t>
            </a:r>
            <a:r>
              <a:rPr dirty="0" sz="2800" spc="-60" b="0">
                <a:latin typeface="Courier New"/>
                <a:cs typeface="Courier New"/>
              </a:rPr>
              <a:t> </a:t>
            </a:r>
            <a:r>
              <a:rPr dirty="0" sz="2800" spc="-5"/>
              <a:t>Function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175664"/>
            <a:ext cx="7211059" cy="516255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9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15" i="1">
                <a:solidFill>
                  <a:srgbClr val="404040"/>
                </a:solidFill>
                <a:latin typeface="Calibri"/>
                <a:cs typeface="Calibri"/>
              </a:rPr>
              <a:t>concatenates</a:t>
            </a:r>
            <a:r>
              <a:rPr dirty="0" sz="2200" spc="15" i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dirty="0" sz="22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libri"/>
                <a:cs typeface="Calibri"/>
              </a:rPr>
              <a:t>appends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dirty="0" sz="2200" spc="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dirty="0" sz="2200" spc="-2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2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30">
                <a:solidFill>
                  <a:srgbClr val="404040"/>
                </a:solidFill>
                <a:latin typeface="Calibri"/>
                <a:cs typeface="Calibri"/>
              </a:rPr>
              <a:t>another.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const</a:t>
            </a:r>
            <a:r>
              <a:rPr dirty="0" sz="2200" spc="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dirty="0" sz="2200" spc="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SIZE</a:t>
            </a:r>
            <a:r>
              <a:rPr dirty="0" sz="2200" spc="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13;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200" spc="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string1[SIZE]</a:t>
            </a:r>
            <a:r>
              <a:rPr dirty="0" sz="2200" spc="5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20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"Hello</a:t>
            </a:r>
            <a:r>
              <a:rPr dirty="0" sz="2200" spc="2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";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char</a:t>
            </a:r>
            <a:r>
              <a:rPr dirty="0" sz="2200" spc="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string2[]</a:t>
            </a:r>
            <a:r>
              <a:rPr dirty="0" sz="2200" spc="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dirty="0" sz="22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"World!";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2200" spc="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22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string1</a:t>
            </a:r>
            <a:r>
              <a:rPr dirty="0" sz="2200" spc="3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2200" spc="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22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string2</a:t>
            </a:r>
            <a:r>
              <a:rPr dirty="0" sz="2200" spc="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strcat(string1,</a:t>
            </a:r>
            <a:r>
              <a:rPr dirty="0" sz="2200" spc="6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string2);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cout</a:t>
            </a:r>
            <a:r>
              <a:rPr dirty="0" sz="2200" spc="1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</a:t>
            </a:r>
            <a:r>
              <a:rPr dirty="0" sz="22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string1</a:t>
            </a:r>
            <a:r>
              <a:rPr dirty="0" sz="2200" spc="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&lt;&lt; 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dirty="0" sz="22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404040"/>
                </a:solidFill>
                <a:latin typeface="Calibri"/>
                <a:cs typeface="Calibri"/>
              </a:rPr>
              <a:t>statements</a:t>
            </a:r>
            <a:r>
              <a:rPr dirty="0" sz="2200" spc="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cause</a:t>
            </a:r>
            <a:r>
              <a:rPr dirty="0" sz="22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200" spc="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alibri"/>
                <a:cs typeface="Calibri"/>
              </a:rPr>
              <a:t>following output: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6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Hello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6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404040"/>
                </a:solidFill>
                <a:latin typeface="Courier New"/>
                <a:cs typeface="Courier New"/>
              </a:rPr>
              <a:t>World!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Hello</a:t>
            </a:r>
            <a:r>
              <a:rPr dirty="0" sz="2200" spc="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404040"/>
                </a:solidFill>
                <a:latin typeface="Courier New"/>
                <a:cs typeface="Courier New"/>
              </a:rPr>
              <a:t>World!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14248"/>
            <a:ext cx="24796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AEEF"/>
                </a:solidFill>
                <a:latin typeface="Calibri"/>
                <a:cs typeface="Calibri"/>
              </a:rPr>
              <a:t>The</a:t>
            </a:r>
            <a:r>
              <a:rPr dirty="0" sz="3600" spc="-70" b="1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00AEEF"/>
                </a:solidFill>
                <a:latin typeface="Courier New"/>
                <a:cs typeface="Courier New"/>
              </a:rPr>
              <a:t>strcat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767839"/>
            <a:ext cx="736092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20344"/>
            <a:ext cx="6122670" cy="897255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ts val="3510"/>
              </a:lnSpc>
              <a:spcBef>
                <a:spcPts val="45"/>
              </a:spcBef>
            </a:pPr>
            <a:r>
              <a:rPr dirty="0" sz="2800" spc="-5"/>
              <a:t>The </a:t>
            </a:r>
            <a:r>
              <a:rPr dirty="0" sz="2800" spc="-5">
                <a:latin typeface="Courier New"/>
                <a:cs typeface="Courier New"/>
              </a:rPr>
              <a:t>strncat</a:t>
            </a:r>
            <a:r>
              <a:rPr dirty="0" sz="2800" spc="-35">
                <a:latin typeface="Courier New"/>
                <a:cs typeface="Courier New"/>
              </a:rPr>
              <a:t> </a:t>
            </a:r>
            <a:r>
              <a:rPr dirty="0" sz="2800" spc="-5"/>
              <a:t>and</a:t>
            </a:r>
            <a:r>
              <a:rPr dirty="0" sz="2800" spc="5"/>
              <a:t> </a:t>
            </a:r>
            <a:r>
              <a:rPr dirty="0" sz="2800" spc="-5">
                <a:latin typeface="Courier New"/>
                <a:cs typeface="Courier New"/>
              </a:rPr>
              <a:t>strncpy</a:t>
            </a:r>
            <a:r>
              <a:rPr dirty="0" sz="2800" spc="-35">
                <a:latin typeface="Courier New"/>
                <a:cs typeface="Courier New"/>
              </a:rPr>
              <a:t> </a:t>
            </a:r>
            <a:r>
              <a:rPr dirty="0" sz="2800" spc="-5"/>
              <a:t>Functions </a:t>
            </a:r>
            <a:r>
              <a:rPr dirty="0" sz="2800" spc="-620"/>
              <a:t> </a:t>
            </a:r>
            <a:r>
              <a:rPr dirty="0" sz="2800" spc="-10"/>
              <a:t>(to</a:t>
            </a:r>
            <a:r>
              <a:rPr dirty="0" sz="2800" spc="-5"/>
              <a:t> </a:t>
            </a:r>
            <a:r>
              <a:rPr dirty="0" sz="2800" spc="-20"/>
              <a:t>avoid</a:t>
            </a:r>
            <a:r>
              <a:rPr dirty="0" sz="2800" spc="5"/>
              <a:t> </a:t>
            </a:r>
            <a:r>
              <a:rPr dirty="0" sz="2800" spc="-5"/>
              <a:t>the</a:t>
            </a:r>
            <a:r>
              <a:rPr dirty="0" sz="2800" spc="10"/>
              <a:t> </a:t>
            </a:r>
            <a:r>
              <a:rPr dirty="0" sz="2800" spc="-5"/>
              <a:t>out of</a:t>
            </a:r>
            <a:r>
              <a:rPr dirty="0" sz="2800" spc="15"/>
              <a:t> </a:t>
            </a:r>
            <a:r>
              <a:rPr dirty="0" sz="2800" spc="-5"/>
              <a:t>bound</a:t>
            </a:r>
            <a:r>
              <a:rPr dirty="0" sz="2800"/>
              <a:t> </a:t>
            </a:r>
            <a:r>
              <a:rPr dirty="0" sz="2800" spc="-15"/>
              <a:t>index)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35251"/>
            <a:ext cx="8738235" cy="3462654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355600" marR="5080" indent="-342900">
              <a:lnSpc>
                <a:spcPct val="103299"/>
              </a:lnSpc>
              <a:spcBef>
                <a:spcPts val="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 the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strcat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strcpy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functions can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potentially overwrite </a:t>
            </a:r>
            <a:r>
              <a:rPr dirty="0" sz="2400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bounds of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array,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possible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unsafe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alternative,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you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dirty="0" sz="2400" spc="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strncat</a:t>
            </a:r>
            <a:r>
              <a:rPr dirty="0" sz="2400" spc="-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strncpy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whenever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possible.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strncat(string1,</a:t>
            </a:r>
            <a:r>
              <a:rPr dirty="0" sz="2400" spc="-7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string2,</a:t>
            </a:r>
            <a:r>
              <a:rPr dirty="0" sz="2400" spc="-3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10);</a:t>
            </a:r>
            <a:endParaRPr sz="2400">
              <a:latin typeface="Courier New"/>
              <a:cs typeface="Courier New"/>
            </a:endParaRPr>
          </a:p>
          <a:p>
            <a:pPr marL="355600" marR="474980" indent="-342900">
              <a:lnSpc>
                <a:spcPct val="103299"/>
              </a:lnSpc>
              <a:spcBef>
                <a:spcPts val="94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4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executes,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strncat</a:t>
            </a:r>
            <a:r>
              <a:rPr dirty="0" sz="2400" spc="-3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append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more </a:t>
            </a:r>
            <a:r>
              <a:rPr dirty="0" sz="2400" spc="-5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characters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string2</a:t>
            </a:r>
            <a:r>
              <a:rPr dirty="0" sz="24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string1</a:t>
            </a:r>
            <a:r>
              <a:rPr dirty="0" sz="24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7726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Using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strncat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493519"/>
            <a:ext cx="8090916" cy="27127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1952" y="4220336"/>
            <a:ext cx="8629015" cy="2399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statement </a:t>
            </a:r>
            <a:r>
              <a:rPr dirty="0" sz="2400">
                <a:latin typeface="Calibri"/>
                <a:cs typeface="Calibri"/>
              </a:rPr>
              <a:t>in line 10 </a:t>
            </a:r>
            <a:r>
              <a:rPr dirty="0" sz="2400" spc="-10">
                <a:latin typeface="Calibri"/>
                <a:cs typeface="Calibri"/>
              </a:rPr>
              <a:t>calculates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number of empty elements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string1 </a:t>
            </a:r>
            <a:r>
              <a:rPr dirty="0" sz="2400">
                <a:latin typeface="Calibri"/>
                <a:cs typeface="Calibri"/>
              </a:rPr>
              <a:t>. </a:t>
            </a:r>
            <a:r>
              <a:rPr dirty="0" sz="2400" spc="-10">
                <a:latin typeface="Calibri"/>
                <a:cs typeface="Calibri"/>
              </a:rPr>
              <a:t>It </a:t>
            </a:r>
            <a:r>
              <a:rPr dirty="0" sz="2400" spc="-5">
                <a:latin typeface="Calibri"/>
                <a:cs typeface="Calibri"/>
              </a:rPr>
              <a:t>does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by subtracting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length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string </a:t>
            </a:r>
            <a:r>
              <a:rPr dirty="0" sz="2400" spc="-20">
                <a:latin typeface="Calibri"/>
                <a:cs typeface="Calibri"/>
              </a:rPr>
              <a:t>stored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20">
                <a:latin typeface="Calibri"/>
                <a:cs typeface="Calibri"/>
              </a:rPr>
              <a:t>array </a:t>
            </a:r>
            <a:r>
              <a:rPr dirty="0" sz="2400" spc="-5">
                <a:latin typeface="Calibri"/>
                <a:cs typeface="Calibri"/>
              </a:rPr>
              <a:t>plus </a:t>
            </a:r>
            <a:r>
              <a:rPr dirty="0" sz="2400">
                <a:latin typeface="Calibri"/>
                <a:cs typeface="Calibri"/>
              </a:rPr>
              <a:t>1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null </a:t>
            </a:r>
            <a:r>
              <a:rPr dirty="0" sz="2400" spc="-30">
                <a:latin typeface="Calibri"/>
                <a:cs typeface="Calibri"/>
              </a:rPr>
              <a:t>terminator. </a:t>
            </a:r>
            <a:r>
              <a:rPr dirty="0" sz="2400" spc="-5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code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5">
                <a:latin typeface="Calibri"/>
                <a:cs typeface="Calibri"/>
              </a:rPr>
              <a:t>cause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following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output: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25"/>
              </a:lnSpc>
            </a:pPr>
            <a:r>
              <a:rPr dirty="0" sz="2000" spc="-5">
                <a:latin typeface="Courier New"/>
                <a:cs typeface="Courier New"/>
              </a:rPr>
              <a:t>Welcome</a:t>
            </a:r>
            <a:endParaRPr sz="2000">
              <a:latin typeface="Courier New"/>
              <a:cs typeface="Courier New"/>
            </a:endParaRPr>
          </a:p>
          <a:p>
            <a:pPr marL="12700" marR="6017260">
              <a:lnSpc>
                <a:spcPts val="2450"/>
              </a:lnSpc>
              <a:spcBef>
                <a:spcPts val="40"/>
              </a:spcBef>
            </a:pP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North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Carolina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Welcome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North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9114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Using</a:t>
            </a:r>
            <a:r>
              <a:rPr dirty="0" spc="-2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strncpy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61044" y="2627503"/>
            <a:ext cx="2855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copy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1999614"/>
            <a:ext cx="5664200" cy="187896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strncpy(string1,</a:t>
            </a:r>
            <a:r>
              <a:rPr dirty="0" sz="2400" spc="-8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string2,</a:t>
            </a:r>
            <a:r>
              <a:rPr dirty="0" sz="2400" spc="-4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5);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statement</a:t>
            </a:r>
            <a:r>
              <a:rPr dirty="0" sz="24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executes,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strncpy</a:t>
            </a:r>
            <a:endParaRPr sz="24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five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characters</a:t>
            </a:r>
            <a:r>
              <a:rPr dirty="0" sz="240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string2</a:t>
            </a:r>
            <a:r>
              <a:rPr dirty="0" sz="2400" spc="-35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ourier New"/>
                <a:cs typeface="Courier New"/>
              </a:rPr>
              <a:t>string1</a:t>
            </a:r>
            <a:r>
              <a:rPr dirty="0" sz="2400" spc="-4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2524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Null</a:t>
            </a:r>
            <a:r>
              <a:rPr dirty="0" spc="-8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Character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06321"/>
            <a:ext cx="8578850" cy="37369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2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C++,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represented</a:t>
            </a:r>
            <a:r>
              <a:rPr dirty="0" sz="3200" spc="-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'\0’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statement: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2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b="1">
                <a:solidFill>
                  <a:srgbClr val="201708"/>
                </a:solidFill>
                <a:latin typeface="Courier New"/>
                <a:cs typeface="Courier New"/>
              </a:rPr>
              <a:t>char</a:t>
            </a:r>
            <a:r>
              <a:rPr dirty="0" sz="32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 b="1">
                <a:solidFill>
                  <a:srgbClr val="201708"/>
                </a:solidFill>
                <a:latin typeface="Courier New"/>
                <a:cs typeface="Courier New"/>
              </a:rPr>
              <a:t>ch</a:t>
            </a:r>
            <a:r>
              <a:rPr dirty="0" sz="3200" spc="-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32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'\0';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ts val="3650"/>
              </a:lnSpc>
              <a:spcBef>
                <a:spcPts val="660"/>
              </a:spcBef>
            </a:pPr>
            <a:r>
              <a:rPr dirty="0" sz="3200" spc="-2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the null</a:t>
            </a:r>
            <a:r>
              <a:rPr dirty="0" sz="3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in</a:t>
            </a:r>
            <a:r>
              <a:rPr dirty="0" sz="3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ch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where</a:t>
            </a:r>
            <a:r>
              <a:rPr dirty="0" sz="32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ch</a:t>
            </a:r>
            <a:r>
              <a:rPr dirty="0" sz="3200" spc="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650"/>
              </a:lnSpc>
            </a:pPr>
            <a:r>
              <a:rPr dirty="0" sz="3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320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variable</a:t>
            </a:r>
            <a:endParaRPr sz="3200">
              <a:latin typeface="Calibri"/>
              <a:cs typeface="Calibri"/>
            </a:endParaRPr>
          </a:p>
          <a:p>
            <a:pPr marL="355600" marR="57785" indent="-342900">
              <a:lnSpc>
                <a:spcPts val="3420"/>
              </a:lnSpc>
              <a:spcBef>
                <a:spcPts val="1115"/>
              </a:spcBef>
            </a:pPr>
            <a:r>
              <a:rPr dirty="0" sz="32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3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less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than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any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other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3200" spc="-7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3200" spc="2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set.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9114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Using</a:t>
            </a:r>
            <a:r>
              <a:rPr dirty="0" spc="-2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strncpy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79" y="2148839"/>
            <a:ext cx="5897880" cy="39623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9634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Exerci</a:t>
            </a:r>
            <a:r>
              <a:rPr dirty="0" spc="-15" b="0">
                <a:solidFill>
                  <a:srgbClr val="252525"/>
                </a:solidFill>
                <a:latin typeface="Century Gothic"/>
                <a:cs typeface="Century Gothic"/>
              </a:rPr>
              <a:t>s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0094"/>
            <a:ext cx="5480685" cy="26104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dirty="0" sz="2400" spc="-3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length,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Compare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strings,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substring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replace,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dirty="0" sz="2400" spc="-3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frequency of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dirty="0" sz="2400" spc="-2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dirty="0" sz="2400" spc="-2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5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Calibri"/>
                <a:cs typeface="Calibri"/>
              </a:rPr>
              <a:t>Detecting</a:t>
            </a:r>
            <a:r>
              <a:rPr dirty="0" sz="2400" spc="-4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Calibri"/>
                <a:cs typeface="Calibri"/>
              </a:rPr>
              <a:t>Palindromes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5370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Reading</a:t>
            </a:r>
            <a:r>
              <a:rPr dirty="0" spc="-6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47442"/>
            <a:ext cx="83572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Specifying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Input/Output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Files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at Execution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Time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(DS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Malik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page </a:t>
            </a:r>
            <a:r>
              <a:rPr dirty="0" sz="2400" spc="-53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559)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270" y="2865679"/>
            <a:ext cx="1465580" cy="10128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14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13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0186" y="2865679"/>
            <a:ext cx="6875780" cy="10128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spc="-20" b="1">
                <a:solidFill>
                  <a:srgbClr val="615B7C"/>
                </a:solidFill>
                <a:latin typeface="Calibri"/>
                <a:cs typeface="Calibri"/>
              </a:rPr>
              <a:t>Type</a:t>
            </a:r>
            <a:r>
              <a:rPr dirty="0" sz="2400" spc="-2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and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 Input/Output</a:t>
            </a:r>
            <a:r>
              <a:rPr dirty="0" sz="2400" spc="3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Files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(DS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 Malik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 page</a:t>
            </a:r>
            <a:r>
              <a:rPr dirty="0" sz="2400" spc="-2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559)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400" spc="-30">
                <a:solidFill>
                  <a:srgbClr val="615B7C"/>
                </a:solidFill>
                <a:latin typeface="Calibri"/>
                <a:cs typeface="Calibri"/>
              </a:rPr>
              <a:t>Type</a:t>
            </a:r>
            <a:r>
              <a:rPr dirty="0" sz="2400" spc="-5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(DS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 Malik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page</a:t>
            </a:r>
            <a:r>
              <a:rPr dirty="0" sz="2400" spc="-2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492). Explore</a:t>
            </a:r>
            <a:r>
              <a:rPr dirty="0" sz="2400" spc="-3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more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about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the</a:t>
            </a:r>
            <a:r>
              <a:rPr dirty="0" sz="2400" spc="5" b="1">
                <a:solidFill>
                  <a:srgbClr val="615B7C"/>
                </a:solidFill>
                <a:latin typeface="Calibri"/>
                <a:cs typeface="Calibri"/>
              </a:rPr>
              <a:t> C++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1170" y="3865245"/>
            <a:ext cx="79101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String type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in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this section,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you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can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also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find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a lot of 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interesting </a:t>
            </a:r>
            <a:r>
              <a:rPr dirty="0" sz="2400" spc="-53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pre-defined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functions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of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string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type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in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this section (but 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keep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in </a:t>
            </a:r>
            <a:r>
              <a:rPr dirty="0" sz="2400" spc="-53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mind</a:t>
            </a:r>
            <a:r>
              <a:rPr dirty="0" sz="2400" spc="-2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the</a:t>
            </a:r>
            <a:r>
              <a:rPr dirty="0" sz="2400" spc="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difference</a:t>
            </a:r>
            <a:r>
              <a:rPr dirty="0" sz="2400" spc="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of</a:t>
            </a:r>
            <a:r>
              <a:rPr dirty="0" sz="2400" spc="-1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string</a:t>
            </a:r>
            <a:r>
              <a:rPr dirty="0" sz="2400" spc="5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615B7C"/>
                </a:solidFill>
                <a:latin typeface="Calibri"/>
                <a:cs typeface="Calibri"/>
              </a:rPr>
              <a:t>and</a:t>
            </a:r>
            <a:r>
              <a:rPr dirty="0" sz="2400" spc="-10" b="1">
                <a:solidFill>
                  <a:srgbClr val="615B7C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615B7C"/>
                </a:solidFill>
                <a:latin typeface="Calibri"/>
                <a:cs typeface="Calibri"/>
              </a:rPr>
              <a:t>c-string).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5253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511540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C++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Programming: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Problem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Analysis</a:t>
            </a:r>
            <a:r>
              <a:rPr dirty="0" sz="18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Design,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Third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Edition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https://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  <a:hlinkClick r:id="rId2"/>
              </a:rPr>
              <a:t>www.just.edu.jo/~yahya-t/cs115/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69798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C-string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561617"/>
            <a:ext cx="8652510" cy="424307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1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10">
                <a:latin typeface="Calibri"/>
                <a:cs typeface="Calibri"/>
              </a:rPr>
              <a:t>C-string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inherited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from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 language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2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20">
                <a:latin typeface="Calibri"/>
                <a:cs typeface="Calibri"/>
              </a:rPr>
              <a:t>String</a:t>
            </a:r>
            <a:r>
              <a:rPr dirty="0" sz="2800" spc="-5">
                <a:latin typeface="Calibri"/>
                <a:cs typeface="Calibri"/>
              </a:rPr>
              <a:t> is </a:t>
            </a:r>
            <a:r>
              <a:rPr dirty="0" sz="2800" spc="-10">
                <a:latin typeface="Calibri"/>
                <a:cs typeface="Calibri"/>
              </a:rPr>
              <a:t>born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C++</a:t>
            </a:r>
            <a:endParaRPr sz="2800">
              <a:latin typeface="Calibri"/>
              <a:cs typeface="Calibri"/>
            </a:endParaRPr>
          </a:p>
          <a:p>
            <a:pPr marL="355600" marR="615315" indent="-342900">
              <a:lnSpc>
                <a:spcPts val="3020"/>
              </a:lnSpc>
              <a:spcBef>
                <a:spcPts val="1040"/>
              </a:spcBef>
            </a:pPr>
            <a:r>
              <a:rPr dirty="0" sz="2800" spc="9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95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string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sequence</a:t>
            </a:r>
            <a:r>
              <a:rPr dirty="0" sz="28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201708"/>
                </a:solidFill>
                <a:latin typeface="Calibri"/>
                <a:cs typeface="Calibri"/>
              </a:rPr>
              <a:t>zero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or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more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01708"/>
                </a:solidFill>
                <a:latin typeface="Calibri"/>
                <a:cs typeface="Calibri"/>
              </a:rPr>
              <a:t>characters,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2800" spc="-6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strings</a:t>
            </a:r>
            <a:r>
              <a:rPr dirty="0" sz="2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enclosed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double</a:t>
            </a:r>
            <a:r>
              <a:rPr dirty="0" sz="28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quotation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marks.</a:t>
            </a:r>
            <a:endParaRPr sz="2800">
              <a:latin typeface="Calibri"/>
              <a:cs typeface="Calibri"/>
            </a:endParaRPr>
          </a:p>
          <a:p>
            <a:pPr marL="355600" marR="774065" indent="-342900">
              <a:lnSpc>
                <a:spcPts val="3020"/>
              </a:lnSpc>
              <a:spcBef>
                <a:spcPts val="985"/>
              </a:spcBef>
            </a:pPr>
            <a:r>
              <a:rPr dirty="0" sz="2800" spc="6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6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C++,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terminated;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is,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last </a:t>
            </a:r>
            <a:r>
              <a:rPr dirty="0" sz="2800" spc="-6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always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the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28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40">
                <a:solidFill>
                  <a:srgbClr val="201708"/>
                </a:solidFill>
                <a:latin typeface="Calibri"/>
                <a:cs typeface="Calibri"/>
              </a:rPr>
              <a:t>character.</a:t>
            </a:r>
            <a:endParaRPr sz="2800">
              <a:latin typeface="Calibri"/>
              <a:cs typeface="Calibri"/>
            </a:endParaRPr>
          </a:p>
          <a:p>
            <a:pPr marL="355600" marR="201930" indent="-342900">
              <a:lnSpc>
                <a:spcPts val="3060"/>
              </a:lnSpc>
              <a:spcBef>
                <a:spcPts val="969"/>
              </a:spcBef>
            </a:pPr>
            <a:r>
              <a:rPr dirty="0" sz="2800" spc="4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4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most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commonly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used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term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for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arrays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- </a:t>
            </a:r>
            <a:r>
              <a:rPr dirty="0" sz="2800" spc="-6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strings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800" spc="1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2800" spc="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stored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(one-dimensional)</a:t>
            </a:r>
            <a:r>
              <a:rPr dirty="0" sz="2800" spc="6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arrays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4140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Difference</a:t>
            </a:r>
            <a:r>
              <a:rPr dirty="0" spc="-2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b/w‘A’</a:t>
            </a:r>
            <a:r>
              <a:rPr dirty="0" spc="-2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&amp;</a:t>
            </a:r>
            <a:r>
              <a:rPr dirty="0" spc="-2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“A”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895982"/>
            <a:ext cx="8541385" cy="2103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3200" spc="-25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one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A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;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second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is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-string </a:t>
            </a:r>
            <a:r>
              <a:rPr dirty="0" sz="3200" spc="-7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A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3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Because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3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null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terminated,</a:t>
            </a:r>
            <a:r>
              <a:rPr dirty="0" sz="3200" spc="5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"A"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represents</a:t>
            </a:r>
            <a:r>
              <a:rPr dirty="0" sz="3200" spc="-4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two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characters: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'A'</a:t>
            </a:r>
            <a:r>
              <a:rPr dirty="0" sz="3200" spc="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and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'\0’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782434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How</a:t>
            </a:r>
            <a:r>
              <a:rPr dirty="0" spc="-25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5" b="0">
                <a:solidFill>
                  <a:srgbClr val="252525"/>
                </a:solidFill>
                <a:latin typeface="Century Gothic"/>
                <a:cs typeface="Century Gothic"/>
              </a:rPr>
              <a:t>to 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store</a:t>
            </a:r>
            <a:r>
              <a:rPr dirty="0" spc="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the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 string</a:t>
            </a:r>
            <a:r>
              <a:rPr dirty="0" spc="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“A”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 in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character</a:t>
            </a:r>
            <a:r>
              <a:rPr dirty="0" spc="-1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array?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24582"/>
            <a:ext cx="8409940" cy="2108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99390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9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9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'A’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we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need only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 one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memory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cell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3200" spc="-7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type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3200" spc="-1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3200" spc="-100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"A"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we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need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two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memory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cells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type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5"/>
              </a:spcBef>
            </a:pPr>
            <a:r>
              <a:rPr dirty="0" sz="32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—one </a:t>
            </a:r>
            <a:r>
              <a:rPr dirty="0" sz="3200" spc="-30">
                <a:solidFill>
                  <a:srgbClr val="201708"/>
                </a:solidFill>
                <a:latin typeface="Calibri"/>
                <a:cs typeface="Calibri"/>
              </a:rPr>
              <a:t>for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'A'</a:t>
            </a:r>
            <a:r>
              <a:rPr dirty="0" sz="3200" spc="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3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one </a:t>
            </a:r>
            <a:r>
              <a:rPr dirty="0" sz="3200" spc="-30">
                <a:solidFill>
                  <a:srgbClr val="201708"/>
                </a:solidFill>
                <a:latin typeface="Calibri"/>
                <a:cs typeface="Calibri"/>
              </a:rPr>
              <a:t>for</a:t>
            </a:r>
            <a:r>
              <a:rPr dirty="0" sz="3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'\0'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5697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“Hello”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03577"/>
            <a:ext cx="8679180" cy="25406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800" spc="4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4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endParaRPr sz="2800">
              <a:latin typeface="Calibri"/>
              <a:cs typeface="Calibri"/>
            </a:endParaRPr>
          </a:p>
          <a:p>
            <a:pPr marL="355600" marR="523240" indent="-342900">
              <a:lnSpc>
                <a:spcPct val="100000"/>
              </a:lnSpc>
              <a:spcBef>
                <a:spcPts val="994"/>
              </a:spcBef>
            </a:pPr>
            <a:r>
              <a:rPr dirty="0" sz="2800" spc="2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20" b="1">
                <a:solidFill>
                  <a:srgbClr val="201708"/>
                </a:solidFill>
                <a:latin typeface="Courier New"/>
                <a:cs typeface="Courier New"/>
              </a:rPr>
              <a:t>"Hello"</a:t>
            </a:r>
            <a:r>
              <a:rPr dirty="0" sz="2800" spc="-3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represents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six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characters: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'H'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'e'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'l'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, </a:t>
            </a:r>
            <a:r>
              <a:rPr dirty="0" sz="2800" spc="-6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'l'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800" spc="-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'o'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,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'\0’</a:t>
            </a:r>
            <a:endParaRPr sz="2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</a:pPr>
            <a:r>
              <a:rPr dirty="0" sz="2800" spc="5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5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800" spc="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"Hello“</a:t>
            </a:r>
            <a:r>
              <a:rPr dirty="0" sz="2800" spc="-4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computer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201708"/>
                </a:solidFill>
                <a:latin typeface="Calibri"/>
                <a:cs typeface="Calibri"/>
              </a:rPr>
              <a:t>memory,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we </a:t>
            </a:r>
            <a:r>
              <a:rPr dirty="0" sz="2800" spc="-6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need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six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memory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cells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of type</a:t>
            </a:r>
            <a:r>
              <a:rPr dirty="0" sz="2800" spc="3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4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928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More</a:t>
            </a:r>
            <a:r>
              <a:rPr dirty="0" spc="-7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Examples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pc="-5" b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pc="-5">
                <a:solidFill>
                  <a:srgbClr val="6A8799"/>
                </a:solidFill>
              </a:rPr>
              <a:t>char </a:t>
            </a:r>
            <a:r>
              <a:rPr dirty="0" spc="-5"/>
              <a:t>name[16];</a:t>
            </a:r>
          </a:p>
          <a:p>
            <a:pPr marL="355600" marR="5080" indent="-342900">
              <a:lnSpc>
                <a:spcPct val="100000"/>
              </a:lnSpc>
              <a:spcBef>
                <a:spcPts val="1045"/>
              </a:spcBef>
            </a:pPr>
            <a:r>
              <a:rPr dirty="0" spc="-5" b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pc="-5" b="0">
                <a:latin typeface="Calibri"/>
                <a:cs typeface="Calibri"/>
              </a:rPr>
              <a:t>This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statement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declares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 </a:t>
            </a:r>
            <a:r>
              <a:rPr dirty="0" spc="-25" b="0">
                <a:latin typeface="Calibri"/>
                <a:cs typeface="Calibri"/>
              </a:rPr>
              <a:t>array</a:t>
            </a:r>
            <a:r>
              <a:rPr dirty="0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name of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/>
              <a:t>16 </a:t>
            </a:r>
            <a:r>
              <a:rPr dirty="0"/>
              <a:t> </a:t>
            </a:r>
            <a:r>
              <a:rPr dirty="0" spc="-10" b="0">
                <a:latin typeface="Calibri"/>
                <a:cs typeface="Calibri"/>
              </a:rPr>
              <a:t>components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 type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5">
                <a:solidFill>
                  <a:srgbClr val="6A8799"/>
                </a:solidFill>
              </a:rPr>
              <a:t>char</a:t>
            </a:r>
            <a:r>
              <a:rPr dirty="0" spc="-5" b="0">
                <a:latin typeface="Calibri"/>
                <a:cs typeface="Calibri"/>
              </a:rPr>
              <a:t>.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Because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spc="-10"/>
              <a:t>C</a:t>
            </a:r>
            <a:r>
              <a:rPr dirty="0" spc="-10" b="0">
                <a:latin typeface="Calibri"/>
                <a:cs typeface="Calibri"/>
              </a:rPr>
              <a:t>-strings</a:t>
            </a:r>
            <a:r>
              <a:rPr dirty="0" spc="10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are </a:t>
            </a:r>
            <a:r>
              <a:rPr dirty="0" spc="-70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null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15" b="0">
                <a:latin typeface="Calibri"/>
                <a:cs typeface="Calibri"/>
              </a:rPr>
              <a:t>terminated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spc="-5" b="0">
                <a:latin typeface="Calibri"/>
                <a:cs typeface="Calibri"/>
              </a:rPr>
              <a:t>name has</a:t>
            </a:r>
            <a:r>
              <a:rPr dirty="0" spc="50" b="0">
                <a:latin typeface="Calibri"/>
                <a:cs typeface="Calibri"/>
              </a:rPr>
              <a:t> </a:t>
            </a:r>
            <a:r>
              <a:rPr dirty="0" spc="-5"/>
              <a:t>16</a:t>
            </a:r>
            <a:r>
              <a:rPr dirty="0" spc="15"/>
              <a:t> </a:t>
            </a:r>
            <a:r>
              <a:rPr dirty="0" spc="-10" b="0">
                <a:latin typeface="Calibri"/>
                <a:cs typeface="Calibri"/>
              </a:rPr>
              <a:t>components,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94085" y="4202048"/>
            <a:ext cx="7092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3200" spc="-9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1170" y="4202048"/>
            <a:ext cx="7362825" cy="1489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largest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string that can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be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stored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in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name </a:t>
            </a:r>
            <a:r>
              <a:rPr dirty="0" sz="3200" spc="-19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length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15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, </a:t>
            </a:r>
            <a:r>
              <a:rPr dirty="0" sz="3200" spc="-20">
                <a:solidFill>
                  <a:srgbClr val="201708"/>
                </a:solidFill>
                <a:latin typeface="Calibri"/>
                <a:cs typeface="Calibri"/>
              </a:rPr>
              <a:t>to </a:t>
            </a:r>
            <a:r>
              <a:rPr dirty="0" sz="3200" spc="-15">
                <a:solidFill>
                  <a:srgbClr val="201708"/>
                </a:solidFill>
                <a:latin typeface="Calibri"/>
                <a:cs typeface="Calibri"/>
              </a:rPr>
              <a:t>leave room </a:t>
            </a:r>
            <a:r>
              <a:rPr dirty="0" sz="3200" spc="-30">
                <a:solidFill>
                  <a:srgbClr val="201708"/>
                </a:solidFill>
                <a:latin typeface="Calibri"/>
                <a:cs typeface="Calibri"/>
              </a:rPr>
              <a:t>for 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3200" spc="-10">
                <a:solidFill>
                  <a:srgbClr val="201708"/>
                </a:solidFill>
                <a:latin typeface="Calibri"/>
                <a:cs typeface="Calibri"/>
              </a:rPr>
              <a:t>terminating </a:t>
            </a:r>
            <a:r>
              <a:rPr dirty="0" sz="3200" spc="-7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3200" spc="-5" b="1">
                <a:solidFill>
                  <a:srgbClr val="201708"/>
                </a:solidFill>
                <a:latin typeface="Courier New"/>
                <a:cs typeface="Courier New"/>
              </a:rPr>
              <a:t>'\0’</a:t>
            </a:r>
            <a:r>
              <a:rPr dirty="0" sz="3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928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solidFill>
                  <a:srgbClr val="252525"/>
                </a:solidFill>
                <a:latin typeface="Century Gothic"/>
                <a:cs typeface="Century Gothic"/>
              </a:rPr>
              <a:t>More</a:t>
            </a:r>
            <a:r>
              <a:rPr dirty="0" spc="-70" b="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pc="-5" b="0">
                <a:solidFill>
                  <a:srgbClr val="252525"/>
                </a:solidFill>
                <a:latin typeface="Century Gothic"/>
                <a:cs typeface="Century Gothic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032" y="1465605"/>
            <a:ext cx="9521190" cy="421449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800" spc="3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3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800" spc="-2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name[16]</a:t>
            </a:r>
            <a:r>
              <a:rPr dirty="0" sz="2800" spc="-5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28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{'J',</a:t>
            </a:r>
            <a:r>
              <a:rPr dirty="0" sz="2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'o',</a:t>
            </a:r>
            <a:r>
              <a:rPr dirty="0" sz="28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'h',</a:t>
            </a:r>
            <a:r>
              <a:rPr dirty="0" sz="2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'n',</a:t>
            </a:r>
            <a:r>
              <a:rPr dirty="0" sz="2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201708"/>
                </a:solidFill>
                <a:latin typeface="Courier New"/>
                <a:cs typeface="Courier New"/>
              </a:rPr>
              <a:t>'\0’};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800" spc="1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declares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an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array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name</a:t>
            </a:r>
            <a:r>
              <a:rPr dirty="0" sz="28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containing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16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components</a:t>
            </a:r>
            <a:r>
              <a:rPr dirty="0" sz="2800" spc="4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of type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8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800" spc="-2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2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"John"</a:t>
            </a:r>
            <a:r>
              <a:rPr dirty="0" sz="2800" spc="-4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800" spc="3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3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800" spc="-3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name[16]</a:t>
            </a:r>
            <a:r>
              <a:rPr dirty="0" sz="2800" spc="-6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2800" spc="-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"John";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800" spc="4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4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800" spc="-20">
                <a:solidFill>
                  <a:srgbClr val="201708"/>
                </a:solidFill>
                <a:latin typeface="Calibri"/>
                <a:cs typeface="Calibri"/>
              </a:rPr>
              <a:t> statement: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800" spc="3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3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800" spc="-2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name[]</a:t>
            </a:r>
            <a:r>
              <a:rPr dirty="0" sz="2800" spc="-3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28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"John";</a:t>
            </a:r>
            <a:endParaRPr sz="2800">
              <a:latin typeface="Courier New"/>
              <a:cs typeface="Courier New"/>
            </a:endParaRPr>
          </a:p>
          <a:p>
            <a:pPr marL="355600" marR="193675" indent="-342900">
              <a:lnSpc>
                <a:spcPct val="100699"/>
              </a:lnSpc>
              <a:spcBef>
                <a:spcPts val="990"/>
              </a:spcBef>
            </a:pPr>
            <a:r>
              <a:rPr dirty="0" sz="2800" spc="1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declares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a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-string</a:t>
            </a:r>
            <a:r>
              <a:rPr dirty="0" sz="2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variable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name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 of a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length</a:t>
            </a:r>
            <a:r>
              <a:rPr dirty="0" sz="2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201708"/>
                </a:solidFill>
                <a:latin typeface="Calibri"/>
                <a:cs typeface="Calibri"/>
              </a:rPr>
              <a:t>large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enough—in </a:t>
            </a:r>
            <a:r>
              <a:rPr dirty="0" sz="2800" spc="-6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this</a:t>
            </a:r>
            <a:r>
              <a:rPr dirty="0" sz="2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201708"/>
                </a:solidFill>
                <a:latin typeface="Calibri"/>
                <a:cs typeface="Calibri"/>
              </a:rPr>
              <a:t>case,</a:t>
            </a:r>
            <a:r>
              <a:rPr dirty="0" sz="2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5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—and</a:t>
            </a:r>
            <a:r>
              <a:rPr dirty="0" sz="2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201708"/>
                </a:solidFill>
                <a:latin typeface="Calibri"/>
                <a:cs typeface="Calibri"/>
              </a:rPr>
              <a:t>stores</a:t>
            </a:r>
            <a:r>
              <a:rPr dirty="0" sz="2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201708"/>
                </a:solidFill>
                <a:latin typeface="Courier New"/>
                <a:cs typeface="Courier New"/>
              </a:rPr>
              <a:t>"John"</a:t>
            </a:r>
            <a:r>
              <a:rPr dirty="0" sz="2800" spc="-3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201708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Programming Fundamentals Lecture 1</dc:title>
  <dcterms:created xsi:type="dcterms:W3CDTF">2021-12-27T07:45:12Z</dcterms:created>
  <dcterms:modified xsi:type="dcterms:W3CDTF">2021-12-27T07:45:12Z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2021-12-27T00:00:00Z</vt:filetime>
  </property>
</Properties>
</file>