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76" r:id="rId3"/>
    <p:sldId id="257" r:id="rId4"/>
    <p:sldId id="258" r:id="rId5"/>
    <p:sldId id="259" r:id="rId6"/>
    <p:sldId id="284" r:id="rId7"/>
    <p:sldId id="280" r:id="rId8"/>
    <p:sldId id="267" r:id="rId9"/>
    <p:sldId id="277" r:id="rId10"/>
    <p:sldId id="268" r:id="rId11"/>
    <p:sldId id="269" r:id="rId12"/>
    <p:sldId id="270" r:id="rId13"/>
    <p:sldId id="278" r:id="rId14"/>
    <p:sldId id="271" r:id="rId15"/>
    <p:sldId id="265" r:id="rId16"/>
    <p:sldId id="272" r:id="rId17"/>
    <p:sldId id="273" r:id="rId18"/>
    <p:sldId id="274" r:id="rId19"/>
    <p:sldId id="283" r:id="rId20"/>
    <p:sldId id="285" r:id="rId21"/>
    <p:sldId id="286" r:id="rId22"/>
    <p:sldId id="287" r:id="rId23"/>
    <p:sldId id="260" r:id="rId24"/>
    <p:sldId id="261" r:id="rId25"/>
    <p:sldId id="262" r:id="rId26"/>
    <p:sldId id="263" r:id="rId27"/>
    <p:sldId id="264" r:id="rId28"/>
    <p:sldId id="266" r:id="rId29"/>
    <p:sldId id="281" r:id="rId30"/>
    <p:sldId id="282" r:id="rId31"/>
    <p:sldId id="279" r:id="rId32"/>
    <p:sldId id="27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431" autoAdjust="0"/>
  </p:normalViewPr>
  <p:slideViewPr>
    <p:cSldViewPr snapToGrid="0">
      <p:cViewPr varScale="1">
        <p:scale>
          <a:sx n="67" d="100"/>
          <a:sy n="67" d="100"/>
        </p:scale>
        <p:origin x="129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FD410B-115B-47DC-88B1-135912EC69E6}" type="datetimeFigureOut">
              <a:rPr lang="en-US" smtClean="0"/>
              <a:t>09-Oct-23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10119-EED6-4480-BD72-B78A335D8B70}" type="slidenum">
              <a:rPr lang="en-US" smtClean="0"/>
              <a:t>‹#›</a:t>
            </a:fld>
            <a:endParaRPr lang="en-US"/>
          </a:p>
        </p:txBody>
      </p:sp>
    </p:spTree>
    <p:extLst>
      <p:ext uri="{BB962C8B-B14F-4D97-AF65-F5344CB8AC3E}">
        <p14:creationId xmlns:p14="http://schemas.microsoft.com/office/powerpoint/2010/main" val="1966772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 New Roman" panose="02020603050405020304" pitchFamily="18" charset="0"/>
              </a:rPr>
              <a:t>Transitions are shown as arrows, labeled with their event. States are shown in rounded rectangles. </a:t>
            </a:r>
            <a:endParaRPr lang="en-US" dirty="0"/>
          </a:p>
        </p:txBody>
      </p:sp>
      <p:sp>
        <p:nvSpPr>
          <p:cNvPr id="4" name="Slide Number Placeholder 3"/>
          <p:cNvSpPr>
            <a:spLocks noGrp="1"/>
          </p:cNvSpPr>
          <p:nvPr>
            <p:ph type="sldNum" sz="quarter" idx="5"/>
          </p:nvPr>
        </p:nvSpPr>
        <p:spPr/>
        <p:txBody>
          <a:bodyPr/>
          <a:lstStyle/>
          <a:p>
            <a:fld id="{05D10119-EED6-4480-BD72-B78A335D8B70}" type="slidenum">
              <a:rPr lang="en-US" smtClean="0"/>
              <a:t>5</a:t>
            </a:fld>
            <a:endParaRPr lang="en-US"/>
          </a:p>
        </p:txBody>
      </p:sp>
    </p:spTree>
    <p:extLst>
      <p:ext uri="{BB962C8B-B14F-4D97-AF65-F5344CB8AC3E}">
        <p14:creationId xmlns:p14="http://schemas.microsoft.com/office/powerpoint/2010/main" val="1882467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D10119-EED6-4480-BD72-B78A335D8B70}" type="slidenum">
              <a:rPr lang="en-US" smtClean="0"/>
              <a:t>13</a:t>
            </a:fld>
            <a:endParaRPr lang="en-US"/>
          </a:p>
        </p:txBody>
      </p:sp>
    </p:spTree>
    <p:extLst>
      <p:ext uri="{BB962C8B-B14F-4D97-AF65-F5344CB8AC3E}">
        <p14:creationId xmlns:p14="http://schemas.microsoft.com/office/powerpoint/2010/main" val="510071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 New Roman" panose="02020603050405020304" pitchFamily="18" charset="0"/>
              </a:rPr>
              <a:t>When a transition to the </a:t>
            </a:r>
            <a:r>
              <a:rPr lang="en-US" sz="1800" b="0" i="1" u="none" strike="noStrike" baseline="0" dirty="0">
                <a:latin typeface="Times New Roman" panose="02020603050405020304" pitchFamily="18" charset="0"/>
              </a:rPr>
              <a:t>Active </a:t>
            </a:r>
            <a:r>
              <a:rPr lang="en-US" sz="1800" b="0" i="0" u="none" strike="noStrike" baseline="0" dirty="0">
                <a:latin typeface="Times New Roman" panose="02020603050405020304" pitchFamily="18" charset="0"/>
              </a:rPr>
              <a:t>state occurs, creation and transition into the </a:t>
            </a:r>
            <a:r>
              <a:rPr lang="en-US" sz="1800" b="0" i="1" u="none" strike="noStrike" baseline="0" dirty="0" err="1">
                <a:latin typeface="Times New Roman" panose="02020603050405020304" pitchFamily="18" charset="0"/>
              </a:rPr>
              <a:t>PlayingDialTone</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substate occurs. No matter what substate the object is in, if the </a:t>
            </a:r>
            <a:r>
              <a:rPr lang="en-US" sz="1800" b="0" i="1" u="none" strike="noStrike" baseline="0" dirty="0">
                <a:latin typeface="Times New Roman" panose="02020603050405020304" pitchFamily="18" charset="0"/>
              </a:rPr>
              <a:t>on hook </a:t>
            </a:r>
            <a:r>
              <a:rPr lang="en-US" sz="1800" b="0" i="0" u="none" strike="noStrike" baseline="0" dirty="0">
                <a:latin typeface="Times New Roman" panose="02020603050405020304" pitchFamily="18" charset="0"/>
              </a:rPr>
              <a:t>event related to the </a:t>
            </a:r>
            <a:r>
              <a:rPr lang="en-US" sz="1800" b="0" i="1" u="none" strike="noStrike" baseline="0" dirty="0">
                <a:latin typeface="Times New Roman" panose="02020603050405020304" pitchFamily="18" charset="0"/>
              </a:rPr>
              <a:t>Active </a:t>
            </a:r>
            <a:r>
              <a:rPr lang="en-US" sz="1800" b="0" i="0" u="none" strike="noStrike" baseline="0" dirty="0">
                <a:latin typeface="Times New Roman" panose="02020603050405020304" pitchFamily="18" charset="0"/>
              </a:rPr>
              <a:t>superstate occurs, a transition to the </a:t>
            </a:r>
            <a:r>
              <a:rPr lang="en-US" sz="1800" b="0" i="1" u="none" strike="noStrike" baseline="0" dirty="0">
                <a:latin typeface="Times New Roman" panose="02020603050405020304" pitchFamily="18" charset="0"/>
              </a:rPr>
              <a:t>Idle </a:t>
            </a:r>
            <a:r>
              <a:rPr lang="en-US" sz="1800" b="0" i="0" u="none" strike="noStrike" baseline="0" dirty="0">
                <a:latin typeface="Times New Roman" panose="02020603050405020304" pitchFamily="18" charset="0"/>
              </a:rPr>
              <a:t>state occurs.</a:t>
            </a:r>
            <a:endParaRPr lang="en-US" dirty="0"/>
          </a:p>
        </p:txBody>
      </p:sp>
      <p:sp>
        <p:nvSpPr>
          <p:cNvPr id="4" name="Slide Number Placeholder 3"/>
          <p:cNvSpPr>
            <a:spLocks noGrp="1"/>
          </p:cNvSpPr>
          <p:nvPr>
            <p:ph type="sldNum" sz="quarter" idx="5"/>
          </p:nvPr>
        </p:nvSpPr>
        <p:spPr/>
        <p:txBody>
          <a:bodyPr/>
          <a:lstStyle/>
          <a:p>
            <a:fld id="{05D10119-EED6-4480-BD72-B78A335D8B70}" type="slidenum">
              <a:rPr lang="en-US" smtClean="0"/>
              <a:t>28</a:t>
            </a:fld>
            <a:endParaRPr lang="en-US"/>
          </a:p>
        </p:txBody>
      </p:sp>
    </p:spTree>
    <p:extLst>
      <p:ext uri="{BB962C8B-B14F-4D97-AF65-F5344CB8AC3E}">
        <p14:creationId xmlns:p14="http://schemas.microsoft.com/office/powerpoint/2010/main" val="3739746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300C-D7B8-1B58-D6FC-C4FB96B24E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329CAC-9D6E-BC4B-031E-C97EB653A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7885DF-7753-403F-D0B9-3C10D3A5CED0}"/>
              </a:ext>
            </a:extLst>
          </p:cNvPr>
          <p:cNvSpPr>
            <a:spLocks noGrp="1"/>
          </p:cNvSpPr>
          <p:nvPr>
            <p:ph type="dt" sz="half" idx="10"/>
          </p:nvPr>
        </p:nvSpPr>
        <p:spPr/>
        <p:txBody>
          <a:bodyPr/>
          <a:lstStyle/>
          <a:p>
            <a:fld id="{8A2F63FC-D749-4849-9E56-A130EDA2948A}" type="datetimeFigureOut">
              <a:rPr lang="en-US" smtClean="0"/>
              <a:t>09-Oct-23</a:t>
            </a:fld>
            <a:endParaRPr lang="en-US"/>
          </a:p>
        </p:txBody>
      </p:sp>
      <p:sp>
        <p:nvSpPr>
          <p:cNvPr id="5" name="Footer Placeholder 4">
            <a:extLst>
              <a:ext uri="{FF2B5EF4-FFF2-40B4-BE49-F238E27FC236}">
                <a16:creationId xmlns:a16="http://schemas.microsoft.com/office/drawing/2014/main" id="{3B9E903D-1052-2836-AB44-1A0017DF9A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DD0E1-79F6-E822-BC35-71F88F5F6EE7}"/>
              </a:ext>
            </a:extLst>
          </p:cNvPr>
          <p:cNvSpPr>
            <a:spLocks noGrp="1"/>
          </p:cNvSpPr>
          <p:nvPr>
            <p:ph type="sldNum" sz="quarter" idx="12"/>
          </p:nvPr>
        </p:nvSpPr>
        <p:spPr/>
        <p:txBody>
          <a:bodyPr/>
          <a:lstStyle/>
          <a:p>
            <a:fld id="{85F6A115-36C3-4C33-95D1-B1F3AFA29C02}" type="slidenum">
              <a:rPr lang="en-US" smtClean="0"/>
              <a:t>‹#›</a:t>
            </a:fld>
            <a:endParaRPr lang="en-US"/>
          </a:p>
        </p:txBody>
      </p:sp>
    </p:spTree>
    <p:extLst>
      <p:ext uri="{BB962C8B-B14F-4D97-AF65-F5344CB8AC3E}">
        <p14:creationId xmlns:p14="http://schemas.microsoft.com/office/powerpoint/2010/main" val="1188753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3E76-E005-39B5-1587-91E86154E6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A58796-CF44-E3C6-FC05-298875643E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426489-3943-7844-4F1C-969981C82269}"/>
              </a:ext>
            </a:extLst>
          </p:cNvPr>
          <p:cNvSpPr>
            <a:spLocks noGrp="1"/>
          </p:cNvSpPr>
          <p:nvPr>
            <p:ph type="dt" sz="half" idx="10"/>
          </p:nvPr>
        </p:nvSpPr>
        <p:spPr/>
        <p:txBody>
          <a:bodyPr/>
          <a:lstStyle/>
          <a:p>
            <a:fld id="{8A2F63FC-D749-4849-9E56-A130EDA2948A}" type="datetimeFigureOut">
              <a:rPr lang="en-US" smtClean="0"/>
              <a:t>09-Oct-23</a:t>
            </a:fld>
            <a:endParaRPr lang="en-US"/>
          </a:p>
        </p:txBody>
      </p:sp>
      <p:sp>
        <p:nvSpPr>
          <p:cNvPr id="5" name="Footer Placeholder 4">
            <a:extLst>
              <a:ext uri="{FF2B5EF4-FFF2-40B4-BE49-F238E27FC236}">
                <a16:creationId xmlns:a16="http://schemas.microsoft.com/office/drawing/2014/main" id="{CC041E91-8FE3-AB7B-ABDD-7D90F9FAAE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5C0161-0443-52D4-90BE-8C76A441F1E8}"/>
              </a:ext>
            </a:extLst>
          </p:cNvPr>
          <p:cNvSpPr>
            <a:spLocks noGrp="1"/>
          </p:cNvSpPr>
          <p:nvPr>
            <p:ph type="sldNum" sz="quarter" idx="12"/>
          </p:nvPr>
        </p:nvSpPr>
        <p:spPr/>
        <p:txBody>
          <a:bodyPr/>
          <a:lstStyle/>
          <a:p>
            <a:fld id="{85F6A115-36C3-4C33-95D1-B1F3AFA29C02}" type="slidenum">
              <a:rPr lang="en-US" smtClean="0"/>
              <a:t>‹#›</a:t>
            </a:fld>
            <a:endParaRPr lang="en-US"/>
          </a:p>
        </p:txBody>
      </p:sp>
    </p:spTree>
    <p:extLst>
      <p:ext uri="{BB962C8B-B14F-4D97-AF65-F5344CB8AC3E}">
        <p14:creationId xmlns:p14="http://schemas.microsoft.com/office/powerpoint/2010/main" val="2263983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A45979-3514-3ADE-97CB-CD84B2248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DA7997-C153-C567-B504-42EF50F1E5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2A1F2-F8D3-F3A0-178E-BBF618F3FD74}"/>
              </a:ext>
            </a:extLst>
          </p:cNvPr>
          <p:cNvSpPr>
            <a:spLocks noGrp="1"/>
          </p:cNvSpPr>
          <p:nvPr>
            <p:ph type="dt" sz="half" idx="10"/>
          </p:nvPr>
        </p:nvSpPr>
        <p:spPr/>
        <p:txBody>
          <a:bodyPr/>
          <a:lstStyle/>
          <a:p>
            <a:fld id="{8A2F63FC-D749-4849-9E56-A130EDA2948A}" type="datetimeFigureOut">
              <a:rPr lang="en-US" smtClean="0"/>
              <a:t>09-Oct-23</a:t>
            </a:fld>
            <a:endParaRPr lang="en-US"/>
          </a:p>
        </p:txBody>
      </p:sp>
      <p:sp>
        <p:nvSpPr>
          <p:cNvPr id="5" name="Footer Placeholder 4">
            <a:extLst>
              <a:ext uri="{FF2B5EF4-FFF2-40B4-BE49-F238E27FC236}">
                <a16:creationId xmlns:a16="http://schemas.microsoft.com/office/drawing/2014/main" id="{95E54939-5520-F7A5-F3C3-2D487CF95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E16C0D-67C6-A2EF-8B8B-44EC28CF885B}"/>
              </a:ext>
            </a:extLst>
          </p:cNvPr>
          <p:cNvSpPr>
            <a:spLocks noGrp="1"/>
          </p:cNvSpPr>
          <p:nvPr>
            <p:ph type="sldNum" sz="quarter" idx="12"/>
          </p:nvPr>
        </p:nvSpPr>
        <p:spPr/>
        <p:txBody>
          <a:bodyPr/>
          <a:lstStyle/>
          <a:p>
            <a:fld id="{85F6A115-36C3-4C33-95D1-B1F3AFA29C02}" type="slidenum">
              <a:rPr lang="en-US" smtClean="0"/>
              <a:t>‹#›</a:t>
            </a:fld>
            <a:endParaRPr lang="en-US"/>
          </a:p>
        </p:txBody>
      </p:sp>
    </p:spTree>
    <p:extLst>
      <p:ext uri="{BB962C8B-B14F-4D97-AF65-F5344CB8AC3E}">
        <p14:creationId xmlns:p14="http://schemas.microsoft.com/office/powerpoint/2010/main" val="190342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27060-BAD3-725B-0C67-546EC21487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D39FE4-E4A1-D4CE-00C1-E230E91E23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03134A-E8C7-BD59-63E6-771E332FD6CA}"/>
              </a:ext>
            </a:extLst>
          </p:cNvPr>
          <p:cNvSpPr>
            <a:spLocks noGrp="1"/>
          </p:cNvSpPr>
          <p:nvPr>
            <p:ph type="dt" sz="half" idx="10"/>
          </p:nvPr>
        </p:nvSpPr>
        <p:spPr/>
        <p:txBody>
          <a:bodyPr/>
          <a:lstStyle/>
          <a:p>
            <a:fld id="{8A2F63FC-D749-4849-9E56-A130EDA2948A}" type="datetimeFigureOut">
              <a:rPr lang="en-US" smtClean="0"/>
              <a:t>09-Oct-23</a:t>
            </a:fld>
            <a:endParaRPr lang="en-US"/>
          </a:p>
        </p:txBody>
      </p:sp>
      <p:sp>
        <p:nvSpPr>
          <p:cNvPr id="5" name="Footer Placeholder 4">
            <a:extLst>
              <a:ext uri="{FF2B5EF4-FFF2-40B4-BE49-F238E27FC236}">
                <a16:creationId xmlns:a16="http://schemas.microsoft.com/office/drawing/2014/main" id="{21247C94-95DA-3288-377A-D89DB1293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EF12D4-CE5E-37C2-6408-DB3E44BD2A90}"/>
              </a:ext>
            </a:extLst>
          </p:cNvPr>
          <p:cNvSpPr>
            <a:spLocks noGrp="1"/>
          </p:cNvSpPr>
          <p:nvPr>
            <p:ph type="sldNum" sz="quarter" idx="12"/>
          </p:nvPr>
        </p:nvSpPr>
        <p:spPr/>
        <p:txBody>
          <a:bodyPr/>
          <a:lstStyle/>
          <a:p>
            <a:fld id="{85F6A115-36C3-4C33-95D1-B1F3AFA29C02}" type="slidenum">
              <a:rPr lang="en-US" smtClean="0"/>
              <a:t>‹#›</a:t>
            </a:fld>
            <a:endParaRPr lang="en-US"/>
          </a:p>
        </p:txBody>
      </p:sp>
    </p:spTree>
    <p:extLst>
      <p:ext uri="{BB962C8B-B14F-4D97-AF65-F5344CB8AC3E}">
        <p14:creationId xmlns:p14="http://schemas.microsoft.com/office/powerpoint/2010/main" val="3781621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13305-A950-7776-BEE1-07333EB3BB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FC6152-8552-2082-99DF-04F04D1D32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699731-FE48-F8C5-BB71-C5C9F08AB0DB}"/>
              </a:ext>
            </a:extLst>
          </p:cNvPr>
          <p:cNvSpPr>
            <a:spLocks noGrp="1"/>
          </p:cNvSpPr>
          <p:nvPr>
            <p:ph type="dt" sz="half" idx="10"/>
          </p:nvPr>
        </p:nvSpPr>
        <p:spPr/>
        <p:txBody>
          <a:bodyPr/>
          <a:lstStyle/>
          <a:p>
            <a:fld id="{8A2F63FC-D749-4849-9E56-A130EDA2948A}" type="datetimeFigureOut">
              <a:rPr lang="en-US" smtClean="0"/>
              <a:t>09-Oct-23</a:t>
            </a:fld>
            <a:endParaRPr lang="en-US"/>
          </a:p>
        </p:txBody>
      </p:sp>
      <p:sp>
        <p:nvSpPr>
          <p:cNvPr id="5" name="Footer Placeholder 4">
            <a:extLst>
              <a:ext uri="{FF2B5EF4-FFF2-40B4-BE49-F238E27FC236}">
                <a16:creationId xmlns:a16="http://schemas.microsoft.com/office/drawing/2014/main" id="{0A2296B8-1361-C37B-DC6D-7A5C87766C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3113CC-7F21-4F2B-60C6-6434D55326E9}"/>
              </a:ext>
            </a:extLst>
          </p:cNvPr>
          <p:cNvSpPr>
            <a:spLocks noGrp="1"/>
          </p:cNvSpPr>
          <p:nvPr>
            <p:ph type="sldNum" sz="quarter" idx="12"/>
          </p:nvPr>
        </p:nvSpPr>
        <p:spPr/>
        <p:txBody>
          <a:bodyPr/>
          <a:lstStyle/>
          <a:p>
            <a:fld id="{85F6A115-36C3-4C33-95D1-B1F3AFA29C02}" type="slidenum">
              <a:rPr lang="en-US" smtClean="0"/>
              <a:t>‹#›</a:t>
            </a:fld>
            <a:endParaRPr lang="en-US"/>
          </a:p>
        </p:txBody>
      </p:sp>
    </p:spTree>
    <p:extLst>
      <p:ext uri="{BB962C8B-B14F-4D97-AF65-F5344CB8AC3E}">
        <p14:creationId xmlns:p14="http://schemas.microsoft.com/office/powerpoint/2010/main" val="719465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E6A3-A4C5-CD1D-EBE0-15147EC9DD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F89CE1-129C-4B72-77FF-3570FFB7A3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FA2C21-E9E6-5619-DC92-F9A8C0AAD3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BDCF92-8110-C391-A3F5-9F6A11D53CCF}"/>
              </a:ext>
            </a:extLst>
          </p:cNvPr>
          <p:cNvSpPr>
            <a:spLocks noGrp="1"/>
          </p:cNvSpPr>
          <p:nvPr>
            <p:ph type="dt" sz="half" idx="10"/>
          </p:nvPr>
        </p:nvSpPr>
        <p:spPr/>
        <p:txBody>
          <a:bodyPr/>
          <a:lstStyle/>
          <a:p>
            <a:fld id="{8A2F63FC-D749-4849-9E56-A130EDA2948A}" type="datetimeFigureOut">
              <a:rPr lang="en-US" smtClean="0"/>
              <a:t>09-Oct-23</a:t>
            </a:fld>
            <a:endParaRPr lang="en-US"/>
          </a:p>
        </p:txBody>
      </p:sp>
      <p:sp>
        <p:nvSpPr>
          <p:cNvPr id="6" name="Footer Placeholder 5">
            <a:extLst>
              <a:ext uri="{FF2B5EF4-FFF2-40B4-BE49-F238E27FC236}">
                <a16:creationId xmlns:a16="http://schemas.microsoft.com/office/drawing/2014/main" id="{84333FBD-E21C-E835-381E-2C4C6561FD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578AB7-F693-D907-4440-A0BC45641C6B}"/>
              </a:ext>
            </a:extLst>
          </p:cNvPr>
          <p:cNvSpPr>
            <a:spLocks noGrp="1"/>
          </p:cNvSpPr>
          <p:nvPr>
            <p:ph type="sldNum" sz="quarter" idx="12"/>
          </p:nvPr>
        </p:nvSpPr>
        <p:spPr/>
        <p:txBody>
          <a:bodyPr/>
          <a:lstStyle/>
          <a:p>
            <a:fld id="{85F6A115-36C3-4C33-95D1-B1F3AFA29C02}" type="slidenum">
              <a:rPr lang="en-US" smtClean="0"/>
              <a:t>‹#›</a:t>
            </a:fld>
            <a:endParaRPr lang="en-US"/>
          </a:p>
        </p:txBody>
      </p:sp>
    </p:spTree>
    <p:extLst>
      <p:ext uri="{BB962C8B-B14F-4D97-AF65-F5344CB8AC3E}">
        <p14:creationId xmlns:p14="http://schemas.microsoft.com/office/powerpoint/2010/main" val="2860351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54333-4A3E-99D9-ABD7-6D354A49F0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FA230E-179E-49C8-DF6F-BF8F3EE37B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74CB7D-9D62-0117-A0DF-6048A0E59C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439903-A934-E425-FFA7-754E94C1FE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0F0587-EF6B-603D-CBB8-39B606B0E2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5A2900-87FD-BE57-FF44-9FB0EA6F195B}"/>
              </a:ext>
            </a:extLst>
          </p:cNvPr>
          <p:cNvSpPr>
            <a:spLocks noGrp="1"/>
          </p:cNvSpPr>
          <p:nvPr>
            <p:ph type="dt" sz="half" idx="10"/>
          </p:nvPr>
        </p:nvSpPr>
        <p:spPr/>
        <p:txBody>
          <a:bodyPr/>
          <a:lstStyle/>
          <a:p>
            <a:fld id="{8A2F63FC-D749-4849-9E56-A130EDA2948A}" type="datetimeFigureOut">
              <a:rPr lang="en-US" smtClean="0"/>
              <a:t>09-Oct-23</a:t>
            </a:fld>
            <a:endParaRPr lang="en-US"/>
          </a:p>
        </p:txBody>
      </p:sp>
      <p:sp>
        <p:nvSpPr>
          <p:cNvPr id="8" name="Footer Placeholder 7">
            <a:extLst>
              <a:ext uri="{FF2B5EF4-FFF2-40B4-BE49-F238E27FC236}">
                <a16:creationId xmlns:a16="http://schemas.microsoft.com/office/drawing/2014/main" id="{33C14C33-EBBF-CD30-F9E7-6B766E01E1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755485-65FA-AF09-D63E-B94FFAEB0720}"/>
              </a:ext>
            </a:extLst>
          </p:cNvPr>
          <p:cNvSpPr>
            <a:spLocks noGrp="1"/>
          </p:cNvSpPr>
          <p:nvPr>
            <p:ph type="sldNum" sz="quarter" idx="12"/>
          </p:nvPr>
        </p:nvSpPr>
        <p:spPr/>
        <p:txBody>
          <a:bodyPr/>
          <a:lstStyle/>
          <a:p>
            <a:fld id="{85F6A115-36C3-4C33-95D1-B1F3AFA29C02}" type="slidenum">
              <a:rPr lang="en-US" smtClean="0"/>
              <a:t>‹#›</a:t>
            </a:fld>
            <a:endParaRPr lang="en-US"/>
          </a:p>
        </p:txBody>
      </p:sp>
    </p:spTree>
    <p:extLst>
      <p:ext uri="{BB962C8B-B14F-4D97-AF65-F5344CB8AC3E}">
        <p14:creationId xmlns:p14="http://schemas.microsoft.com/office/powerpoint/2010/main" val="347265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838-51F7-6CB6-389F-F314EDFF2B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4C466D-99CF-628E-8BE0-77F69D897D30}"/>
              </a:ext>
            </a:extLst>
          </p:cNvPr>
          <p:cNvSpPr>
            <a:spLocks noGrp="1"/>
          </p:cNvSpPr>
          <p:nvPr>
            <p:ph type="dt" sz="half" idx="10"/>
          </p:nvPr>
        </p:nvSpPr>
        <p:spPr/>
        <p:txBody>
          <a:bodyPr/>
          <a:lstStyle/>
          <a:p>
            <a:fld id="{8A2F63FC-D749-4849-9E56-A130EDA2948A}" type="datetimeFigureOut">
              <a:rPr lang="en-US" smtClean="0"/>
              <a:t>09-Oct-23</a:t>
            </a:fld>
            <a:endParaRPr lang="en-US"/>
          </a:p>
        </p:txBody>
      </p:sp>
      <p:sp>
        <p:nvSpPr>
          <p:cNvPr id="4" name="Footer Placeholder 3">
            <a:extLst>
              <a:ext uri="{FF2B5EF4-FFF2-40B4-BE49-F238E27FC236}">
                <a16:creationId xmlns:a16="http://schemas.microsoft.com/office/drawing/2014/main" id="{CEBEE4D8-A37C-44BF-B4AD-A49092ADF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8AE95-456C-4998-BBF8-4D38E3D090F4}"/>
              </a:ext>
            </a:extLst>
          </p:cNvPr>
          <p:cNvSpPr>
            <a:spLocks noGrp="1"/>
          </p:cNvSpPr>
          <p:nvPr>
            <p:ph type="sldNum" sz="quarter" idx="12"/>
          </p:nvPr>
        </p:nvSpPr>
        <p:spPr/>
        <p:txBody>
          <a:bodyPr/>
          <a:lstStyle/>
          <a:p>
            <a:fld id="{85F6A115-36C3-4C33-95D1-B1F3AFA29C02}" type="slidenum">
              <a:rPr lang="en-US" smtClean="0"/>
              <a:t>‹#›</a:t>
            </a:fld>
            <a:endParaRPr lang="en-US"/>
          </a:p>
        </p:txBody>
      </p:sp>
    </p:spTree>
    <p:extLst>
      <p:ext uri="{BB962C8B-B14F-4D97-AF65-F5344CB8AC3E}">
        <p14:creationId xmlns:p14="http://schemas.microsoft.com/office/powerpoint/2010/main" val="12124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BE3149-7454-27CF-ED31-2E0ABBFCCD1E}"/>
              </a:ext>
            </a:extLst>
          </p:cNvPr>
          <p:cNvSpPr>
            <a:spLocks noGrp="1"/>
          </p:cNvSpPr>
          <p:nvPr>
            <p:ph type="dt" sz="half" idx="10"/>
          </p:nvPr>
        </p:nvSpPr>
        <p:spPr/>
        <p:txBody>
          <a:bodyPr/>
          <a:lstStyle/>
          <a:p>
            <a:fld id="{8A2F63FC-D749-4849-9E56-A130EDA2948A}" type="datetimeFigureOut">
              <a:rPr lang="en-US" smtClean="0"/>
              <a:t>09-Oct-23</a:t>
            </a:fld>
            <a:endParaRPr lang="en-US"/>
          </a:p>
        </p:txBody>
      </p:sp>
      <p:sp>
        <p:nvSpPr>
          <p:cNvPr id="3" name="Footer Placeholder 2">
            <a:extLst>
              <a:ext uri="{FF2B5EF4-FFF2-40B4-BE49-F238E27FC236}">
                <a16:creationId xmlns:a16="http://schemas.microsoft.com/office/drawing/2014/main" id="{F1825AAB-D328-5326-AB2D-A10DC6BE01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506FE7-D41E-30E9-D246-1207770D6200}"/>
              </a:ext>
            </a:extLst>
          </p:cNvPr>
          <p:cNvSpPr>
            <a:spLocks noGrp="1"/>
          </p:cNvSpPr>
          <p:nvPr>
            <p:ph type="sldNum" sz="quarter" idx="12"/>
          </p:nvPr>
        </p:nvSpPr>
        <p:spPr/>
        <p:txBody>
          <a:bodyPr/>
          <a:lstStyle/>
          <a:p>
            <a:fld id="{85F6A115-36C3-4C33-95D1-B1F3AFA29C02}" type="slidenum">
              <a:rPr lang="en-US" smtClean="0"/>
              <a:t>‹#›</a:t>
            </a:fld>
            <a:endParaRPr lang="en-US"/>
          </a:p>
        </p:txBody>
      </p:sp>
    </p:spTree>
    <p:extLst>
      <p:ext uri="{BB962C8B-B14F-4D97-AF65-F5344CB8AC3E}">
        <p14:creationId xmlns:p14="http://schemas.microsoft.com/office/powerpoint/2010/main" val="3904348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AD0C8-06D9-0CFC-46D3-F5237E8E60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EFEADD-7257-27BE-16D2-1874596C12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2149D5-D641-7157-92AC-8F8EAE8E8B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50A9B5-DEB3-F045-2229-93207F278F5A}"/>
              </a:ext>
            </a:extLst>
          </p:cNvPr>
          <p:cNvSpPr>
            <a:spLocks noGrp="1"/>
          </p:cNvSpPr>
          <p:nvPr>
            <p:ph type="dt" sz="half" idx="10"/>
          </p:nvPr>
        </p:nvSpPr>
        <p:spPr/>
        <p:txBody>
          <a:bodyPr/>
          <a:lstStyle/>
          <a:p>
            <a:fld id="{8A2F63FC-D749-4849-9E56-A130EDA2948A}" type="datetimeFigureOut">
              <a:rPr lang="en-US" smtClean="0"/>
              <a:t>09-Oct-23</a:t>
            </a:fld>
            <a:endParaRPr lang="en-US"/>
          </a:p>
        </p:txBody>
      </p:sp>
      <p:sp>
        <p:nvSpPr>
          <p:cNvPr id="6" name="Footer Placeholder 5">
            <a:extLst>
              <a:ext uri="{FF2B5EF4-FFF2-40B4-BE49-F238E27FC236}">
                <a16:creationId xmlns:a16="http://schemas.microsoft.com/office/drawing/2014/main" id="{1B0C38E5-14D2-0EF6-76E4-8D0E01169C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D7084-33A4-40EE-97EA-2406054D1A13}"/>
              </a:ext>
            </a:extLst>
          </p:cNvPr>
          <p:cNvSpPr>
            <a:spLocks noGrp="1"/>
          </p:cNvSpPr>
          <p:nvPr>
            <p:ph type="sldNum" sz="quarter" idx="12"/>
          </p:nvPr>
        </p:nvSpPr>
        <p:spPr/>
        <p:txBody>
          <a:bodyPr/>
          <a:lstStyle/>
          <a:p>
            <a:fld id="{85F6A115-36C3-4C33-95D1-B1F3AFA29C02}" type="slidenum">
              <a:rPr lang="en-US" smtClean="0"/>
              <a:t>‹#›</a:t>
            </a:fld>
            <a:endParaRPr lang="en-US"/>
          </a:p>
        </p:txBody>
      </p:sp>
    </p:spTree>
    <p:extLst>
      <p:ext uri="{BB962C8B-B14F-4D97-AF65-F5344CB8AC3E}">
        <p14:creationId xmlns:p14="http://schemas.microsoft.com/office/powerpoint/2010/main" val="1848621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B537F-1F1E-6D2D-F9D4-10DE50559D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EE56CA-AA8F-AD68-EA68-D56A75A52A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441C8B-CE6C-F64E-A4E1-B6ED1D1975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11C408-E6AA-A2C5-D69F-BFBE1D84ED67}"/>
              </a:ext>
            </a:extLst>
          </p:cNvPr>
          <p:cNvSpPr>
            <a:spLocks noGrp="1"/>
          </p:cNvSpPr>
          <p:nvPr>
            <p:ph type="dt" sz="half" idx="10"/>
          </p:nvPr>
        </p:nvSpPr>
        <p:spPr/>
        <p:txBody>
          <a:bodyPr/>
          <a:lstStyle/>
          <a:p>
            <a:fld id="{8A2F63FC-D749-4849-9E56-A130EDA2948A}" type="datetimeFigureOut">
              <a:rPr lang="en-US" smtClean="0"/>
              <a:t>09-Oct-23</a:t>
            </a:fld>
            <a:endParaRPr lang="en-US"/>
          </a:p>
        </p:txBody>
      </p:sp>
      <p:sp>
        <p:nvSpPr>
          <p:cNvPr id="6" name="Footer Placeholder 5">
            <a:extLst>
              <a:ext uri="{FF2B5EF4-FFF2-40B4-BE49-F238E27FC236}">
                <a16:creationId xmlns:a16="http://schemas.microsoft.com/office/drawing/2014/main" id="{8019D06D-1D88-DE8E-4450-DA5CCFAD1A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A1A5AB-EA13-787B-E719-F10343A97FEE}"/>
              </a:ext>
            </a:extLst>
          </p:cNvPr>
          <p:cNvSpPr>
            <a:spLocks noGrp="1"/>
          </p:cNvSpPr>
          <p:nvPr>
            <p:ph type="sldNum" sz="quarter" idx="12"/>
          </p:nvPr>
        </p:nvSpPr>
        <p:spPr/>
        <p:txBody>
          <a:bodyPr/>
          <a:lstStyle/>
          <a:p>
            <a:fld id="{85F6A115-36C3-4C33-95D1-B1F3AFA29C02}" type="slidenum">
              <a:rPr lang="en-US" smtClean="0"/>
              <a:t>‹#›</a:t>
            </a:fld>
            <a:endParaRPr lang="en-US"/>
          </a:p>
        </p:txBody>
      </p:sp>
    </p:spTree>
    <p:extLst>
      <p:ext uri="{BB962C8B-B14F-4D97-AF65-F5344CB8AC3E}">
        <p14:creationId xmlns:p14="http://schemas.microsoft.com/office/powerpoint/2010/main" val="1197302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2FCBDC-84E6-3EDB-C16F-B813FAC96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CACE0E-BBCE-5030-426C-D070A23DA1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E66C65-EB1A-4477-97C6-F665C07743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F63FC-D749-4849-9E56-A130EDA2948A}" type="datetimeFigureOut">
              <a:rPr lang="en-US" smtClean="0"/>
              <a:t>09-Oct-23</a:t>
            </a:fld>
            <a:endParaRPr lang="en-US"/>
          </a:p>
        </p:txBody>
      </p:sp>
      <p:sp>
        <p:nvSpPr>
          <p:cNvPr id="5" name="Footer Placeholder 4">
            <a:extLst>
              <a:ext uri="{FF2B5EF4-FFF2-40B4-BE49-F238E27FC236}">
                <a16:creationId xmlns:a16="http://schemas.microsoft.com/office/drawing/2014/main" id="{C8E2BA4A-9BE8-6D36-7FD6-43F1EB48A8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C8A96F-339D-78A3-0AF1-26060C76A6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F6A115-36C3-4C33-95D1-B1F3AFA29C02}" type="slidenum">
              <a:rPr lang="en-US" smtClean="0"/>
              <a:t>‹#›</a:t>
            </a:fld>
            <a:endParaRPr lang="en-US"/>
          </a:p>
        </p:txBody>
      </p:sp>
    </p:spTree>
    <p:extLst>
      <p:ext uri="{BB962C8B-B14F-4D97-AF65-F5344CB8AC3E}">
        <p14:creationId xmlns:p14="http://schemas.microsoft.com/office/powerpoint/2010/main" val="2839353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C423-CA7E-CDBB-F4D0-B11FC30BBC7C}"/>
              </a:ext>
            </a:extLst>
          </p:cNvPr>
          <p:cNvSpPr>
            <a:spLocks noGrp="1"/>
          </p:cNvSpPr>
          <p:nvPr>
            <p:ph type="ctrTitle"/>
          </p:nvPr>
        </p:nvSpPr>
        <p:spPr/>
        <p:txBody>
          <a:bodyPr/>
          <a:lstStyle/>
          <a:p>
            <a:r>
              <a:rPr lang="en-US" dirty="0"/>
              <a:t>UML Modeling: State Diagram</a:t>
            </a:r>
          </a:p>
        </p:txBody>
      </p:sp>
      <p:sp>
        <p:nvSpPr>
          <p:cNvPr id="3" name="Subtitle 2">
            <a:extLst>
              <a:ext uri="{FF2B5EF4-FFF2-40B4-BE49-F238E27FC236}">
                <a16:creationId xmlns:a16="http://schemas.microsoft.com/office/drawing/2014/main" id="{AA2B4D60-1039-AA1C-3BDA-7AD255EB2FCA}"/>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3319833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FE3B4-EC48-BC3F-0808-A6D88194D08D}"/>
              </a:ext>
            </a:extLst>
          </p:cNvPr>
          <p:cNvSpPr>
            <a:spLocks noGrp="1"/>
          </p:cNvSpPr>
          <p:nvPr>
            <p:ph type="title"/>
          </p:nvPr>
        </p:nvSpPr>
        <p:spPr/>
        <p:txBody>
          <a:bodyPr/>
          <a:lstStyle/>
          <a:p>
            <a:r>
              <a:rPr lang="en-US" dirty="0"/>
              <a:t>Change Event</a:t>
            </a:r>
          </a:p>
        </p:txBody>
      </p:sp>
      <p:sp>
        <p:nvSpPr>
          <p:cNvPr id="3" name="Content Placeholder 2">
            <a:extLst>
              <a:ext uri="{FF2B5EF4-FFF2-40B4-BE49-F238E27FC236}">
                <a16:creationId xmlns:a16="http://schemas.microsoft.com/office/drawing/2014/main" id="{8681B50B-8676-3A28-AFA4-F72FD7382CE2}"/>
              </a:ext>
            </a:extLst>
          </p:cNvPr>
          <p:cNvSpPr>
            <a:spLocks noGrp="1"/>
          </p:cNvSpPr>
          <p:nvPr>
            <p:ph idx="1"/>
          </p:nvPr>
        </p:nvSpPr>
        <p:spPr/>
        <p:txBody>
          <a:bodyPr>
            <a:normAutofit/>
          </a:bodyPr>
          <a:lstStyle/>
          <a:p>
            <a:pPr algn="l"/>
            <a:r>
              <a:rPr lang="en-US" sz="2400" b="0" i="0" u="none" strike="noStrike" baseline="0" dirty="0">
                <a:latin typeface="Times New Roman" panose="02020603050405020304" pitchFamily="18" charset="0"/>
                <a:cs typeface="Times New Roman" panose="02020603050405020304" pitchFamily="18" charset="0"/>
              </a:rPr>
              <a:t>A </a:t>
            </a:r>
            <a:r>
              <a:rPr lang="en-US" sz="2400" b="1" i="1" u="none" strike="noStrike" baseline="0" dirty="0">
                <a:latin typeface="Times New Roman" panose="02020603050405020304" pitchFamily="18" charset="0"/>
                <a:cs typeface="Times New Roman" panose="02020603050405020304" pitchFamily="18" charset="0"/>
              </a:rPr>
              <a:t>change event </a:t>
            </a:r>
            <a:r>
              <a:rPr lang="en-US" sz="2400" b="0" i="0" u="none" strike="noStrike" baseline="0" dirty="0">
                <a:latin typeface="Times New Roman" panose="02020603050405020304" pitchFamily="18" charset="0"/>
                <a:cs typeface="Times New Roman" panose="02020603050405020304" pitchFamily="18" charset="0"/>
              </a:rPr>
              <a:t>is an event that is caused by the satisfaction of a Boolean expression. </a:t>
            </a:r>
          </a:p>
          <a:p>
            <a:pPr algn="l"/>
            <a:r>
              <a:rPr lang="en-US" sz="2400" b="0" i="0" u="none" strike="noStrike" baseline="0" dirty="0">
                <a:latin typeface="Times New Roman" panose="02020603050405020304" pitchFamily="18" charset="0"/>
                <a:cs typeface="Times New Roman" panose="02020603050405020304" pitchFamily="18" charset="0"/>
              </a:rPr>
              <a:t>The intent of a change event is that the expression is </a:t>
            </a:r>
            <a:r>
              <a:rPr lang="en-US" sz="2400" b="1" i="0" u="none" strike="noStrike" baseline="0" dirty="0">
                <a:latin typeface="Times New Roman" panose="02020603050405020304" pitchFamily="18" charset="0"/>
                <a:cs typeface="Times New Roman" panose="02020603050405020304" pitchFamily="18" charset="0"/>
              </a:rPr>
              <a:t>continually tested</a:t>
            </a:r>
            <a:r>
              <a:rPr lang="en-US" sz="2400" b="0" i="0" u="none" strike="noStrike" baseline="0" dirty="0">
                <a:latin typeface="Times New Roman" panose="02020603050405020304" pitchFamily="18" charset="0"/>
                <a:cs typeface="Times New Roman" panose="02020603050405020304" pitchFamily="18" charset="0"/>
              </a:rPr>
              <a:t>—whenever the expression changes from false to true, the event happens.</a:t>
            </a:r>
          </a:p>
          <a:p>
            <a:pPr algn="l"/>
            <a:r>
              <a:rPr lang="en-US" sz="2400" b="0" i="0" u="none" strike="noStrike" baseline="0" dirty="0">
                <a:latin typeface="Times New Roman" panose="02020603050405020304" pitchFamily="18" charset="0"/>
                <a:cs typeface="Times New Roman" panose="02020603050405020304" pitchFamily="18" charset="0"/>
              </a:rPr>
              <a:t>The UML notation for a change event is the keyword </a:t>
            </a:r>
            <a:r>
              <a:rPr lang="en-US" sz="2400" b="0" i="1" u="none" strike="noStrike" baseline="0" dirty="0">
                <a:latin typeface="Times New Roman" panose="02020603050405020304" pitchFamily="18" charset="0"/>
                <a:cs typeface="Times New Roman" panose="02020603050405020304" pitchFamily="18" charset="0"/>
              </a:rPr>
              <a:t>when </a:t>
            </a:r>
            <a:r>
              <a:rPr lang="en-US" sz="2400" b="0" i="0" u="none" strike="noStrike" baseline="0" dirty="0">
                <a:latin typeface="Times New Roman" panose="02020603050405020304" pitchFamily="18" charset="0"/>
                <a:cs typeface="Times New Roman" panose="02020603050405020304" pitchFamily="18" charset="0"/>
              </a:rPr>
              <a:t>followed by a parenthesized Boolean expression</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E59317B-35B3-8494-3BFA-387BCF488D08}"/>
              </a:ext>
            </a:extLst>
          </p:cNvPr>
          <p:cNvPicPr>
            <a:picLocks noChangeAspect="1"/>
          </p:cNvPicPr>
          <p:nvPr/>
        </p:nvPicPr>
        <p:blipFill>
          <a:blip r:embed="rId2"/>
          <a:stretch>
            <a:fillRect/>
          </a:stretch>
        </p:blipFill>
        <p:spPr>
          <a:xfrm>
            <a:off x="2206780" y="4293830"/>
            <a:ext cx="7778440" cy="2199045"/>
          </a:xfrm>
          <a:prstGeom prst="rect">
            <a:avLst/>
          </a:prstGeom>
        </p:spPr>
      </p:pic>
    </p:spTree>
    <p:extLst>
      <p:ext uri="{BB962C8B-B14F-4D97-AF65-F5344CB8AC3E}">
        <p14:creationId xmlns:p14="http://schemas.microsoft.com/office/powerpoint/2010/main" val="1502164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9C2C1-A7E4-0173-27CB-C7D6169888AA}"/>
              </a:ext>
            </a:extLst>
          </p:cNvPr>
          <p:cNvSpPr>
            <a:spLocks noGrp="1"/>
          </p:cNvSpPr>
          <p:nvPr>
            <p:ph type="title"/>
          </p:nvPr>
        </p:nvSpPr>
        <p:spPr/>
        <p:txBody>
          <a:bodyPr/>
          <a:lstStyle/>
          <a:p>
            <a:r>
              <a:rPr lang="en-US" dirty="0"/>
              <a:t>Time Event</a:t>
            </a:r>
          </a:p>
        </p:txBody>
      </p:sp>
      <p:sp>
        <p:nvSpPr>
          <p:cNvPr id="3" name="Content Placeholder 2">
            <a:extLst>
              <a:ext uri="{FF2B5EF4-FFF2-40B4-BE49-F238E27FC236}">
                <a16:creationId xmlns:a16="http://schemas.microsoft.com/office/drawing/2014/main" id="{D53F182D-D054-BC70-7F03-E7EC595303E4}"/>
              </a:ext>
            </a:extLst>
          </p:cNvPr>
          <p:cNvSpPr>
            <a:spLocks noGrp="1"/>
          </p:cNvSpPr>
          <p:nvPr>
            <p:ph idx="1"/>
          </p:nvPr>
        </p:nvSpPr>
        <p:spPr/>
        <p:txBody>
          <a:bodyPr>
            <a:normAutofit/>
          </a:bodyPr>
          <a:lstStyle/>
          <a:p>
            <a:pPr algn="l"/>
            <a:r>
              <a:rPr lang="en-US" sz="2400" b="0" i="0" u="none" strike="noStrike" baseline="0" dirty="0">
                <a:latin typeface="Times New Roman" panose="02020603050405020304" pitchFamily="18" charset="0"/>
                <a:cs typeface="Times New Roman" panose="02020603050405020304" pitchFamily="18" charset="0"/>
              </a:rPr>
              <a:t>A </a:t>
            </a:r>
            <a:r>
              <a:rPr lang="en-US" sz="2400" b="1" i="1" u="none" strike="noStrike" baseline="0" dirty="0">
                <a:latin typeface="Times New Roman" panose="02020603050405020304" pitchFamily="18" charset="0"/>
                <a:cs typeface="Times New Roman" panose="02020603050405020304" pitchFamily="18" charset="0"/>
              </a:rPr>
              <a:t>time event </a:t>
            </a:r>
            <a:r>
              <a:rPr lang="en-US" sz="2400" b="0" i="0" u="none" strike="noStrike" baseline="0" dirty="0">
                <a:latin typeface="Times New Roman" panose="02020603050405020304" pitchFamily="18" charset="0"/>
                <a:cs typeface="Times New Roman" panose="02020603050405020304" pitchFamily="18" charset="0"/>
              </a:rPr>
              <a:t>is an event caused by the occurrence of an absolute time or the elapse of a time interval. </a:t>
            </a:r>
          </a:p>
          <a:p>
            <a:pPr algn="l"/>
            <a:r>
              <a:rPr lang="en-US" sz="2400" b="0" i="0" u="none" strike="noStrike" baseline="0" dirty="0">
                <a:latin typeface="Times New Roman" panose="02020603050405020304" pitchFamily="18" charset="0"/>
                <a:cs typeface="Times New Roman" panose="02020603050405020304" pitchFamily="18" charset="0"/>
              </a:rPr>
              <a:t>UML notation for an absolute time is the keyword </a:t>
            </a:r>
            <a:r>
              <a:rPr lang="en-US" sz="2400" b="0" i="1" u="none" strike="noStrike" baseline="0" dirty="0">
                <a:latin typeface="Times New Roman" panose="02020603050405020304" pitchFamily="18" charset="0"/>
                <a:cs typeface="Times New Roman" panose="02020603050405020304" pitchFamily="18" charset="0"/>
              </a:rPr>
              <a:t>when </a:t>
            </a:r>
            <a:r>
              <a:rPr lang="en-US" sz="2400" b="0" i="0" u="none" strike="noStrike" baseline="0" dirty="0">
                <a:latin typeface="Times New Roman" panose="02020603050405020304" pitchFamily="18" charset="0"/>
                <a:cs typeface="Times New Roman" panose="02020603050405020304" pitchFamily="18" charset="0"/>
              </a:rPr>
              <a:t>followed by a parenthesized expression involving time. </a:t>
            </a:r>
          </a:p>
          <a:p>
            <a:pPr algn="l"/>
            <a:r>
              <a:rPr lang="en-US" sz="2400" b="0" i="0" u="none" strike="noStrike" baseline="0" dirty="0">
                <a:latin typeface="Times New Roman" panose="02020603050405020304" pitchFamily="18" charset="0"/>
                <a:cs typeface="Times New Roman" panose="02020603050405020304" pitchFamily="18" charset="0"/>
              </a:rPr>
              <a:t>The notation for a </a:t>
            </a:r>
            <a:r>
              <a:rPr lang="en-US" sz="2400" b="1" i="0" u="none" strike="noStrike" baseline="0" dirty="0">
                <a:latin typeface="Times New Roman" panose="02020603050405020304" pitchFamily="18" charset="0"/>
                <a:cs typeface="Times New Roman" panose="02020603050405020304" pitchFamily="18" charset="0"/>
              </a:rPr>
              <a:t>time interval </a:t>
            </a:r>
            <a:r>
              <a:rPr lang="en-US" sz="2400" b="0" i="0" u="none" strike="noStrike" baseline="0" dirty="0">
                <a:latin typeface="Times New Roman" panose="02020603050405020304" pitchFamily="18" charset="0"/>
                <a:cs typeface="Times New Roman" panose="02020603050405020304" pitchFamily="18" charset="0"/>
              </a:rPr>
              <a:t>is the keyword </a:t>
            </a:r>
            <a:r>
              <a:rPr lang="en-US" sz="2400" b="0" i="1" u="none" strike="noStrike" baseline="0" dirty="0">
                <a:latin typeface="Times New Roman" panose="02020603050405020304" pitchFamily="18" charset="0"/>
                <a:cs typeface="Times New Roman" panose="02020603050405020304" pitchFamily="18" charset="0"/>
              </a:rPr>
              <a:t>after </a:t>
            </a:r>
            <a:r>
              <a:rPr lang="en-US" sz="2400" b="0" i="0" u="none" strike="noStrike" baseline="0" dirty="0">
                <a:latin typeface="Times New Roman" panose="02020603050405020304" pitchFamily="18" charset="0"/>
                <a:cs typeface="Times New Roman" panose="02020603050405020304" pitchFamily="18" charset="0"/>
              </a:rPr>
              <a:t>followed by a parenthesized expression that evaluates to a time duration.</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E8B0974-46A7-6887-4667-8F923789DEAD}"/>
              </a:ext>
            </a:extLst>
          </p:cNvPr>
          <p:cNvPicPr>
            <a:picLocks noChangeAspect="1"/>
          </p:cNvPicPr>
          <p:nvPr/>
        </p:nvPicPr>
        <p:blipFill>
          <a:blip r:embed="rId2"/>
          <a:stretch>
            <a:fillRect/>
          </a:stretch>
        </p:blipFill>
        <p:spPr>
          <a:xfrm>
            <a:off x="3349542" y="4591020"/>
            <a:ext cx="5492916" cy="1501169"/>
          </a:xfrm>
          <a:prstGeom prst="rect">
            <a:avLst/>
          </a:prstGeom>
        </p:spPr>
      </p:pic>
    </p:spTree>
    <p:extLst>
      <p:ext uri="{BB962C8B-B14F-4D97-AF65-F5344CB8AC3E}">
        <p14:creationId xmlns:p14="http://schemas.microsoft.com/office/powerpoint/2010/main" val="3290497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08E3-9DD4-A192-C80A-A3D772DE39D6}"/>
              </a:ext>
            </a:extLst>
          </p:cNvPr>
          <p:cNvSpPr>
            <a:spLocks noGrp="1"/>
          </p:cNvSpPr>
          <p:nvPr>
            <p:ph type="title"/>
          </p:nvPr>
        </p:nvSpPr>
        <p:spPr/>
        <p:txBody>
          <a:bodyPr/>
          <a:lstStyle/>
          <a:p>
            <a:r>
              <a:rPr lang="en-US" dirty="0"/>
              <a:t>State</a:t>
            </a:r>
          </a:p>
        </p:txBody>
      </p:sp>
      <p:sp>
        <p:nvSpPr>
          <p:cNvPr id="3" name="Content Placeholder 2">
            <a:extLst>
              <a:ext uri="{FF2B5EF4-FFF2-40B4-BE49-F238E27FC236}">
                <a16:creationId xmlns:a16="http://schemas.microsoft.com/office/drawing/2014/main" id="{3A90B365-542D-F345-7B82-C8541807929B}"/>
              </a:ext>
            </a:extLst>
          </p:cNvPr>
          <p:cNvSpPr>
            <a:spLocks noGrp="1"/>
          </p:cNvSpPr>
          <p:nvPr>
            <p:ph idx="1"/>
          </p:nvPr>
        </p:nvSpPr>
        <p:spPr/>
        <p:txBody>
          <a:bodyPr>
            <a:normAutofit/>
          </a:bodyPr>
          <a:lstStyle/>
          <a:p>
            <a:pPr algn="l"/>
            <a:r>
              <a:rPr lang="en-US" sz="2400" b="0" i="0" u="none" strike="noStrike" baseline="0" dirty="0">
                <a:latin typeface="Times New Roman" panose="02020603050405020304" pitchFamily="18" charset="0"/>
                <a:cs typeface="Times New Roman" panose="02020603050405020304" pitchFamily="18" charset="0"/>
              </a:rPr>
              <a:t>A </a:t>
            </a:r>
            <a:r>
              <a:rPr lang="en-US" sz="2400" b="1" i="1" u="none" strike="noStrike" baseline="0" dirty="0">
                <a:latin typeface="Times New Roman" panose="02020603050405020304" pitchFamily="18" charset="0"/>
                <a:cs typeface="Times New Roman" panose="02020603050405020304" pitchFamily="18" charset="0"/>
              </a:rPr>
              <a:t>state </a:t>
            </a:r>
            <a:r>
              <a:rPr lang="en-US" sz="2400" b="0" i="0" u="none" strike="noStrike" baseline="0" dirty="0">
                <a:latin typeface="Times New Roman" panose="02020603050405020304" pitchFamily="18" charset="0"/>
                <a:cs typeface="Times New Roman" panose="02020603050405020304" pitchFamily="18" charset="0"/>
              </a:rPr>
              <a:t>is an abstraction of the values and links of an object. Sets of values and links are grouped together into a state according to the gross behavior of objects. </a:t>
            </a:r>
          </a:p>
          <a:p>
            <a:pPr algn="l"/>
            <a:r>
              <a:rPr lang="en-US" sz="2400" b="1" i="0" u="none" strike="noStrike" baseline="0" dirty="0">
                <a:latin typeface="Times New Roman" panose="02020603050405020304" pitchFamily="18" charset="0"/>
                <a:cs typeface="Times New Roman" panose="02020603050405020304" pitchFamily="18" charset="0"/>
              </a:rPr>
              <a:t>For example</a:t>
            </a:r>
            <a:r>
              <a:rPr lang="en-US" sz="2400" b="0" i="0" u="none" strike="noStrike" baseline="0" dirty="0">
                <a:latin typeface="Times New Roman" panose="02020603050405020304" pitchFamily="18" charset="0"/>
                <a:cs typeface="Times New Roman" panose="02020603050405020304" pitchFamily="18" charset="0"/>
              </a:rPr>
              <a:t>, the state of a bank is either solvent or insolvent, depending on whether its assets exceed its liabilities.</a:t>
            </a:r>
          </a:p>
          <a:p>
            <a:pPr algn="l"/>
            <a:r>
              <a:rPr lang="en-US" sz="2400" b="0" i="0" u="none" strike="noStrike" baseline="0" dirty="0">
                <a:latin typeface="Times New Roman" panose="02020603050405020304" pitchFamily="18" charset="0"/>
                <a:cs typeface="Times New Roman" panose="02020603050405020304" pitchFamily="18" charset="0"/>
              </a:rPr>
              <a:t>States often correspond to </a:t>
            </a:r>
            <a:r>
              <a:rPr lang="en-US" sz="2400" b="1" i="0" u="none" strike="noStrike" baseline="0" dirty="0">
                <a:latin typeface="Times New Roman" panose="02020603050405020304" pitchFamily="18" charset="0"/>
                <a:cs typeface="Times New Roman" panose="02020603050405020304" pitchFamily="18" charset="0"/>
              </a:rPr>
              <a:t>verbs</a:t>
            </a:r>
            <a:r>
              <a:rPr lang="en-US" sz="2400" b="0" i="0" u="none" strike="noStrike" baseline="0" dirty="0">
                <a:latin typeface="Times New Roman" panose="02020603050405020304" pitchFamily="18" charset="0"/>
                <a:cs typeface="Times New Roman" panose="02020603050405020304" pitchFamily="18" charset="0"/>
              </a:rPr>
              <a:t> with a suffix of “</a:t>
            </a:r>
            <a:r>
              <a:rPr lang="en-US" sz="2400" b="0" i="0" u="none" strike="noStrike" baseline="0" dirty="0" err="1">
                <a:latin typeface="Times New Roman" panose="02020603050405020304" pitchFamily="18" charset="0"/>
                <a:cs typeface="Times New Roman" panose="02020603050405020304" pitchFamily="18" charset="0"/>
              </a:rPr>
              <a:t>ing</a:t>
            </a:r>
            <a:r>
              <a:rPr lang="en-US" sz="2400" b="0" i="0" u="none" strike="noStrike" baseline="0" dirty="0">
                <a:latin typeface="Times New Roman" panose="02020603050405020304" pitchFamily="18" charset="0"/>
                <a:cs typeface="Times New Roman" panose="02020603050405020304" pitchFamily="18" charset="0"/>
              </a:rPr>
              <a:t>” (</a:t>
            </a:r>
            <a:r>
              <a:rPr lang="en-US" sz="2400" b="0" i="1" u="none" strike="noStrike" baseline="0" dirty="0">
                <a:latin typeface="Times New Roman" panose="02020603050405020304" pitchFamily="18" charset="0"/>
                <a:cs typeface="Times New Roman" panose="02020603050405020304" pitchFamily="18" charset="0"/>
              </a:rPr>
              <a:t>Waiting</a:t>
            </a:r>
            <a:r>
              <a:rPr lang="en-US" sz="2400" b="0" i="0" u="none" strike="noStrike" baseline="0" dirty="0">
                <a:latin typeface="Times New Roman" panose="02020603050405020304" pitchFamily="18" charset="0"/>
                <a:cs typeface="Times New Roman" panose="02020603050405020304" pitchFamily="18" charset="0"/>
              </a:rPr>
              <a:t>, </a:t>
            </a:r>
            <a:r>
              <a:rPr lang="en-US" sz="2400" b="0" i="1" u="none" strike="noStrike" baseline="0" dirty="0">
                <a:latin typeface="Times New Roman" panose="02020603050405020304" pitchFamily="18" charset="0"/>
                <a:cs typeface="Times New Roman" panose="02020603050405020304" pitchFamily="18" charset="0"/>
              </a:rPr>
              <a:t>Dialing</a:t>
            </a:r>
            <a:r>
              <a:rPr lang="en-US" sz="2400" b="0" i="0" u="none" strike="noStrike" baseline="0" dirty="0">
                <a:latin typeface="Times New Roman" panose="02020603050405020304" pitchFamily="18" charset="0"/>
                <a:cs typeface="Times New Roman" panose="02020603050405020304" pitchFamily="18" charset="0"/>
              </a:rPr>
              <a:t>) or the duration of some </a:t>
            </a:r>
            <a:r>
              <a:rPr lang="en-US" sz="2400" b="1" i="0" u="none" strike="noStrike" baseline="0" dirty="0">
                <a:latin typeface="Times New Roman" panose="02020603050405020304" pitchFamily="18" charset="0"/>
                <a:cs typeface="Times New Roman" panose="02020603050405020304" pitchFamily="18" charset="0"/>
              </a:rPr>
              <a:t>condition</a:t>
            </a:r>
            <a:r>
              <a:rPr lang="en-US" sz="2400" b="0" i="0" u="none" strike="noStrike" baseline="0" dirty="0">
                <a:latin typeface="Times New Roman" panose="02020603050405020304" pitchFamily="18" charset="0"/>
                <a:cs typeface="Times New Roman" panose="02020603050405020304" pitchFamily="18" charset="0"/>
              </a:rPr>
              <a:t> (</a:t>
            </a:r>
            <a:r>
              <a:rPr lang="en-US" sz="2400" b="0" i="1" u="none" strike="noStrike" baseline="0" dirty="0">
                <a:latin typeface="Times New Roman" panose="02020603050405020304" pitchFamily="18" charset="0"/>
                <a:cs typeface="Times New Roman" panose="02020603050405020304" pitchFamily="18" charset="0"/>
              </a:rPr>
              <a:t>Powered</a:t>
            </a:r>
            <a:r>
              <a:rPr lang="en-US" sz="2400" b="0" i="0" u="none" strike="noStrike" baseline="0" dirty="0">
                <a:latin typeface="Times New Roman" panose="02020603050405020304" pitchFamily="18" charset="0"/>
                <a:cs typeface="Times New Roman" panose="02020603050405020304" pitchFamily="18" charset="0"/>
              </a:rPr>
              <a:t>, </a:t>
            </a:r>
            <a:r>
              <a:rPr lang="en-US" sz="2400" b="0" i="1" u="none" strike="noStrike" baseline="0" dirty="0" err="1">
                <a:latin typeface="Times New Roman" panose="02020603050405020304" pitchFamily="18" charset="0"/>
                <a:cs typeface="Times New Roman" panose="02020603050405020304" pitchFamily="18" charset="0"/>
              </a:rPr>
              <a:t>BelowFreezing</a:t>
            </a:r>
            <a:r>
              <a:rPr lang="en-US" sz="2400" b="0" i="0" u="none" strike="noStrike" baseline="0" dirty="0">
                <a:latin typeface="Times New Roman" panose="02020603050405020304" pitchFamily="18" charset="0"/>
                <a:cs typeface="Times New Roman" panose="02020603050405020304" pitchFamily="18" charset="0"/>
              </a:rPr>
              <a:t>).</a:t>
            </a:r>
          </a:p>
          <a:p>
            <a:pPr algn="l"/>
            <a:r>
              <a:rPr lang="en-US" sz="2400" b="0" i="0" u="none" strike="noStrike" baseline="0" dirty="0">
                <a:latin typeface="Times New Roman" panose="02020603050405020304" pitchFamily="18" charset="0"/>
                <a:cs typeface="Times New Roman" panose="02020603050405020304" pitchFamily="18" charset="0"/>
              </a:rPr>
              <a:t>UML notation for a state—a rounded box containing state name</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98743AC-BA7F-0FFE-4A34-51E655E6B078}"/>
              </a:ext>
            </a:extLst>
          </p:cNvPr>
          <p:cNvPicPr>
            <a:picLocks noChangeAspect="1"/>
          </p:cNvPicPr>
          <p:nvPr/>
        </p:nvPicPr>
        <p:blipFill>
          <a:blip r:embed="rId2"/>
          <a:stretch>
            <a:fillRect/>
          </a:stretch>
        </p:blipFill>
        <p:spPr>
          <a:xfrm>
            <a:off x="1962630" y="4869156"/>
            <a:ext cx="8465575" cy="857274"/>
          </a:xfrm>
          <a:prstGeom prst="rect">
            <a:avLst/>
          </a:prstGeom>
        </p:spPr>
      </p:pic>
    </p:spTree>
    <p:extLst>
      <p:ext uri="{BB962C8B-B14F-4D97-AF65-F5344CB8AC3E}">
        <p14:creationId xmlns:p14="http://schemas.microsoft.com/office/powerpoint/2010/main" val="1400192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E699B-8264-0141-AB00-EC2F3CD3C02F}"/>
              </a:ext>
            </a:extLst>
          </p:cNvPr>
          <p:cNvSpPr>
            <a:spLocks noGrp="1"/>
          </p:cNvSpPr>
          <p:nvPr>
            <p:ph type="title"/>
          </p:nvPr>
        </p:nvSpPr>
        <p:spPr/>
        <p:txBody>
          <a:bodyPr/>
          <a:lstStyle/>
          <a:p>
            <a:r>
              <a:rPr lang="en-US" dirty="0"/>
              <a:t>Transitions</a:t>
            </a:r>
          </a:p>
        </p:txBody>
      </p:sp>
      <p:sp>
        <p:nvSpPr>
          <p:cNvPr id="3" name="Content Placeholder 2">
            <a:extLst>
              <a:ext uri="{FF2B5EF4-FFF2-40B4-BE49-F238E27FC236}">
                <a16:creationId xmlns:a16="http://schemas.microsoft.com/office/drawing/2014/main" id="{0E238DA7-DF61-DD8A-F3A6-83705B00AE3E}"/>
              </a:ext>
            </a:extLst>
          </p:cNvPr>
          <p:cNvSpPr>
            <a:spLocks noGrp="1"/>
          </p:cNvSpPr>
          <p:nvPr>
            <p:ph idx="1"/>
          </p:nvPr>
        </p:nvSpPr>
        <p:spPr>
          <a:xfrm>
            <a:off x="838200" y="1939925"/>
            <a:ext cx="10515600" cy="4351338"/>
          </a:xfrm>
        </p:spPr>
        <p:txBody>
          <a:bodyPr>
            <a:noAutofit/>
          </a:bodyPr>
          <a:lstStyle/>
          <a:p>
            <a:pPr algn="l"/>
            <a:r>
              <a:rPr lang="en-US" sz="2400" b="0" i="0" u="none" strike="noStrike" baseline="0" dirty="0">
                <a:latin typeface="Times New Roman" panose="02020603050405020304" pitchFamily="18" charset="0"/>
                <a:cs typeface="Times New Roman" panose="02020603050405020304" pitchFamily="18" charset="0"/>
              </a:rPr>
              <a:t>A </a:t>
            </a:r>
            <a:r>
              <a:rPr lang="en-US" sz="2400" b="1" i="1" u="none" strike="noStrike" baseline="0" dirty="0">
                <a:latin typeface="Times New Roman" panose="02020603050405020304" pitchFamily="18" charset="0"/>
                <a:cs typeface="Times New Roman" panose="02020603050405020304" pitchFamily="18" charset="0"/>
              </a:rPr>
              <a:t>transition </a:t>
            </a:r>
            <a:r>
              <a:rPr lang="en-US" sz="2400" b="0" i="0" u="none" strike="noStrike" baseline="0" dirty="0">
                <a:latin typeface="Times New Roman" panose="02020603050405020304" pitchFamily="18" charset="0"/>
                <a:cs typeface="Times New Roman" panose="02020603050405020304" pitchFamily="18" charset="0"/>
              </a:rPr>
              <a:t>is an instantaneous change from one state to another. </a:t>
            </a:r>
          </a:p>
          <a:p>
            <a:pPr algn="l"/>
            <a:r>
              <a:rPr lang="en-US" sz="2400" b="1" i="0" u="none" strike="noStrike" baseline="0" dirty="0">
                <a:latin typeface="Times New Roman" panose="02020603050405020304" pitchFamily="18" charset="0"/>
                <a:cs typeface="Times New Roman" panose="02020603050405020304" pitchFamily="18" charset="0"/>
              </a:rPr>
              <a:t>For example</a:t>
            </a:r>
            <a:r>
              <a:rPr lang="en-US" sz="2400" b="0" i="0" u="none" strike="noStrike" baseline="0" dirty="0">
                <a:latin typeface="Times New Roman" panose="02020603050405020304" pitchFamily="18" charset="0"/>
                <a:cs typeface="Times New Roman" panose="02020603050405020304" pitchFamily="18" charset="0"/>
              </a:rPr>
              <a:t>, when a called phone is answered, the phone line transitions from the </a:t>
            </a:r>
            <a:r>
              <a:rPr lang="en-US" sz="2400" b="0" i="1" u="none" strike="noStrike" baseline="0" dirty="0">
                <a:latin typeface="Times New Roman" panose="02020603050405020304" pitchFamily="18" charset="0"/>
                <a:cs typeface="Times New Roman" panose="02020603050405020304" pitchFamily="18" charset="0"/>
              </a:rPr>
              <a:t>Ringing </a:t>
            </a:r>
            <a:r>
              <a:rPr lang="en-US" sz="2400" b="0" i="0" u="none" strike="noStrike" baseline="0" dirty="0">
                <a:latin typeface="Times New Roman" panose="02020603050405020304" pitchFamily="18" charset="0"/>
                <a:cs typeface="Times New Roman" panose="02020603050405020304" pitchFamily="18" charset="0"/>
              </a:rPr>
              <a:t>state to the </a:t>
            </a:r>
            <a:r>
              <a:rPr lang="en-US" sz="2400" b="0" i="1" u="none" strike="noStrike" baseline="0" dirty="0">
                <a:latin typeface="Times New Roman" panose="02020603050405020304" pitchFamily="18" charset="0"/>
                <a:cs typeface="Times New Roman" panose="02020603050405020304" pitchFamily="18" charset="0"/>
              </a:rPr>
              <a:t>Connected </a:t>
            </a:r>
            <a:r>
              <a:rPr lang="en-US" sz="2400" b="0" i="0" u="none" strike="noStrike" baseline="0" dirty="0">
                <a:latin typeface="Times New Roman" panose="02020603050405020304" pitchFamily="18" charset="0"/>
                <a:cs typeface="Times New Roman" panose="02020603050405020304" pitchFamily="18" charset="0"/>
              </a:rPr>
              <a:t>state. </a:t>
            </a:r>
          </a:p>
          <a:p>
            <a:pPr algn="l"/>
            <a:r>
              <a:rPr lang="en-US" sz="2400" b="0" i="0" u="none" strike="noStrike" baseline="0" dirty="0">
                <a:latin typeface="Times New Roman" panose="02020603050405020304" pitchFamily="18" charset="0"/>
                <a:cs typeface="Times New Roman" panose="02020603050405020304" pitchFamily="18" charset="0"/>
              </a:rPr>
              <a:t>The transition is said to </a:t>
            </a:r>
            <a:r>
              <a:rPr lang="en-US" sz="2400" b="1" i="1" u="none" strike="noStrike" baseline="0" dirty="0">
                <a:latin typeface="Times New Roman" panose="02020603050405020304" pitchFamily="18" charset="0"/>
                <a:cs typeface="Times New Roman" panose="02020603050405020304" pitchFamily="18" charset="0"/>
              </a:rPr>
              <a:t>fire </a:t>
            </a:r>
            <a:r>
              <a:rPr lang="en-US" sz="2400" b="0" i="0" u="none" strike="noStrike" baseline="0" dirty="0">
                <a:latin typeface="Times New Roman" panose="02020603050405020304" pitchFamily="18" charset="0"/>
                <a:cs typeface="Times New Roman" panose="02020603050405020304" pitchFamily="18" charset="0"/>
              </a:rPr>
              <a:t>upon the change from the source state to the target state. </a:t>
            </a:r>
          </a:p>
          <a:p>
            <a:pPr algn="l"/>
            <a:r>
              <a:rPr lang="en-US" sz="2400" b="0" i="0" u="none" strike="noStrike" baseline="0" dirty="0">
                <a:latin typeface="Times New Roman" panose="02020603050405020304" pitchFamily="18" charset="0"/>
                <a:cs typeface="Times New Roman" panose="02020603050405020304" pitchFamily="18" charset="0"/>
              </a:rPr>
              <a:t>The origin and target of a transition usually are different states but may be the same. </a:t>
            </a:r>
          </a:p>
          <a:p>
            <a:pPr algn="l"/>
            <a:r>
              <a:rPr lang="en-US" sz="2400" b="0" i="0" u="none" strike="noStrike" baseline="0" dirty="0">
                <a:latin typeface="Times New Roman" panose="02020603050405020304" pitchFamily="18" charset="0"/>
                <a:cs typeface="Times New Roman" panose="02020603050405020304" pitchFamily="18" charset="0"/>
              </a:rPr>
              <a:t>A transition fires when its event occurs (unless an </a:t>
            </a:r>
            <a:r>
              <a:rPr lang="en-US" sz="2400" b="1" i="0" u="none" strike="noStrike" baseline="0" dirty="0">
                <a:latin typeface="Times New Roman" panose="02020603050405020304" pitchFamily="18" charset="0"/>
                <a:cs typeface="Times New Roman" panose="02020603050405020304" pitchFamily="18" charset="0"/>
              </a:rPr>
              <a:t>optional guard condition </a:t>
            </a:r>
            <a:r>
              <a:rPr lang="en-US" sz="2400" b="0" i="0" u="none" strike="noStrike" baseline="0" dirty="0">
                <a:latin typeface="Times New Roman" panose="02020603050405020304" pitchFamily="18" charset="0"/>
                <a:cs typeface="Times New Roman" panose="02020603050405020304" pitchFamily="18" charset="0"/>
              </a:rPr>
              <a:t>causes the event to be ignored).</a:t>
            </a:r>
          </a:p>
        </p:txBody>
      </p:sp>
    </p:spTree>
    <p:extLst>
      <p:ext uri="{BB962C8B-B14F-4D97-AF65-F5344CB8AC3E}">
        <p14:creationId xmlns:p14="http://schemas.microsoft.com/office/powerpoint/2010/main" val="1559585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E699B-8264-0141-AB00-EC2F3CD3C02F}"/>
              </a:ext>
            </a:extLst>
          </p:cNvPr>
          <p:cNvSpPr>
            <a:spLocks noGrp="1"/>
          </p:cNvSpPr>
          <p:nvPr>
            <p:ph type="title"/>
          </p:nvPr>
        </p:nvSpPr>
        <p:spPr/>
        <p:txBody>
          <a:bodyPr/>
          <a:lstStyle/>
          <a:p>
            <a:r>
              <a:rPr lang="en-US" dirty="0"/>
              <a:t>Transitions</a:t>
            </a:r>
          </a:p>
        </p:txBody>
      </p:sp>
      <p:sp>
        <p:nvSpPr>
          <p:cNvPr id="3" name="Content Placeholder 2">
            <a:extLst>
              <a:ext uri="{FF2B5EF4-FFF2-40B4-BE49-F238E27FC236}">
                <a16:creationId xmlns:a16="http://schemas.microsoft.com/office/drawing/2014/main" id="{0E238DA7-DF61-DD8A-F3A6-83705B00AE3E}"/>
              </a:ext>
            </a:extLst>
          </p:cNvPr>
          <p:cNvSpPr>
            <a:spLocks noGrp="1"/>
          </p:cNvSpPr>
          <p:nvPr>
            <p:ph idx="1"/>
          </p:nvPr>
        </p:nvSpPr>
        <p:spPr>
          <a:xfrm>
            <a:off x="838200" y="1690688"/>
            <a:ext cx="10515600" cy="4351338"/>
          </a:xfrm>
        </p:spPr>
        <p:txBody>
          <a:bodyPr>
            <a:noAutofit/>
          </a:bodyPr>
          <a:lstStyle/>
          <a:p>
            <a:pPr algn="l"/>
            <a:r>
              <a:rPr lang="en-US" sz="2400" b="0" i="0" u="none" strike="noStrike" baseline="0" dirty="0">
                <a:latin typeface="Times New Roman" panose="02020603050405020304" pitchFamily="18" charset="0"/>
                <a:cs typeface="Times New Roman" panose="02020603050405020304" pitchFamily="18" charset="0"/>
              </a:rPr>
              <a:t>A </a:t>
            </a:r>
            <a:r>
              <a:rPr lang="en-US" sz="2400" b="1" i="1" u="none" strike="noStrike" baseline="0" dirty="0">
                <a:latin typeface="Times New Roman" panose="02020603050405020304" pitchFamily="18" charset="0"/>
                <a:cs typeface="Times New Roman" panose="02020603050405020304" pitchFamily="18" charset="0"/>
              </a:rPr>
              <a:t>guard condition </a:t>
            </a:r>
            <a:r>
              <a:rPr lang="en-US" sz="2400" b="0" i="0" u="none" strike="noStrike" baseline="0" dirty="0">
                <a:latin typeface="Times New Roman" panose="02020603050405020304" pitchFamily="18" charset="0"/>
                <a:cs typeface="Times New Roman" panose="02020603050405020304" pitchFamily="18" charset="0"/>
              </a:rPr>
              <a:t>is a Boolean expression that must be true in order for a transition to occur. </a:t>
            </a:r>
          </a:p>
          <a:p>
            <a:pPr algn="l"/>
            <a:r>
              <a:rPr lang="en-US" sz="2400" b="1" i="0" u="none" strike="noStrike" baseline="0" dirty="0">
                <a:latin typeface="Times New Roman" panose="02020603050405020304" pitchFamily="18" charset="0"/>
                <a:cs typeface="Times New Roman" panose="02020603050405020304" pitchFamily="18" charset="0"/>
              </a:rPr>
              <a:t>For example</a:t>
            </a:r>
            <a:r>
              <a:rPr lang="en-US" sz="2400" b="0" i="0" u="none" strike="noStrike" baseline="0" dirty="0">
                <a:latin typeface="Times New Roman" panose="02020603050405020304" pitchFamily="18" charset="0"/>
                <a:cs typeface="Times New Roman" panose="02020603050405020304" pitchFamily="18" charset="0"/>
              </a:rPr>
              <a:t>, a traffic light at an intersection may change only if a road has cars waiting. </a:t>
            </a:r>
          </a:p>
          <a:p>
            <a:pPr algn="l"/>
            <a:r>
              <a:rPr lang="en-US" sz="2400" b="0" i="0" u="none" strike="noStrike" baseline="0" dirty="0">
                <a:latin typeface="Times New Roman" panose="02020603050405020304" pitchFamily="18" charset="0"/>
                <a:cs typeface="Times New Roman" panose="02020603050405020304" pitchFamily="18" charset="0"/>
              </a:rPr>
              <a:t>A </a:t>
            </a:r>
            <a:r>
              <a:rPr lang="en-US" sz="2400" b="1" i="0" u="none" strike="noStrike" baseline="0" dirty="0">
                <a:latin typeface="Times New Roman" panose="02020603050405020304" pitchFamily="18" charset="0"/>
                <a:cs typeface="Times New Roman" panose="02020603050405020304" pitchFamily="18" charset="0"/>
              </a:rPr>
              <a:t>guarded transition </a:t>
            </a:r>
            <a:r>
              <a:rPr lang="en-US" sz="2400" b="0" i="0" u="none" strike="noStrike" baseline="0" dirty="0">
                <a:latin typeface="Times New Roman" panose="02020603050405020304" pitchFamily="18" charset="0"/>
                <a:cs typeface="Times New Roman" panose="02020603050405020304" pitchFamily="18" charset="0"/>
              </a:rPr>
              <a:t>fires when its event occurs, but only if the guard condition is true.</a:t>
            </a:r>
          </a:p>
          <a:p>
            <a:pPr algn="l"/>
            <a:r>
              <a:rPr lang="en-US" sz="2400" b="1" i="0" u="none" strike="noStrike" baseline="0" dirty="0">
                <a:latin typeface="Times New Roman" panose="02020603050405020304" pitchFamily="18" charset="0"/>
                <a:cs typeface="Times New Roman" panose="02020603050405020304" pitchFamily="18" charset="0"/>
              </a:rPr>
              <a:t>For example</a:t>
            </a:r>
            <a:r>
              <a:rPr lang="en-US" sz="2400" b="0" i="0" u="none" strike="noStrike" baseline="0" dirty="0">
                <a:latin typeface="Times New Roman" panose="02020603050405020304" pitchFamily="18" charset="0"/>
                <a:cs typeface="Times New Roman" panose="02020603050405020304" pitchFamily="18" charset="0"/>
              </a:rPr>
              <a:t>, “when you go out in the morning (event), if the temperature is below freezing (condition), then put on your gloves (next state).”</a:t>
            </a:r>
          </a:p>
          <a:p>
            <a:pPr algn="l"/>
            <a:r>
              <a:rPr lang="en-US" sz="2400" b="0" i="0" u="none" strike="noStrike" baseline="0" dirty="0">
                <a:latin typeface="Times New Roman" panose="02020603050405020304" pitchFamily="18" charset="0"/>
                <a:cs typeface="Times New Roman" panose="02020603050405020304" pitchFamily="18" charset="0"/>
              </a:rPr>
              <a:t>A guard condition is checked </a:t>
            </a:r>
            <a:r>
              <a:rPr lang="en-US" sz="2400" b="1" i="0" u="none" strike="noStrike" baseline="0" dirty="0">
                <a:latin typeface="Times New Roman" panose="02020603050405020304" pitchFamily="18" charset="0"/>
                <a:cs typeface="Times New Roman" panose="02020603050405020304" pitchFamily="18" charset="0"/>
              </a:rPr>
              <a:t>only once</a:t>
            </a:r>
            <a:r>
              <a:rPr lang="en-US" sz="2400" b="0" i="0" u="none" strike="noStrike" baseline="0" dirty="0">
                <a:latin typeface="Times New Roman" panose="02020603050405020304" pitchFamily="18" charset="0"/>
                <a:cs typeface="Times New Roman" panose="02020603050405020304" pitchFamily="18" charset="0"/>
              </a:rPr>
              <a:t>, at the time the event occurs, and the transition fires if the condition is true. If the condition becomes true later, the transition does not then fire.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8136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D92B2-2CAF-10D1-DE6B-6CA7CE90F6DA}"/>
              </a:ext>
            </a:extLst>
          </p:cNvPr>
          <p:cNvSpPr>
            <a:spLocks noGrp="1"/>
          </p:cNvSpPr>
          <p:nvPr>
            <p:ph type="title"/>
          </p:nvPr>
        </p:nvSpPr>
        <p:spPr/>
        <p:txBody>
          <a:bodyPr/>
          <a:lstStyle/>
          <a:p>
            <a:r>
              <a:rPr lang="en-US" dirty="0"/>
              <a:t>Transition Actions and Guards</a:t>
            </a:r>
          </a:p>
        </p:txBody>
      </p:sp>
      <p:sp>
        <p:nvSpPr>
          <p:cNvPr id="3" name="Content Placeholder 2">
            <a:extLst>
              <a:ext uri="{FF2B5EF4-FFF2-40B4-BE49-F238E27FC236}">
                <a16:creationId xmlns:a16="http://schemas.microsoft.com/office/drawing/2014/main" id="{551E186F-2BB4-6FA7-9818-7E9CAC97799A}"/>
              </a:ext>
            </a:extLst>
          </p:cNvPr>
          <p:cNvSpPr>
            <a:spLocks noGrp="1"/>
          </p:cNvSpPr>
          <p:nvPr>
            <p:ph idx="1"/>
          </p:nvPr>
        </p:nvSpPr>
        <p:spPr/>
        <p:txBody>
          <a:bodyPr>
            <a:normAutofit/>
          </a:bodyPr>
          <a:lstStyle/>
          <a:p>
            <a:pPr algn="l"/>
            <a:r>
              <a:rPr lang="en-US" sz="2400" b="0" i="0" u="none" strike="noStrike" baseline="0" dirty="0">
                <a:latin typeface="Times New Roman" panose="02020603050405020304" pitchFamily="18" charset="0"/>
              </a:rPr>
              <a:t>A transition can cause an action to fire. </a:t>
            </a:r>
          </a:p>
          <a:p>
            <a:pPr algn="l"/>
            <a:r>
              <a:rPr lang="en-US" sz="2400" b="0" i="0" u="none" strike="noStrike" baseline="0" dirty="0">
                <a:latin typeface="Times New Roman" panose="02020603050405020304" pitchFamily="18" charset="0"/>
              </a:rPr>
              <a:t>A transition may also have a conditional guard—or </a:t>
            </a:r>
            <a:r>
              <a:rPr lang="en-US" sz="2400" b="0" i="0" u="none" strike="noStrike" baseline="0" dirty="0" err="1">
                <a:latin typeface="Times New Roman" panose="02020603050405020304" pitchFamily="18" charset="0"/>
              </a:rPr>
              <a:t>boolean</a:t>
            </a:r>
            <a:r>
              <a:rPr lang="en-US" sz="2400" b="0" i="0" u="none" strike="noStrike" baseline="0" dirty="0">
                <a:latin typeface="Times New Roman" panose="02020603050405020304" pitchFamily="18" charset="0"/>
              </a:rPr>
              <a:t> test. The transition only occurs if the test passes.</a:t>
            </a:r>
            <a:endParaRPr lang="en-US" sz="2400" dirty="0"/>
          </a:p>
        </p:txBody>
      </p:sp>
      <p:pic>
        <p:nvPicPr>
          <p:cNvPr id="5" name="Picture 4">
            <a:extLst>
              <a:ext uri="{FF2B5EF4-FFF2-40B4-BE49-F238E27FC236}">
                <a16:creationId xmlns:a16="http://schemas.microsoft.com/office/drawing/2014/main" id="{C73375EE-BB7A-002C-5FED-A6596D54349C}"/>
              </a:ext>
            </a:extLst>
          </p:cNvPr>
          <p:cNvPicPr>
            <a:picLocks noChangeAspect="1"/>
          </p:cNvPicPr>
          <p:nvPr/>
        </p:nvPicPr>
        <p:blipFill>
          <a:blip r:embed="rId2"/>
          <a:stretch>
            <a:fillRect/>
          </a:stretch>
        </p:blipFill>
        <p:spPr>
          <a:xfrm>
            <a:off x="2823656" y="2991893"/>
            <a:ext cx="6544688" cy="3712623"/>
          </a:xfrm>
          <a:prstGeom prst="rect">
            <a:avLst/>
          </a:prstGeom>
        </p:spPr>
      </p:pic>
    </p:spTree>
    <p:extLst>
      <p:ext uri="{BB962C8B-B14F-4D97-AF65-F5344CB8AC3E}">
        <p14:creationId xmlns:p14="http://schemas.microsoft.com/office/powerpoint/2010/main" val="183551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30364-05FC-9332-72AF-D5F3F4E52427}"/>
              </a:ext>
            </a:extLst>
          </p:cNvPr>
          <p:cNvSpPr>
            <a:spLocks noGrp="1"/>
          </p:cNvSpPr>
          <p:nvPr>
            <p:ph type="title"/>
          </p:nvPr>
        </p:nvSpPr>
        <p:spPr/>
        <p:txBody>
          <a:bodyPr/>
          <a:lstStyle/>
          <a:p>
            <a:r>
              <a:rPr lang="en-US" dirty="0"/>
              <a:t>Guarded Transitions for Traffic Lights at an intersection</a:t>
            </a:r>
          </a:p>
        </p:txBody>
      </p:sp>
      <p:sp>
        <p:nvSpPr>
          <p:cNvPr id="3" name="Content Placeholder 2">
            <a:extLst>
              <a:ext uri="{FF2B5EF4-FFF2-40B4-BE49-F238E27FC236}">
                <a16:creationId xmlns:a16="http://schemas.microsoft.com/office/drawing/2014/main" id="{C6FBB103-7613-DC0A-27C6-02365D6267B3}"/>
              </a:ext>
            </a:extLst>
          </p:cNvPr>
          <p:cNvSpPr>
            <a:spLocks noGrp="1"/>
          </p:cNvSpPr>
          <p:nvPr>
            <p:ph idx="1"/>
          </p:nvPr>
        </p:nvSpPr>
        <p:spPr/>
        <p:txBody>
          <a:bodyPr>
            <a:normAutofit/>
          </a:bodyPr>
          <a:lstStyle/>
          <a:p>
            <a:pPr algn="l"/>
            <a:r>
              <a:rPr lang="en-US" sz="2400" b="0" i="0" u="none" strike="noStrike" baseline="0" dirty="0">
                <a:latin typeface="Times-Roman--Identity-H"/>
              </a:rPr>
              <a:t>One pair of electric eyes checks the north-south left turn lanes; another pair checks the east-west turn lanes. </a:t>
            </a:r>
          </a:p>
          <a:p>
            <a:pPr algn="l"/>
            <a:r>
              <a:rPr lang="en-US" sz="2400" b="0" i="0" u="none" strike="noStrike" baseline="0" dirty="0">
                <a:latin typeface="Times-Roman--Identity-H"/>
              </a:rPr>
              <a:t>If no car is in the north-south and/or east-west turn lanes, then the traffic light control logic is smart enough to skip the left turn portion of the cycle.</a:t>
            </a:r>
            <a:endParaRPr lang="en-US" sz="2400" dirty="0"/>
          </a:p>
        </p:txBody>
      </p:sp>
      <p:pic>
        <p:nvPicPr>
          <p:cNvPr id="5" name="Picture 4">
            <a:extLst>
              <a:ext uri="{FF2B5EF4-FFF2-40B4-BE49-F238E27FC236}">
                <a16:creationId xmlns:a16="http://schemas.microsoft.com/office/drawing/2014/main" id="{3FC214C9-C4FF-8C6E-540A-2C8AE02E5270}"/>
              </a:ext>
            </a:extLst>
          </p:cNvPr>
          <p:cNvPicPr>
            <a:picLocks noChangeAspect="1"/>
          </p:cNvPicPr>
          <p:nvPr/>
        </p:nvPicPr>
        <p:blipFill>
          <a:blip r:embed="rId2"/>
          <a:stretch>
            <a:fillRect/>
          </a:stretch>
        </p:blipFill>
        <p:spPr>
          <a:xfrm>
            <a:off x="2884654" y="3563937"/>
            <a:ext cx="6422692" cy="2747963"/>
          </a:xfrm>
          <a:prstGeom prst="rect">
            <a:avLst/>
          </a:prstGeom>
        </p:spPr>
      </p:pic>
    </p:spTree>
    <p:extLst>
      <p:ext uri="{BB962C8B-B14F-4D97-AF65-F5344CB8AC3E}">
        <p14:creationId xmlns:p14="http://schemas.microsoft.com/office/powerpoint/2010/main" val="2173695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F37B-59B2-B950-9DF4-E3ED04904689}"/>
              </a:ext>
            </a:extLst>
          </p:cNvPr>
          <p:cNvSpPr>
            <a:spLocks noGrp="1"/>
          </p:cNvSpPr>
          <p:nvPr>
            <p:ph type="title"/>
          </p:nvPr>
        </p:nvSpPr>
        <p:spPr/>
        <p:txBody>
          <a:bodyPr/>
          <a:lstStyle/>
          <a:p>
            <a:r>
              <a:rPr lang="en-US" dirty="0"/>
              <a:t>Activity Effects</a:t>
            </a:r>
            <a:br>
              <a:rPr lang="en-US" dirty="0"/>
            </a:br>
            <a:endParaRPr lang="en-US" dirty="0"/>
          </a:p>
        </p:txBody>
      </p:sp>
      <p:sp>
        <p:nvSpPr>
          <p:cNvPr id="3" name="Content Placeholder 2">
            <a:extLst>
              <a:ext uri="{FF2B5EF4-FFF2-40B4-BE49-F238E27FC236}">
                <a16:creationId xmlns:a16="http://schemas.microsoft.com/office/drawing/2014/main" id="{839F39C8-A2DC-3C99-C9D4-8552C779AACF}"/>
              </a:ext>
            </a:extLst>
          </p:cNvPr>
          <p:cNvSpPr>
            <a:spLocks noGrp="1"/>
          </p:cNvSpPr>
          <p:nvPr>
            <p:ph idx="1"/>
          </p:nvPr>
        </p:nvSpPr>
        <p:spPr>
          <a:xfrm>
            <a:off x="838200" y="1131570"/>
            <a:ext cx="10515600" cy="5045393"/>
          </a:xfrm>
        </p:spPr>
        <p:txBody>
          <a:bodyPr>
            <a:normAutofit/>
          </a:bodyPr>
          <a:lstStyle/>
          <a:p>
            <a:pPr algn="l"/>
            <a:r>
              <a:rPr lang="en-US" sz="2400" b="0" i="0" u="none" strike="noStrike" baseline="0" dirty="0">
                <a:latin typeface="Times New Roman" panose="02020603050405020304" pitchFamily="18" charset="0"/>
                <a:cs typeface="Times New Roman" panose="02020603050405020304" pitchFamily="18" charset="0"/>
              </a:rPr>
              <a:t>An </a:t>
            </a:r>
            <a:r>
              <a:rPr lang="en-US" sz="2400" b="1" i="1" u="none" strike="noStrike" baseline="0" dirty="0">
                <a:latin typeface="Times New Roman" panose="02020603050405020304" pitchFamily="18" charset="0"/>
                <a:cs typeface="Times New Roman" panose="02020603050405020304" pitchFamily="18" charset="0"/>
              </a:rPr>
              <a:t>effect </a:t>
            </a:r>
            <a:r>
              <a:rPr lang="en-US" sz="2400" b="0" i="0" u="none" strike="noStrike" baseline="0" dirty="0">
                <a:latin typeface="Times New Roman" panose="02020603050405020304" pitchFamily="18" charset="0"/>
                <a:cs typeface="Times New Roman" panose="02020603050405020304" pitchFamily="18" charset="0"/>
              </a:rPr>
              <a:t>is a reference to a behavior that is executed in response to an event. An </a:t>
            </a:r>
            <a:r>
              <a:rPr lang="en-US" sz="2400" b="1" i="1" u="none" strike="noStrike" baseline="0" dirty="0">
                <a:latin typeface="Times New Roman" panose="02020603050405020304" pitchFamily="18" charset="0"/>
                <a:cs typeface="Times New Roman" panose="02020603050405020304" pitchFamily="18" charset="0"/>
              </a:rPr>
              <a:t>activity </a:t>
            </a:r>
            <a:r>
              <a:rPr lang="en-US" sz="2400" b="0" i="0" u="none" strike="noStrike" baseline="0" dirty="0">
                <a:latin typeface="Times New Roman" panose="02020603050405020304" pitchFamily="18" charset="0"/>
                <a:cs typeface="Times New Roman" panose="02020603050405020304" pitchFamily="18" charset="0"/>
              </a:rPr>
              <a:t>is the actual behavior that can be invoked by any number of effects.</a:t>
            </a:r>
          </a:p>
          <a:p>
            <a:pPr algn="l"/>
            <a:r>
              <a:rPr lang="en-US" sz="2400" b="0" i="0" u="none" strike="noStrike" baseline="0" dirty="0">
                <a:latin typeface="Times New Roman" panose="02020603050405020304" pitchFamily="18" charset="0"/>
                <a:cs typeface="Times New Roman" panose="02020603050405020304" pitchFamily="18" charset="0"/>
              </a:rPr>
              <a:t>The notation for an activity is a slash (“/”) and the name (or description) of the activity, following the event that causes it. </a:t>
            </a:r>
          </a:p>
          <a:p>
            <a:pPr algn="l"/>
            <a:r>
              <a:rPr lang="en-US" sz="2400" b="0" i="0" u="none" strike="noStrike" baseline="0" dirty="0">
                <a:latin typeface="Times New Roman" panose="02020603050405020304" pitchFamily="18" charset="0"/>
                <a:cs typeface="Times New Roman" panose="02020603050405020304" pitchFamily="18" charset="0"/>
              </a:rPr>
              <a:t>State diagram for a pop-up menu on a workstation. When the right button is pressed, the menu is displayed; when the right button is released, the menu is erased. While the menu is visible, the highlighted menu item is updated whenever the cursor moves.</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E6DD75A-9D24-BE6A-6897-5486124A99FF}"/>
              </a:ext>
            </a:extLst>
          </p:cNvPr>
          <p:cNvPicPr>
            <a:picLocks noChangeAspect="1"/>
          </p:cNvPicPr>
          <p:nvPr/>
        </p:nvPicPr>
        <p:blipFill>
          <a:blip r:embed="rId2"/>
          <a:stretch>
            <a:fillRect/>
          </a:stretch>
        </p:blipFill>
        <p:spPr>
          <a:xfrm>
            <a:off x="2737235" y="5157739"/>
            <a:ext cx="7879829" cy="1700261"/>
          </a:xfrm>
          <a:prstGeom prst="rect">
            <a:avLst/>
          </a:prstGeom>
        </p:spPr>
      </p:pic>
      <p:sp>
        <p:nvSpPr>
          <p:cNvPr id="4" name="TextBox 3">
            <a:extLst>
              <a:ext uri="{FF2B5EF4-FFF2-40B4-BE49-F238E27FC236}">
                <a16:creationId xmlns:a16="http://schemas.microsoft.com/office/drawing/2014/main" id="{B7432727-D14B-AA0E-92CD-42FEC93CC94F}"/>
              </a:ext>
            </a:extLst>
          </p:cNvPr>
          <p:cNvSpPr txBox="1"/>
          <p:nvPr/>
        </p:nvSpPr>
        <p:spPr>
          <a:xfrm flipH="1">
            <a:off x="3931918" y="4476702"/>
            <a:ext cx="1062991" cy="369332"/>
          </a:xfrm>
          <a:prstGeom prst="rect">
            <a:avLst/>
          </a:prstGeom>
          <a:noFill/>
          <a:ln>
            <a:solidFill>
              <a:schemeClr val="accent1"/>
            </a:solidFill>
          </a:ln>
        </p:spPr>
        <p:txBody>
          <a:bodyPr wrap="square" rtlCol="0">
            <a:spAutoFit/>
          </a:bodyPr>
          <a:lstStyle/>
          <a:p>
            <a:pPr algn="ctr"/>
            <a:r>
              <a:rPr lang="en-US" b="1" dirty="0">
                <a:solidFill>
                  <a:schemeClr val="accent1"/>
                </a:solidFill>
              </a:rPr>
              <a:t>Event</a:t>
            </a:r>
          </a:p>
        </p:txBody>
      </p:sp>
      <p:sp>
        <p:nvSpPr>
          <p:cNvPr id="6" name="TextBox 5">
            <a:extLst>
              <a:ext uri="{FF2B5EF4-FFF2-40B4-BE49-F238E27FC236}">
                <a16:creationId xmlns:a16="http://schemas.microsoft.com/office/drawing/2014/main" id="{84229A40-5F76-C656-77DF-FAC9CC8182DF}"/>
              </a:ext>
            </a:extLst>
          </p:cNvPr>
          <p:cNvSpPr txBox="1"/>
          <p:nvPr/>
        </p:nvSpPr>
        <p:spPr>
          <a:xfrm flipH="1">
            <a:off x="7025636" y="4478464"/>
            <a:ext cx="1988819" cy="369332"/>
          </a:xfrm>
          <a:prstGeom prst="rect">
            <a:avLst/>
          </a:prstGeom>
          <a:noFill/>
          <a:ln>
            <a:solidFill>
              <a:schemeClr val="accent1"/>
            </a:solidFill>
          </a:ln>
        </p:spPr>
        <p:txBody>
          <a:bodyPr wrap="square" rtlCol="0">
            <a:spAutoFit/>
          </a:bodyPr>
          <a:lstStyle/>
          <a:p>
            <a:pPr algn="ctr"/>
            <a:r>
              <a:rPr lang="en-US" b="1" dirty="0">
                <a:solidFill>
                  <a:schemeClr val="accent1"/>
                </a:solidFill>
              </a:rPr>
              <a:t>Activity/Action</a:t>
            </a:r>
          </a:p>
        </p:txBody>
      </p:sp>
      <p:cxnSp>
        <p:nvCxnSpPr>
          <p:cNvPr id="8" name="Straight Arrow Connector 7">
            <a:extLst>
              <a:ext uri="{FF2B5EF4-FFF2-40B4-BE49-F238E27FC236}">
                <a16:creationId xmlns:a16="http://schemas.microsoft.com/office/drawing/2014/main" id="{939411B5-7286-1ADC-E567-D4AA61CDC1C9}"/>
              </a:ext>
            </a:extLst>
          </p:cNvPr>
          <p:cNvCxnSpPr/>
          <p:nvPr/>
        </p:nvCxnSpPr>
        <p:spPr>
          <a:xfrm>
            <a:off x="4463413" y="4960620"/>
            <a:ext cx="417197" cy="41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389B66C-B711-8FC4-261A-928AD945DF88}"/>
              </a:ext>
            </a:extLst>
          </p:cNvPr>
          <p:cNvCxnSpPr/>
          <p:nvPr/>
        </p:nvCxnSpPr>
        <p:spPr>
          <a:xfrm flipH="1">
            <a:off x="7025636" y="4980812"/>
            <a:ext cx="531495" cy="356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187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FF6D8-0546-89E8-3763-6700D5A7BE7D}"/>
              </a:ext>
            </a:extLst>
          </p:cNvPr>
          <p:cNvSpPr>
            <a:spLocks noGrp="1"/>
          </p:cNvSpPr>
          <p:nvPr>
            <p:ph type="title"/>
          </p:nvPr>
        </p:nvSpPr>
        <p:spPr/>
        <p:txBody>
          <a:bodyPr/>
          <a:lstStyle/>
          <a:p>
            <a:r>
              <a:rPr lang="en-US" dirty="0"/>
              <a:t>Do-Activities</a:t>
            </a:r>
          </a:p>
        </p:txBody>
      </p:sp>
      <p:sp>
        <p:nvSpPr>
          <p:cNvPr id="3" name="Content Placeholder 2">
            <a:extLst>
              <a:ext uri="{FF2B5EF4-FFF2-40B4-BE49-F238E27FC236}">
                <a16:creationId xmlns:a16="http://schemas.microsoft.com/office/drawing/2014/main" id="{B17856BB-DAC1-25F6-2BD7-BE6A1431AE15}"/>
              </a:ext>
            </a:extLst>
          </p:cNvPr>
          <p:cNvSpPr>
            <a:spLocks noGrp="1"/>
          </p:cNvSpPr>
          <p:nvPr>
            <p:ph idx="1"/>
          </p:nvPr>
        </p:nvSpPr>
        <p:spPr/>
        <p:txBody>
          <a:bodyPr>
            <a:normAutofit/>
          </a:bodyPr>
          <a:lstStyle/>
          <a:p>
            <a:pPr algn="l"/>
            <a:r>
              <a:rPr lang="en-US" sz="2400" b="0" i="0" u="none" strike="noStrike" baseline="0" dirty="0">
                <a:latin typeface="Times New Roman" panose="02020603050405020304" pitchFamily="18" charset="0"/>
                <a:cs typeface="Times New Roman" panose="02020603050405020304" pitchFamily="18" charset="0"/>
              </a:rPr>
              <a:t>A </a:t>
            </a:r>
            <a:r>
              <a:rPr lang="en-US" sz="2400" b="1" i="1" u="none" strike="noStrike" baseline="0" dirty="0">
                <a:latin typeface="Times New Roman" panose="02020603050405020304" pitchFamily="18" charset="0"/>
                <a:cs typeface="Times New Roman" panose="02020603050405020304" pitchFamily="18" charset="0"/>
              </a:rPr>
              <a:t>do-activity </a:t>
            </a:r>
            <a:r>
              <a:rPr lang="en-US" sz="2400" b="0" i="0" u="none" strike="noStrike" baseline="0" dirty="0">
                <a:latin typeface="Times New Roman" panose="02020603050405020304" pitchFamily="18" charset="0"/>
                <a:cs typeface="Times New Roman" panose="02020603050405020304" pitchFamily="18" charset="0"/>
              </a:rPr>
              <a:t>is an activity that continues for an </a:t>
            </a:r>
            <a:r>
              <a:rPr lang="en-US" sz="2400" b="1" i="0" u="none" strike="noStrike" baseline="0" dirty="0">
                <a:latin typeface="Times New Roman" panose="02020603050405020304" pitchFamily="18" charset="0"/>
                <a:cs typeface="Times New Roman" panose="02020603050405020304" pitchFamily="18" charset="0"/>
              </a:rPr>
              <a:t>extended time</a:t>
            </a:r>
            <a:r>
              <a:rPr lang="en-US" sz="2400" b="0" i="0" u="none" strike="noStrike" baseline="0" dirty="0">
                <a:latin typeface="Times New Roman" panose="02020603050405020304" pitchFamily="18" charset="0"/>
                <a:cs typeface="Times New Roman" panose="02020603050405020304" pitchFamily="18" charset="0"/>
              </a:rPr>
              <a:t>. </a:t>
            </a:r>
          </a:p>
          <a:p>
            <a:pPr algn="l"/>
            <a:r>
              <a:rPr lang="en-US" sz="2400" b="0" i="0" u="none" strike="noStrike" baseline="0" dirty="0">
                <a:latin typeface="Times New Roman" panose="02020603050405020304" pitchFamily="18" charset="0"/>
                <a:cs typeface="Times New Roman" panose="02020603050405020304" pitchFamily="18" charset="0"/>
              </a:rPr>
              <a:t>The keyword </a:t>
            </a:r>
            <a:r>
              <a:rPr lang="en-US" sz="2400" b="0" i="1" u="none" strike="noStrike" baseline="0" dirty="0">
                <a:latin typeface="Times New Roman" panose="02020603050405020304" pitchFamily="18" charset="0"/>
                <a:cs typeface="Times New Roman" panose="02020603050405020304" pitchFamily="18" charset="0"/>
              </a:rPr>
              <a:t>do </a:t>
            </a:r>
            <a:r>
              <a:rPr lang="en-US" sz="2400" b="0" i="0" u="none" strike="noStrike" baseline="0" dirty="0">
                <a:latin typeface="Times New Roman" panose="02020603050405020304" pitchFamily="18" charset="0"/>
                <a:cs typeface="Times New Roman" panose="02020603050405020304" pitchFamily="18" charset="0"/>
              </a:rPr>
              <a:t>is reserved for indicating an ongoing activity</a:t>
            </a:r>
          </a:p>
          <a:p>
            <a:pPr algn="l"/>
            <a:r>
              <a:rPr lang="en-US" sz="2400" b="0" i="0" u="none" strike="noStrike" baseline="0" dirty="0">
                <a:latin typeface="Times New Roman" panose="02020603050405020304" pitchFamily="18" charset="0"/>
                <a:cs typeface="Times New Roman" panose="02020603050405020304" pitchFamily="18" charset="0"/>
              </a:rPr>
              <a:t>By definition, a do-activity </a:t>
            </a:r>
            <a:r>
              <a:rPr lang="en-US" sz="2400" b="1" i="0" u="none" strike="noStrike" baseline="0" dirty="0">
                <a:latin typeface="Times New Roman" panose="02020603050405020304" pitchFamily="18" charset="0"/>
                <a:cs typeface="Times New Roman" panose="02020603050405020304" pitchFamily="18" charset="0"/>
              </a:rPr>
              <a:t>can only occur within a state </a:t>
            </a:r>
            <a:r>
              <a:rPr lang="en-US" sz="2400" b="0" i="0" u="none" strike="noStrike" baseline="0" dirty="0">
                <a:latin typeface="Times New Roman" panose="02020603050405020304" pitchFamily="18" charset="0"/>
                <a:cs typeface="Times New Roman" panose="02020603050405020304" pitchFamily="18" charset="0"/>
              </a:rPr>
              <a:t>and cannot be attached to a transition. </a:t>
            </a:r>
          </a:p>
          <a:p>
            <a:pPr algn="l"/>
            <a:r>
              <a:rPr lang="en-US" sz="2400" b="0" i="0" u="none" strike="noStrike" baseline="0" dirty="0">
                <a:latin typeface="Times New Roman" panose="02020603050405020304" pitchFamily="18" charset="0"/>
                <a:cs typeface="Times New Roman" panose="02020603050405020304" pitchFamily="18" charset="0"/>
              </a:rPr>
              <a:t>For example, the warning light may flash during the </a:t>
            </a:r>
            <a:r>
              <a:rPr lang="en-US" sz="2400" b="0" i="1" u="none" strike="noStrike" baseline="0" dirty="0">
                <a:latin typeface="Times New Roman" panose="02020603050405020304" pitchFamily="18" charset="0"/>
                <a:cs typeface="Times New Roman" panose="02020603050405020304" pitchFamily="18" charset="0"/>
              </a:rPr>
              <a:t>Paper jam </a:t>
            </a:r>
            <a:r>
              <a:rPr lang="en-US" sz="2400" b="0" i="0" u="none" strike="noStrike" baseline="0" dirty="0">
                <a:latin typeface="Times New Roman" panose="02020603050405020304" pitchFamily="18" charset="0"/>
                <a:cs typeface="Times New Roman" panose="02020603050405020304" pitchFamily="18" charset="0"/>
              </a:rPr>
              <a:t>state for a copy machine</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68BB190-ABFF-4EB6-A7B0-E9EFBBB449F7}"/>
              </a:ext>
            </a:extLst>
          </p:cNvPr>
          <p:cNvPicPr>
            <a:picLocks noChangeAspect="1"/>
          </p:cNvPicPr>
          <p:nvPr/>
        </p:nvPicPr>
        <p:blipFill>
          <a:blip r:embed="rId2"/>
          <a:stretch>
            <a:fillRect/>
          </a:stretch>
        </p:blipFill>
        <p:spPr>
          <a:xfrm>
            <a:off x="4583488" y="4213832"/>
            <a:ext cx="3025023" cy="1192557"/>
          </a:xfrm>
          <a:prstGeom prst="rect">
            <a:avLst/>
          </a:prstGeom>
        </p:spPr>
      </p:pic>
    </p:spTree>
    <p:extLst>
      <p:ext uri="{BB962C8B-B14F-4D97-AF65-F5344CB8AC3E}">
        <p14:creationId xmlns:p14="http://schemas.microsoft.com/office/powerpoint/2010/main" val="2445922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1835F-6F51-C98E-BF73-B7B87BD7BEB3}"/>
              </a:ext>
            </a:extLst>
          </p:cNvPr>
          <p:cNvSpPr>
            <a:spLocks noGrp="1"/>
          </p:cNvSpPr>
          <p:nvPr>
            <p:ph type="title"/>
          </p:nvPr>
        </p:nvSpPr>
        <p:spPr/>
        <p:txBody>
          <a:bodyPr/>
          <a:lstStyle/>
          <a:p>
            <a:r>
              <a:rPr lang="en-US" dirty="0"/>
              <a:t>Activities in State Diagram</a:t>
            </a:r>
          </a:p>
        </p:txBody>
      </p:sp>
      <p:sp>
        <p:nvSpPr>
          <p:cNvPr id="3" name="Content Placeholder 2">
            <a:extLst>
              <a:ext uri="{FF2B5EF4-FFF2-40B4-BE49-F238E27FC236}">
                <a16:creationId xmlns:a16="http://schemas.microsoft.com/office/drawing/2014/main" id="{2BCC4207-8E25-F242-930D-CA71D556C7BE}"/>
              </a:ext>
            </a:extLst>
          </p:cNvPr>
          <p:cNvSpPr>
            <a:spLocks noGrp="1"/>
          </p:cNvSpPr>
          <p:nvPr>
            <p:ph idx="1"/>
          </p:nvPr>
        </p:nvSpPr>
        <p:spPr/>
        <p:txBody>
          <a:bodyPr/>
          <a:lstStyle/>
          <a:p>
            <a:pPr lvl="1"/>
            <a:r>
              <a:rPr lang="en-GB" altLang="en-US" dirty="0">
                <a:cs typeface="Times" panose="02020603050405020304" pitchFamily="18" charset="0"/>
              </a:rPr>
              <a:t>An </a:t>
            </a:r>
            <a:r>
              <a:rPr lang="en-GB" altLang="en-US" i="1" dirty="0">
                <a:cs typeface="Times" panose="02020603050405020304" pitchFamily="18" charset="0"/>
              </a:rPr>
              <a:t>activity</a:t>
            </a:r>
            <a:r>
              <a:rPr lang="en-GB" altLang="en-US" dirty="0">
                <a:cs typeface="Times" panose="02020603050405020304" pitchFamily="18" charset="0"/>
              </a:rPr>
              <a:t> is something that takes place while the system is </a:t>
            </a:r>
            <a:r>
              <a:rPr lang="en-GB" altLang="en-US" i="1" dirty="0">
                <a:cs typeface="Times" panose="02020603050405020304" pitchFamily="18" charset="0"/>
              </a:rPr>
              <a:t>in</a:t>
            </a:r>
            <a:r>
              <a:rPr lang="en-GB" altLang="en-US" dirty="0">
                <a:cs typeface="Times" panose="02020603050405020304" pitchFamily="18" charset="0"/>
              </a:rPr>
              <a:t> a state. </a:t>
            </a:r>
          </a:p>
          <a:p>
            <a:pPr lvl="2"/>
            <a:r>
              <a:rPr lang="en-GB" altLang="en-US" sz="2400" dirty="0">
                <a:cs typeface="Times" panose="02020603050405020304" pitchFamily="18" charset="0"/>
              </a:rPr>
              <a:t>It takes a period of time. </a:t>
            </a:r>
          </a:p>
          <a:p>
            <a:pPr lvl="2"/>
            <a:r>
              <a:rPr lang="en-GB" altLang="en-US" sz="2400" dirty="0">
                <a:cs typeface="Times" panose="02020603050405020304" pitchFamily="18" charset="0"/>
              </a:rPr>
              <a:t>The system may take a transition out of the state in response to completion of the activity, </a:t>
            </a:r>
          </a:p>
          <a:p>
            <a:pPr lvl="2"/>
            <a:r>
              <a:rPr lang="en-GB" altLang="en-US" sz="2400" dirty="0">
                <a:cs typeface="Times" panose="02020603050405020304" pitchFamily="18" charset="0"/>
              </a:rPr>
              <a:t>Some other outgoing transition may result in:</a:t>
            </a:r>
          </a:p>
          <a:p>
            <a:pPr lvl="3"/>
            <a:r>
              <a:rPr lang="en-GB" altLang="en-US" sz="2400" dirty="0">
                <a:cs typeface="Times" panose="02020603050405020304" pitchFamily="18" charset="0"/>
              </a:rPr>
              <a:t>The interruption of the activity, and</a:t>
            </a:r>
          </a:p>
          <a:p>
            <a:pPr lvl="3"/>
            <a:r>
              <a:rPr lang="en-GB" altLang="en-US" sz="2400" dirty="0">
                <a:cs typeface="Times" panose="02020603050405020304" pitchFamily="18" charset="0"/>
              </a:rPr>
              <a:t>An early exit from the state.</a:t>
            </a:r>
          </a:p>
          <a:p>
            <a:endParaRPr lang="en-US" dirty="0"/>
          </a:p>
        </p:txBody>
      </p:sp>
      <p:pic>
        <p:nvPicPr>
          <p:cNvPr id="5" name="Picture 4">
            <a:extLst>
              <a:ext uri="{FF2B5EF4-FFF2-40B4-BE49-F238E27FC236}">
                <a16:creationId xmlns:a16="http://schemas.microsoft.com/office/drawing/2014/main" id="{FD41FFE8-B70C-9E5C-3553-72F42E646086}"/>
              </a:ext>
            </a:extLst>
          </p:cNvPr>
          <p:cNvPicPr>
            <a:picLocks noChangeAspect="1"/>
          </p:cNvPicPr>
          <p:nvPr/>
        </p:nvPicPr>
        <p:blipFill>
          <a:blip r:embed="rId2"/>
          <a:stretch>
            <a:fillRect/>
          </a:stretch>
        </p:blipFill>
        <p:spPr>
          <a:xfrm>
            <a:off x="2764026" y="4641305"/>
            <a:ext cx="6663948" cy="1851570"/>
          </a:xfrm>
          <a:prstGeom prst="rect">
            <a:avLst/>
          </a:prstGeom>
        </p:spPr>
      </p:pic>
    </p:spTree>
    <p:extLst>
      <p:ext uri="{BB962C8B-B14F-4D97-AF65-F5344CB8AC3E}">
        <p14:creationId xmlns:p14="http://schemas.microsoft.com/office/powerpoint/2010/main" val="2472003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5475B-1472-FE41-C485-A1630FBC420A}"/>
              </a:ext>
            </a:extLst>
          </p:cNvPr>
          <p:cNvSpPr>
            <a:spLocks noGrp="1"/>
          </p:cNvSpPr>
          <p:nvPr>
            <p:ph type="title"/>
          </p:nvPr>
        </p:nvSpPr>
        <p:spPr/>
        <p:txBody>
          <a:bodyPr>
            <a:normAutofit fontScale="90000"/>
          </a:bodyPr>
          <a:lstStyle/>
          <a:p>
            <a:r>
              <a:rPr lang="en-US" dirty="0"/>
              <a:t>UML Diagrams</a:t>
            </a:r>
            <a:br>
              <a:rPr lang="en-US" dirty="0"/>
            </a:br>
            <a:br>
              <a:rPr lang="en-US" dirty="0"/>
            </a:br>
            <a:endParaRPr lang="en-US" dirty="0"/>
          </a:p>
        </p:txBody>
      </p:sp>
      <p:pic>
        <p:nvPicPr>
          <p:cNvPr id="4" name="Content Placeholder 4" descr="A diagram with text on it&#10;&#10;Description automatically generated">
            <a:extLst>
              <a:ext uri="{FF2B5EF4-FFF2-40B4-BE49-F238E27FC236}">
                <a16:creationId xmlns:a16="http://schemas.microsoft.com/office/drawing/2014/main" id="{DF8F9414-5142-8DAC-95AB-7FC30CF78505}"/>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5684" y="854074"/>
            <a:ext cx="7860632" cy="5883609"/>
          </a:xfrm>
          <a:prstGeom prst="rect">
            <a:avLst/>
          </a:prstGeom>
        </p:spPr>
      </p:pic>
    </p:spTree>
    <p:extLst>
      <p:ext uri="{BB962C8B-B14F-4D97-AF65-F5344CB8AC3E}">
        <p14:creationId xmlns:p14="http://schemas.microsoft.com/office/powerpoint/2010/main" val="2095197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EFBB2-1212-0249-1D0F-A43FA1CD7910}"/>
              </a:ext>
            </a:extLst>
          </p:cNvPr>
          <p:cNvSpPr>
            <a:spLocks noGrp="1"/>
          </p:cNvSpPr>
          <p:nvPr>
            <p:ph type="title"/>
          </p:nvPr>
        </p:nvSpPr>
        <p:spPr/>
        <p:txBody>
          <a:bodyPr/>
          <a:lstStyle/>
          <a:p>
            <a:r>
              <a:rPr lang="en-US" dirty="0"/>
              <a:t>Activities</a:t>
            </a:r>
          </a:p>
        </p:txBody>
      </p:sp>
      <p:pic>
        <p:nvPicPr>
          <p:cNvPr id="5" name="Picture 4">
            <a:extLst>
              <a:ext uri="{FF2B5EF4-FFF2-40B4-BE49-F238E27FC236}">
                <a16:creationId xmlns:a16="http://schemas.microsoft.com/office/drawing/2014/main" id="{FE64E875-1F21-C64C-B11F-8E881B7BBE2F}"/>
              </a:ext>
            </a:extLst>
          </p:cNvPr>
          <p:cNvPicPr>
            <a:picLocks noChangeAspect="1"/>
          </p:cNvPicPr>
          <p:nvPr/>
        </p:nvPicPr>
        <p:blipFill>
          <a:blip r:embed="rId2"/>
          <a:stretch>
            <a:fillRect/>
          </a:stretch>
        </p:blipFill>
        <p:spPr>
          <a:xfrm>
            <a:off x="598015" y="1508760"/>
            <a:ext cx="10995970" cy="5029835"/>
          </a:xfrm>
          <a:prstGeom prst="rect">
            <a:avLst/>
          </a:prstGeom>
        </p:spPr>
      </p:pic>
    </p:spTree>
    <p:extLst>
      <p:ext uri="{BB962C8B-B14F-4D97-AF65-F5344CB8AC3E}">
        <p14:creationId xmlns:p14="http://schemas.microsoft.com/office/powerpoint/2010/main" val="3374795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16007-4F3E-9D99-A579-B6A5E127D93F}"/>
              </a:ext>
            </a:extLst>
          </p:cNvPr>
          <p:cNvSpPr>
            <a:spLocks noGrp="1"/>
          </p:cNvSpPr>
          <p:nvPr>
            <p:ph type="title"/>
          </p:nvPr>
        </p:nvSpPr>
        <p:spPr/>
        <p:txBody>
          <a:bodyPr/>
          <a:lstStyle/>
          <a:p>
            <a:r>
              <a:rPr lang="en-US" dirty="0"/>
              <a:t>Enter Activity</a:t>
            </a:r>
          </a:p>
        </p:txBody>
      </p:sp>
      <p:pic>
        <p:nvPicPr>
          <p:cNvPr id="5" name="Picture 4">
            <a:extLst>
              <a:ext uri="{FF2B5EF4-FFF2-40B4-BE49-F238E27FC236}">
                <a16:creationId xmlns:a16="http://schemas.microsoft.com/office/drawing/2014/main" id="{174B8F43-36B3-D5D8-CF88-9D2FF75B931F}"/>
              </a:ext>
            </a:extLst>
          </p:cNvPr>
          <p:cNvPicPr>
            <a:picLocks noChangeAspect="1"/>
          </p:cNvPicPr>
          <p:nvPr/>
        </p:nvPicPr>
        <p:blipFill>
          <a:blip r:embed="rId2"/>
          <a:stretch>
            <a:fillRect/>
          </a:stretch>
        </p:blipFill>
        <p:spPr>
          <a:xfrm>
            <a:off x="2739090" y="1981038"/>
            <a:ext cx="6919560" cy="3741744"/>
          </a:xfrm>
          <a:prstGeom prst="rect">
            <a:avLst/>
          </a:prstGeom>
        </p:spPr>
      </p:pic>
    </p:spTree>
    <p:extLst>
      <p:ext uri="{BB962C8B-B14F-4D97-AF65-F5344CB8AC3E}">
        <p14:creationId xmlns:p14="http://schemas.microsoft.com/office/powerpoint/2010/main" val="2071160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16007-4F3E-9D99-A579-B6A5E127D93F}"/>
              </a:ext>
            </a:extLst>
          </p:cNvPr>
          <p:cNvSpPr>
            <a:spLocks noGrp="1"/>
          </p:cNvSpPr>
          <p:nvPr>
            <p:ph type="title"/>
          </p:nvPr>
        </p:nvSpPr>
        <p:spPr/>
        <p:txBody>
          <a:bodyPr/>
          <a:lstStyle/>
          <a:p>
            <a:r>
              <a:rPr lang="en-US" dirty="0"/>
              <a:t>Exit Activity</a:t>
            </a:r>
          </a:p>
        </p:txBody>
      </p:sp>
      <p:pic>
        <p:nvPicPr>
          <p:cNvPr id="4" name="Picture 3">
            <a:extLst>
              <a:ext uri="{FF2B5EF4-FFF2-40B4-BE49-F238E27FC236}">
                <a16:creationId xmlns:a16="http://schemas.microsoft.com/office/drawing/2014/main" id="{0E46BBFF-CC63-A4AE-A179-D5EB5AF9E191}"/>
              </a:ext>
            </a:extLst>
          </p:cNvPr>
          <p:cNvPicPr>
            <a:picLocks noChangeAspect="1"/>
          </p:cNvPicPr>
          <p:nvPr/>
        </p:nvPicPr>
        <p:blipFill>
          <a:blip r:embed="rId2"/>
          <a:stretch>
            <a:fillRect/>
          </a:stretch>
        </p:blipFill>
        <p:spPr>
          <a:xfrm>
            <a:off x="1901843" y="2285896"/>
            <a:ext cx="9155064" cy="3326234"/>
          </a:xfrm>
          <a:prstGeom prst="rect">
            <a:avLst/>
          </a:prstGeom>
        </p:spPr>
      </p:pic>
    </p:spTree>
    <p:extLst>
      <p:ext uri="{BB962C8B-B14F-4D97-AF65-F5344CB8AC3E}">
        <p14:creationId xmlns:p14="http://schemas.microsoft.com/office/powerpoint/2010/main" val="2649949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392A5-7376-5F1F-C84C-90EDE07CE1E1}"/>
              </a:ext>
            </a:extLst>
          </p:cNvPr>
          <p:cNvSpPr>
            <a:spLocks noGrp="1"/>
          </p:cNvSpPr>
          <p:nvPr>
            <p:ph type="title"/>
          </p:nvPr>
        </p:nvSpPr>
        <p:spPr/>
        <p:txBody>
          <a:bodyPr/>
          <a:lstStyle/>
          <a:p>
            <a:r>
              <a:rPr lang="en-US" dirty="0"/>
              <a:t>Subject of State Diagram</a:t>
            </a:r>
          </a:p>
        </p:txBody>
      </p:sp>
      <p:sp>
        <p:nvSpPr>
          <p:cNvPr id="3" name="Content Placeholder 2">
            <a:extLst>
              <a:ext uri="{FF2B5EF4-FFF2-40B4-BE49-F238E27FC236}">
                <a16:creationId xmlns:a16="http://schemas.microsoft.com/office/drawing/2014/main" id="{E52CEDE0-4FAE-B2DD-19D3-D2CF55CAFD86}"/>
              </a:ext>
            </a:extLst>
          </p:cNvPr>
          <p:cNvSpPr>
            <a:spLocks noGrp="1"/>
          </p:cNvSpPr>
          <p:nvPr>
            <p:ph idx="1"/>
          </p:nvPr>
        </p:nvSpPr>
        <p:spPr/>
        <p:txBody>
          <a:bodyPr>
            <a:normAutofit/>
          </a:bodyPr>
          <a:lstStyle/>
          <a:p>
            <a:pPr algn="l"/>
            <a:r>
              <a:rPr lang="en-US" sz="2400" b="0" i="0" u="none" strike="noStrike" baseline="0" dirty="0">
                <a:latin typeface="Times New Roman" panose="02020603050405020304" pitchFamily="18" charset="0"/>
              </a:rPr>
              <a:t>A </a:t>
            </a:r>
            <a:r>
              <a:rPr lang="en-US" sz="2400" b="0" i="0" u="none" strike="noStrike" baseline="0" dirty="0" err="1">
                <a:latin typeface="Times New Roman" panose="02020603050405020304" pitchFamily="18" charset="0"/>
              </a:rPr>
              <a:t>statechart</a:t>
            </a:r>
            <a:r>
              <a:rPr lang="en-US" sz="2400" b="0" i="0" u="none" strike="noStrike" baseline="0" dirty="0">
                <a:latin typeface="Times New Roman" panose="02020603050405020304" pitchFamily="18" charset="0"/>
              </a:rPr>
              <a:t> diagram may be applied to a variety of UML elements, including:</a:t>
            </a:r>
          </a:p>
          <a:p>
            <a:pPr algn="l">
              <a:buFont typeface="Wingdings" panose="05000000000000000000" pitchFamily="2" charset="2"/>
              <a:buChar char="Ø"/>
            </a:pPr>
            <a:r>
              <a:rPr lang="en-US" sz="2400" dirty="0">
                <a:latin typeface="Times New Roman" panose="02020603050405020304" pitchFamily="18" charset="0"/>
              </a:rPr>
              <a:t> C</a:t>
            </a:r>
            <a:r>
              <a:rPr lang="en-US" sz="2400" b="0" i="0" u="none" strike="noStrike" baseline="0" dirty="0">
                <a:latin typeface="Times New Roman" panose="02020603050405020304" pitchFamily="18" charset="0"/>
              </a:rPr>
              <a:t>lasses (conceptual or software)</a:t>
            </a:r>
          </a:p>
          <a:p>
            <a:pPr algn="l">
              <a:buFont typeface="Wingdings" panose="05000000000000000000" pitchFamily="2" charset="2"/>
              <a:buChar char="Ø"/>
            </a:pPr>
            <a:r>
              <a:rPr lang="en-US" sz="2400" dirty="0">
                <a:latin typeface="Times New Roman" panose="02020603050405020304" pitchFamily="18" charset="0"/>
              </a:rPr>
              <a:t> U</a:t>
            </a:r>
            <a:r>
              <a:rPr lang="en-US" sz="2400" b="0" i="0" u="none" strike="noStrike" baseline="0" dirty="0">
                <a:latin typeface="Times New Roman" panose="02020603050405020304" pitchFamily="18" charset="0"/>
              </a:rPr>
              <a:t>se cases</a:t>
            </a:r>
          </a:p>
          <a:p>
            <a:pPr algn="l">
              <a:buFont typeface="Wingdings" panose="05000000000000000000" pitchFamily="2" charset="2"/>
              <a:buChar char="Ø"/>
            </a:pPr>
            <a:r>
              <a:rPr lang="en-US" sz="2400" dirty="0">
                <a:latin typeface="Times New Roman" panose="02020603050405020304" pitchFamily="18" charset="0"/>
              </a:rPr>
              <a:t> S</a:t>
            </a:r>
            <a:r>
              <a:rPr lang="en-US" sz="2400" b="0" i="0" u="none" strike="noStrike" baseline="0" dirty="0">
                <a:latin typeface="Times New Roman" panose="02020603050405020304" pitchFamily="18" charset="0"/>
              </a:rPr>
              <a:t>ince an entire "system" may be represented by a class, it too may have its own          </a:t>
            </a:r>
            <a:r>
              <a:rPr lang="en-US" sz="2400" b="0" i="0" u="none" strike="noStrike" baseline="0" dirty="0" err="1">
                <a:latin typeface="Times New Roman" panose="02020603050405020304" pitchFamily="18" charset="0"/>
              </a:rPr>
              <a:t>statechart</a:t>
            </a:r>
            <a:r>
              <a:rPr lang="en-US" sz="2400" b="0" i="0" u="none" strike="noStrike" baseline="0" dirty="0">
                <a:latin typeface="Times New Roman" panose="02020603050405020304" pitchFamily="18" charset="0"/>
              </a:rPr>
              <a:t> diagram.</a:t>
            </a:r>
            <a:endParaRPr lang="en-US" sz="2400" dirty="0"/>
          </a:p>
        </p:txBody>
      </p:sp>
    </p:spTree>
    <p:extLst>
      <p:ext uri="{BB962C8B-B14F-4D97-AF65-F5344CB8AC3E}">
        <p14:creationId xmlns:p14="http://schemas.microsoft.com/office/powerpoint/2010/main" val="532770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0B77-AC7F-9BBC-CF0C-6591D0038E12}"/>
              </a:ext>
            </a:extLst>
          </p:cNvPr>
          <p:cNvSpPr>
            <a:spLocks noGrp="1"/>
          </p:cNvSpPr>
          <p:nvPr>
            <p:ph type="title"/>
          </p:nvPr>
        </p:nvSpPr>
        <p:spPr/>
        <p:txBody>
          <a:bodyPr/>
          <a:lstStyle/>
          <a:p>
            <a:r>
              <a:rPr lang="en-US" dirty="0"/>
              <a:t>Use Case Diagram of NexGen POS System</a:t>
            </a:r>
            <a:br>
              <a:rPr lang="en-US" dirty="0"/>
            </a:br>
            <a:endParaRPr lang="en-US" dirty="0"/>
          </a:p>
        </p:txBody>
      </p:sp>
      <p:pic>
        <p:nvPicPr>
          <p:cNvPr id="4" name="Picture 4">
            <a:extLst>
              <a:ext uri="{FF2B5EF4-FFF2-40B4-BE49-F238E27FC236}">
                <a16:creationId xmlns:a16="http://schemas.microsoft.com/office/drawing/2014/main" id="{B6BB46CB-46CD-FBE6-D950-5F173BE3C358}"/>
              </a:ext>
            </a:extLst>
          </p:cNvPr>
          <p:cNvPicPr>
            <a:picLocks noChangeAspect="1" noChangeArrowheads="1"/>
          </p:cNvPicPr>
          <p:nvPr/>
        </p:nvPicPr>
        <p:blipFill>
          <a:blip r:embed="rId2"/>
          <a:srcRect t="1972" b="7003"/>
          <a:stretch>
            <a:fillRect/>
          </a:stretch>
        </p:blipFill>
        <p:spPr bwMode="auto">
          <a:xfrm>
            <a:off x="2506022" y="1059169"/>
            <a:ext cx="7179956" cy="56871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90458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D0D96-4703-2CEA-6464-3852F4D8AD78}"/>
              </a:ext>
            </a:extLst>
          </p:cNvPr>
          <p:cNvSpPr>
            <a:spLocks noGrp="1"/>
          </p:cNvSpPr>
          <p:nvPr>
            <p:ph type="title"/>
          </p:nvPr>
        </p:nvSpPr>
        <p:spPr/>
        <p:txBody>
          <a:bodyPr/>
          <a:lstStyle/>
          <a:p>
            <a:r>
              <a:rPr lang="en-US" dirty="0"/>
              <a:t>State Diagram for Process Sale</a:t>
            </a:r>
          </a:p>
        </p:txBody>
      </p:sp>
      <p:pic>
        <p:nvPicPr>
          <p:cNvPr id="5" name="Picture 4">
            <a:extLst>
              <a:ext uri="{FF2B5EF4-FFF2-40B4-BE49-F238E27FC236}">
                <a16:creationId xmlns:a16="http://schemas.microsoft.com/office/drawing/2014/main" id="{C086D497-D651-1037-A3F1-EB9AA0389CFD}"/>
              </a:ext>
            </a:extLst>
          </p:cNvPr>
          <p:cNvPicPr>
            <a:picLocks noChangeAspect="1"/>
          </p:cNvPicPr>
          <p:nvPr/>
        </p:nvPicPr>
        <p:blipFill>
          <a:blip r:embed="rId2"/>
          <a:stretch>
            <a:fillRect/>
          </a:stretch>
        </p:blipFill>
        <p:spPr>
          <a:xfrm>
            <a:off x="2119201" y="1879159"/>
            <a:ext cx="7953598" cy="4180568"/>
          </a:xfrm>
          <a:prstGeom prst="rect">
            <a:avLst/>
          </a:prstGeom>
        </p:spPr>
      </p:pic>
    </p:spTree>
    <p:extLst>
      <p:ext uri="{BB962C8B-B14F-4D97-AF65-F5344CB8AC3E}">
        <p14:creationId xmlns:p14="http://schemas.microsoft.com/office/powerpoint/2010/main" val="1550124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D0D96-4703-2CEA-6464-3852F4D8AD78}"/>
              </a:ext>
            </a:extLst>
          </p:cNvPr>
          <p:cNvSpPr>
            <a:spLocks noGrp="1"/>
          </p:cNvSpPr>
          <p:nvPr>
            <p:ph type="title"/>
          </p:nvPr>
        </p:nvSpPr>
        <p:spPr/>
        <p:txBody>
          <a:bodyPr/>
          <a:lstStyle/>
          <a:p>
            <a:r>
              <a:rPr lang="en-US" dirty="0"/>
              <a:t>State Diagram for Process Sale</a:t>
            </a:r>
          </a:p>
        </p:txBody>
      </p:sp>
      <p:pic>
        <p:nvPicPr>
          <p:cNvPr id="4" name="Picture 3">
            <a:extLst>
              <a:ext uri="{FF2B5EF4-FFF2-40B4-BE49-F238E27FC236}">
                <a16:creationId xmlns:a16="http://schemas.microsoft.com/office/drawing/2014/main" id="{CCAE48FF-5C7C-DCE0-2409-D222A78131AA}"/>
              </a:ext>
            </a:extLst>
          </p:cNvPr>
          <p:cNvPicPr>
            <a:picLocks noChangeAspect="1"/>
          </p:cNvPicPr>
          <p:nvPr/>
        </p:nvPicPr>
        <p:blipFill>
          <a:blip r:embed="rId2"/>
          <a:stretch>
            <a:fillRect/>
          </a:stretch>
        </p:blipFill>
        <p:spPr>
          <a:xfrm>
            <a:off x="2249805" y="1507096"/>
            <a:ext cx="7692390" cy="5095281"/>
          </a:xfrm>
          <a:prstGeom prst="rect">
            <a:avLst/>
          </a:prstGeom>
        </p:spPr>
      </p:pic>
    </p:spTree>
    <p:extLst>
      <p:ext uri="{BB962C8B-B14F-4D97-AF65-F5344CB8AC3E}">
        <p14:creationId xmlns:p14="http://schemas.microsoft.com/office/powerpoint/2010/main" val="2078018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7636-0C92-9FF9-7939-69814DC17A9B}"/>
              </a:ext>
            </a:extLst>
          </p:cNvPr>
          <p:cNvSpPr>
            <a:spLocks noGrp="1"/>
          </p:cNvSpPr>
          <p:nvPr>
            <p:ph type="title"/>
          </p:nvPr>
        </p:nvSpPr>
        <p:spPr/>
        <p:txBody>
          <a:bodyPr/>
          <a:lstStyle/>
          <a:p>
            <a:r>
              <a:rPr lang="en-US" dirty="0"/>
              <a:t>Event Types</a:t>
            </a:r>
            <a:br>
              <a:rPr lang="en-US" dirty="0"/>
            </a:br>
            <a:endParaRPr lang="en-US" dirty="0"/>
          </a:p>
        </p:txBody>
      </p:sp>
      <p:sp>
        <p:nvSpPr>
          <p:cNvPr id="3" name="Content Placeholder 2">
            <a:extLst>
              <a:ext uri="{FF2B5EF4-FFF2-40B4-BE49-F238E27FC236}">
                <a16:creationId xmlns:a16="http://schemas.microsoft.com/office/drawing/2014/main" id="{918715C9-D41D-9876-C98F-CEF81EDD1A51}"/>
              </a:ext>
            </a:extLst>
          </p:cNvPr>
          <p:cNvSpPr>
            <a:spLocks noGrp="1"/>
          </p:cNvSpPr>
          <p:nvPr>
            <p:ph idx="1"/>
          </p:nvPr>
        </p:nvSpPr>
        <p:spPr>
          <a:xfrm>
            <a:off x="838200" y="1062990"/>
            <a:ext cx="10515600" cy="5113973"/>
          </a:xfrm>
        </p:spPr>
        <p:txBody>
          <a:bodyPr>
            <a:noAutofit/>
          </a:bodyPr>
          <a:lstStyle/>
          <a:p>
            <a:pPr algn="l"/>
            <a:r>
              <a:rPr lang="en-US" sz="2200" b="0" i="0" u="none" strike="noStrike" baseline="0" dirty="0">
                <a:latin typeface="Times New Roman" panose="02020603050405020304" pitchFamily="18" charset="0"/>
                <a:cs typeface="Times New Roman" panose="02020603050405020304" pitchFamily="18" charset="0"/>
              </a:rPr>
              <a:t>It is useful to categorize events as follows:</a:t>
            </a:r>
          </a:p>
          <a:p>
            <a:pPr algn="l"/>
            <a:r>
              <a:rPr lang="en-US" sz="2200" b="1" i="0" u="none" strike="noStrike" baseline="0" dirty="0">
                <a:latin typeface="Times New Roman" panose="02020603050405020304" pitchFamily="18" charset="0"/>
                <a:cs typeface="Times New Roman" panose="02020603050405020304" pitchFamily="18" charset="0"/>
              </a:rPr>
              <a:t>External event</a:t>
            </a:r>
            <a:r>
              <a:rPr lang="en-US" sz="2200" b="0" i="0" u="none" strike="noStrike" baseline="0" dirty="0">
                <a:latin typeface="Times New Roman" panose="02020603050405020304" pitchFamily="18" charset="0"/>
                <a:cs typeface="Times New Roman" panose="02020603050405020304" pitchFamily="18" charset="0"/>
              </a:rPr>
              <a:t>—Also known as a system event, is caused by something (for example, an actor) outside our system boundary. SSDs illustrate external events. Noteworthy external events precipitate the invocation of system operations to respond to them.</a:t>
            </a:r>
          </a:p>
          <a:p>
            <a:pPr marL="0" indent="0" algn="l">
              <a:buNone/>
            </a:pPr>
            <a:r>
              <a:rPr lang="en-US" sz="2200" b="0" i="0" u="none" strike="noStrike" baseline="0" dirty="0">
                <a:latin typeface="Times New Roman" panose="02020603050405020304" pitchFamily="18" charset="0"/>
                <a:cs typeface="Times New Roman" panose="02020603050405020304" pitchFamily="18" charset="0"/>
              </a:rPr>
              <a:t>	ο When a cashier presses the "enter item" button on a POS terminal, an external 	event has occurred.</a:t>
            </a:r>
          </a:p>
          <a:p>
            <a:pPr algn="l"/>
            <a:r>
              <a:rPr lang="en-US" sz="2200" b="1" i="0" u="none" strike="noStrike" baseline="0" dirty="0">
                <a:latin typeface="Times New Roman" panose="02020603050405020304" pitchFamily="18" charset="0"/>
                <a:cs typeface="Times New Roman" panose="02020603050405020304" pitchFamily="18" charset="0"/>
              </a:rPr>
              <a:t>Internal event</a:t>
            </a:r>
            <a:r>
              <a:rPr lang="en-US" sz="2200" b="0" i="0" u="none" strike="noStrike" baseline="0" dirty="0">
                <a:latin typeface="Times New Roman" panose="02020603050405020304" pitchFamily="18" charset="0"/>
                <a:cs typeface="Times New Roman" panose="02020603050405020304" pitchFamily="18" charset="0"/>
              </a:rPr>
              <a:t>—Caused by something inside our system boundary. In terms of software, an internal event arises when a method is invoked via a message or signal that was sent from another internal object. Messages in interaction diagrams suggest internal events.</a:t>
            </a:r>
          </a:p>
          <a:p>
            <a:pPr marL="0" indent="0" algn="l">
              <a:buNone/>
            </a:pPr>
            <a:r>
              <a:rPr lang="en-US" sz="2200" b="0" i="0" u="none" strike="noStrike" baseline="0" dirty="0">
                <a:latin typeface="Times New Roman" panose="02020603050405020304" pitchFamily="18" charset="0"/>
                <a:cs typeface="Times New Roman" panose="02020603050405020304" pitchFamily="18" charset="0"/>
              </a:rPr>
              <a:t>	ο When </a:t>
            </a:r>
            <a:r>
              <a:rPr lang="en-US" sz="2200" b="0" i="1" u="none" strike="noStrike" baseline="0" dirty="0">
                <a:latin typeface="Times New Roman" panose="02020603050405020304" pitchFamily="18" charset="0"/>
                <a:cs typeface="Times New Roman" panose="02020603050405020304" pitchFamily="18" charset="0"/>
              </a:rPr>
              <a:t>a Sale </a:t>
            </a:r>
            <a:r>
              <a:rPr lang="en-US" sz="2200" b="0" i="0" u="none" strike="noStrike" baseline="0" dirty="0">
                <a:latin typeface="Times New Roman" panose="02020603050405020304" pitchFamily="18" charset="0"/>
                <a:cs typeface="Times New Roman" panose="02020603050405020304" pitchFamily="18" charset="0"/>
              </a:rPr>
              <a:t>receives a </a:t>
            </a:r>
            <a:r>
              <a:rPr lang="en-US" sz="2200" b="0" i="1" u="none" strike="noStrike" baseline="0" dirty="0" err="1">
                <a:latin typeface="Times New Roman" panose="02020603050405020304" pitchFamily="18" charset="0"/>
                <a:cs typeface="Times New Roman" panose="02020603050405020304" pitchFamily="18" charset="0"/>
              </a:rPr>
              <a:t>makeLineltem</a:t>
            </a:r>
            <a:r>
              <a:rPr lang="en-US" sz="2200" b="0" i="1" u="none" strike="noStrike" baseline="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message, an internal event has occurred.</a:t>
            </a:r>
          </a:p>
          <a:p>
            <a:pPr algn="l"/>
            <a:r>
              <a:rPr lang="en-US" sz="2200" b="1" i="0" u="none" strike="noStrike" baseline="0" dirty="0">
                <a:latin typeface="Times New Roman" panose="02020603050405020304" pitchFamily="18" charset="0"/>
                <a:cs typeface="Times New Roman" panose="02020603050405020304" pitchFamily="18" charset="0"/>
              </a:rPr>
              <a:t>Temporal event</a:t>
            </a:r>
            <a:r>
              <a:rPr lang="en-US" sz="2200" b="0" i="0" u="none" strike="noStrike" baseline="0" dirty="0">
                <a:latin typeface="Times New Roman" panose="02020603050405020304" pitchFamily="18" charset="0"/>
                <a:cs typeface="Times New Roman" panose="02020603050405020304" pitchFamily="18" charset="0"/>
              </a:rPr>
              <a:t>—Caused by the occurrence of a specific date and time or passage of time. In terms of software, a temporal event is driven by a real-time</a:t>
            </a:r>
            <a:r>
              <a:rPr lang="en-US" sz="220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or simulated-time clock.</a:t>
            </a:r>
          </a:p>
          <a:p>
            <a:pPr marL="0" indent="0" algn="l">
              <a:buNone/>
            </a:pPr>
            <a:r>
              <a:rPr lang="en-US" sz="2200" b="0" i="0" u="none" strike="noStrike" baseline="0" dirty="0">
                <a:latin typeface="Times New Roman" panose="02020603050405020304" pitchFamily="18" charset="0"/>
                <a:cs typeface="Times New Roman" panose="02020603050405020304" pitchFamily="18" charset="0"/>
              </a:rPr>
              <a:t>	ο Suppose that after an </a:t>
            </a:r>
            <a:r>
              <a:rPr lang="en-US" sz="2200" b="0" i="1" u="none" strike="noStrike" baseline="0" dirty="0" err="1">
                <a:latin typeface="Times New Roman" panose="02020603050405020304" pitchFamily="18" charset="0"/>
                <a:cs typeface="Times New Roman" panose="02020603050405020304" pitchFamily="18" charset="0"/>
              </a:rPr>
              <a:t>endSale</a:t>
            </a:r>
            <a:r>
              <a:rPr lang="en-US" sz="2200" b="0" i="1" u="none" strike="noStrike" baseline="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operation occurs, a </a:t>
            </a:r>
            <a:r>
              <a:rPr lang="en-US" sz="2200" b="0" i="1" u="none" strike="noStrike" baseline="0" dirty="0" err="1">
                <a:latin typeface="Times New Roman" panose="02020603050405020304" pitchFamily="18" charset="0"/>
                <a:cs typeface="Times New Roman" panose="02020603050405020304" pitchFamily="18" charset="0"/>
              </a:rPr>
              <a:t>makePayment</a:t>
            </a:r>
            <a:r>
              <a:rPr lang="en-US" sz="2200" b="0" i="1" u="none" strike="noStrike" baseline="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operation must 	occur within five minutes, otherwise the current sale is automatically purged.</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2955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E8B18-749C-02AE-132D-185FF64106EE}"/>
              </a:ext>
            </a:extLst>
          </p:cNvPr>
          <p:cNvSpPr>
            <a:spLocks noGrp="1"/>
          </p:cNvSpPr>
          <p:nvPr>
            <p:ph type="title"/>
          </p:nvPr>
        </p:nvSpPr>
        <p:spPr/>
        <p:txBody>
          <a:bodyPr/>
          <a:lstStyle/>
          <a:p>
            <a:r>
              <a:rPr lang="en-US" dirty="0"/>
              <a:t>Nested States</a:t>
            </a:r>
          </a:p>
        </p:txBody>
      </p:sp>
      <p:sp>
        <p:nvSpPr>
          <p:cNvPr id="3" name="Content Placeholder 2">
            <a:extLst>
              <a:ext uri="{FF2B5EF4-FFF2-40B4-BE49-F238E27FC236}">
                <a16:creationId xmlns:a16="http://schemas.microsoft.com/office/drawing/2014/main" id="{EAE9EE13-62E4-9740-F907-5B584C3B2721}"/>
              </a:ext>
            </a:extLst>
          </p:cNvPr>
          <p:cNvSpPr>
            <a:spLocks noGrp="1"/>
          </p:cNvSpPr>
          <p:nvPr>
            <p:ph idx="1"/>
          </p:nvPr>
        </p:nvSpPr>
        <p:spPr/>
        <p:txBody>
          <a:bodyPr>
            <a:normAutofit/>
          </a:bodyPr>
          <a:lstStyle/>
          <a:p>
            <a:pPr algn="l"/>
            <a:r>
              <a:rPr lang="en-US" sz="2400" b="0" i="0" u="none" strike="noStrike" baseline="0" dirty="0">
                <a:latin typeface="Times New Roman" panose="02020603050405020304" pitchFamily="18" charset="0"/>
              </a:rPr>
              <a:t>A state allows nesting to contain substates; a substate inherits the transitions of its superstate (the enclosing state)</a:t>
            </a:r>
            <a:endParaRPr lang="en-US" sz="2400" dirty="0"/>
          </a:p>
        </p:txBody>
      </p:sp>
      <p:pic>
        <p:nvPicPr>
          <p:cNvPr id="5" name="Picture 4">
            <a:extLst>
              <a:ext uri="{FF2B5EF4-FFF2-40B4-BE49-F238E27FC236}">
                <a16:creationId xmlns:a16="http://schemas.microsoft.com/office/drawing/2014/main" id="{CB0F46FD-0B23-1CAE-026B-0F4C8CBC8008}"/>
              </a:ext>
            </a:extLst>
          </p:cNvPr>
          <p:cNvPicPr>
            <a:picLocks noChangeAspect="1"/>
          </p:cNvPicPr>
          <p:nvPr/>
        </p:nvPicPr>
        <p:blipFill>
          <a:blip r:embed="rId3"/>
          <a:stretch>
            <a:fillRect/>
          </a:stretch>
        </p:blipFill>
        <p:spPr>
          <a:xfrm>
            <a:off x="1859745" y="2768904"/>
            <a:ext cx="8472509" cy="3963366"/>
          </a:xfrm>
          <a:prstGeom prst="rect">
            <a:avLst/>
          </a:prstGeom>
        </p:spPr>
      </p:pic>
    </p:spTree>
    <p:extLst>
      <p:ext uri="{BB962C8B-B14F-4D97-AF65-F5344CB8AC3E}">
        <p14:creationId xmlns:p14="http://schemas.microsoft.com/office/powerpoint/2010/main" val="4046502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9C2C1-A7E4-0173-27CB-C7D6169888AA}"/>
              </a:ext>
            </a:extLst>
          </p:cNvPr>
          <p:cNvSpPr>
            <a:spLocks noGrp="1"/>
          </p:cNvSpPr>
          <p:nvPr>
            <p:ph type="title"/>
          </p:nvPr>
        </p:nvSpPr>
        <p:spPr/>
        <p:txBody>
          <a:bodyPr/>
          <a:lstStyle/>
          <a:p>
            <a:r>
              <a:rPr lang="en-US" dirty="0"/>
              <a:t>Example of Transitions with Time-Out and Conditions</a:t>
            </a:r>
          </a:p>
        </p:txBody>
      </p:sp>
      <p:pic>
        <p:nvPicPr>
          <p:cNvPr id="6" name="Picture 5">
            <a:extLst>
              <a:ext uri="{FF2B5EF4-FFF2-40B4-BE49-F238E27FC236}">
                <a16:creationId xmlns:a16="http://schemas.microsoft.com/office/drawing/2014/main" id="{8586EB57-8DD9-FB9D-00B5-8BB8A7721071}"/>
              </a:ext>
            </a:extLst>
          </p:cNvPr>
          <p:cNvPicPr>
            <a:picLocks noChangeAspect="1"/>
          </p:cNvPicPr>
          <p:nvPr/>
        </p:nvPicPr>
        <p:blipFill>
          <a:blip r:embed="rId2"/>
          <a:stretch>
            <a:fillRect/>
          </a:stretch>
        </p:blipFill>
        <p:spPr>
          <a:xfrm>
            <a:off x="838200" y="2080159"/>
            <a:ext cx="4602606" cy="3686904"/>
          </a:xfrm>
          <a:prstGeom prst="rect">
            <a:avLst/>
          </a:prstGeom>
        </p:spPr>
      </p:pic>
      <p:pic>
        <p:nvPicPr>
          <p:cNvPr id="8" name="Picture 7">
            <a:extLst>
              <a:ext uri="{FF2B5EF4-FFF2-40B4-BE49-F238E27FC236}">
                <a16:creationId xmlns:a16="http://schemas.microsoft.com/office/drawing/2014/main" id="{27531448-5CA8-0072-9562-01D65F67025D}"/>
              </a:ext>
            </a:extLst>
          </p:cNvPr>
          <p:cNvPicPr>
            <a:picLocks noChangeAspect="1"/>
          </p:cNvPicPr>
          <p:nvPr/>
        </p:nvPicPr>
        <p:blipFill>
          <a:blip r:embed="rId3"/>
          <a:stretch>
            <a:fillRect/>
          </a:stretch>
        </p:blipFill>
        <p:spPr>
          <a:xfrm>
            <a:off x="6244590" y="1755650"/>
            <a:ext cx="5767785" cy="4335922"/>
          </a:xfrm>
          <a:prstGeom prst="rect">
            <a:avLst/>
          </a:prstGeom>
        </p:spPr>
      </p:pic>
    </p:spTree>
    <p:extLst>
      <p:ext uri="{BB962C8B-B14F-4D97-AF65-F5344CB8AC3E}">
        <p14:creationId xmlns:p14="http://schemas.microsoft.com/office/powerpoint/2010/main" val="2534552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87822-6B5C-7977-5696-991C1B2E2FBE}"/>
              </a:ext>
            </a:extLst>
          </p:cNvPr>
          <p:cNvSpPr>
            <a:spLocks noGrp="1"/>
          </p:cNvSpPr>
          <p:nvPr>
            <p:ph type="title"/>
          </p:nvPr>
        </p:nvSpPr>
        <p:spPr/>
        <p:txBody>
          <a:bodyPr/>
          <a:lstStyle/>
          <a:p>
            <a:r>
              <a:rPr lang="en-US" dirty="0"/>
              <a:t>State Diagram</a:t>
            </a:r>
          </a:p>
        </p:txBody>
      </p:sp>
      <p:sp>
        <p:nvSpPr>
          <p:cNvPr id="3" name="Content Placeholder 2">
            <a:extLst>
              <a:ext uri="{FF2B5EF4-FFF2-40B4-BE49-F238E27FC236}">
                <a16:creationId xmlns:a16="http://schemas.microsoft.com/office/drawing/2014/main" id="{F2D19E15-C3C2-3FC5-1FD8-1A10B1278842}"/>
              </a:ext>
            </a:extLst>
          </p:cNvPr>
          <p:cNvSpPr>
            <a:spLocks noGrp="1"/>
          </p:cNvSpPr>
          <p:nvPr>
            <p:ph idx="1"/>
          </p:nvPr>
        </p:nvSpPr>
        <p:spPr/>
        <p:txBody>
          <a:bodyPr/>
          <a:lstStyle/>
          <a:p>
            <a:pPr algn="l"/>
            <a:r>
              <a:rPr lang="en-US" sz="2400" b="0" i="0" u="none" strike="noStrike" baseline="0" dirty="0">
                <a:latin typeface="Times New Roman" panose="02020603050405020304" pitchFamily="18" charset="0"/>
              </a:rPr>
              <a:t>The UML includes state diagram notation to illustrate the </a:t>
            </a:r>
            <a:r>
              <a:rPr lang="en-US" sz="2400" b="1" i="0" u="none" strike="noStrike" baseline="0" dirty="0">
                <a:latin typeface="Times New Roman" panose="02020603050405020304" pitchFamily="18" charset="0"/>
              </a:rPr>
              <a:t>events and states of things—transactions, use cases, people</a:t>
            </a:r>
            <a:r>
              <a:rPr lang="en-US" sz="2400" b="0" i="0" u="none" strike="noStrike" baseline="0" dirty="0">
                <a:latin typeface="Times New Roman" panose="02020603050405020304" pitchFamily="18" charset="0"/>
              </a:rPr>
              <a:t>, and so forth.</a:t>
            </a:r>
          </a:p>
          <a:p>
            <a:pPr algn="l"/>
            <a:r>
              <a:rPr lang="en-US" sz="2400" b="0" i="0" u="none" strike="noStrike" baseline="0" dirty="0">
                <a:latin typeface="Times New Roman" panose="02020603050405020304" pitchFamily="18" charset="0"/>
              </a:rPr>
              <a:t>A UML state diagram illustrates the interesting events and states of an object, and the </a:t>
            </a:r>
            <a:r>
              <a:rPr lang="en-US" sz="2400" b="1" i="0" u="none" strike="noStrike" baseline="0" dirty="0">
                <a:latin typeface="Times New Roman" panose="02020603050405020304" pitchFamily="18" charset="0"/>
              </a:rPr>
              <a:t>behavior of an object in reaction to an event</a:t>
            </a:r>
            <a:r>
              <a:rPr lang="en-US" sz="2400" b="0" i="0" u="none" strike="noStrike" baseline="0" dirty="0">
                <a:latin typeface="Times New Roman" panose="02020603050405020304" pitchFamily="18" charset="0"/>
              </a:rPr>
              <a:t>.</a:t>
            </a:r>
          </a:p>
          <a:p>
            <a:pPr algn="l"/>
            <a:r>
              <a:rPr lang="en-US" sz="2400" b="0" i="0" u="none" strike="noStrike" baseline="0" dirty="0">
                <a:latin typeface="Times New Roman" panose="02020603050405020304" pitchFamily="18" charset="0"/>
              </a:rPr>
              <a:t>A state diagram shows the lifecycle of an object: </a:t>
            </a:r>
          </a:p>
          <a:p>
            <a:pPr lvl="1"/>
            <a:r>
              <a:rPr lang="en-US" sz="2000" b="1" i="0" u="none" strike="noStrike" baseline="0" dirty="0">
                <a:latin typeface="Times New Roman" panose="02020603050405020304" pitchFamily="18" charset="0"/>
              </a:rPr>
              <a:t>What events it experiences</a:t>
            </a:r>
            <a:endParaRPr lang="en-US" sz="2000" b="1" dirty="0">
              <a:latin typeface="Times New Roman" panose="02020603050405020304" pitchFamily="18" charset="0"/>
            </a:endParaRPr>
          </a:p>
          <a:p>
            <a:pPr lvl="1"/>
            <a:r>
              <a:rPr lang="en-US" sz="2000" b="1" i="0" u="none" strike="noStrike" baseline="0" dirty="0">
                <a:latin typeface="Times New Roman" panose="02020603050405020304" pitchFamily="18" charset="0"/>
              </a:rPr>
              <a:t>Its transitions </a:t>
            </a:r>
          </a:p>
          <a:p>
            <a:pPr lvl="1"/>
            <a:r>
              <a:rPr lang="en-US" sz="2000" b="1" i="0" u="none" strike="noStrike" baseline="0" dirty="0">
                <a:latin typeface="Times New Roman" panose="02020603050405020304" pitchFamily="18" charset="0"/>
              </a:rPr>
              <a:t>The states it is in between these events</a:t>
            </a:r>
            <a:r>
              <a:rPr lang="en-US" sz="2000" b="0" i="0" u="none" strike="noStrike" baseline="0" dirty="0">
                <a:latin typeface="Times New Roman" panose="02020603050405020304" pitchFamily="18" charset="0"/>
              </a:rPr>
              <a:t>.</a:t>
            </a:r>
          </a:p>
          <a:p>
            <a:pPr algn="l"/>
            <a:r>
              <a:rPr lang="en-US" sz="2400" dirty="0">
                <a:latin typeface="Times New Roman" panose="02020603050405020304" pitchFamily="18" charset="0"/>
              </a:rPr>
              <a:t>It is also known as </a:t>
            </a:r>
            <a:r>
              <a:rPr lang="en-US" sz="2400" b="1" dirty="0" err="1">
                <a:latin typeface="Times New Roman" panose="02020603050405020304" pitchFamily="18" charset="0"/>
              </a:rPr>
              <a:t>Statechart</a:t>
            </a:r>
            <a:r>
              <a:rPr lang="en-US" sz="2400" b="1" dirty="0">
                <a:latin typeface="Times New Roman" panose="02020603050405020304" pitchFamily="18" charset="0"/>
              </a:rPr>
              <a:t> Diagram </a:t>
            </a:r>
            <a:r>
              <a:rPr lang="en-US" sz="2400" dirty="0">
                <a:latin typeface="Times New Roman" panose="02020603050405020304" pitchFamily="18" charset="0"/>
              </a:rPr>
              <a:t>or </a:t>
            </a:r>
            <a:r>
              <a:rPr lang="en-US" sz="2400" b="1" dirty="0">
                <a:latin typeface="Times New Roman" panose="02020603050405020304" pitchFamily="18" charset="0"/>
              </a:rPr>
              <a:t>State Machine Diagram</a:t>
            </a:r>
            <a:r>
              <a:rPr lang="en-US" sz="1800" b="1" dirty="0">
                <a:latin typeface="Times New Roman" panose="02020603050405020304" pitchFamily="18" charset="0"/>
              </a:rPr>
              <a:t>.</a:t>
            </a:r>
            <a:endParaRPr lang="en-US" b="1" dirty="0"/>
          </a:p>
        </p:txBody>
      </p:sp>
    </p:spTree>
    <p:extLst>
      <p:ext uri="{BB962C8B-B14F-4D97-AF65-F5344CB8AC3E}">
        <p14:creationId xmlns:p14="http://schemas.microsoft.com/office/powerpoint/2010/main" val="1565877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9C2C1-A7E4-0173-27CB-C7D6169888AA}"/>
              </a:ext>
            </a:extLst>
          </p:cNvPr>
          <p:cNvSpPr>
            <a:spLocks noGrp="1"/>
          </p:cNvSpPr>
          <p:nvPr>
            <p:ph type="title"/>
          </p:nvPr>
        </p:nvSpPr>
        <p:spPr/>
        <p:txBody>
          <a:bodyPr>
            <a:normAutofit/>
          </a:bodyPr>
          <a:lstStyle/>
          <a:p>
            <a:r>
              <a:rPr lang="en-US" dirty="0"/>
              <a:t>Example of State Diagram with Conditional Transitions</a:t>
            </a:r>
          </a:p>
        </p:txBody>
      </p:sp>
      <p:pic>
        <p:nvPicPr>
          <p:cNvPr id="4" name="Picture 3">
            <a:extLst>
              <a:ext uri="{FF2B5EF4-FFF2-40B4-BE49-F238E27FC236}">
                <a16:creationId xmlns:a16="http://schemas.microsoft.com/office/drawing/2014/main" id="{BEE1067A-742B-84C0-ABCD-5C8B07824BD9}"/>
              </a:ext>
            </a:extLst>
          </p:cNvPr>
          <p:cNvPicPr>
            <a:picLocks noChangeAspect="1"/>
          </p:cNvPicPr>
          <p:nvPr/>
        </p:nvPicPr>
        <p:blipFill>
          <a:blip r:embed="rId2"/>
          <a:stretch>
            <a:fillRect/>
          </a:stretch>
        </p:blipFill>
        <p:spPr>
          <a:xfrm>
            <a:off x="1705332" y="1884998"/>
            <a:ext cx="9180340" cy="4802187"/>
          </a:xfrm>
          <a:prstGeom prst="rect">
            <a:avLst/>
          </a:prstGeom>
        </p:spPr>
      </p:pic>
    </p:spTree>
    <p:extLst>
      <p:ext uri="{BB962C8B-B14F-4D97-AF65-F5344CB8AC3E}">
        <p14:creationId xmlns:p14="http://schemas.microsoft.com/office/powerpoint/2010/main" val="1802808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993A0-676B-594A-A05D-2FD85515DBF9}"/>
              </a:ext>
            </a:extLst>
          </p:cNvPr>
          <p:cNvSpPr>
            <a:spLocks noGrp="1"/>
          </p:cNvSpPr>
          <p:nvPr>
            <p:ph type="title"/>
          </p:nvPr>
        </p:nvSpPr>
        <p:spPr/>
        <p:txBody>
          <a:bodyPr/>
          <a:lstStyle/>
          <a:p>
            <a:r>
              <a:rPr lang="en-US" dirty="0"/>
              <a:t>State Diagram for Purchase Order</a:t>
            </a:r>
          </a:p>
        </p:txBody>
      </p:sp>
      <p:pic>
        <p:nvPicPr>
          <p:cNvPr id="5" name="Picture 4">
            <a:extLst>
              <a:ext uri="{FF2B5EF4-FFF2-40B4-BE49-F238E27FC236}">
                <a16:creationId xmlns:a16="http://schemas.microsoft.com/office/drawing/2014/main" id="{083CF2A9-41A4-2AAE-8D2B-E3F2D48F6B1D}"/>
              </a:ext>
            </a:extLst>
          </p:cNvPr>
          <p:cNvPicPr>
            <a:picLocks noChangeAspect="1"/>
          </p:cNvPicPr>
          <p:nvPr/>
        </p:nvPicPr>
        <p:blipFill>
          <a:blip r:embed="rId2"/>
          <a:stretch>
            <a:fillRect/>
          </a:stretch>
        </p:blipFill>
        <p:spPr>
          <a:xfrm>
            <a:off x="1026795" y="1953578"/>
            <a:ext cx="8629649" cy="4819153"/>
          </a:xfrm>
          <a:prstGeom prst="rect">
            <a:avLst/>
          </a:prstGeom>
        </p:spPr>
      </p:pic>
      <p:sp>
        <p:nvSpPr>
          <p:cNvPr id="6" name="TextBox 5">
            <a:extLst>
              <a:ext uri="{FF2B5EF4-FFF2-40B4-BE49-F238E27FC236}">
                <a16:creationId xmlns:a16="http://schemas.microsoft.com/office/drawing/2014/main" id="{A0C6C3DB-FC55-41D5-8400-218E7FF59544}"/>
              </a:ext>
            </a:extLst>
          </p:cNvPr>
          <p:cNvSpPr txBox="1"/>
          <p:nvPr/>
        </p:nvSpPr>
        <p:spPr>
          <a:xfrm flipH="1">
            <a:off x="8195310" y="1321356"/>
            <a:ext cx="3794759" cy="369332"/>
          </a:xfrm>
          <a:prstGeom prst="rect">
            <a:avLst/>
          </a:prstGeom>
          <a:noFill/>
          <a:ln>
            <a:solidFill>
              <a:schemeClr val="accent1"/>
            </a:solidFill>
          </a:ln>
        </p:spPr>
        <p:txBody>
          <a:bodyPr wrap="square" rtlCol="0">
            <a:spAutoFit/>
          </a:bodyPr>
          <a:lstStyle/>
          <a:p>
            <a:pPr algn="ctr"/>
            <a:r>
              <a:rPr lang="en-US" b="1" dirty="0">
                <a:solidFill>
                  <a:schemeClr val="accent1"/>
                </a:solidFill>
              </a:rPr>
              <a:t>Event[Condition]/Activity or Action</a:t>
            </a:r>
          </a:p>
        </p:txBody>
      </p:sp>
      <p:sp>
        <p:nvSpPr>
          <p:cNvPr id="7" name="TextBox 6">
            <a:extLst>
              <a:ext uri="{FF2B5EF4-FFF2-40B4-BE49-F238E27FC236}">
                <a16:creationId xmlns:a16="http://schemas.microsoft.com/office/drawing/2014/main" id="{F4C1A6A9-E3D8-C87B-BB25-E9859E8B06D8}"/>
              </a:ext>
            </a:extLst>
          </p:cNvPr>
          <p:cNvSpPr txBox="1"/>
          <p:nvPr/>
        </p:nvSpPr>
        <p:spPr>
          <a:xfrm flipH="1">
            <a:off x="5760721" y="1637467"/>
            <a:ext cx="1973580" cy="369332"/>
          </a:xfrm>
          <a:prstGeom prst="rect">
            <a:avLst/>
          </a:prstGeom>
          <a:noFill/>
          <a:ln>
            <a:noFill/>
          </a:ln>
        </p:spPr>
        <p:txBody>
          <a:bodyPr wrap="square" rtlCol="0">
            <a:spAutoFit/>
          </a:bodyPr>
          <a:lstStyle/>
          <a:p>
            <a:pPr algn="ctr"/>
            <a:r>
              <a:rPr lang="en-US" b="1" i="1" dirty="0">
                <a:solidFill>
                  <a:srgbClr val="FF0000"/>
                </a:solidFill>
              </a:rPr>
              <a:t>Condition</a:t>
            </a:r>
          </a:p>
        </p:txBody>
      </p:sp>
    </p:spTree>
    <p:extLst>
      <p:ext uri="{BB962C8B-B14F-4D97-AF65-F5344CB8AC3E}">
        <p14:creationId xmlns:p14="http://schemas.microsoft.com/office/powerpoint/2010/main" val="1130680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ACC4-8184-685A-8364-07357590561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AA3A299-1625-EF2A-BAE1-B319B876AFE2}"/>
              </a:ext>
            </a:extLst>
          </p:cNvPr>
          <p:cNvSpPr>
            <a:spLocks noGrp="1"/>
          </p:cNvSpPr>
          <p:nvPr>
            <p:ph idx="1"/>
          </p:nvPr>
        </p:nvSpPr>
        <p:spPr/>
        <p:txBody>
          <a:bodyPr>
            <a:normAutofit fontScale="92500" lnSpcReduction="20000"/>
          </a:bodyPr>
          <a:lstStyle/>
          <a:p>
            <a:r>
              <a:rPr lang="en-US" sz="2800" dirty="0" err="1">
                <a:effectLst/>
                <a:ea typeface="Calibri" panose="020F0502020204030204" pitchFamily="34" charset="0"/>
                <a:cs typeface="Times New Roman" panose="02020603050405020304" pitchFamily="18" charset="0"/>
              </a:rPr>
              <a:t>Larman</a:t>
            </a:r>
            <a:r>
              <a:rPr lang="en-US" sz="2800" dirty="0">
                <a:effectLst/>
                <a:ea typeface="Calibri" panose="020F0502020204030204" pitchFamily="34" charset="0"/>
                <a:cs typeface="Times New Roman" panose="02020603050405020304" pitchFamily="18" charset="0"/>
              </a:rPr>
              <a:t>, Craig. Applying UML and patterns: an introduction to object oriented analysis and design and </a:t>
            </a:r>
            <a:r>
              <a:rPr lang="en-US" sz="2800" dirty="0" err="1">
                <a:effectLst/>
                <a:ea typeface="Calibri" panose="020F0502020204030204" pitchFamily="34" charset="0"/>
                <a:cs typeface="Times New Roman" panose="02020603050405020304" pitchFamily="18" charset="0"/>
              </a:rPr>
              <a:t>interative</a:t>
            </a:r>
            <a:r>
              <a:rPr lang="en-US" sz="2800" dirty="0">
                <a:effectLst/>
                <a:ea typeface="Calibri" panose="020F0502020204030204" pitchFamily="34" charset="0"/>
                <a:cs typeface="Times New Roman" panose="02020603050405020304" pitchFamily="18" charset="0"/>
              </a:rPr>
              <a:t> development. Pearson Education India, 2012.</a:t>
            </a:r>
          </a:p>
          <a:p>
            <a:endParaRPr lang="en-US" sz="2800" dirty="0"/>
          </a:p>
          <a:p>
            <a:r>
              <a:rPr lang="en-US" sz="2800" dirty="0">
                <a:effectLst/>
                <a:ea typeface="Cambria" panose="02040503050406030204" pitchFamily="18" charset="0"/>
                <a:cs typeface="Times New Roman" panose="02020603050405020304" pitchFamily="18" charset="0"/>
              </a:rPr>
              <a:t>Object-Oriented Analysis and Design with Applications, Grady Booch et al., 3</a:t>
            </a:r>
            <a:r>
              <a:rPr lang="en-US" sz="2800" baseline="30000" dirty="0">
                <a:effectLst/>
                <a:ea typeface="Cambria" panose="02040503050406030204" pitchFamily="18" charset="0"/>
                <a:cs typeface="Times New Roman" panose="02020603050405020304" pitchFamily="18" charset="0"/>
              </a:rPr>
              <a:t>rd</a:t>
            </a:r>
            <a:r>
              <a:rPr lang="en-US" sz="2800" dirty="0">
                <a:effectLst/>
                <a:ea typeface="Cambria" panose="02040503050406030204" pitchFamily="18" charset="0"/>
                <a:cs typeface="Times New Roman" panose="02020603050405020304" pitchFamily="18" charset="0"/>
              </a:rPr>
              <a:t> Edition, Pearson, 2007.</a:t>
            </a:r>
          </a:p>
          <a:p>
            <a:endParaRPr lang="en-US" sz="2800" dirty="0">
              <a:effectLst/>
              <a:ea typeface="Calibri" panose="020F0502020204030204" pitchFamily="34" charset="0"/>
              <a:cs typeface="Times New Roman" panose="02020603050405020304" pitchFamily="18" charset="0"/>
            </a:endParaRPr>
          </a:p>
          <a:p>
            <a:pPr algn="just">
              <a:lnSpc>
                <a:spcPct val="107000"/>
              </a:lnSpc>
              <a:spcBef>
                <a:spcPts val="0"/>
              </a:spcBef>
            </a:pPr>
            <a:r>
              <a:rPr lang="en-US" sz="2800" dirty="0">
                <a:effectLst/>
                <a:ea typeface="Calibri" panose="020F0502020204030204" pitchFamily="34" charset="0"/>
                <a:cs typeface="Times New Roman" panose="02020603050405020304" pitchFamily="18" charset="0"/>
              </a:rPr>
              <a:t>Timothy C. Lethbridge, Robert </a:t>
            </a:r>
            <a:r>
              <a:rPr lang="en-US" sz="2800" dirty="0" err="1">
                <a:effectLst/>
                <a:ea typeface="Calibri" panose="020F0502020204030204" pitchFamily="34" charset="0"/>
                <a:cs typeface="Times New Roman" panose="02020603050405020304" pitchFamily="18" charset="0"/>
              </a:rPr>
              <a:t>Laganaiere</a:t>
            </a:r>
            <a:r>
              <a:rPr lang="en-US" sz="2800" dirty="0">
                <a:effectLst/>
                <a:ea typeface="Calibri" panose="020F0502020204030204" pitchFamily="34" charset="0"/>
                <a:cs typeface="Times New Roman" panose="02020603050405020304" pitchFamily="18" charset="0"/>
              </a:rPr>
              <a:t>, Object-Oriented Software Engineering (2nd Edition), McGraw Hill,  2005</a:t>
            </a:r>
          </a:p>
          <a:p>
            <a:pPr algn="just">
              <a:lnSpc>
                <a:spcPct val="107000"/>
              </a:lnSpc>
              <a:spcBef>
                <a:spcPts val="0"/>
              </a:spcBef>
            </a:pPr>
            <a:endParaRPr lang="en-US" sz="2800" dirty="0">
              <a:effectLst/>
              <a:ea typeface="Calibri" panose="020F0502020204030204" pitchFamily="34" charset="0"/>
              <a:cs typeface="Times New Roman" panose="02020603050405020304" pitchFamily="18" charset="0"/>
            </a:endParaRPr>
          </a:p>
          <a:p>
            <a:pPr algn="just">
              <a:lnSpc>
                <a:spcPct val="107000"/>
              </a:lnSpc>
              <a:spcBef>
                <a:spcPts val="0"/>
              </a:spcBef>
            </a:pPr>
            <a:r>
              <a:rPr lang="en-US" sz="2800" dirty="0">
                <a:effectLst/>
                <a:ea typeface="Cambria" panose="02040503050406030204" pitchFamily="18" charset="0"/>
                <a:cs typeface="Times New Roman" panose="02020603050405020304" pitchFamily="18" charset="0"/>
              </a:rPr>
              <a:t>Object-Oriented Modeling and Design with UML, Michael R. Blaha and James R. Rumbaugh, 2</a:t>
            </a:r>
            <a:r>
              <a:rPr lang="en-US" sz="2800" baseline="30000" dirty="0">
                <a:effectLst/>
                <a:ea typeface="Cambria" panose="02040503050406030204" pitchFamily="18" charset="0"/>
                <a:cs typeface="Times New Roman" panose="02020603050405020304" pitchFamily="18" charset="0"/>
              </a:rPr>
              <a:t>nd</a:t>
            </a:r>
            <a:r>
              <a:rPr lang="en-US" sz="2800" dirty="0">
                <a:effectLst/>
                <a:ea typeface="Cambria" panose="02040503050406030204" pitchFamily="18" charset="0"/>
                <a:cs typeface="Times New Roman" panose="02020603050405020304" pitchFamily="18" charset="0"/>
              </a:rPr>
              <a:t> Edition, Pearson, 2005.</a:t>
            </a:r>
            <a:endParaRPr lang="en-US" sz="28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33385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D3A1-8A43-FA2A-6C75-16DE08577F27}"/>
              </a:ext>
            </a:extLst>
          </p:cNvPr>
          <p:cNvSpPr>
            <a:spLocks noGrp="1"/>
          </p:cNvSpPr>
          <p:nvPr>
            <p:ph type="title"/>
          </p:nvPr>
        </p:nvSpPr>
        <p:spPr>
          <a:xfrm>
            <a:off x="838200" y="330835"/>
            <a:ext cx="10515600" cy="1325563"/>
          </a:xfrm>
        </p:spPr>
        <p:txBody>
          <a:bodyPr/>
          <a:lstStyle/>
          <a:p>
            <a:r>
              <a:rPr lang="en-US" dirty="0"/>
              <a:t>Events, States and Transitions</a:t>
            </a:r>
          </a:p>
        </p:txBody>
      </p:sp>
      <p:sp>
        <p:nvSpPr>
          <p:cNvPr id="3" name="Content Placeholder 2">
            <a:extLst>
              <a:ext uri="{FF2B5EF4-FFF2-40B4-BE49-F238E27FC236}">
                <a16:creationId xmlns:a16="http://schemas.microsoft.com/office/drawing/2014/main" id="{3EBC929F-3AC1-BAC5-B6A7-011D109822B1}"/>
              </a:ext>
            </a:extLst>
          </p:cNvPr>
          <p:cNvSpPr>
            <a:spLocks noGrp="1"/>
          </p:cNvSpPr>
          <p:nvPr>
            <p:ph idx="1"/>
          </p:nvPr>
        </p:nvSpPr>
        <p:spPr>
          <a:xfrm>
            <a:off x="838200" y="1508760"/>
            <a:ext cx="10515600" cy="5154930"/>
          </a:xfrm>
        </p:spPr>
        <p:txBody>
          <a:bodyPr>
            <a:normAutofit lnSpcReduction="10000"/>
          </a:bodyPr>
          <a:lstStyle/>
          <a:p>
            <a:pPr algn="l"/>
            <a:r>
              <a:rPr lang="en-US" sz="2400" b="0" i="0" u="none" strike="noStrike" baseline="0" dirty="0">
                <a:latin typeface="Times New Roman" panose="02020603050405020304" pitchFamily="18" charset="0"/>
              </a:rPr>
              <a:t>An </a:t>
            </a:r>
            <a:r>
              <a:rPr lang="en-US" sz="2400" b="1" i="0" u="none" strike="noStrike" baseline="0" dirty="0">
                <a:latin typeface="Times New Roman" panose="02020603050405020304" pitchFamily="18" charset="0"/>
              </a:rPr>
              <a:t>event </a:t>
            </a:r>
            <a:r>
              <a:rPr lang="en-US" sz="2400" b="0" i="0" u="none" strike="noStrike" baseline="0" dirty="0">
                <a:latin typeface="Times New Roman" panose="02020603050405020304" pitchFamily="18" charset="0"/>
              </a:rPr>
              <a:t>is a significant or noteworthy occurrence. </a:t>
            </a:r>
          </a:p>
          <a:p>
            <a:pPr algn="l"/>
            <a:r>
              <a:rPr lang="en-US" sz="2400" b="1" i="0" u="none" strike="noStrike" baseline="0" dirty="0">
                <a:latin typeface="Times New Roman" panose="02020603050405020304" pitchFamily="18" charset="0"/>
              </a:rPr>
              <a:t>For example:</a:t>
            </a:r>
          </a:p>
          <a:p>
            <a:pPr marL="0" indent="0" algn="l">
              <a:buNone/>
            </a:pPr>
            <a:r>
              <a:rPr lang="en-US" sz="2400" b="0" i="0" u="none" strike="noStrike" baseline="0" dirty="0">
                <a:latin typeface="Times New Roman" panose="02020603050405020304" pitchFamily="18" charset="0"/>
              </a:rPr>
              <a:t>	A telephone receiver is taken off the hook.</a:t>
            </a:r>
          </a:p>
          <a:p>
            <a:pPr algn="l"/>
            <a:r>
              <a:rPr lang="en-US" sz="2400" i="0" u="none" strike="noStrike" baseline="0" dirty="0">
                <a:latin typeface="Times New Roman" panose="02020603050405020304" pitchFamily="18" charset="0"/>
              </a:rPr>
              <a:t>A</a:t>
            </a:r>
            <a:r>
              <a:rPr lang="en-US" sz="2400" b="1" i="0" u="none" strike="noStrike" baseline="0" dirty="0">
                <a:latin typeface="Times New Roman" panose="02020603050405020304" pitchFamily="18" charset="0"/>
              </a:rPr>
              <a:t> state </a:t>
            </a:r>
            <a:r>
              <a:rPr lang="en-US" sz="2400" b="0" i="0" u="none" strike="noStrike" baseline="0" dirty="0">
                <a:latin typeface="Times New Roman" panose="02020603050405020304" pitchFamily="18" charset="0"/>
              </a:rPr>
              <a:t>is the condition of an object at a moment in time—the time between events. </a:t>
            </a:r>
          </a:p>
          <a:p>
            <a:pPr algn="l"/>
            <a:r>
              <a:rPr lang="en-US" sz="2400" b="1" i="0" u="none" strike="noStrike" baseline="0" dirty="0">
                <a:latin typeface="Times New Roman" panose="02020603050405020304" pitchFamily="18" charset="0"/>
              </a:rPr>
              <a:t>For example:</a:t>
            </a:r>
          </a:p>
          <a:p>
            <a:pPr marL="0" indent="0" algn="l">
              <a:buNone/>
            </a:pPr>
            <a:r>
              <a:rPr lang="en-US" sz="2400" b="0" i="0" u="none" strike="noStrike" baseline="0" dirty="0">
                <a:latin typeface="Times New Roman" panose="02020603050405020304" pitchFamily="18" charset="0"/>
              </a:rPr>
              <a:t>	A telephone is in the state of being "idle" after the receiver is placed on the 	hook and until it is taken off the hook.</a:t>
            </a:r>
          </a:p>
          <a:p>
            <a:pPr algn="l"/>
            <a:r>
              <a:rPr lang="en-US" sz="2400" i="0" u="none" strike="noStrike" baseline="0" dirty="0">
                <a:latin typeface="Times New Roman" panose="02020603050405020304" pitchFamily="18" charset="0"/>
              </a:rPr>
              <a:t>A</a:t>
            </a:r>
            <a:r>
              <a:rPr lang="en-US" sz="2400" b="1" i="0" u="none" strike="noStrike" baseline="0" dirty="0">
                <a:latin typeface="Times New Roman" panose="02020603050405020304" pitchFamily="18" charset="0"/>
              </a:rPr>
              <a:t> transition </a:t>
            </a:r>
            <a:r>
              <a:rPr lang="en-US" sz="2400" b="0" i="0" u="none" strike="noStrike" baseline="0" dirty="0">
                <a:latin typeface="Times New Roman" panose="02020603050405020304" pitchFamily="18" charset="0"/>
              </a:rPr>
              <a:t>is a relationship between two states that indicates that when an event occurs, the object moves from the prior state to the subsequent state. </a:t>
            </a:r>
          </a:p>
          <a:p>
            <a:pPr algn="l"/>
            <a:r>
              <a:rPr lang="en-US" sz="2400" b="1" i="0" u="none" strike="noStrike" baseline="0" dirty="0">
                <a:latin typeface="Times New Roman" panose="02020603050405020304" pitchFamily="18" charset="0"/>
              </a:rPr>
              <a:t>For example:</a:t>
            </a:r>
          </a:p>
          <a:p>
            <a:pPr marL="0" indent="0" algn="l">
              <a:buNone/>
            </a:pPr>
            <a:r>
              <a:rPr lang="en-US" sz="2400" b="0" i="0" u="none" strike="noStrike" baseline="0" dirty="0">
                <a:latin typeface="Times New Roman" panose="02020603050405020304" pitchFamily="18" charset="0"/>
              </a:rPr>
              <a:t>	When the event "off hook" occurs, transition the telephone from the "idle" to 	"active" state.</a:t>
            </a:r>
            <a:endParaRPr lang="en-US" sz="2400" dirty="0"/>
          </a:p>
        </p:txBody>
      </p:sp>
    </p:spTree>
    <p:extLst>
      <p:ext uri="{BB962C8B-B14F-4D97-AF65-F5344CB8AC3E}">
        <p14:creationId xmlns:p14="http://schemas.microsoft.com/office/powerpoint/2010/main" val="2099612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F4E2-3C9D-35F7-7A33-44DB14DBD3A2}"/>
              </a:ext>
            </a:extLst>
          </p:cNvPr>
          <p:cNvSpPr>
            <a:spLocks noGrp="1"/>
          </p:cNvSpPr>
          <p:nvPr>
            <p:ph type="title"/>
          </p:nvPr>
        </p:nvSpPr>
        <p:spPr/>
        <p:txBody>
          <a:bodyPr/>
          <a:lstStyle/>
          <a:p>
            <a:r>
              <a:rPr lang="en-US" dirty="0"/>
              <a:t>State Diagram for a Telephone</a:t>
            </a:r>
          </a:p>
        </p:txBody>
      </p:sp>
      <p:pic>
        <p:nvPicPr>
          <p:cNvPr id="5" name="Picture 4">
            <a:extLst>
              <a:ext uri="{FF2B5EF4-FFF2-40B4-BE49-F238E27FC236}">
                <a16:creationId xmlns:a16="http://schemas.microsoft.com/office/drawing/2014/main" id="{238BE542-4481-FBDB-662C-158D2D59C1C8}"/>
              </a:ext>
            </a:extLst>
          </p:cNvPr>
          <p:cNvPicPr>
            <a:picLocks noChangeAspect="1"/>
          </p:cNvPicPr>
          <p:nvPr/>
        </p:nvPicPr>
        <p:blipFill>
          <a:blip r:embed="rId3"/>
          <a:stretch>
            <a:fillRect/>
          </a:stretch>
        </p:blipFill>
        <p:spPr>
          <a:xfrm>
            <a:off x="2125980" y="1436349"/>
            <a:ext cx="8915399" cy="5172697"/>
          </a:xfrm>
          <a:prstGeom prst="rect">
            <a:avLst/>
          </a:prstGeom>
        </p:spPr>
      </p:pic>
    </p:spTree>
    <p:extLst>
      <p:ext uri="{BB962C8B-B14F-4D97-AF65-F5344CB8AC3E}">
        <p14:creationId xmlns:p14="http://schemas.microsoft.com/office/powerpoint/2010/main" val="2487313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A83F7-B9AB-CC49-AC69-2E8F09955A13}"/>
              </a:ext>
            </a:extLst>
          </p:cNvPr>
          <p:cNvSpPr>
            <a:spLocks noGrp="1"/>
          </p:cNvSpPr>
          <p:nvPr>
            <p:ph type="title"/>
          </p:nvPr>
        </p:nvSpPr>
        <p:spPr/>
        <p:txBody>
          <a:bodyPr/>
          <a:lstStyle/>
          <a:p>
            <a:r>
              <a:rPr lang="en-US" dirty="0"/>
              <a:t>Activity vs State Diagram</a:t>
            </a:r>
          </a:p>
        </p:txBody>
      </p:sp>
      <p:pic>
        <p:nvPicPr>
          <p:cNvPr id="9" name="Picture 8">
            <a:extLst>
              <a:ext uri="{FF2B5EF4-FFF2-40B4-BE49-F238E27FC236}">
                <a16:creationId xmlns:a16="http://schemas.microsoft.com/office/drawing/2014/main" id="{BDED3C89-7444-1593-07F4-4AD2FE1B32DE}"/>
              </a:ext>
            </a:extLst>
          </p:cNvPr>
          <p:cNvPicPr>
            <a:picLocks noChangeAspect="1"/>
          </p:cNvPicPr>
          <p:nvPr/>
        </p:nvPicPr>
        <p:blipFill>
          <a:blip r:embed="rId2"/>
          <a:stretch>
            <a:fillRect/>
          </a:stretch>
        </p:blipFill>
        <p:spPr>
          <a:xfrm>
            <a:off x="454777" y="2038229"/>
            <a:ext cx="11271204" cy="4648321"/>
          </a:xfrm>
          <a:prstGeom prst="rect">
            <a:avLst/>
          </a:prstGeom>
        </p:spPr>
      </p:pic>
    </p:spTree>
    <p:extLst>
      <p:ext uri="{BB962C8B-B14F-4D97-AF65-F5344CB8AC3E}">
        <p14:creationId xmlns:p14="http://schemas.microsoft.com/office/powerpoint/2010/main" val="2409605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4AEDB-746B-DC58-8EFC-0C21F5F7A94E}"/>
              </a:ext>
            </a:extLst>
          </p:cNvPr>
          <p:cNvSpPr>
            <a:spLocks noGrp="1"/>
          </p:cNvSpPr>
          <p:nvPr>
            <p:ph type="title"/>
          </p:nvPr>
        </p:nvSpPr>
        <p:spPr/>
        <p:txBody>
          <a:bodyPr/>
          <a:lstStyle/>
          <a:p>
            <a:r>
              <a:rPr lang="en-US" dirty="0"/>
              <a:t>Tic-Tac-Toe Game</a:t>
            </a:r>
          </a:p>
        </p:txBody>
      </p:sp>
      <p:pic>
        <p:nvPicPr>
          <p:cNvPr id="5" name="Picture 4">
            <a:extLst>
              <a:ext uri="{FF2B5EF4-FFF2-40B4-BE49-F238E27FC236}">
                <a16:creationId xmlns:a16="http://schemas.microsoft.com/office/drawing/2014/main" id="{41E82AD3-5A43-0466-C88B-5DBCC626B139}"/>
              </a:ext>
            </a:extLst>
          </p:cNvPr>
          <p:cNvPicPr>
            <a:picLocks noChangeAspect="1"/>
          </p:cNvPicPr>
          <p:nvPr/>
        </p:nvPicPr>
        <p:blipFill>
          <a:blip r:embed="rId2"/>
          <a:stretch>
            <a:fillRect/>
          </a:stretch>
        </p:blipFill>
        <p:spPr>
          <a:xfrm>
            <a:off x="3653569" y="2426833"/>
            <a:ext cx="5090601" cy="3147333"/>
          </a:xfrm>
          <a:prstGeom prst="rect">
            <a:avLst/>
          </a:prstGeom>
        </p:spPr>
      </p:pic>
    </p:spTree>
    <p:extLst>
      <p:ext uri="{BB962C8B-B14F-4D97-AF65-F5344CB8AC3E}">
        <p14:creationId xmlns:p14="http://schemas.microsoft.com/office/powerpoint/2010/main" val="202439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1C47-8594-7A6B-B1E6-C4579D9DDB79}"/>
              </a:ext>
            </a:extLst>
          </p:cNvPr>
          <p:cNvSpPr>
            <a:spLocks noGrp="1"/>
          </p:cNvSpPr>
          <p:nvPr>
            <p:ph type="title"/>
          </p:nvPr>
        </p:nvSpPr>
        <p:spPr/>
        <p:txBody>
          <a:bodyPr>
            <a:normAutofit fontScale="90000"/>
          </a:bodyPr>
          <a:lstStyle/>
          <a:p>
            <a:br>
              <a:rPr lang="en-US" dirty="0"/>
            </a:br>
            <a:r>
              <a:rPr lang="en-US" dirty="0"/>
              <a:t>Event</a:t>
            </a:r>
            <a:br>
              <a:rPr lang="en-US" dirty="0"/>
            </a:br>
            <a:endParaRPr lang="en-US" dirty="0"/>
          </a:p>
        </p:txBody>
      </p:sp>
      <p:sp>
        <p:nvSpPr>
          <p:cNvPr id="3" name="Content Placeholder 2">
            <a:extLst>
              <a:ext uri="{FF2B5EF4-FFF2-40B4-BE49-F238E27FC236}">
                <a16:creationId xmlns:a16="http://schemas.microsoft.com/office/drawing/2014/main" id="{56DC9981-26DF-4FB2-4D3D-860808B2012D}"/>
              </a:ext>
            </a:extLst>
          </p:cNvPr>
          <p:cNvSpPr>
            <a:spLocks noGrp="1"/>
          </p:cNvSpPr>
          <p:nvPr>
            <p:ph idx="1"/>
          </p:nvPr>
        </p:nvSpPr>
        <p:spPr>
          <a:xfrm>
            <a:off x="838200" y="1690688"/>
            <a:ext cx="10515600" cy="4486275"/>
          </a:xfrm>
        </p:spPr>
        <p:txBody>
          <a:bodyPr>
            <a:noAutofit/>
          </a:bodyPr>
          <a:lstStyle/>
          <a:p>
            <a:pPr algn="l"/>
            <a:r>
              <a:rPr lang="en-US" sz="2400" dirty="0">
                <a:latin typeface="Times New Roman" panose="02020603050405020304" pitchFamily="18" charset="0"/>
                <a:cs typeface="Times New Roman" panose="02020603050405020304" pitchFamily="18" charset="0"/>
              </a:rPr>
              <a:t>A</a:t>
            </a:r>
            <a:r>
              <a:rPr lang="en-US" sz="2400" b="0" i="0" u="none" strike="noStrike" baseline="0" dirty="0">
                <a:latin typeface="Times New Roman" panose="02020603050405020304" pitchFamily="18" charset="0"/>
                <a:cs typeface="Times New Roman" panose="02020603050405020304" pitchFamily="18" charset="0"/>
              </a:rPr>
              <a:t>n </a:t>
            </a:r>
            <a:r>
              <a:rPr lang="en-US" sz="2400" b="1" i="1" u="none" strike="noStrike" baseline="0" dirty="0">
                <a:latin typeface="Times New Roman" panose="02020603050405020304" pitchFamily="18" charset="0"/>
                <a:cs typeface="Times New Roman" panose="02020603050405020304" pitchFamily="18" charset="0"/>
              </a:rPr>
              <a:t>event</a:t>
            </a:r>
            <a:r>
              <a:rPr lang="en-US" sz="2400" b="0" i="0" u="none" strike="noStrike" baseline="0" dirty="0">
                <a:latin typeface="Times New Roman" panose="02020603050405020304" pitchFamily="18" charset="0"/>
                <a:cs typeface="Times New Roman" panose="02020603050405020304" pitchFamily="18" charset="0"/>
              </a:rPr>
              <a:t> is an occurrence of a stimulus that can trigger a state transition.</a:t>
            </a:r>
          </a:p>
          <a:p>
            <a:pPr algn="l"/>
            <a:r>
              <a:rPr lang="en-US" sz="2400" b="0" i="0" u="none" strike="noStrike" baseline="0" dirty="0">
                <a:latin typeface="Times New Roman" panose="02020603050405020304" pitchFamily="18" charset="0"/>
                <a:cs typeface="Times New Roman" panose="02020603050405020304" pitchFamily="18" charset="0"/>
              </a:rPr>
              <a:t>Such as </a:t>
            </a:r>
            <a:r>
              <a:rPr lang="en-US" sz="2400" b="1" i="1" u="none" strike="noStrike" baseline="0" dirty="0">
                <a:latin typeface="Times New Roman" panose="02020603050405020304" pitchFamily="18" charset="0"/>
                <a:cs typeface="Times New Roman" panose="02020603050405020304" pitchFamily="18" charset="0"/>
              </a:rPr>
              <a:t>user presses left button </a:t>
            </a:r>
            <a:r>
              <a:rPr lang="en-US" sz="2400" b="0" i="0" u="none" strike="noStrike" baseline="0" dirty="0">
                <a:latin typeface="Times New Roman" panose="02020603050405020304" pitchFamily="18" charset="0"/>
                <a:cs typeface="Times New Roman" panose="02020603050405020304" pitchFamily="18" charset="0"/>
              </a:rPr>
              <a:t>or </a:t>
            </a:r>
            <a:r>
              <a:rPr lang="en-US" sz="2400" b="1" i="1" u="none" strike="noStrike" baseline="0" dirty="0">
                <a:latin typeface="Times New Roman" panose="02020603050405020304" pitchFamily="18" charset="0"/>
                <a:cs typeface="Times New Roman" panose="02020603050405020304" pitchFamily="18" charset="0"/>
              </a:rPr>
              <a:t>flight 123 departs from Chicago</a:t>
            </a:r>
            <a:r>
              <a:rPr lang="en-US" sz="2400" b="0" i="0" u="none" strike="noStrike" baseline="0" dirty="0">
                <a:latin typeface="Times New Roman" panose="02020603050405020304" pitchFamily="18" charset="0"/>
                <a:cs typeface="Times New Roman" panose="02020603050405020304" pitchFamily="18" charset="0"/>
              </a:rPr>
              <a:t>. </a:t>
            </a:r>
          </a:p>
          <a:p>
            <a:pPr algn="l"/>
            <a:r>
              <a:rPr lang="en-US" sz="2400" b="0" i="0" u="none" strike="noStrike" baseline="0" dirty="0">
                <a:latin typeface="Times New Roman" panose="02020603050405020304" pitchFamily="18" charset="0"/>
                <a:cs typeface="Times New Roman" panose="02020603050405020304" pitchFamily="18" charset="0"/>
              </a:rPr>
              <a:t>Events often correspond to </a:t>
            </a:r>
            <a:r>
              <a:rPr lang="en-US" sz="2400" b="1" i="0" u="none" strike="noStrike" baseline="0" dirty="0">
                <a:latin typeface="Times New Roman" panose="02020603050405020304" pitchFamily="18" charset="0"/>
                <a:cs typeface="Times New Roman" panose="02020603050405020304" pitchFamily="18" charset="0"/>
              </a:rPr>
              <a:t>verbs in the past tense </a:t>
            </a:r>
            <a:r>
              <a:rPr lang="en-US" sz="2400" b="0" i="0" u="none" strike="noStrike" baseline="0" dirty="0">
                <a:latin typeface="Times New Roman" panose="02020603050405020304" pitchFamily="18" charset="0"/>
                <a:cs typeface="Times New Roman" panose="02020603050405020304" pitchFamily="18" charset="0"/>
              </a:rPr>
              <a:t>(</a:t>
            </a:r>
            <a:r>
              <a:rPr lang="en-US" sz="2400" b="0" i="1" u="none" strike="noStrike" baseline="0" dirty="0">
                <a:latin typeface="Times New Roman" panose="02020603050405020304" pitchFamily="18" charset="0"/>
                <a:cs typeface="Times New Roman" panose="02020603050405020304" pitchFamily="18" charset="0"/>
              </a:rPr>
              <a:t>power turned on</a:t>
            </a:r>
            <a:r>
              <a:rPr lang="en-US" sz="2400" b="0" i="0" u="none" strike="noStrike" baseline="0" dirty="0">
                <a:latin typeface="Times New Roman" panose="02020603050405020304" pitchFamily="18" charset="0"/>
                <a:cs typeface="Times New Roman" panose="02020603050405020304" pitchFamily="18" charset="0"/>
              </a:rPr>
              <a:t>, </a:t>
            </a:r>
            <a:r>
              <a:rPr lang="en-US" sz="2400" b="0" i="1" u="none" strike="noStrike" baseline="0" dirty="0">
                <a:latin typeface="Times New Roman" panose="02020603050405020304" pitchFamily="18" charset="0"/>
                <a:cs typeface="Times New Roman" panose="02020603050405020304" pitchFamily="18" charset="0"/>
              </a:rPr>
              <a:t>alarm set</a:t>
            </a:r>
            <a:r>
              <a:rPr lang="en-US" sz="2400" b="0" i="0" u="none" strike="noStrike" baseline="0" dirty="0">
                <a:latin typeface="Times New Roman" panose="02020603050405020304" pitchFamily="18" charset="0"/>
                <a:cs typeface="Times New Roman" panose="02020603050405020304" pitchFamily="18" charset="0"/>
              </a:rPr>
              <a:t>) or to the </a:t>
            </a:r>
            <a:r>
              <a:rPr lang="en-US" sz="2400" b="1" i="0" u="none" strike="noStrike" baseline="0" dirty="0">
                <a:latin typeface="Times New Roman" panose="02020603050405020304" pitchFamily="18" charset="0"/>
                <a:cs typeface="Times New Roman" panose="02020603050405020304" pitchFamily="18" charset="0"/>
              </a:rPr>
              <a:t>onset of some condition </a:t>
            </a:r>
            <a:r>
              <a:rPr lang="en-US" sz="2400" b="0" i="0" u="none" strike="noStrike" baseline="0" dirty="0">
                <a:latin typeface="Times New Roman" panose="02020603050405020304" pitchFamily="18" charset="0"/>
                <a:cs typeface="Times New Roman" panose="02020603050405020304" pitchFamily="18" charset="0"/>
              </a:rPr>
              <a:t>(</a:t>
            </a:r>
            <a:r>
              <a:rPr lang="en-US" sz="2400" b="1" i="1" u="none" strike="noStrike" baseline="0" dirty="0">
                <a:latin typeface="Times New Roman" panose="02020603050405020304" pitchFamily="18" charset="0"/>
                <a:cs typeface="Times New Roman" panose="02020603050405020304" pitchFamily="18" charset="0"/>
              </a:rPr>
              <a:t>paper tray becomes empty</a:t>
            </a:r>
            <a:r>
              <a:rPr lang="en-US" sz="2400" b="0" i="0" u="none" strike="noStrike" baseline="0" dirty="0">
                <a:latin typeface="Times New Roman" panose="02020603050405020304" pitchFamily="18" charset="0"/>
                <a:cs typeface="Times New Roman" panose="02020603050405020304" pitchFamily="18" charset="0"/>
              </a:rPr>
              <a:t>, </a:t>
            </a:r>
            <a:r>
              <a:rPr lang="en-US" sz="2400" b="1" i="1" u="none" strike="noStrike" baseline="0" dirty="0">
                <a:latin typeface="Times New Roman" panose="02020603050405020304" pitchFamily="18" charset="0"/>
                <a:cs typeface="Times New Roman" panose="02020603050405020304" pitchFamily="18" charset="0"/>
              </a:rPr>
              <a:t>temperature becomes lower than freezing</a:t>
            </a:r>
            <a:r>
              <a:rPr lang="en-US" sz="2400" b="0" i="0" u="none" strike="noStrike" baseline="0" dirty="0">
                <a:latin typeface="Times New Roman" panose="02020603050405020304" pitchFamily="18" charset="0"/>
                <a:cs typeface="Times New Roman" panose="02020603050405020304" pitchFamily="18" charset="0"/>
              </a:rPr>
              <a:t>).</a:t>
            </a:r>
          </a:p>
          <a:p>
            <a:pPr algn="l"/>
            <a:r>
              <a:rPr lang="en-US" sz="2400" b="0" i="0" u="none" strike="noStrike" baseline="0" dirty="0">
                <a:latin typeface="Times New Roman" panose="02020603050405020304" pitchFamily="18" charset="0"/>
                <a:cs typeface="Times New Roman" panose="02020603050405020304" pitchFamily="18" charset="0"/>
              </a:rPr>
              <a:t>Events include </a:t>
            </a:r>
            <a:r>
              <a:rPr lang="en-US" sz="2400" b="1" i="0" u="none" strike="noStrike" baseline="0" dirty="0">
                <a:latin typeface="Times New Roman" panose="02020603050405020304" pitchFamily="18" charset="0"/>
                <a:cs typeface="Times New Roman" panose="02020603050405020304" pitchFamily="18" charset="0"/>
              </a:rPr>
              <a:t>error conditions </a:t>
            </a:r>
            <a:r>
              <a:rPr lang="en-US" sz="2400" b="0" i="0" u="none" strike="noStrike" baseline="0" dirty="0">
                <a:latin typeface="Times New Roman" panose="02020603050405020304" pitchFamily="18" charset="0"/>
                <a:cs typeface="Times New Roman" panose="02020603050405020304" pitchFamily="18" charset="0"/>
              </a:rPr>
              <a:t>as well as </a:t>
            </a:r>
            <a:r>
              <a:rPr lang="en-US" sz="2400" b="1" i="0" u="none" strike="noStrike" baseline="0" dirty="0">
                <a:latin typeface="Times New Roman" panose="02020603050405020304" pitchFamily="18" charset="0"/>
                <a:cs typeface="Times New Roman" panose="02020603050405020304" pitchFamily="18" charset="0"/>
              </a:rPr>
              <a:t>normal occurrences</a:t>
            </a:r>
            <a:r>
              <a:rPr lang="en-US" sz="2400" b="0" i="0" u="none" strike="noStrike" baseline="0" dirty="0">
                <a:latin typeface="Times New Roman" panose="02020603050405020304" pitchFamily="18" charset="0"/>
                <a:cs typeface="Times New Roman" panose="02020603050405020304" pitchFamily="18" charset="0"/>
              </a:rPr>
              <a:t>. </a:t>
            </a:r>
          </a:p>
          <a:p>
            <a:pPr algn="l"/>
            <a:r>
              <a:rPr lang="en-US" sz="2400" b="1" i="0" u="none" strike="noStrike" baseline="0" dirty="0">
                <a:latin typeface="Times New Roman" panose="02020603050405020304" pitchFamily="18" charset="0"/>
                <a:cs typeface="Times New Roman" panose="02020603050405020304" pitchFamily="18" charset="0"/>
              </a:rPr>
              <a:t>For example</a:t>
            </a:r>
            <a:r>
              <a:rPr lang="en-US" sz="2400" b="0" i="0" u="none" strike="noStrike" baseline="0" dirty="0">
                <a:latin typeface="Times New Roman" panose="02020603050405020304" pitchFamily="18" charset="0"/>
                <a:cs typeface="Times New Roman" panose="02020603050405020304" pitchFamily="18" charset="0"/>
              </a:rPr>
              <a:t>, </a:t>
            </a:r>
            <a:r>
              <a:rPr lang="en-US" sz="2400" b="0" i="1" u="none" strike="noStrike" baseline="0" dirty="0">
                <a:latin typeface="Times New Roman" panose="02020603050405020304" pitchFamily="18" charset="0"/>
                <a:cs typeface="Times New Roman" panose="02020603050405020304" pitchFamily="18" charset="0"/>
              </a:rPr>
              <a:t>motor jammed, transaction aborted, </a:t>
            </a:r>
            <a:r>
              <a:rPr lang="en-US" sz="2400" b="0" i="0" u="none" strike="noStrike" baseline="0" dirty="0">
                <a:latin typeface="Times New Roman" panose="02020603050405020304" pitchFamily="18" charset="0"/>
                <a:cs typeface="Times New Roman" panose="02020603050405020304" pitchFamily="18" charset="0"/>
              </a:rPr>
              <a:t>and </a:t>
            </a:r>
            <a:r>
              <a:rPr lang="en-US" sz="2400" b="0" i="1" u="none" strike="noStrike" baseline="0" dirty="0">
                <a:latin typeface="Times New Roman" panose="02020603050405020304" pitchFamily="18" charset="0"/>
                <a:cs typeface="Times New Roman" panose="02020603050405020304" pitchFamily="18" charset="0"/>
              </a:rPr>
              <a:t>timeout </a:t>
            </a:r>
            <a:r>
              <a:rPr lang="en-US" sz="2400" b="0" i="0" u="none" strike="noStrike" baseline="0" dirty="0">
                <a:latin typeface="Times New Roman" panose="02020603050405020304" pitchFamily="18" charset="0"/>
                <a:cs typeface="Times New Roman" panose="02020603050405020304" pitchFamily="18" charset="0"/>
              </a:rPr>
              <a:t>are typical error events.</a:t>
            </a:r>
          </a:p>
          <a:p>
            <a:pPr algn="l"/>
            <a:r>
              <a:rPr lang="en-US" sz="2400" b="0" i="0" u="none" strike="noStrike" baseline="0" dirty="0">
                <a:latin typeface="Times New Roman" panose="02020603050405020304" pitchFamily="18" charset="0"/>
                <a:cs typeface="Times New Roman" panose="02020603050405020304" pitchFamily="18" charset="0"/>
              </a:rPr>
              <a:t>There are several kinds of events. The most common are the </a:t>
            </a:r>
            <a:r>
              <a:rPr lang="en-US" sz="2400" b="1" i="0" u="none" strike="noStrike" baseline="0" dirty="0">
                <a:latin typeface="Times New Roman" panose="02020603050405020304" pitchFamily="18" charset="0"/>
                <a:cs typeface="Times New Roman" panose="02020603050405020304" pitchFamily="18" charset="0"/>
              </a:rPr>
              <a:t>signal event, the change event, and the time event.</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54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1C47-8594-7A6B-B1E6-C4579D9DDB79}"/>
              </a:ext>
            </a:extLst>
          </p:cNvPr>
          <p:cNvSpPr>
            <a:spLocks noGrp="1"/>
          </p:cNvSpPr>
          <p:nvPr>
            <p:ph type="title"/>
          </p:nvPr>
        </p:nvSpPr>
        <p:spPr/>
        <p:txBody>
          <a:bodyPr>
            <a:normAutofit fontScale="90000"/>
          </a:bodyPr>
          <a:lstStyle/>
          <a:p>
            <a:br>
              <a:rPr lang="en-US" dirty="0"/>
            </a:br>
            <a:r>
              <a:rPr lang="en-US" dirty="0"/>
              <a:t>Event</a:t>
            </a:r>
            <a:br>
              <a:rPr lang="en-US" dirty="0"/>
            </a:br>
            <a:endParaRPr lang="en-US" dirty="0"/>
          </a:p>
        </p:txBody>
      </p:sp>
      <p:sp>
        <p:nvSpPr>
          <p:cNvPr id="3" name="Content Placeholder 2">
            <a:extLst>
              <a:ext uri="{FF2B5EF4-FFF2-40B4-BE49-F238E27FC236}">
                <a16:creationId xmlns:a16="http://schemas.microsoft.com/office/drawing/2014/main" id="{56DC9981-26DF-4FB2-4D3D-860808B2012D}"/>
              </a:ext>
            </a:extLst>
          </p:cNvPr>
          <p:cNvSpPr>
            <a:spLocks noGrp="1"/>
          </p:cNvSpPr>
          <p:nvPr>
            <p:ph idx="1"/>
          </p:nvPr>
        </p:nvSpPr>
        <p:spPr>
          <a:xfrm>
            <a:off x="838200" y="1690688"/>
            <a:ext cx="10515600" cy="4486275"/>
          </a:xfrm>
        </p:spPr>
        <p:txBody>
          <a:bodyPr>
            <a:noAutofit/>
          </a:bodyPr>
          <a:lstStyle/>
          <a:p>
            <a:pPr algn="l"/>
            <a:r>
              <a:rPr lang="en-US" sz="2400" b="0" i="0" u="none" strike="noStrike" baseline="0" dirty="0">
                <a:latin typeface="Times New Roman" panose="02020603050405020304" pitchFamily="18" charset="0"/>
                <a:cs typeface="Times New Roman" panose="02020603050405020304" pitchFamily="18" charset="0"/>
              </a:rPr>
              <a:t>One event may </a:t>
            </a:r>
            <a:r>
              <a:rPr lang="en-US" sz="2400" b="1" i="0" u="none" strike="noStrike" baseline="0" dirty="0">
                <a:latin typeface="Times New Roman" panose="02020603050405020304" pitchFamily="18" charset="0"/>
                <a:cs typeface="Times New Roman" panose="02020603050405020304" pitchFamily="18" charset="0"/>
              </a:rPr>
              <a:t>logically precede </a:t>
            </a:r>
            <a:r>
              <a:rPr lang="en-US" sz="2400" b="0" i="0" u="none" strike="noStrike" baseline="0" dirty="0">
                <a:latin typeface="Times New Roman" panose="02020603050405020304" pitchFamily="18" charset="0"/>
                <a:cs typeface="Times New Roman" panose="02020603050405020304" pitchFamily="18" charset="0"/>
              </a:rPr>
              <a:t>or follow another, or the two events may be </a:t>
            </a:r>
            <a:r>
              <a:rPr lang="en-US" sz="2400" b="1" i="0" u="none" strike="noStrike" baseline="0" dirty="0">
                <a:latin typeface="Times New Roman" panose="02020603050405020304" pitchFamily="18" charset="0"/>
                <a:cs typeface="Times New Roman" panose="02020603050405020304" pitchFamily="18" charset="0"/>
              </a:rPr>
              <a:t>unrelated</a:t>
            </a:r>
            <a:r>
              <a:rPr lang="en-US" sz="2400" b="0" i="0" u="none" strike="noStrike" baseline="0" dirty="0">
                <a:latin typeface="Times New Roman" panose="02020603050405020304" pitchFamily="18" charset="0"/>
                <a:cs typeface="Times New Roman" panose="02020603050405020304" pitchFamily="18" charset="0"/>
              </a:rPr>
              <a:t>. </a:t>
            </a:r>
          </a:p>
          <a:p>
            <a:pPr algn="l"/>
            <a:r>
              <a:rPr lang="en-US" sz="2400" b="0" i="0" u="none" strike="noStrike" baseline="0" dirty="0">
                <a:latin typeface="Times New Roman" panose="02020603050405020304" pitchFamily="18" charset="0"/>
                <a:cs typeface="Times New Roman" panose="02020603050405020304" pitchFamily="18" charset="0"/>
              </a:rPr>
              <a:t>Flight 123 must depart Chicago before it can arrive in San Francisco; the two events are </a:t>
            </a:r>
            <a:r>
              <a:rPr lang="en-US" sz="2400" b="1" i="0" u="none" strike="noStrike" baseline="0" dirty="0">
                <a:latin typeface="Times New Roman" panose="02020603050405020304" pitchFamily="18" charset="0"/>
                <a:cs typeface="Times New Roman" panose="02020603050405020304" pitchFamily="18" charset="0"/>
              </a:rPr>
              <a:t>causally related</a:t>
            </a:r>
            <a:r>
              <a:rPr lang="en-US" sz="2400" b="0" i="0" u="none" strike="noStrike" baseline="0" dirty="0">
                <a:latin typeface="Times New Roman" panose="02020603050405020304" pitchFamily="18" charset="0"/>
                <a:cs typeface="Times New Roman" panose="02020603050405020304" pitchFamily="18" charset="0"/>
              </a:rPr>
              <a:t>. </a:t>
            </a:r>
          </a:p>
          <a:p>
            <a:pPr algn="l"/>
            <a:r>
              <a:rPr lang="en-US" sz="2400" b="0" i="0" u="none" strike="noStrike" baseline="0" dirty="0">
                <a:latin typeface="Times New Roman" panose="02020603050405020304" pitchFamily="18" charset="0"/>
                <a:cs typeface="Times New Roman" panose="02020603050405020304" pitchFamily="18" charset="0"/>
              </a:rPr>
              <a:t>Flight 123 may depart before or after flight 456 departs Rome; the two events are </a:t>
            </a:r>
            <a:r>
              <a:rPr lang="en-US" sz="2400" b="1" i="0" u="none" strike="noStrike" baseline="0" dirty="0">
                <a:latin typeface="Times New Roman" panose="02020603050405020304" pitchFamily="18" charset="0"/>
                <a:cs typeface="Times New Roman" panose="02020603050405020304" pitchFamily="18" charset="0"/>
              </a:rPr>
              <a:t>causally unrelated</a:t>
            </a:r>
            <a:r>
              <a:rPr lang="en-US" sz="2400" b="0" i="0" u="none" strike="noStrike" baseline="0" dirty="0">
                <a:latin typeface="Times New Roman" panose="02020603050405020304" pitchFamily="18" charset="0"/>
                <a:cs typeface="Times New Roman" panose="02020603050405020304" pitchFamily="18" charset="0"/>
              </a:rPr>
              <a:t>. </a:t>
            </a:r>
          </a:p>
          <a:p>
            <a:pPr algn="l"/>
            <a:r>
              <a:rPr lang="en-US" sz="2400" b="0" i="0" u="none" strike="noStrike" baseline="0" dirty="0">
                <a:latin typeface="Times New Roman" panose="02020603050405020304" pitchFamily="18" charset="0"/>
                <a:cs typeface="Times New Roman" panose="02020603050405020304" pitchFamily="18" charset="0"/>
              </a:rPr>
              <a:t>Two events that are causally unrelated are said to be </a:t>
            </a:r>
            <a:r>
              <a:rPr lang="en-US" sz="2400" b="1" i="1" u="none" strike="noStrike" baseline="0" dirty="0">
                <a:latin typeface="Times New Roman" panose="02020603050405020304" pitchFamily="18" charset="0"/>
                <a:cs typeface="Times New Roman" panose="02020603050405020304" pitchFamily="18" charset="0"/>
              </a:rPr>
              <a:t>concurrent</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they</a:t>
            </a:r>
            <a:r>
              <a:rPr lang="en-US" sz="240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have no effect on each other.</a:t>
            </a:r>
          </a:p>
        </p:txBody>
      </p:sp>
    </p:spTree>
    <p:extLst>
      <p:ext uri="{BB962C8B-B14F-4D97-AF65-F5344CB8AC3E}">
        <p14:creationId xmlns:p14="http://schemas.microsoft.com/office/powerpoint/2010/main" val="419750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TotalTime>
  <Words>1717</Words>
  <Application>Microsoft Office PowerPoint</Application>
  <PresentationFormat>Widescreen</PresentationFormat>
  <Paragraphs>124</Paragraphs>
  <Slides>32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Times New Roman</vt:lpstr>
      <vt:lpstr>Times-Roman--Identity-H</vt:lpstr>
      <vt:lpstr>Wingdings</vt:lpstr>
      <vt:lpstr>Office Theme</vt:lpstr>
      <vt:lpstr>UML Modeling: State Diagram</vt:lpstr>
      <vt:lpstr>UML Diagrams  </vt:lpstr>
      <vt:lpstr>State Diagram</vt:lpstr>
      <vt:lpstr>Events, States and Transitions</vt:lpstr>
      <vt:lpstr>State Diagram for a Telephone</vt:lpstr>
      <vt:lpstr>Activity vs State Diagram</vt:lpstr>
      <vt:lpstr>Tic-Tac-Toe Game</vt:lpstr>
      <vt:lpstr> Event </vt:lpstr>
      <vt:lpstr> Event </vt:lpstr>
      <vt:lpstr>Change Event</vt:lpstr>
      <vt:lpstr>Time Event</vt:lpstr>
      <vt:lpstr>State</vt:lpstr>
      <vt:lpstr>Transitions</vt:lpstr>
      <vt:lpstr>Transitions</vt:lpstr>
      <vt:lpstr>Transition Actions and Guards</vt:lpstr>
      <vt:lpstr>Guarded Transitions for Traffic Lights at an intersection</vt:lpstr>
      <vt:lpstr>Activity Effects </vt:lpstr>
      <vt:lpstr>Do-Activities</vt:lpstr>
      <vt:lpstr>Activities in State Diagram</vt:lpstr>
      <vt:lpstr>Activities</vt:lpstr>
      <vt:lpstr>Enter Activity</vt:lpstr>
      <vt:lpstr>Exit Activity</vt:lpstr>
      <vt:lpstr>Subject of State Diagram</vt:lpstr>
      <vt:lpstr>Use Case Diagram of NexGen POS System </vt:lpstr>
      <vt:lpstr>State Diagram for Process Sale</vt:lpstr>
      <vt:lpstr>State Diagram for Process Sale</vt:lpstr>
      <vt:lpstr>Event Types </vt:lpstr>
      <vt:lpstr>Nested States</vt:lpstr>
      <vt:lpstr>Example of Transitions with Time-Out and Conditions</vt:lpstr>
      <vt:lpstr>Example of State Diagram with Conditional Transitions</vt:lpstr>
      <vt:lpstr>State Diagram for Purchase Order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Modeling: State Diagram</dc:title>
  <dc:creator>Mehroze Khan</dc:creator>
  <cp:lastModifiedBy>Mehroze Khan</cp:lastModifiedBy>
  <cp:revision>38</cp:revision>
  <dcterms:created xsi:type="dcterms:W3CDTF">2023-09-30T08:10:21Z</dcterms:created>
  <dcterms:modified xsi:type="dcterms:W3CDTF">2023-10-09T08:07:20Z</dcterms:modified>
</cp:coreProperties>
</file>