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96" r:id="rId13"/>
    <p:sldId id="268" r:id="rId14"/>
    <p:sldId id="297" r:id="rId15"/>
    <p:sldId id="292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93" r:id="rId26"/>
    <p:sldId id="278" r:id="rId27"/>
    <p:sldId id="279" r:id="rId28"/>
    <p:sldId id="280" r:id="rId29"/>
    <p:sldId id="281" r:id="rId30"/>
    <p:sldId id="282" r:id="rId31"/>
    <p:sldId id="29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84" autoAdjust="0"/>
  </p:normalViewPr>
  <p:slideViewPr>
    <p:cSldViewPr snapToGrid="0">
      <p:cViewPr varScale="1">
        <p:scale>
          <a:sx n="56" d="100"/>
          <a:sy n="56" d="100"/>
        </p:scale>
        <p:origin x="3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E695C-218A-43D0-BF43-A39ED5F01F68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E2226-FB47-44C9-ACD2-B23E5167A9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51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TimesTen-Bold"/>
              </a:rPr>
              <a:t>Concerns </a:t>
            </a:r>
            <a:r>
              <a:rPr lang="en-US" sz="1800" b="0" i="0" u="none" strike="noStrike" baseline="0" dirty="0">
                <a:latin typeface="TimesTen-Roman"/>
              </a:rPr>
              <a:t>can be functions, data, features, tasks, qualities, or any aspect of the requirements or design that we want to define or understand in more detail.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944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Train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Boat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l-PL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by Plane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7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89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56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Title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Price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Publisher of Book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Find Author of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951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2232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639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545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54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88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Purpose: </a:t>
            </a:r>
            <a:r>
              <a:rPr lang="en-US" sz="1800" b="0" i="0" u="none" strike="noStrike" baseline="0" dirty="0">
                <a:latin typeface="TimesTen-Roman"/>
              </a:rPr>
              <a:t>We document the functionality of each access function, in enough detail that other developers can identify which access functions fit their needs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Preconditions: </a:t>
            </a:r>
            <a:r>
              <a:rPr lang="en-US" sz="1800" b="0" i="0" u="none" strike="noStrike" baseline="0" dirty="0">
                <a:latin typeface="TimesTen-Roman"/>
              </a:rPr>
              <a:t>We list all assumptions, called </a:t>
            </a:r>
            <a:r>
              <a:rPr lang="en-US" sz="1800" b="1" i="0" u="none" strike="noStrike" baseline="0" dirty="0">
                <a:latin typeface="TimesTen-Bold"/>
              </a:rPr>
              <a:t>preconditions</a:t>
            </a:r>
            <a:r>
              <a:rPr lang="en-US" sz="1800" b="0" i="0" u="none" strike="noStrike" baseline="0" dirty="0">
                <a:latin typeface="TimesTen-Roman"/>
              </a:rPr>
              <a:t>, that our unit makes about its usage (e.g., </a:t>
            </a:r>
            <a:r>
              <a:rPr lang="en-US" sz="1800" b="1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r>
              <a:rPr lang="en-US" sz="1800" b="0" i="0" u="none" strike="noStrike" baseline="0" dirty="0">
                <a:latin typeface="TimesTen-Roman"/>
              </a:rPr>
              <a:t>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Protocols: </a:t>
            </a:r>
            <a:r>
              <a:rPr lang="en-US" sz="1800" b="0" i="0" u="none" strike="noStrike" baseline="0" dirty="0">
                <a:latin typeface="TimesTen-Roman"/>
              </a:rPr>
              <a:t>We include protocol information about the </a:t>
            </a:r>
            <a:r>
              <a:rPr lang="en-US" sz="1800" b="1" i="0" u="none" strike="noStrike" baseline="0" dirty="0">
                <a:latin typeface="TimesTen-Roman"/>
              </a:rPr>
              <a:t>order in which access functions should be invoked</a:t>
            </a:r>
            <a:r>
              <a:rPr lang="en-US" sz="1800" b="0" i="0" u="none" strike="noStrike" baseline="0" dirty="0">
                <a:latin typeface="TimesTen-Roman"/>
              </a:rPr>
              <a:t>, or the </a:t>
            </a:r>
            <a:r>
              <a:rPr lang="en-US" sz="1800" b="1" i="0" u="none" strike="noStrike" baseline="0" dirty="0">
                <a:latin typeface="TimesTen-Roman"/>
              </a:rPr>
              <a:t>pattern in which two components should exchange messages</a:t>
            </a:r>
            <a:r>
              <a:rPr lang="en-US" sz="1800" b="0" i="0" u="none" strike="noStrike" baseline="0" dirty="0">
                <a:latin typeface="TimesTen-Roman"/>
              </a:rPr>
              <a:t>. For example, a calling module may need to be authorized before accessing a shared resource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Postconditions: </a:t>
            </a:r>
            <a:r>
              <a:rPr lang="en-US" sz="1800" b="0" i="0" u="none" strike="noStrike" baseline="0" dirty="0">
                <a:latin typeface="TimesTen-Roman"/>
              </a:rPr>
              <a:t>We document all visible effects, called </a:t>
            </a:r>
            <a:r>
              <a:rPr lang="en-US" sz="1800" b="1" i="0" u="none" strike="noStrike" baseline="0" dirty="0">
                <a:latin typeface="TimesTen-Bold"/>
              </a:rPr>
              <a:t>postconditions</a:t>
            </a:r>
            <a:r>
              <a:rPr lang="en-US" sz="1800" b="0" i="0" u="none" strike="noStrike" baseline="0" dirty="0">
                <a:latin typeface="TimesTen-Roman"/>
              </a:rPr>
              <a:t>, of each access function, including </a:t>
            </a:r>
            <a:r>
              <a:rPr lang="en-US" sz="1800" b="1" i="0" u="none" strike="noStrike" baseline="0" dirty="0">
                <a:latin typeface="TimesTen-Roman"/>
              </a:rPr>
              <a:t>return values, raised exceptions, and changes to shared variables (e.g., output files)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Quality attributes: </a:t>
            </a:r>
            <a:r>
              <a:rPr lang="en-US" sz="1800" b="0" i="0" u="none" strike="noStrike" baseline="0" dirty="0">
                <a:latin typeface="TimesTen-Roman"/>
              </a:rPr>
              <a:t>We describe any quality attributes (e.g., </a:t>
            </a:r>
            <a:r>
              <a:rPr lang="en-US" sz="1800" b="1" i="0" u="none" strike="noStrike" baseline="0" dirty="0">
                <a:latin typeface="TimesTen-Roman"/>
              </a:rPr>
              <a:t>performance, reliability</a:t>
            </a:r>
            <a:r>
              <a:rPr lang="en-US" sz="1800" b="0" i="0" u="none" strike="noStrike" baseline="0" dirty="0">
                <a:latin typeface="TimesTen-Roman"/>
              </a:rPr>
              <a:t>) that are visible to developers or users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1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references made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invoke operations in module B, so module A depends on module B for completion of its function or process.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data passed from one module to another: </a:t>
            </a:r>
            <a:r>
              <a:rPr lang="en-US" sz="1800" b="0" i="0" u="none" strike="noStrike" baseline="0" dirty="0">
                <a:latin typeface="TimesTen-Roman"/>
              </a:rPr>
              <a:t>Module A may pass a parameter, the contents of an array, or a block of data to module B.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b="0" i="1" u="none" strike="noStrike" baseline="0" dirty="0">
                <a:latin typeface="TimesTen-Italic"/>
              </a:rPr>
              <a:t>The amount of control that one module has over the other: </a:t>
            </a:r>
            <a:r>
              <a:rPr lang="en-US" sz="1800" b="0" i="0" u="none" strike="noStrike" baseline="0" dirty="0">
                <a:latin typeface="TimesTen-Roman"/>
              </a:rPr>
              <a:t>Module A may pass a control flag to module B. The value of the flag tells module B the state of some resource or subsystem, which procedure to invoke, or whether to invoke a procedure at all.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0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B5F945-3A6C-448B-83D2-B7200173C04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Content: one module modifies the data or code of another module (friend </a:t>
            </a:r>
            <a:r>
              <a:rPr lang="en-US" dirty="0" err="1"/>
              <a:t>Fn</a:t>
            </a:r>
            <a:r>
              <a:rPr lang="en-US" dirty="0"/>
              <a:t>)		-directly access data of other module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Common: when two or more module access global (common) data.			-access global(shared) data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Control: one module controls the flow of other module by passing parameter or returning data. 	-an if check is used on parameter or returned data.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Stamp: one module pass complex data structure with unnecessary information		-unnecessary data passed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Data: one module pass data to another module    				-only necessary data passed</a:t>
            </a:r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59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285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41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1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573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Coincidental:		by Coincidence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Logical:		parts of code joined when they are logically connected (go by car, bike, plane) 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Temporal: 		two parts of code executed at same time. (doing multiple functions on computer shutdown)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Procedural: 		when two functions are called together (specific order)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Communicational:	two functions operate on same data.</a:t>
            </a: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 dirty="0"/>
              <a:t>Sequential:		output of one </a:t>
            </a:r>
            <a:r>
              <a:rPr lang="en-US" dirty="0" err="1"/>
              <a:t>fn</a:t>
            </a:r>
            <a:r>
              <a:rPr lang="en-US" dirty="0"/>
              <a:t> is input of other fn.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Functional: 		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		performance of that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0" i="0" u="none" strike="noStrike" baseline="0" dirty="0"/>
              <a:t>Informational: 		The adaptation of functional cohesion to data abstraction and object-based design is called </a:t>
            </a:r>
            <a:r>
              <a:rPr lang="en-US" b="1" i="0" u="none" strike="noStrike" baseline="0" dirty="0"/>
              <a:t>informational cohesion</a:t>
            </a:r>
            <a:r>
              <a:rPr lang="en-US" b="0" i="0" u="none" strike="noStrike" baseline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b="0" i="0" u="none" strike="noStrike" baseline="0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l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212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+mj-lt"/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Example: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Fix Car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Bake Cake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Walk Dog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Fill our Astronaut-Application Form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Get out of Bed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 to the Movies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19CF3C-A1A1-4093-83E0-0A4A7F16B78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420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E1CB-AFC7-5B48-910A-433B3EFFE8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B0F54-2934-0A46-E561-3A753E8C8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CCB5E-E871-7EF3-9B52-95F6824F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10359-4FC3-60BA-E137-E6ABD80F7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8DDF4-9F2E-5A16-0594-7A4B0EAD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4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0CCF8-F328-7054-709F-25FF3DCD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68E02-8374-492A-ABAB-C7B35195E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4CB90-CC39-D7FE-E65B-5DDC5AF9B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BB2A7-CE9A-AFA5-C58A-36AD4FCE8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7FA48-4D43-3057-07D3-7A8F07D7C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E2E06-D823-5FBD-6F03-9F52BBE297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2E5AB-C5D3-0020-2EF3-511A5A53F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23DBE-7CBD-1FBA-71FD-5709FE12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D94C6-E88A-E4D0-939F-535CD8257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3B687-1DCF-CBB8-CC62-AFDEC2993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235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55412-49C2-8B0D-CCAD-D0FC45FB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9A5AD-21AC-EA69-236A-291A740A2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762F3-12C8-9455-16CD-497043D33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0E0DF-E34A-D049-9A94-601AF680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7D445-3EDA-E56C-6A36-A1BE9DD9F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4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879F8-EA89-0BFA-C249-9D934816E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33FB8-409D-F500-BF24-6B03E6E0E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511ED-026D-BC7A-6664-8258ED212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DD3D0-CEF2-9D63-3F91-23E38877E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31DF3-310B-FB07-789E-12299449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40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36660-56A2-1ACD-9B75-878D46544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A1F54-3A78-8E22-1004-6822C1E14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2EDAE-8290-6F83-75E1-D2A0C0423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B8836-D3EA-C7BF-CF0A-0528DED4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2C628C-5879-CBDA-581B-E4C7F5CCD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9197E5-C944-2E36-7E7B-45FFDBF5C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57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C8AE1-11E0-F71C-34E7-D33DBCEA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479AA-9D5D-CA2F-A719-7261A3319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EEEA2E-EE4F-1907-0526-36BB0BCB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FE94CE-77E7-E8DF-1D9E-E59D9D818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D1A6C6-A0D8-49D1-257F-70F9A159F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34CA84-B043-62DE-7DCC-DA68C3815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83FF4-0B31-3781-B5B9-A35BDEA7E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48F51F-5D64-5567-2C99-8570D371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9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3154F-C333-9016-F76E-E4FA999BC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4F141-C88C-8A83-F6FE-D664B72E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39D1BE-ED0D-1AC6-1DFC-BB48DD8B4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8E5379-3895-C99E-12A7-178F977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14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71FACA-D9C9-79B1-CE30-FEF2AF14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1B6192-0464-C18B-4220-9FC1F575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BBAB9-AE07-A313-F9F6-0FA61C4F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4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2FF1A-D8D6-6180-58CC-1F210EA4E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EAD16-C4FD-C56B-D1A4-4C63B5F97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2D328-D039-718E-DF56-C897027F56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CDC6F4-75A6-8AD9-F7DA-70F643696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11FC2-E253-E5F2-5617-99713F0AF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AC16-3A4D-6C1A-4939-DD30156B6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0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E1AB-40C8-6BDA-D0EE-C73E010A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0D846-05D6-7B9B-96E7-AEC71A0BFC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EA8B6-2B4D-AFBE-5FC2-7139A2126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3BBBF-C6DC-BD36-8226-3CD9CCD0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53FD3-D5C4-A26B-E038-0AFE8249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D01C-8FC0-916B-5195-AC57472E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3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0514AB-5897-39A5-8807-909236F06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E93B0-BE09-EA38-712E-16CFF437C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7C89C4-9A45-1E9B-BDBA-22B68086B1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EAC4A-A598-41F5-A4A8-45344C4A300E}" type="datetimeFigureOut">
              <a:rPr lang="en-US" smtClean="0"/>
              <a:t>12/24/2023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11749-6462-2B1E-C0E6-60B8FB6CA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99D42-E1DF-8C6E-59F0-4153E53ED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9C2E1-CF8C-49E7-B13A-01FCEFC65A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7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educative.io/edpresso/what-is-the-friend-keyword-in-c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FA60E-2B49-C76E-0C77-36875F6A71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Concepts and Principles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224AE-46F8-BE33-87DF-FEE760D476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</p:spTree>
    <p:extLst>
      <p:ext uri="{BB962C8B-B14F-4D97-AF65-F5344CB8AC3E}">
        <p14:creationId xmlns:p14="http://schemas.microsoft.com/office/powerpoint/2010/main" val="3633587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pic>
        <p:nvPicPr>
          <p:cNvPr id="5" name="Content Placeholder 4" descr="Graphical user interface&#10;&#10;Description automatically generated">
            <a:extLst>
              <a:ext uri="{FF2B5EF4-FFF2-40B4-BE49-F238E27FC236}">
                <a16:creationId xmlns:a16="http://schemas.microsoft.com/office/drawing/2014/main" id="{B6C5C0CE-4B37-C77D-6134-2D3DDDE317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133" y="1364633"/>
            <a:ext cx="8703734" cy="5393569"/>
          </a:xfrm>
        </p:spPr>
      </p:pic>
    </p:spTree>
    <p:extLst>
      <p:ext uri="{BB962C8B-B14F-4D97-AF65-F5344CB8AC3E}">
        <p14:creationId xmlns:p14="http://schemas.microsoft.com/office/powerpoint/2010/main" val="3586121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When one module passes </a:t>
            </a:r>
            <a:r>
              <a:rPr lang="en-US" sz="2600" b="1" i="0" u="none" strike="noStrike" baseline="0" dirty="0"/>
              <a:t>parameters</a:t>
            </a:r>
            <a:r>
              <a:rPr lang="en-US" sz="2600" b="0" i="0" u="none" strike="noStrike" baseline="0" dirty="0"/>
              <a:t> or a </a:t>
            </a:r>
            <a:r>
              <a:rPr lang="en-US" sz="2600" b="1" i="0" u="none" strike="noStrike" baseline="0" dirty="0"/>
              <a:t>return code </a:t>
            </a:r>
            <a:r>
              <a:rPr lang="en-US" sz="2600" b="0" i="0" u="none" strike="noStrike" baseline="0" dirty="0"/>
              <a:t>to control the behavior of another module</a:t>
            </a:r>
          </a:p>
          <a:p>
            <a:pPr algn="l"/>
            <a:r>
              <a:rPr lang="en-US" sz="2600" b="0" i="0" u="none" strike="noStrike" baseline="0" dirty="0"/>
              <a:t>It is impossible for the controlled module to function without some direction from the controlling module</a:t>
            </a:r>
          </a:p>
          <a:p>
            <a:pPr algn="l"/>
            <a:r>
              <a:rPr lang="en-US" sz="2600" dirty="0"/>
              <a:t>L</a:t>
            </a:r>
            <a:r>
              <a:rPr lang="en-US" sz="2600" b="0" i="0" u="none" strike="noStrike" baseline="0" dirty="0"/>
              <a:t>imit each module to be responsible for only one function or one activity. </a:t>
            </a:r>
          </a:p>
          <a:p>
            <a:pPr algn="l"/>
            <a:r>
              <a:rPr lang="en-US" sz="2600" dirty="0"/>
              <a:t>R</a:t>
            </a:r>
            <a:r>
              <a:rPr lang="en-US" sz="2600" b="0" i="0" u="none" strike="noStrike" baseline="0" dirty="0"/>
              <a:t>estriction minimizes the amount of information that is passed to a controlled module</a:t>
            </a:r>
            <a:endParaRPr lang="en-US" sz="2600" dirty="0"/>
          </a:p>
          <a:p>
            <a:pPr algn="l"/>
            <a:r>
              <a:rPr lang="en-US" sz="2600" dirty="0"/>
              <a:t>I</a:t>
            </a:r>
            <a:r>
              <a:rPr lang="en-US" sz="2600" b="0" i="0" u="none" strike="noStrike" baseline="0" dirty="0"/>
              <a:t>t simplifies the module’s interface to a fixed and recognizable set of parameters and return values.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081395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Control Coupling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F13A3C-A2CE-997F-BC92-6AA664165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1080" y="2375492"/>
            <a:ext cx="8209839" cy="3734851"/>
          </a:xfrm>
        </p:spPr>
      </p:pic>
    </p:spTree>
    <p:extLst>
      <p:ext uri="{BB962C8B-B14F-4D97-AF65-F5344CB8AC3E}">
        <p14:creationId xmlns:p14="http://schemas.microsoft.com/office/powerpoint/2010/main" val="2487139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52578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complex data structures are passed between modules, we say there is </a:t>
            </a:r>
            <a:r>
              <a:rPr lang="en-US" b="1" i="0" u="none" strike="noStrike" baseline="0" dirty="0"/>
              <a:t>stamp coupling </a:t>
            </a:r>
            <a:r>
              <a:rPr lang="en-US" b="0" i="0" u="none" strike="noStrike" baseline="0" dirty="0"/>
              <a:t>between the modules</a:t>
            </a:r>
          </a:p>
          <a:p>
            <a:pPr lvl="1"/>
            <a:r>
              <a:rPr lang="en-US" b="0" i="0" u="none" strike="noStrike" baseline="0" dirty="0"/>
              <a:t>Stamp coupling represents a more complex interface between modules, because the modules have to agree on the data’s format and organization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6A0603-6AEC-D7DC-4B03-A6155B3B4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396" y="1497011"/>
            <a:ext cx="5602045" cy="487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739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Stamp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42" y="1497011"/>
            <a:ext cx="10526358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the signature of one of Class B's functions has class A as its argument or return type.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1DE01C-41CC-FFF4-69B4-2EB173EBD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894" y="2454441"/>
            <a:ext cx="6005909" cy="4301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612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Data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6283362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</a:t>
            </a:r>
            <a:r>
              <a:rPr lang="en-US" b="0" i="0" u="none" strike="noStrike" baseline="0" dirty="0"/>
              <a:t>f only data values, and not structured data, are passed, then the modules are connected by </a:t>
            </a:r>
            <a:r>
              <a:rPr lang="en-US" b="1" i="0" u="none" strike="noStrike" baseline="0" dirty="0"/>
              <a:t>data coupling</a:t>
            </a:r>
          </a:p>
          <a:p>
            <a:pPr lvl="1"/>
            <a:r>
              <a:rPr lang="en-US" dirty="0"/>
              <a:t>D</a:t>
            </a:r>
            <a:r>
              <a:rPr lang="en-US" b="0" i="0" u="none" strike="noStrike" baseline="0" dirty="0"/>
              <a:t>ata coupling is simpler and less likely to be affected by changes in data representation. </a:t>
            </a:r>
          </a:p>
          <a:p>
            <a:pPr lvl="1"/>
            <a:r>
              <a:rPr lang="en-US" dirty="0"/>
              <a:t>E</a:t>
            </a:r>
            <a:r>
              <a:rPr lang="en-US" b="0" i="0" u="none" strike="noStrike" baseline="0" dirty="0"/>
              <a:t>asiest to trace data through and to make changes to data coupled</a:t>
            </a:r>
            <a:r>
              <a:rPr lang="en-US" dirty="0"/>
              <a:t> </a:t>
            </a:r>
            <a:r>
              <a:rPr lang="en-US" b="0" i="0" u="none" strike="noStrike" baseline="0" dirty="0"/>
              <a:t>modules.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94110C-CE41-0955-2C53-1A6688776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2637" y="1523753"/>
            <a:ext cx="4592276" cy="372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217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C</a:t>
            </a:r>
            <a:r>
              <a:rPr lang="en-US" b="0" i="0" u="none" strike="noStrike" baseline="0" dirty="0"/>
              <a:t>ohesion refers to the dependence within and among a module’s internal elements (e.g., data, functions, internal modules)</a:t>
            </a:r>
          </a:p>
          <a:p>
            <a:pPr algn="l"/>
            <a:r>
              <a:rPr lang="en-US" b="0" i="0" u="none" strike="noStrike" baseline="0" dirty="0"/>
              <a:t>The more cohesive a module, the more closely related its pieces 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745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Coincidental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Logical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Temporal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Procedural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Communicational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Functional cohesion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Sequential cohesion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884374" y="5653743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Low cohesion is not desired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46DA5C-FEC4-32A8-CF78-9D13FCF3E341}"/>
              </a:ext>
            </a:extLst>
          </p:cNvPr>
          <p:cNvPicPr>
            <a:picLocks noGrp="1"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>
            <a:off x="5875459" y="1446160"/>
            <a:ext cx="5704584" cy="473080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8187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Coincidental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worst degree of cohesion, </a:t>
            </a:r>
            <a:r>
              <a:rPr lang="en-US" b="1" i="0" u="none" strike="noStrike" baseline="0" dirty="0"/>
              <a:t>coincidental</a:t>
            </a:r>
            <a:r>
              <a:rPr lang="en-US" b="0" i="0" u="none" strike="noStrike" baseline="0" dirty="0"/>
              <a:t>, is found in a module whose parts are unrelated to one another </a:t>
            </a:r>
          </a:p>
          <a:p>
            <a:pPr algn="l"/>
            <a:r>
              <a:rPr lang="en-US" dirty="0"/>
              <a:t>U</a:t>
            </a:r>
            <a:r>
              <a:rPr lang="en-US" b="0" i="0" u="none" strike="noStrike" baseline="0" dirty="0"/>
              <a:t>nrelated functions, processes, or data are combined in the same module for reasons of convenience</a:t>
            </a:r>
            <a:endParaRPr lang="en-US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8650" y="3560764"/>
            <a:ext cx="2414699" cy="306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72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Logical Cohesion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A module has </a:t>
            </a:r>
            <a:r>
              <a:rPr lang="en-US" b="1" i="0" u="none" strike="noStrike" baseline="0" dirty="0"/>
              <a:t>logical cohesion </a:t>
            </a:r>
            <a:r>
              <a:rPr lang="en-US" b="0" i="0" u="none" strike="noStrike" baseline="0" dirty="0"/>
              <a:t>if its parts are related only by the logic structure of its code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1048" y="1806222"/>
            <a:ext cx="5802526" cy="505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511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8F79-829E-810B-396B-E9C74ADC5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F7E35-B11C-D94A-81B1-BACEF7AB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2400"/>
            <a:ext cx="10515600" cy="5070475"/>
          </a:xfrm>
        </p:spPr>
        <p:txBody>
          <a:bodyPr>
            <a:normAutofit/>
          </a:bodyPr>
          <a:lstStyle/>
          <a:p>
            <a:r>
              <a:rPr lang="en-US" b="1" dirty="0"/>
              <a:t>Design principles </a:t>
            </a:r>
            <a:r>
              <a:rPr lang="en-US" dirty="0"/>
              <a:t>are guidelines for decomposing a system’s required functionality and behavior into modules</a:t>
            </a:r>
          </a:p>
          <a:p>
            <a:r>
              <a:rPr lang="en-US" dirty="0"/>
              <a:t>The principles identify the criteria</a:t>
            </a:r>
          </a:p>
          <a:p>
            <a:pPr lvl="1"/>
            <a:r>
              <a:rPr lang="en-US" sz="2200" dirty="0"/>
              <a:t>for decomposing a system </a:t>
            </a:r>
          </a:p>
          <a:p>
            <a:pPr lvl="1"/>
            <a:r>
              <a:rPr lang="en-US" sz="2200" dirty="0"/>
              <a:t>deciding what information to provide (and what to conceal) in the resulting modules</a:t>
            </a:r>
          </a:p>
          <a:p>
            <a:r>
              <a:rPr lang="en-US" dirty="0"/>
              <a:t>Six dominant principles (general):</a:t>
            </a:r>
          </a:p>
          <a:p>
            <a:pPr lvl="1"/>
            <a:r>
              <a:rPr lang="en-US" sz="2200" dirty="0"/>
              <a:t>Modularity</a:t>
            </a:r>
          </a:p>
          <a:p>
            <a:pPr lvl="1"/>
            <a:r>
              <a:rPr lang="en-US" sz="2200" dirty="0"/>
              <a:t>Interfaces</a:t>
            </a:r>
          </a:p>
          <a:p>
            <a:pPr lvl="1"/>
            <a:r>
              <a:rPr lang="en-US" sz="2200" dirty="0"/>
              <a:t>Information hiding</a:t>
            </a:r>
          </a:p>
          <a:p>
            <a:pPr lvl="1"/>
            <a:r>
              <a:rPr lang="en-US" sz="2200" dirty="0"/>
              <a:t>Incremental development</a:t>
            </a:r>
          </a:p>
          <a:p>
            <a:pPr lvl="1"/>
            <a:r>
              <a:rPr lang="en-US" sz="2200" dirty="0"/>
              <a:t>Abstraction</a:t>
            </a:r>
          </a:p>
          <a:p>
            <a:pPr lvl="1"/>
            <a:r>
              <a:rPr lang="en-US" sz="2200" dirty="0"/>
              <a:t>Generality</a:t>
            </a:r>
          </a:p>
        </p:txBody>
      </p:sp>
    </p:spTree>
    <p:extLst>
      <p:ext uri="{BB962C8B-B14F-4D97-AF65-F5344CB8AC3E}">
        <p14:creationId xmlns:p14="http://schemas.microsoft.com/office/powerpoint/2010/main" val="23819056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Temporal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Elements of component are related by timing</a:t>
            </a:r>
            <a:endParaRPr lang="en-US" b="0" i="1" u="none" strike="noStrike" baseline="0" dirty="0"/>
          </a:p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 module has temporal cohesion when it performs a series of operations related in 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18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Procedural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When functions are grouped together in a module to encapsulate the order of their execution, we say that the module is </a:t>
            </a:r>
            <a:r>
              <a:rPr lang="en-US" b="1" i="0" u="none" strike="noStrike" baseline="0" dirty="0"/>
              <a:t>procedurally cohesive</a:t>
            </a:r>
            <a:r>
              <a:rPr lang="en-US" b="0" i="0" u="none" strike="noStrike" baseline="0" dirty="0"/>
              <a:t>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16009" y="2894719"/>
            <a:ext cx="2559981" cy="371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98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Communicational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ssociate certain functions because they operate on the same data 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68158" y="2627205"/>
            <a:ext cx="2655684" cy="415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758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Functional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</a:t>
            </a:r>
            <a:r>
              <a:rPr lang="en-US" b="0" i="0" u="none" strike="noStrike" baseline="0" dirty="0"/>
              <a:t>ll elements essential to a single function are contained in one module, and all of that module’s elements are essential to the performance of that function</a:t>
            </a:r>
          </a:p>
          <a:p>
            <a:pPr algn="l"/>
            <a:r>
              <a:rPr lang="en-US" b="0" i="0" u="none" strike="noStrike" baseline="0" dirty="0"/>
              <a:t>A functionally cohesive module performs only the function for which it is designed, and nothing else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27" y="3579670"/>
            <a:ext cx="2285946" cy="318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386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Sequential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</a:rPr>
              <a:t>Sequential cohesion is when parts of a module are grouped because the output from one part is the input to another part like an assembly line 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51325C-DB5D-210B-2132-9D206F9651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9439" y="2586538"/>
            <a:ext cx="2759627" cy="4072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261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Informational Cohesion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b="0" i="0" u="none" strike="noStrike" baseline="0" dirty="0"/>
              <a:t>The adaptation of functional cohesion to data abstraction and object-based design is called </a:t>
            </a:r>
            <a:r>
              <a:rPr lang="en-US" b="1" i="0" u="none" strike="noStrike" baseline="0" dirty="0"/>
              <a:t>informational cohesion</a:t>
            </a:r>
            <a:r>
              <a:rPr lang="en-US" b="0" i="0" u="none" strike="noStrike" baseline="0" dirty="0"/>
              <a:t>. </a:t>
            </a:r>
          </a:p>
          <a:p>
            <a:pPr algn="l"/>
            <a:r>
              <a:rPr lang="en-US" b="0" i="0" u="none" strike="noStrike" baseline="0" dirty="0"/>
              <a:t>The design goal is the same: to put data, actions, or objects together only when they have one common, sensible purpose. </a:t>
            </a:r>
          </a:p>
          <a:p>
            <a:pPr algn="l"/>
            <a:r>
              <a:rPr lang="en-US" b="0" i="0" u="none" strike="noStrike" baseline="0" dirty="0"/>
              <a:t>For example, we say that an OO design component is cohesive if all of the attributes, methods, and action are strongly interdependent and essential to the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52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r>
              <a:rPr lang="en-US" dirty="0"/>
              <a:t>An </a:t>
            </a:r>
            <a:r>
              <a:rPr lang="en-US" b="1" dirty="0"/>
              <a:t>interface </a:t>
            </a:r>
            <a:r>
              <a:rPr lang="en-US" dirty="0"/>
              <a:t>defines what services the software unit provides to the rest of the system, and how other units can access those services</a:t>
            </a:r>
          </a:p>
          <a:p>
            <a:pPr lvl="1"/>
            <a:r>
              <a:rPr lang="en-US" dirty="0"/>
              <a:t>For example, the interface to an object is the collection of the object’s public operations and the operations’ </a:t>
            </a:r>
            <a:r>
              <a:rPr lang="en-US" b="1" dirty="0"/>
              <a:t>signatures</a:t>
            </a:r>
            <a:r>
              <a:rPr lang="en-US" dirty="0"/>
              <a:t>, which specify each operation’s name, parameters, and possible return values</a:t>
            </a:r>
          </a:p>
          <a:p>
            <a:r>
              <a:rPr lang="en-US" dirty="0"/>
              <a:t>An interface must also define what the unit requires, in terms of services or assumptions, for it to work correctly</a:t>
            </a:r>
          </a:p>
          <a:p>
            <a:r>
              <a:rPr lang="en-US" dirty="0"/>
              <a:t>A software unit’s interface describes what the unit requires of its environment, as well as what it provides to its environment</a:t>
            </a:r>
          </a:p>
        </p:txBody>
      </p:sp>
    </p:spTree>
    <p:extLst>
      <p:ext uri="{BB962C8B-B14F-4D97-AF65-F5344CB8AC3E}">
        <p14:creationId xmlns:p14="http://schemas.microsoft.com/office/powerpoint/2010/main" val="30832213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Interfaces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112"/>
            <a:ext cx="10515600" cy="4765852"/>
          </a:xfrm>
        </p:spPr>
        <p:txBody>
          <a:bodyPr>
            <a:normAutofit/>
          </a:bodyPr>
          <a:lstStyle/>
          <a:p>
            <a:r>
              <a:rPr lang="en-US" dirty="0"/>
              <a:t>A software unit may have several interfaces that make different demands on its environment or that offer different levels of service</a:t>
            </a:r>
            <a:endParaRPr lang="en-GB" dirty="0"/>
          </a:p>
        </p:txBody>
      </p:sp>
      <p:pic>
        <p:nvPicPr>
          <p:cNvPr id="5" name="Picture 4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E48A0CBD-DB28-A0CC-DE2A-E7570CA81F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894" y="2323756"/>
            <a:ext cx="8229600" cy="45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61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51974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</a:t>
            </a:r>
            <a:r>
              <a:rPr lang="en-US" b="1" dirty="0"/>
              <a:t>specification </a:t>
            </a:r>
            <a:r>
              <a:rPr lang="en-US" dirty="0"/>
              <a:t>of a software unit’s interface describes the externally visible properties of the software unit</a:t>
            </a:r>
          </a:p>
          <a:p>
            <a:r>
              <a:rPr lang="en-US" dirty="0"/>
              <a:t>An interface specification should communicate to other system developers everything that they need to know to use our software unit correctly</a:t>
            </a:r>
          </a:p>
          <a:p>
            <a:pPr lvl="1"/>
            <a:r>
              <a:rPr lang="en-US" dirty="0"/>
              <a:t>Purpose</a:t>
            </a:r>
          </a:p>
          <a:p>
            <a:pPr lvl="1"/>
            <a:r>
              <a:rPr lang="en-US" dirty="0"/>
              <a:t>Preconditions (assumptions)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values of input parameters, states of global resources, or presence of program libraries or other software units</a:t>
            </a:r>
            <a:endParaRPr lang="en-US" dirty="0"/>
          </a:p>
          <a:p>
            <a:pPr lvl="1"/>
            <a:r>
              <a:rPr lang="en-US" dirty="0"/>
              <a:t>Protocols</a:t>
            </a:r>
          </a:p>
          <a:p>
            <a:pPr lvl="2"/>
            <a:r>
              <a:rPr lang="en-US" i="0" u="none" strike="noStrike" baseline="0" dirty="0">
                <a:latin typeface="TimesTen-Roman"/>
              </a:rPr>
              <a:t>order in which access functions should be invoked, or the pattern in which two components should exchange messages</a:t>
            </a:r>
            <a:endParaRPr lang="en-US" dirty="0"/>
          </a:p>
          <a:p>
            <a:pPr lvl="1"/>
            <a:r>
              <a:rPr lang="en-US" dirty="0"/>
              <a:t>Postconditions (visible effects)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return values, raised exceptions, and changes to shared variables </a:t>
            </a:r>
            <a:endParaRPr lang="en-US" dirty="0"/>
          </a:p>
          <a:p>
            <a:pPr lvl="1"/>
            <a:r>
              <a:rPr lang="en-US" dirty="0"/>
              <a:t>Quality attributes</a:t>
            </a:r>
          </a:p>
          <a:p>
            <a:pPr lvl="2"/>
            <a:r>
              <a:rPr lang="en-US" sz="2000" i="0" u="none" strike="noStrike" baseline="0" dirty="0">
                <a:latin typeface="TimesTen-Roman"/>
              </a:rPr>
              <a:t>performance, reliability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98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7F6B3-1104-9CA1-74D5-4543F2719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Component with Interfaces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ABF5409-E43D-E888-F4BF-2BC34DF8B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62" y="1525485"/>
            <a:ext cx="11703062" cy="4967390"/>
          </a:xfrm>
        </p:spPr>
      </p:pic>
    </p:spTree>
    <p:extLst>
      <p:ext uri="{BB962C8B-B14F-4D97-AF65-F5344CB8AC3E}">
        <p14:creationId xmlns:p14="http://schemas.microsoft.com/office/powerpoint/2010/main" val="2250608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4A72-CCCD-A41B-8378-E10783FB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3B251-235C-3DFF-A64A-4513A28841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556"/>
            <a:ext cx="10515600" cy="5025319"/>
          </a:xfrm>
        </p:spPr>
        <p:txBody>
          <a:bodyPr>
            <a:normAutofit/>
          </a:bodyPr>
          <a:lstStyle/>
          <a:p>
            <a:r>
              <a:rPr lang="en-US" sz="2400" b="1" dirty="0"/>
              <a:t>Modularity </a:t>
            </a:r>
            <a:r>
              <a:rPr lang="en-US" sz="2400" dirty="0"/>
              <a:t>is the principle of keeping the unrelated aspects of a system separate from each other, </a:t>
            </a:r>
          </a:p>
          <a:p>
            <a:pPr lvl="1"/>
            <a:r>
              <a:rPr lang="en-US" dirty="0"/>
              <a:t>each aspect can be studied in isolation (also called separation of concerns)</a:t>
            </a:r>
          </a:p>
          <a:p>
            <a:r>
              <a:rPr lang="en-US" sz="2400" dirty="0"/>
              <a:t>If the principle is applied well, each resulting module will have a </a:t>
            </a:r>
            <a:r>
              <a:rPr lang="en-US" sz="2400" b="1" dirty="0"/>
              <a:t>single purpose </a:t>
            </a:r>
            <a:r>
              <a:rPr lang="en-US" sz="2400" dirty="0"/>
              <a:t>and will be relatively </a:t>
            </a:r>
            <a:r>
              <a:rPr lang="en-US" sz="2400" b="1" dirty="0"/>
              <a:t>independent</a:t>
            </a:r>
            <a:r>
              <a:rPr lang="en-US" sz="2400" dirty="0"/>
              <a:t> of the others</a:t>
            </a:r>
          </a:p>
          <a:p>
            <a:pPr lvl="1"/>
            <a:r>
              <a:rPr lang="en-US" dirty="0"/>
              <a:t>Each module will be easy to </a:t>
            </a:r>
            <a:r>
              <a:rPr lang="en-US" b="1" dirty="0"/>
              <a:t>understand</a:t>
            </a:r>
            <a:r>
              <a:rPr lang="en-US" dirty="0"/>
              <a:t> and </a:t>
            </a:r>
            <a:r>
              <a:rPr lang="en-US" b="1" dirty="0"/>
              <a:t>develop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locate faults </a:t>
            </a:r>
          </a:p>
          <a:p>
            <a:pPr lvl="2"/>
            <a:r>
              <a:rPr lang="en-US" sz="2400" dirty="0"/>
              <a:t>because there are fewer suspect modules per fault</a:t>
            </a:r>
          </a:p>
          <a:p>
            <a:pPr lvl="1"/>
            <a:r>
              <a:rPr lang="en-US" dirty="0"/>
              <a:t>Easier to </a:t>
            </a:r>
            <a:r>
              <a:rPr lang="en-US" b="1" dirty="0"/>
              <a:t>change</a:t>
            </a:r>
            <a:r>
              <a:rPr lang="en-US" dirty="0"/>
              <a:t> the system </a:t>
            </a:r>
          </a:p>
          <a:p>
            <a:pPr lvl="2"/>
            <a:r>
              <a:rPr lang="en-US" sz="2400" dirty="0"/>
              <a:t>because a change to one module affects relatively few other modules</a:t>
            </a:r>
          </a:p>
          <a:p>
            <a:r>
              <a:rPr lang="en-US" sz="2400" dirty="0"/>
              <a:t>To determine how well a design separates concerns, we use two concepts that measure </a:t>
            </a:r>
            <a:r>
              <a:rPr lang="en-US" sz="2400" b="1" dirty="0"/>
              <a:t>module independence</a:t>
            </a:r>
            <a:r>
              <a:rPr lang="en-US" sz="2400" dirty="0"/>
              <a:t>: coupling and cohesion</a:t>
            </a:r>
          </a:p>
        </p:txBody>
      </p:sp>
    </p:spTree>
    <p:extLst>
      <p:ext uri="{BB962C8B-B14F-4D97-AF65-F5344CB8AC3E}">
        <p14:creationId xmlns:p14="http://schemas.microsoft.com/office/powerpoint/2010/main" val="1964317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4BD27-C39F-1FD8-51D0-F6D117F6D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95465-CE13-8896-16D2-3074AE36A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Information hiding </a:t>
            </a:r>
            <a:r>
              <a:rPr lang="en-US" dirty="0"/>
              <a:t>is distinguished by its guidance for decomposing a system: </a:t>
            </a:r>
          </a:p>
          <a:p>
            <a:pPr lvl="1"/>
            <a:r>
              <a:rPr lang="en-US" sz="2200" dirty="0"/>
              <a:t>Each software unit encapsulates a separate design decision that could be changed in the future  </a:t>
            </a:r>
          </a:p>
          <a:p>
            <a:pPr lvl="1"/>
            <a:r>
              <a:rPr lang="en-US" sz="2200" dirty="0"/>
              <a:t>Then the interfaces and interface specifications are used to describe each software unit in terms of its externally visible properties</a:t>
            </a:r>
          </a:p>
          <a:p>
            <a:r>
              <a:rPr lang="en-US" dirty="0"/>
              <a:t>Using this principle, modules may exhibit different kinds of cohesion</a:t>
            </a:r>
          </a:p>
          <a:p>
            <a:pPr lvl="1"/>
            <a:r>
              <a:rPr lang="en-US" sz="2200" dirty="0"/>
              <a:t>A module that hides a data representation may be informationally cohesive</a:t>
            </a:r>
          </a:p>
          <a:p>
            <a:pPr lvl="1"/>
            <a:r>
              <a:rPr lang="en-US" sz="2200" dirty="0"/>
              <a:t>A module that hides an algorithm may be functionally cohesive</a:t>
            </a:r>
          </a:p>
          <a:p>
            <a:pPr lvl="1"/>
            <a:r>
              <a:rPr lang="en-US" sz="2200" b="0" i="0" u="none" strike="noStrike" baseline="0" dirty="0"/>
              <a:t>A module that hides the sequence in which tasks are performed may be procedurally cohesive.</a:t>
            </a:r>
            <a:endParaRPr lang="en-US" sz="2200" dirty="0"/>
          </a:p>
          <a:p>
            <a:r>
              <a:rPr lang="en-US" dirty="0"/>
              <a:t>A big advantage of information hiding is that the resulting software units are loosely coupled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714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555F1-57BD-4CD3-514B-53BD07C9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69F-A348-2670-436D-B69D057D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Shari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PFleeger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Joanne Atlee, Software Engineering: Theory and Practice, 4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Roger S. Pressman, Software Engineering A Practitioner’s Approach, 6</a:t>
            </a:r>
            <a:r>
              <a:rPr lang="en-US" sz="22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Edition.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McGrawHill</a:t>
            </a:r>
            <a:endParaRPr lang="en-US" sz="2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3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E383-F498-ACA4-73C2-36C13F2B9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7E55-4075-7E48-FB5D-A7051901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Two modules are </a:t>
            </a:r>
            <a:r>
              <a:rPr lang="en-US" sz="2800" b="1" dirty="0"/>
              <a:t>tightly coupled </a:t>
            </a:r>
            <a:r>
              <a:rPr lang="en-US" sz="2800" dirty="0"/>
              <a:t>when they depend a great deal on each other</a:t>
            </a:r>
          </a:p>
          <a:p>
            <a:r>
              <a:rPr lang="en-US" sz="2800" b="1" dirty="0"/>
              <a:t>Loosely coupled </a:t>
            </a:r>
            <a:r>
              <a:rPr lang="en-US" sz="2800" dirty="0"/>
              <a:t>modules have some dependence, but their interconnections are weak</a:t>
            </a:r>
          </a:p>
          <a:p>
            <a:r>
              <a:rPr lang="en-US" sz="2800" b="1" dirty="0"/>
              <a:t>Uncoupled</a:t>
            </a:r>
            <a:r>
              <a:rPr lang="en-US" sz="2800" dirty="0"/>
              <a:t> modules have no interconnections at all; they are completely unrelated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68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D6717-957C-C380-9519-941D55090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82E04743-8B8B-C109-A61D-CEF9AF0E9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384" y="1286935"/>
            <a:ext cx="8493231" cy="5438998"/>
          </a:xfrm>
        </p:spPr>
      </p:pic>
    </p:spTree>
    <p:extLst>
      <p:ext uri="{BB962C8B-B14F-4D97-AF65-F5344CB8AC3E}">
        <p14:creationId xmlns:p14="http://schemas.microsoft.com/office/powerpoint/2010/main" val="907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ways that modules can depend on each other:</a:t>
            </a:r>
          </a:p>
          <a:p>
            <a:pPr lvl="1"/>
            <a:r>
              <a:rPr lang="en-US" dirty="0"/>
              <a:t>The references made from one module to another</a:t>
            </a:r>
          </a:p>
          <a:p>
            <a:pPr lvl="1"/>
            <a:r>
              <a:rPr lang="en-US" dirty="0"/>
              <a:t>The amount of data passed from one module to another</a:t>
            </a:r>
          </a:p>
          <a:p>
            <a:pPr lvl="1"/>
            <a:r>
              <a:rPr lang="en-US" dirty="0"/>
              <a:t>The amount of control that one module has over the other</a:t>
            </a:r>
          </a:p>
          <a:p>
            <a:r>
              <a:rPr lang="en-US" dirty="0"/>
              <a:t>Coupling can be measured along a spectrum of dependence, ranging from complete dependance to complete independence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522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70DD-CECE-2F0C-1D69-F5D747E7E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Types of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C3667-16BD-3C5B-7BC0-049DD8411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Content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Common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Control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Stamp coupling</a:t>
            </a:r>
          </a:p>
          <a:p>
            <a: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GB" dirty="0"/>
              <a:t>Data coupling</a:t>
            </a: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B28E8844-BC8A-7D74-07A3-934CA39575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778" y="1475668"/>
            <a:ext cx="7248244" cy="43798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D51B7-F159-4809-AF90-BE6EDA27E6FF}"/>
              </a:ext>
            </a:extLst>
          </p:cNvPr>
          <p:cNvSpPr txBox="1"/>
          <p:nvPr/>
        </p:nvSpPr>
        <p:spPr>
          <a:xfrm flipH="1">
            <a:off x="654756" y="4763911"/>
            <a:ext cx="43123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High coupling is not desired</a:t>
            </a:r>
          </a:p>
        </p:txBody>
      </p:sp>
    </p:spTree>
    <p:extLst>
      <p:ext uri="{BB962C8B-B14F-4D97-AF65-F5344CB8AC3E}">
        <p14:creationId xmlns:p14="http://schemas.microsoft.com/office/powerpoint/2010/main" val="30144747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Modularity: Content Coupling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8946"/>
            <a:ext cx="10515600" cy="5198017"/>
          </a:xfrm>
        </p:spPr>
        <p:txBody>
          <a:bodyPr>
            <a:normAutofit/>
          </a:bodyPr>
          <a:lstStyle/>
          <a:p>
            <a:pPr algn="l"/>
            <a:r>
              <a:rPr lang="en-US" sz="2600" dirty="0"/>
              <a:t>One </a:t>
            </a:r>
            <a:r>
              <a:rPr lang="en-US" sz="2600" b="1" dirty="0"/>
              <a:t>module modifies another</a:t>
            </a:r>
            <a:r>
              <a:rPr lang="en-US" sz="2600" dirty="0"/>
              <a:t>. The modified module is completely dependent on the modifying one</a:t>
            </a:r>
          </a:p>
          <a:p>
            <a:pPr algn="l"/>
            <a:r>
              <a:rPr lang="en-US" sz="2600" dirty="0"/>
              <a:t>One class modifies the content of another class. For example, in C++, </a:t>
            </a:r>
            <a:r>
              <a:rPr lang="en-US" sz="26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friend classes</a:t>
            </a:r>
            <a:r>
              <a:rPr lang="en-US" sz="2600" dirty="0"/>
              <a:t> can access each other’s private members.</a:t>
            </a:r>
          </a:p>
          <a:p>
            <a:pPr algn="l"/>
            <a:r>
              <a:rPr lang="en-US" sz="2600" b="0" i="0" u="none" strike="noStrike" baseline="0" dirty="0"/>
              <a:t>Content coupling might occur when one module is imported into another module, modifies the code of another module, or branches into the middle of another module</a:t>
            </a:r>
            <a:endParaRPr lang="en-US" sz="2600" dirty="0"/>
          </a:p>
        </p:txBody>
      </p:sp>
      <p:pic>
        <p:nvPicPr>
          <p:cNvPr id="5" name="Picture 4" descr="Diagram, table&#10;&#10;Description automatically generated">
            <a:extLst>
              <a:ext uri="{FF2B5EF4-FFF2-40B4-BE49-F238E27FC236}">
                <a16:creationId xmlns:a16="http://schemas.microsoft.com/office/drawing/2014/main" id="{750D1758-F3EB-0684-52F1-A9107EE26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79" y="3861994"/>
            <a:ext cx="7713496" cy="299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18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A98E8-DE62-6BAE-923E-30809BAD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Modularity: Common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4A684-11BC-EF30-6AAA-38A5F2426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156"/>
            <a:ext cx="10515600" cy="4607807"/>
          </a:xfrm>
        </p:spPr>
        <p:txBody>
          <a:bodyPr>
            <a:normAutofit/>
          </a:bodyPr>
          <a:lstStyle/>
          <a:p>
            <a:pPr algn="l"/>
            <a:r>
              <a:rPr lang="en-US" sz="2600" b="0" i="0" u="none" strike="noStrike" baseline="0" dirty="0"/>
              <a:t>We can reduce the amount of coupling somewhat by organizing our design so that </a:t>
            </a:r>
            <a:r>
              <a:rPr lang="en-US" sz="2600" b="1" i="0" u="none" strike="noStrike" baseline="0" dirty="0"/>
              <a:t>data are accessible from a common data store</a:t>
            </a:r>
            <a:r>
              <a:rPr lang="en-US" sz="2600" b="0" i="0" u="none" strike="noStrike" baseline="0" dirty="0"/>
              <a:t>. </a:t>
            </a:r>
          </a:p>
          <a:p>
            <a:pPr algn="l"/>
            <a:r>
              <a:rPr lang="en-US" sz="2600" dirty="0"/>
              <a:t>D</a:t>
            </a:r>
            <a:r>
              <a:rPr lang="en-US" sz="2600" b="0" i="0" u="none" strike="noStrike" baseline="0" dirty="0"/>
              <a:t>ependence still exists; making a change to the common data means that, to evaluate the effect of the change, we must look at all modules that access those data.</a:t>
            </a:r>
          </a:p>
          <a:p>
            <a:pPr algn="l"/>
            <a:r>
              <a:rPr lang="en-US" sz="2600" b="0" i="0" u="none" strike="noStrike" baseline="0" dirty="0"/>
              <a:t>With common coupling, it can be difficult to determine which module is responsible for having set a variable to a particular value.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065586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2042</Words>
  <Application>Microsoft Office PowerPoint</Application>
  <PresentationFormat>Widescreen</PresentationFormat>
  <Paragraphs>193</Paragraphs>
  <Slides>31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Times New Roman</vt:lpstr>
      <vt:lpstr>TimesTen-Bold</vt:lpstr>
      <vt:lpstr>TimesTen-Italic</vt:lpstr>
      <vt:lpstr>TimesTen-Roman</vt:lpstr>
      <vt:lpstr>Office Theme</vt:lpstr>
      <vt:lpstr>Design Concepts and Principles</vt:lpstr>
      <vt:lpstr>Design Principles</vt:lpstr>
      <vt:lpstr>Modularity</vt:lpstr>
      <vt:lpstr>Modularity: Coupling</vt:lpstr>
      <vt:lpstr>Modularity: Coupling </vt:lpstr>
      <vt:lpstr>Modularity: Coupling</vt:lpstr>
      <vt:lpstr>Modularity: Types of Coupling</vt:lpstr>
      <vt:lpstr>Modularity: Content Coupling  </vt:lpstr>
      <vt:lpstr>Modularity: Common Coupling</vt:lpstr>
      <vt:lpstr>Modularity: Common Coupling</vt:lpstr>
      <vt:lpstr>Modularity: Control Coupling</vt:lpstr>
      <vt:lpstr>Modularity: Control Coupling</vt:lpstr>
      <vt:lpstr>Modularity: Stamp Coupling</vt:lpstr>
      <vt:lpstr>Modularity: Stamp Coupling</vt:lpstr>
      <vt:lpstr>Modularity: Data Coupling</vt:lpstr>
      <vt:lpstr>Modularity: Cohesion</vt:lpstr>
      <vt:lpstr>Modularity: Types of Cohesion</vt:lpstr>
      <vt:lpstr>Modularity: Coincidental Cohesion</vt:lpstr>
      <vt:lpstr>Modularity: Logical Cohesion </vt:lpstr>
      <vt:lpstr>Modularity: Temporal Cohesion</vt:lpstr>
      <vt:lpstr>Modularity: Procedural Cohesion</vt:lpstr>
      <vt:lpstr>Modularity: Communicational Cohesion</vt:lpstr>
      <vt:lpstr>Modularity: Functional Cohesion</vt:lpstr>
      <vt:lpstr>Modularity: Sequential Cohesion</vt:lpstr>
      <vt:lpstr>Modularity: Informational Cohesion</vt:lpstr>
      <vt:lpstr>Interfaces</vt:lpstr>
      <vt:lpstr>Interfaces </vt:lpstr>
      <vt:lpstr>Interfaces</vt:lpstr>
      <vt:lpstr>A Component with Interfaces</vt:lpstr>
      <vt:lpstr>Information Hiding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Concepts and Principles</dc:title>
  <dc:creator>Mehroze Khan</dc:creator>
  <cp:lastModifiedBy>Muhammad Ali</cp:lastModifiedBy>
  <cp:revision>9</cp:revision>
  <dcterms:created xsi:type="dcterms:W3CDTF">2023-10-24T09:28:46Z</dcterms:created>
  <dcterms:modified xsi:type="dcterms:W3CDTF">2023-12-24T10:01:52Z</dcterms:modified>
</cp:coreProperties>
</file>