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99" r:id="rId7"/>
    <p:sldId id="300" r:id="rId8"/>
    <p:sldId id="303" r:id="rId9"/>
    <p:sldId id="302" r:id="rId10"/>
    <p:sldId id="304" r:id="rId11"/>
    <p:sldId id="305" r:id="rId12"/>
    <p:sldId id="264" r:id="rId13"/>
    <p:sldId id="263" r:id="rId14"/>
    <p:sldId id="265" r:id="rId15"/>
    <p:sldId id="266" r:id="rId16"/>
    <p:sldId id="267" r:id="rId17"/>
    <p:sldId id="268"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4248" autoAdjust="0"/>
  </p:normalViewPr>
  <p:slideViewPr>
    <p:cSldViewPr snapToGrid="0">
      <p:cViewPr>
        <p:scale>
          <a:sx n="78" d="100"/>
          <a:sy n="78" d="100"/>
        </p:scale>
        <p:origin x="87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6B6ED-505D-4E9B-BF24-517D5C6D471C}" type="datetimeFigureOut">
              <a:rPr lang="en-US" smtClean="0"/>
              <a:t>27-Oct-23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30B2-674F-4FD8-82A6-83A059C2D897}" type="slidenum">
              <a:rPr lang="en-US" smtClean="0"/>
              <a:t>‹#›</a:t>
            </a:fld>
            <a:endParaRPr lang="en-US"/>
          </a:p>
        </p:txBody>
      </p:sp>
    </p:spTree>
    <p:extLst>
      <p:ext uri="{BB962C8B-B14F-4D97-AF65-F5344CB8AC3E}">
        <p14:creationId xmlns:p14="http://schemas.microsoft.com/office/powerpoint/2010/main" val="18075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6</a:t>
            </a:fld>
            <a:endParaRPr lang="en-US"/>
          </a:p>
        </p:txBody>
      </p:sp>
    </p:spTree>
    <p:extLst>
      <p:ext uri="{BB962C8B-B14F-4D97-AF65-F5344CB8AC3E}">
        <p14:creationId xmlns:p14="http://schemas.microsoft.com/office/powerpoint/2010/main" val="203198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7</a:t>
            </a:fld>
            <a:endParaRPr lang="en-US"/>
          </a:p>
        </p:txBody>
      </p:sp>
    </p:spTree>
    <p:extLst>
      <p:ext uri="{BB962C8B-B14F-4D97-AF65-F5344CB8AC3E}">
        <p14:creationId xmlns:p14="http://schemas.microsoft.com/office/powerpoint/2010/main" val="353266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Persistence logic is </a:t>
            </a:r>
            <a:r>
              <a:rPr lang="en-US" b="0" i="0" dirty="0">
                <a:solidFill>
                  <a:srgbClr val="E2EEFF"/>
                </a:solidFill>
                <a:effectLst/>
                <a:latin typeface="Google Sans"/>
              </a:rPr>
              <a:t>concerned with the storage and retrieval of data from a persistent store, such as a database</a:t>
            </a:r>
            <a:r>
              <a:rPr lang="en-US" b="0" i="0" dirty="0">
                <a:solidFill>
                  <a:srgbClr val="BDC1C6"/>
                </a:solidFill>
                <a:effectLst/>
                <a:latin typeface="Google Sans"/>
              </a:rPr>
              <a:t>.</a:t>
            </a:r>
          </a:p>
          <a:p>
            <a:endParaRPr lang="en-US" b="0" i="0" dirty="0">
              <a:solidFill>
                <a:srgbClr val="BDC1C6"/>
              </a:solidFill>
              <a:effectLst/>
              <a:latin typeface="Google Sans"/>
            </a:endParaRPr>
          </a:p>
          <a:p>
            <a:r>
              <a:rPr lang="en-US" b="0" i="0" dirty="0">
                <a:solidFill>
                  <a:srgbClr val="0A0A23"/>
                </a:solidFill>
                <a:effectLst/>
                <a:latin typeface="Lato" panose="020F0502020204030203" pitchFamily="34" charset="0"/>
              </a:rPr>
              <a:t>Don't just think in terms of writing to a file – it could be saving to a database, making an API call, or other stuff related to persistence.</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15</a:t>
            </a:fld>
            <a:endParaRPr lang="en-US"/>
          </a:p>
        </p:txBody>
      </p:sp>
    </p:spTree>
    <p:extLst>
      <p:ext uri="{BB962C8B-B14F-4D97-AF65-F5344CB8AC3E}">
        <p14:creationId xmlns:p14="http://schemas.microsoft.com/office/powerpoint/2010/main" val="229387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Now our class structure obeys the Single Responsibility Principle and every class is responsible for one aspect of our application. </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17</a:t>
            </a:fld>
            <a:endParaRPr lang="en-US"/>
          </a:p>
        </p:txBody>
      </p:sp>
    </p:spTree>
    <p:extLst>
      <p:ext uri="{BB962C8B-B14F-4D97-AF65-F5344CB8AC3E}">
        <p14:creationId xmlns:p14="http://schemas.microsoft.com/office/powerpoint/2010/main" val="6475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689F-D4C0-D99E-380F-8C1258DB2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74DE0-C1FB-C3C4-77B0-4CE9DAF34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BC7A0-DBB2-460A-1546-AE2BB150FDC3}"/>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DCC49A4D-59AF-BDB6-EA21-6E1BBA5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826A8-F7ED-A7E2-BF3F-31D8C42D6C52}"/>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27314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090E-7C60-CEFE-C32B-68FC8D4FC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79F49-11DA-19DF-3109-4C1B697B0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7C29F-74B6-DFE6-6312-0DC6BE18DD65}"/>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A02AF87E-687D-F719-1426-1DA88CBA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EA4BC-1020-B3E9-C7A2-9685EF73739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599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B40F3-546C-667A-F6C3-EF423C58B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92DE00-D771-F9FC-C382-43F5E1DE2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ADA8-6965-4EAB-4752-CC94DFDBDDE0}"/>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D3FBDF97-0346-49C1-0569-3B8E6FB3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63FC8-06D3-4FA9-656A-31D547CF120E}"/>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64041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1BA5-6CF4-8EA5-BC48-61B22F6B4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D3A2B-729F-A850-2BA8-171449243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5EA80-9CF5-A7F7-7553-5776479B6910}"/>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63BA63C4-E448-1596-3423-C63066E62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17BF-2597-7AB2-06F9-E7B758BE34C3}"/>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240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A0E7-C0FD-8B7B-BFA1-5424DA9E9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D01BD-60D4-F125-768E-F7774E203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AFDC9-819E-941B-B23A-A0ACEC23179A}"/>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712C612C-C171-84C5-EDA8-71480D218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9E1A-1654-DC7C-D05A-867BEAD6D12F}"/>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77108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CC86-98E1-1D8A-EB85-20D6F4626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E76B3-DB6E-5362-EA26-4BCE812CE8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EFB32-E1C4-7017-B738-705C5FDF6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EDA9C1-0EE9-860D-ABAC-89629B04D518}"/>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6" name="Footer Placeholder 5">
            <a:extLst>
              <a:ext uri="{FF2B5EF4-FFF2-40B4-BE49-F238E27FC236}">
                <a16:creationId xmlns:a16="http://schemas.microsoft.com/office/drawing/2014/main" id="{19CAF4D9-0F66-0AD5-4301-D87F04EC8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E6360-1C78-E426-9245-988E6F40BD6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72869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949-E625-A858-EB1A-0769DF29C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C47E2-EBCD-BBE9-A795-6B557F0D0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E055-BCFE-C620-4CD6-3A2574D47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4B23B-F6BD-675D-7424-DBE882EF3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2873-640D-CCEE-7980-8334CDEF4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F44DE-DD09-71BA-F4D0-BB5ED1E96F2F}"/>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8" name="Footer Placeholder 7">
            <a:extLst>
              <a:ext uri="{FF2B5EF4-FFF2-40B4-BE49-F238E27FC236}">
                <a16:creationId xmlns:a16="http://schemas.microsoft.com/office/drawing/2014/main" id="{C99283AA-7CE8-1D9F-F8C8-F3C86ECD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CF7AC-5C6D-8F57-7925-CC5D168D1EC1}"/>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1311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F153-E170-EE43-06CB-5DC6AC408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7DC4E-4E50-A85A-2B86-B578FBE429FD}"/>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4" name="Footer Placeholder 3">
            <a:extLst>
              <a:ext uri="{FF2B5EF4-FFF2-40B4-BE49-F238E27FC236}">
                <a16:creationId xmlns:a16="http://schemas.microsoft.com/office/drawing/2014/main" id="{69CE5DCA-5372-F373-60D3-E91D99523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483B50-F70D-FB80-53BF-4AB9E6FDA175}"/>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8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827C5-8D98-7120-318F-E4BBD47B9150}"/>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3" name="Footer Placeholder 2">
            <a:extLst>
              <a:ext uri="{FF2B5EF4-FFF2-40B4-BE49-F238E27FC236}">
                <a16:creationId xmlns:a16="http://schemas.microsoft.com/office/drawing/2014/main" id="{77A4BF18-4B31-F243-C238-79389E491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28FA4-BC50-6C86-6E66-8AC990502F77}"/>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5408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2C0-1E86-AAEC-1CBD-716A71FC5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1A2DA-F7EA-320B-0147-6656074D0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9BD3F-5C26-52CB-9A1C-981541C8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5494D-6C13-BE06-32CE-AF3A1C113AB5}"/>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6" name="Footer Placeholder 5">
            <a:extLst>
              <a:ext uri="{FF2B5EF4-FFF2-40B4-BE49-F238E27FC236}">
                <a16:creationId xmlns:a16="http://schemas.microsoft.com/office/drawing/2014/main" id="{7B33A25A-717B-337A-FF70-7199F8B2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70593-901C-A6BE-9C81-9CCA1382A4E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81458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94B0-5001-DA3A-68F3-872DA8A4C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B4E1E-D461-5388-A36F-9C1245548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4B52AA-47A5-D45A-AF66-AEA6DB4A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D7369-E96D-D0DA-AFB3-BF70D3303286}"/>
              </a:ext>
            </a:extLst>
          </p:cNvPr>
          <p:cNvSpPr>
            <a:spLocks noGrp="1"/>
          </p:cNvSpPr>
          <p:nvPr>
            <p:ph type="dt" sz="half" idx="10"/>
          </p:nvPr>
        </p:nvSpPr>
        <p:spPr/>
        <p:txBody>
          <a:bodyPr/>
          <a:lstStyle/>
          <a:p>
            <a:fld id="{59E7FBE7-F575-441E-8454-95D01B822D48}" type="datetimeFigureOut">
              <a:rPr lang="en-US" smtClean="0"/>
              <a:t>27-Oct-23</a:t>
            </a:fld>
            <a:endParaRPr lang="en-US"/>
          </a:p>
        </p:txBody>
      </p:sp>
      <p:sp>
        <p:nvSpPr>
          <p:cNvPr id="6" name="Footer Placeholder 5">
            <a:extLst>
              <a:ext uri="{FF2B5EF4-FFF2-40B4-BE49-F238E27FC236}">
                <a16:creationId xmlns:a16="http://schemas.microsoft.com/office/drawing/2014/main" id="{6888CECF-02FA-29A8-13A1-34BCE1601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821BA-D0D1-6F39-7E47-B06DA24010C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928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80D77-CFFC-DB46-6C09-F5D6080C0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047E6-A084-6C94-37E6-FCAF848A5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C7EA1-8E1E-636D-580F-3C016D5A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7FBE7-F575-441E-8454-95D01B822D48}" type="datetimeFigureOut">
              <a:rPr lang="en-US" smtClean="0"/>
              <a:t>27-Oct-23</a:t>
            </a:fld>
            <a:endParaRPr lang="en-US"/>
          </a:p>
        </p:txBody>
      </p:sp>
      <p:sp>
        <p:nvSpPr>
          <p:cNvPr id="5" name="Footer Placeholder 4">
            <a:extLst>
              <a:ext uri="{FF2B5EF4-FFF2-40B4-BE49-F238E27FC236}">
                <a16:creationId xmlns:a16="http://schemas.microsoft.com/office/drawing/2014/main" id="{02B6FCDA-C06F-45AE-27C9-ABF5286FD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CF8ED-DB02-1307-E07D-4509B3935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CF2F-7322-423B-A025-FF6F831A491F}" type="slidenum">
              <a:rPr lang="en-US" smtClean="0"/>
              <a:t>‹#›</a:t>
            </a:fld>
            <a:endParaRPr lang="en-US"/>
          </a:p>
        </p:txBody>
      </p:sp>
    </p:spTree>
    <p:extLst>
      <p:ext uri="{BB962C8B-B14F-4D97-AF65-F5344CB8AC3E}">
        <p14:creationId xmlns:p14="http://schemas.microsoft.com/office/powerpoint/2010/main" val="154707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95BC-6AF5-B658-E6BE-95CE03DF5FE5}"/>
              </a:ext>
            </a:extLst>
          </p:cNvPr>
          <p:cNvSpPr>
            <a:spLocks noGrp="1"/>
          </p:cNvSpPr>
          <p:nvPr>
            <p:ph type="ctrTitle"/>
          </p:nvPr>
        </p:nvSpPr>
        <p:spPr/>
        <p:txBody>
          <a:bodyPr/>
          <a:lstStyle/>
          <a:p>
            <a:r>
              <a:rPr lang="en-US" dirty="0"/>
              <a:t>SOLID Design Principles</a:t>
            </a:r>
          </a:p>
        </p:txBody>
      </p:sp>
      <p:sp>
        <p:nvSpPr>
          <p:cNvPr id="3" name="Subtitle 2">
            <a:extLst>
              <a:ext uri="{FF2B5EF4-FFF2-40B4-BE49-F238E27FC236}">
                <a16:creationId xmlns:a16="http://schemas.microsoft.com/office/drawing/2014/main" id="{8AA26A79-3261-ADA2-C4F6-260F26F24E0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629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5B10-3895-BC32-1378-8EBA43AD7FF8}"/>
              </a:ext>
            </a:extLst>
          </p:cNvPr>
          <p:cNvSpPr>
            <a:spLocks noGrp="1"/>
          </p:cNvSpPr>
          <p:nvPr>
            <p:ph type="title"/>
          </p:nvPr>
        </p:nvSpPr>
        <p:spPr/>
        <p:txBody>
          <a:bodyPr/>
          <a:lstStyle/>
          <a:p>
            <a:r>
              <a:rPr lang="en-US" dirty="0"/>
              <a:t>Symptom 2: Merges</a:t>
            </a:r>
          </a:p>
        </p:txBody>
      </p:sp>
      <p:sp>
        <p:nvSpPr>
          <p:cNvPr id="3" name="Content Placeholder 2">
            <a:extLst>
              <a:ext uri="{FF2B5EF4-FFF2-40B4-BE49-F238E27FC236}">
                <a16:creationId xmlns:a16="http://schemas.microsoft.com/office/drawing/2014/main" id="{C47C3989-7FC4-9909-F4CC-EBAACB1CE22B}"/>
              </a:ext>
            </a:extLst>
          </p:cNvPr>
          <p:cNvSpPr>
            <a:spLocks noGrp="1"/>
          </p:cNvSpPr>
          <p:nvPr>
            <p:ph idx="1"/>
          </p:nvPr>
        </p:nvSpPr>
        <p:spPr/>
        <p:txBody>
          <a:bodyPr>
            <a:normAutofit/>
          </a:bodyPr>
          <a:lstStyle/>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that the CTO’s team of DBAs decides that there should be a simple schema change to the Employee table of the database. </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also that the COO’s team of HR clerks decides that they need a change in the format of the hours report.</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Two different developers, possibly from two different teams, check out the Employee class and begin to make changes. Unfortunately, their changes collide. The result is a merge.</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 our example, the merge puts both the CTO and the COO at risk. It’s not inconceivable that the CFO could be affected as well.</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Once again, the way to avoid this problem is to separate code that supports different actors.</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9615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1591-0828-90D2-476E-591763CF3AD8}"/>
              </a:ext>
            </a:extLst>
          </p:cNvPr>
          <p:cNvSpPr>
            <a:spLocks noGrp="1"/>
          </p:cNvSpPr>
          <p:nvPr>
            <p:ph type="title"/>
          </p:nvPr>
        </p:nvSpPr>
        <p:spPr/>
        <p:txBody>
          <a:bodyPr/>
          <a:lstStyle/>
          <a:p>
            <a:r>
              <a:rPr lang="en-US" dirty="0"/>
              <a:t>Solution</a:t>
            </a:r>
            <a:br>
              <a:rPr lang="en-US" dirty="0"/>
            </a:br>
            <a:endParaRPr lang="en-US" dirty="0"/>
          </a:p>
        </p:txBody>
      </p:sp>
      <p:sp>
        <p:nvSpPr>
          <p:cNvPr id="3" name="Content Placeholder 2">
            <a:extLst>
              <a:ext uri="{FF2B5EF4-FFF2-40B4-BE49-F238E27FC236}">
                <a16:creationId xmlns:a16="http://schemas.microsoft.com/office/drawing/2014/main" id="{9B88A8CF-8F6B-C52F-EFC5-58512CED5AC6}"/>
              </a:ext>
            </a:extLst>
          </p:cNvPr>
          <p:cNvSpPr>
            <a:spLocks noGrp="1"/>
          </p:cNvSpPr>
          <p:nvPr>
            <p:ph idx="1"/>
          </p:nvPr>
        </p:nvSpPr>
        <p:spPr>
          <a:xfrm>
            <a:off x="838200" y="1212980"/>
            <a:ext cx="10515600" cy="4963983"/>
          </a:xfrm>
        </p:spPr>
        <p:txBody>
          <a:bodyPr>
            <a:normAutofit/>
          </a:bodyPr>
          <a:lstStyle/>
          <a:p>
            <a:pPr algn="l"/>
            <a:r>
              <a:rPr lang="en-US" sz="2000" dirty="0">
                <a:solidFill>
                  <a:srgbClr val="000000"/>
                </a:solidFill>
                <a:latin typeface="Lato" panose="020F0502020204030203" pitchFamily="34" charset="0"/>
                <a:ea typeface="Lato" panose="020F0502020204030203" pitchFamily="34" charset="0"/>
                <a:cs typeface="Lato" panose="020F0502020204030203" pitchFamily="34" charset="0"/>
              </a:rPr>
              <a:t>M</a:t>
            </a:r>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ost obvious way to solve the problem is to separate the data from the functions. </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share access to </a:t>
            </a:r>
            <a:r>
              <a:rPr lang="en-US" sz="2000"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EmployeeData</a:t>
            </a:r>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which is a simple data structure with no methods.</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Each class holds only the source code necessary for its particular function. </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are not allowed to know about each other. Thus, any accidental duplication is avoided.</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819857E-9D7A-FB54-7AA7-600F37B4A026}"/>
              </a:ext>
            </a:extLst>
          </p:cNvPr>
          <p:cNvPicPr>
            <a:picLocks noChangeAspect="1"/>
          </p:cNvPicPr>
          <p:nvPr/>
        </p:nvPicPr>
        <p:blipFill>
          <a:blip r:embed="rId2"/>
          <a:stretch>
            <a:fillRect/>
          </a:stretch>
        </p:blipFill>
        <p:spPr>
          <a:xfrm>
            <a:off x="3176861" y="3651154"/>
            <a:ext cx="6400313" cy="2925276"/>
          </a:xfrm>
          <a:prstGeom prst="rect">
            <a:avLst/>
          </a:prstGeom>
        </p:spPr>
      </p:pic>
    </p:spTree>
    <p:extLst>
      <p:ext uri="{BB962C8B-B14F-4D97-AF65-F5344CB8AC3E}">
        <p14:creationId xmlns:p14="http://schemas.microsoft.com/office/powerpoint/2010/main" val="336792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4FF8-59B9-4FC6-6641-EF6E0A32047F}"/>
              </a:ext>
            </a:extLst>
          </p:cNvPr>
          <p:cNvSpPr>
            <a:spLocks noGrp="1"/>
          </p:cNvSpPr>
          <p:nvPr>
            <p:ph type="title"/>
          </p:nvPr>
        </p:nvSpPr>
        <p:spPr/>
        <p:txBody>
          <a:bodyPr/>
          <a:lstStyle/>
          <a:p>
            <a:r>
              <a:rPr lang="en-US" dirty="0"/>
              <a:t>Bookstore Invoice Program</a:t>
            </a:r>
          </a:p>
        </p:txBody>
      </p:sp>
      <p:sp>
        <p:nvSpPr>
          <p:cNvPr id="3" name="Content Placeholder 2">
            <a:extLst>
              <a:ext uri="{FF2B5EF4-FFF2-40B4-BE49-F238E27FC236}">
                <a16:creationId xmlns:a16="http://schemas.microsoft.com/office/drawing/2014/main" id="{A9971551-C1E8-DEDA-DBAE-C8CDE51BEA7A}"/>
              </a:ext>
            </a:extLst>
          </p:cNvPr>
          <p:cNvSpPr>
            <a:spLocks noGrp="1"/>
          </p:cNvSpPr>
          <p:nvPr>
            <p:ph idx="1"/>
          </p:nvPr>
        </p:nvSpPr>
        <p:spPr>
          <a:xfrm>
            <a:off x="838200" y="1483567"/>
            <a:ext cx="10515600" cy="5243804"/>
          </a:xfrm>
        </p:spPr>
        <p:txBody>
          <a:bodyPr>
            <a:normAutofit fontScale="70000" lnSpcReduction="20000"/>
          </a:bodyPr>
          <a:lstStyle/>
          <a:p>
            <a:pPr marL="0" indent="0">
              <a:buNone/>
            </a:pPr>
            <a:r>
              <a:rPr lang="en-US" dirty="0"/>
              <a:t>class Book {</a:t>
            </a:r>
          </a:p>
          <a:p>
            <a:pPr marL="0" indent="0">
              <a:buNone/>
            </a:pPr>
            <a:r>
              <a:rPr lang="en-US" dirty="0"/>
              <a:t>	String name;</a:t>
            </a:r>
          </a:p>
          <a:p>
            <a:pPr marL="0" indent="0">
              <a:buNone/>
            </a:pPr>
            <a:r>
              <a:rPr lang="en-US" dirty="0"/>
              <a:t>	String </a:t>
            </a:r>
            <a:r>
              <a:rPr lang="en-US" dirty="0" err="1"/>
              <a:t>authorName</a:t>
            </a:r>
            <a:r>
              <a:rPr lang="en-US" dirty="0"/>
              <a:t>;</a:t>
            </a:r>
          </a:p>
          <a:p>
            <a:pPr marL="0" indent="0">
              <a:buNone/>
            </a:pPr>
            <a:r>
              <a:rPr lang="en-US" dirty="0"/>
              <a:t>	int year;</a:t>
            </a:r>
          </a:p>
          <a:p>
            <a:pPr marL="0" indent="0">
              <a:buNone/>
            </a:pPr>
            <a:r>
              <a:rPr lang="en-US" dirty="0"/>
              <a:t>	int price;</a:t>
            </a:r>
          </a:p>
          <a:p>
            <a:pPr marL="0" indent="0">
              <a:buNone/>
            </a:pPr>
            <a:r>
              <a:rPr lang="en-US" dirty="0"/>
              <a:t>	String </a:t>
            </a:r>
            <a:r>
              <a:rPr lang="en-US" dirty="0" err="1"/>
              <a:t>isbn</a:t>
            </a:r>
            <a:r>
              <a:rPr lang="en-US" dirty="0"/>
              <a:t>;</a:t>
            </a:r>
          </a:p>
          <a:p>
            <a:pPr marL="0" indent="0">
              <a:buNone/>
            </a:pPr>
            <a:endParaRPr lang="en-US" dirty="0"/>
          </a:p>
          <a:p>
            <a:pPr marL="0" indent="0">
              <a:buNone/>
            </a:pPr>
            <a:r>
              <a:rPr lang="en-US" dirty="0"/>
              <a:t>	public Book (String name, String </a:t>
            </a:r>
            <a:r>
              <a:rPr lang="en-US" dirty="0" err="1"/>
              <a:t>authorName</a:t>
            </a:r>
            <a:r>
              <a:rPr lang="en-US" dirty="0"/>
              <a:t>, int year, int price, String </a:t>
            </a:r>
            <a:r>
              <a:rPr lang="en-US" dirty="0" err="1"/>
              <a:t>isbn</a:t>
            </a:r>
            <a:r>
              <a:rPr lang="en-US" dirty="0"/>
              <a:t>) {</a:t>
            </a:r>
          </a:p>
          <a:p>
            <a:pPr marL="0" indent="0">
              <a:buNone/>
            </a:pPr>
            <a:r>
              <a:rPr lang="en-US" dirty="0"/>
              <a:t>		this.name = name;</a:t>
            </a:r>
          </a:p>
          <a:p>
            <a:pPr marL="0" indent="0">
              <a:buNone/>
            </a:pPr>
            <a:r>
              <a:rPr lang="en-US" dirty="0"/>
              <a:t>		</a:t>
            </a:r>
            <a:r>
              <a:rPr lang="en-US" dirty="0" err="1"/>
              <a:t>this.authorName</a:t>
            </a:r>
            <a:r>
              <a:rPr lang="en-US" dirty="0"/>
              <a:t> = </a:t>
            </a:r>
            <a:r>
              <a:rPr lang="en-US" dirty="0" err="1"/>
              <a:t>authorName</a:t>
            </a:r>
            <a:r>
              <a:rPr lang="en-US" dirty="0"/>
              <a:t>;</a:t>
            </a:r>
          </a:p>
          <a:p>
            <a:pPr marL="0" indent="0">
              <a:buNone/>
            </a:pPr>
            <a:r>
              <a:rPr lang="en-US" dirty="0"/>
              <a:t>		</a:t>
            </a:r>
            <a:r>
              <a:rPr lang="en-US" dirty="0" err="1"/>
              <a:t>this.year</a:t>
            </a:r>
            <a:r>
              <a:rPr lang="en-US" dirty="0"/>
              <a:t> = year;</a:t>
            </a:r>
          </a:p>
          <a:p>
            <a:pPr marL="0" indent="0">
              <a:buNone/>
            </a:pPr>
            <a:r>
              <a:rPr lang="en-US" dirty="0"/>
              <a:t>       		</a:t>
            </a:r>
            <a:r>
              <a:rPr lang="en-US" dirty="0" err="1"/>
              <a:t>this.price</a:t>
            </a:r>
            <a:r>
              <a:rPr lang="en-US" dirty="0"/>
              <a:t> = price;</a:t>
            </a:r>
          </a:p>
          <a:p>
            <a:pPr marL="0" indent="0">
              <a:buNone/>
            </a:pPr>
            <a:r>
              <a:rPr lang="en-US" dirty="0"/>
              <a:t>		</a:t>
            </a:r>
            <a:r>
              <a:rPr lang="en-US" dirty="0" err="1"/>
              <a:t>this.isbn</a:t>
            </a:r>
            <a:r>
              <a:rPr lang="en-US" dirty="0"/>
              <a:t> = </a:t>
            </a:r>
            <a:r>
              <a:rPr lang="en-US" dirty="0" err="1"/>
              <a:t>isbn</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0191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41CF4-D417-C665-DF30-223A491AFBBF}"/>
              </a:ext>
            </a:extLst>
          </p:cNvPr>
          <p:cNvSpPr>
            <a:spLocks noGrp="1"/>
          </p:cNvSpPr>
          <p:nvPr>
            <p:ph sz="half" idx="1"/>
          </p:nvPr>
        </p:nvSpPr>
        <p:spPr>
          <a:xfrm>
            <a:off x="426098" y="83976"/>
            <a:ext cx="5181600" cy="6522098"/>
          </a:xfrm>
          <a:ln>
            <a:solidFill>
              <a:schemeClr val="tx1"/>
            </a:solidFill>
            <a:prstDash val="solid"/>
          </a:ln>
        </p:spPr>
        <p:txBody>
          <a:bodyPr>
            <a:normAutofit/>
          </a:bodyPr>
          <a:lstStyle/>
          <a:p>
            <a:pPr marL="0" indent="0">
              <a:buNone/>
            </a:pPr>
            <a:r>
              <a:rPr lang="en-US" sz="1600" dirty="0"/>
              <a:t>public class Invoice {</a:t>
            </a:r>
          </a:p>
          <a:p>
            <a:pPr marL="0" indent="0">
              <a:buNone/>
            </a:pPr>
            <a:r>
              <a:rPr lang="en-US" sz="1600" dirty="0"/>
              <a:t>	private Book </a:t>
            </a:r>
            <a:r>
              <a:rPr lang="en-US" sz="1600" dirty="0" err="1"/>
              <a:t>book</a:t>
            </a:r>
            <a:r>
              <a:rPr lang="en-US" sz="1600" dirty="0"/>
              <a:t>;</a:t>
            </a:r>
          </a:p>
          <a:p>
            <a:pPr marL="0" indent="0">
              <a:buNone/>
            </a:pPr>
            <a:r>
              <a:rPr lang="en-US" sz="1600" dirty="0"/>
              <a:t>	private int quantity;</a:t>
            </a:r>
          </a:p>
          <a:p>
            <a:pPr marL="0" indent="0">
              <a:buNone/>
            </a:pPr>
            <a:r>
              <a:rPr lang="en-US" sz="1600" dirty="0"/>
              <a:t>	private double </a:t>
            </a:r>
            <a:r>
              <a:rPr lang="en-US" sz="1600" dirty="0" err="1"/>
              <a:t>discountRate</a:t>
            </a:r>
            <a:r>
              <a:rPr lang="en-US" sz="1600" dirty="0"/>
              <a:t>;</a:t>
            </a:r>
          </a:p>
          <a:p>
            <a:pPr marL="0" indent="0">
              <a:buNone/>
            </a:pPr>
            <a:r>
              <a:rPr lang="en-US" sz="1600" dirty="0"/>
              <a:t>	private double </a:t>
            </a:r>
            <a:r>
              <a:rPr lang="en-US" sz="1600" dirty="0" err="1"/>
              <a:t>taxRate</a:t>
            </a:r>
            <a:r>
              <a:rPr lang="en-US" sz="1600" dirty="0"/>
              <a:t>;</a:t>
            </a:r>
          </a:p>
          <a:p>
            <a:pPr marL="0" indent="0">
              <a:buNone/>
            </a:pPr>
            <a:r>
              <a:rPr lang="en-US" sz="1600" dirty="0"/>
              <a:t>	private double total;</a:t>
            </a:r>
          </a:p>
          <a:p>
            <a:pPr marL="0" indent="0">
              <a:buNone/>
            </a:pPr>
            <a:endParaRPr lang="en-US" sz="1600" dirty="0"/>
          </a:p>
          <a:p>
            <a:pPr marL="0" indent="0">
              <a:buNone/>
            </a:pPr>
            <a:r>
              <a:rPr lang="en-US" sz="1600" dirty="0"/>
              <a:t>public Invoice(Book </a:t>
            </a:r>
            <a:r>
              <a:rPr lang="en-US" sz="1600" dirty="0" err="1"/>
              <a:t>book</a:t>
            </a:r>
            <a:r>
              <a:rPr lang="en-US" sz="1600" dirty="0"/>
              <a:t>, int quantity, double </a:t>
            </a:r>
            <a:r>
              <a:rPr lang="en-US" sz="1600" dirty="0" err="1"/>
              <a:t>discountRate</a:t>
            </a:r>
            <a:r>
              <a:rPr lang="en-US" sz="1600" dirty="0"/>
              <a:t>, double </a:t>
            </a:r>
            <a:r>
              <a:rPr lang="en-US" sz="1600" dirty="0" err="1"/>
              <a:t>taxRate</a:t>
            </a:r>
            <a:r>
              <a:rPr lang="en-US" sz="1600" dirty="0"/>
              <a:t>) </a:t>
            </a:r>
          </a:p>
          <a:p>
            <a:pPr marL="0" indent="0">
              <a:buNone/>
            </a:pPr>
            <a:r>
              <a:rPr lang="en-US" sz="1600" dirty="0"/>
              <a:t>{</a:t>
            </a:r>
          </a:p>
          <a:p>
            <a:pPr marL="0" indent="0">
              <a:buNone/>
            </a:pPr>
            <a:r>
              <a:rPr lang="en-US" sz="1600" dirty="0"/>
              <a:t>	</a:t>
            </a:r>
            <a:r>
              <a:rPr lang="en-US" sz="1600" dirty="0" err="1"/>
              <a:t>this.book</a:t>
            </a:r>
            <a:r>
              <a:rPr lang="en-US" sz="1600" dirty="0"/>
              <a:t> = book;</a:t>
            </a:r>
          </a:p>
          <a:p>
            <a:pPr marL="0" indent="0">
              <a:buNone/>
            </a:pPr>
            <a:r>
              <a:rPr lang="en-US" sz="1600" dirty="0"/>
              <a:t>	</a:t>
            </a:r>
            <a:r>
              <a:rPr lang="en-US" sz="1600" dirty="0" err="1"/>
              <a:t>this.quantity</a:t>
            </a:r>
            <a:r>
              <a:rPr lang="en-US" sz="1600" dirty="0"/>
              <a:t> = quantity;</a:t>
            </a:r>
          </a:p>
          <a:p>
            <a:pPr marL="0" indent="0">
              <a:buNone/>
            </a:pPr>
            <a:r>
              <a:rPr lang="en-US" sz="1600" dirty="0"/>
              <a:t>	</a:t>
            </a:r>
            <a:r>
              <a:rPr lang="en-US" sz="1600" dirty="0" err="1"/>
              <a:t>this.discountRate</a:t>
            </a:r>
            <a:r>
              <a:rPr lang="en-US" sz="1600" dirty="0"/>
              <a:t> = </a:t>
            </a:r>
            <a:r>
              <a:rPr lang="en-US" sz="1600" dirty="0" err="1"/>
              <a:t>discountRate</a:t>
            </a:r>
            <a:r>
              <a:rPr lang="en-US" sz="1600" dirty="0"/>
              <a:t>;</a:t>
            </a:r>
          </a:p>
          <a:p>
            <a:pPr marL="0" indent="0">
              <a:buNone/>
            </a:pPr>
            <a:r>
              <a:rPr lang="en-US" sz="1600" dirty="0"/>
              <a:t>	</a:t>
            </a:r>
            <a:r>
              <a:rPr lang="en-US" sz="1600" dirty="0" err="1"/>
              <a:t>this.taxRate</a:t>
            </a:r>
            <a:r>
              <a:rPr lang="en-US" sz="1600" dirty="0"/>
              <a:t> = </a:t>
            </a:r>
            <a:r>
              <a:rPr lang="en-US" sz="1600" dirty="0" err="1"/>
              <a:t>taxRate</a:t>
            </a:r>
            <a:r>
              <a:rPr lang="en-US" sz="1600" dirty="0"/>
              <a:t>;</a:t>
            </a:r>
          </a:p>
          <a:p>
            <a:pPr marL="0" indent="0">
              <a:buNone/>
            </a:pPr>
            <a:r>
              <a:rPr lang="en-US" sz="1600" dirty="0"/>
              <a:t>	</a:t>
            </a:r>
            <a:r>
              <a:rPr lang="en-US" sz="1600" dirty="0" err="1"/>
              <a:t>this.total</a:t>
            </a:r>
            <a:r>
              <a:rPr lang="en-US" sz="1600" dirty="0"/>
              <a:t> = </a:t>
            </a:r>
            <a:r>
              <a:rPr lang="en-US" sz="1600" dirty="0" err="1"/>
              <a:t>this.calculateTotal</a:t>
            </a:r>
            <a:r>
              <a:rPr lang="en-US" sz="1600" dirty="0"/>
              <a:t>();</a:t>
            </a:r>
          </a:p>
          <a:p>
            <a:pPr marL="0" indent="0">
              <a:buNone/>
            </a:pPr>
            <a:r>
              <a:rPr lang="en-US" sz="1600" dirty="0"/>
              <a:t>}</a:t>
            </a:r>
          </a:p>
          <a:p>
            <a:endParaRPr lang="en-US" dirty="0"/>
          </a:p>
        </p:txBody>
      </p:sp>
      <p:sp>
        <p:nvSpPr>
          <p:cNvPr id="4" name="Content Placeholder 3">
            <a:extLst>
              <a:ext uri="{FF2B5EF4-FFF2-40B4-BE49-F238E27FC236}">
                <a16:creationId xmlns:a16="http://schemas.microsoft.com/office/drawing/2014/main" id="{8DA52EC4-719C-B64E-0A30-B739A41B8D8D}"/>
              </a:ext>
            </a:extLst>
          </p:cNvPr>
          <p:cNvSpPr>
            <a:spLocks noGrp="1"/>
          </p:cNvSpPr>
          <p:nvPr>
            <p:ph sz="half" idx="2"/>
          </p:nvPr>
        </p:nvSpPr>
        <p:spPr>
          <a:xfrm>
            <a:off x="5794310" y="83976"/>
            <a:ext cx="6251510" cy="6606073"/>
          </a:xfrm>
          <a:ln>
            <a:solidFill>
              <a:schemeClr val="tx1"/>
            </a:solidFill>
            <a:prstDash val="solid"/>
          </a:ln>
        </p:spPr>
        <p:txBody>
          <a:bodyPr>
            <a:noAutofit/>
          </a:bodyPr>
          <a:lstStyle/>
          <a:p>
            <a:pPr marL="0" indent="0">
              <a:buNone/>
            </a:pPr>
            <a:r>
              <a:rPr lang="en-US" sz="1600" dirty="0"/>
              <a:t>public double </a:t>
            </a:r>
            <a:r>
              <a:rPr lang="en-US" sz="1600" dirty="0" err="1"/>
              <a:t>calculateTotal</a:t>
            </a:r>
            <a:r>
              <a:rPr lang="en-US" sz="1600" dirty="0"/>
              <a:t>()  {</a:t>
            </a:r>
          </a:p>
          <a:p>
            <a:pPr marL="0" indent="0">
              <a:buNone/>
            </a:pPr>
            <a:r>
              <a:rPr lang="en-US" sz="1600" dirty="0"/>
              <a:t>double price = ((</a:t>
            </a:r>
            <a:r>
              <a:rPr lang="en-US" sz="1600" dirty="0" err="1"/>
              <a:t>book.price</a:t>
            </a:r>
            <a:r>
              <a:rPr lang="en-US" sz="1600" dirty="0"/>
              <a:t> - </a:t>
            </a:r>
            <a:r>
              <a:rPr lang="en-US" sz="1600" dirty="0" err="1"/>
              <a:t>book.price</a:t>
            </a:r>
            <a:r>
              <a:rPr lang="en-US" sz="1600" dirty="0"/>
              <a:t> * </a:t>
            </a:r>
            <a:r>
              <a:rPr lang="en-US" sz="1600" dirty="0" err="1"/>
              <a:t>discountRate</a:t>
            </a:r>
            <a:r>
              <a:rPr lang="en-US" sz="1600" dirty="0"/>
              <a:t>) * </a:t>
            </a:r>
            <a:r>
              <a:rPr lang="en-US" sz="1600" dirty="0" err="1"/>
              <a:t>this.quantity</a:t>
            </a:r>
            <a:r>
              <a:rPr lang="en-US" sz="1600" dirty="0"/>
              <a:t>);</a:t>
            </a:r>
          </a:p>
          <a:p>
            <a:pPr marL="0" indent="0">
              <a:buNone/>
            </a:pPr>
            <a:r>
              <a:rPr lang="en-US" sz="1600" dirty="0"/>
              <a:t>double </a:t>
            </a:r>
            <a:r>
              <a:rPr lang="en-US" sz="1600" dirty="0" err="1"/>
              <a:t>priceWithTaxes</a:t>
            </a:r>
            <a:r>
              <a:rPr lang="en-US" sz="1600" dirty="0"/>
              <a:t> = price * (1 + </a:t>
            </a:r>
            <a:r>
              <a:rPr lang="en-US" sz="1600" dirty="0" err="1"/>
              <a:t>taxRate</a:t>
            </a:r>
            <a:r>
              <a:rPr lang="en-US" sz="1600" dirty="0"/>
              <a:t>);</a:t>
            </a:r>
          </a:p>
          <a:p>
            <a:pPr marL="0" indent="0">
              <a:buNone/>
            </a:pPr>
            <a:r>
              <a:rPr lang="en-US" sz="1600" dirty="0"/>
              <a:t>return </a:t>
            </a:r>
            <a:r>
              <a:rPr lang="en-US" sz="1600" dirty="0" err="1"/>
              <a:t>priceWithTaxes</a:t>
            </a:r>
            <a:r>
              <a:rPr lang="en-US" sz="1600" dirty="0"/>
              <a:t>;</a:t>
            </a:r>
          </a:p>
          <a:p>
            <a:pPr marL="0" indent="0">
              <a:buNone/>
            </a:pPr>
            <a:r>
              <a:rPr lang="en-US" sz="1600" dirty="0"/>
              <a:t>}</a:t>
            </a:r>
          </a:p>
          <a:p>
            <a:pPr marL="0" indent="0">
              <a:buNone/>
            </a:pPr>
            <a:endParaRPr lang="en-US" sz="1600" dirty="0"/>
          </a:p>
          <a:p>
            <a:pPr marL="0" indent="0">
              <a:buNone/>
            </a:pPr>
            <a:r>
              <a:rPr lang="en-US" sz="1600" dirty="0"/>
              <a:t>public void </a:t>
            </a:r>
            <a:r>
              <a:rPr lang="en-US" sz="1600" dirty="0" err="1"/>
              <a:t>printInvoice</a:t>
            </a:r>
            <a:r>
              <a:rPr lang="en-US" sz="1600" dirty="0"/>
              <a:t>() {</a:t>
            </a:r>
          </a:p>
          <a:p>
            <a:pPr marL="0" indent="0">
              <a:buNone/>
            </a:pPr>
            <a:r>
              <a:rPr lang="en-US" sz="1600" dirty="0" err="1"/>
              <a:t>System.out.println</a:t>
            </a:r>
            <a:r>
              <a:rPr lang="en-US" sz="1600" dirty="0"/>
              <a:t>(quantity + "x " + book.name + " " + </a:t>
            </a:r>
            <a:r>
              <a:rPr lang="en-US" sz="1600" dirty="0" err="1"/>
              <a:t>book.price</a:t>
            </a:r>
            <a:r>
              <a:rPr lang="en-US" sz="1600" dirty="0"/>
              <a:t> + "$");</a:t>
            </a:r>
          </a:p>
          <a:p>
            <a:pPr marL="0" indent="0">
              <a:buNone/>
            </a:pPr>
            <a:r>
              <a:rPr lang="en-US" sz="1600" dirty="0" err="1"/>
              <a:t>System.out.println</a:t>
            </a:r>
            <a:r>
              <a:rPr lang="en-US" sz="1600" dirty="0"/>
              <a:t>("Discount Rate: " + </a:t>
            </a:r>
            <a:r>
              <a:rPr lang="en-US" sz="1600" dirty="0" err="1"/>
              <a:t>discountRate</a:t>
            </a:r>
            <a:r>
              <a:rPr lang="en-US" sz="1600" dirty="0"/>
              <a:t>);</a:t>
            </a:r>
          </a:p>
          <a:p>
            <a:pPr marL="0" indent="0">
              <a:buNone/>
            </a:pPr>
            <a:r>
              <a:rPr lang="en-US" sz="1600" dirty="0" err="1"/>
              <a:t>System.out.println</a:t>
            </a:r>
            <a:r>
              <a:rPr lang="en-US" sz="1600" dirty="0"/>
              <a:t>("Tax Rate: " + </a:t>
            </a:r>
            <a:r>
              <a:rPr lang="en-US" sz="1600" dirty="0" err="1"/>
              <a:t>taxRate</a:t>
            </a:r>
            <a:r>
              <a:rPr lang="en-US" sz="1600" dirty="0"/>
              <a:t>);</a:t>
            </a:r>
          </a:p>
          <a:p>
            <a:pPr marL="0" indent="0">
              <a:buNone/>
            </a:pPr>
            <a:r>
              <a:rPr lang="en-US" sz="1600" dirty="0" err="1"/>
              <a:t>System.out.println</a:t>
            </a:r>
            <a:r>
              <a:rPr lang="en-US" sz="1600" dirty="0"/>
              <a:t>("Total: " + total);</a:t>
            </a:r>
          </a:p>
          <a:p>
            <a:pPr marL="0" indent="0">
              <a:buNone/>
            </a:pPr>
            <a:r>
              <a:rPr lang="en-US" sz="1600" dirty="0"/>
              <a:t>}</a:t>
            </a:r>
          </a:p>
          <a:p>
            <a:pPr marL="0" indent="0">
              <a:buNone/>
            </a:pPr>
            <a:endParaRPr lang="en-US" sz="1600" dirty="0"/>
          </a:p>
          <a:p>
            <a:pPr marL="0" indent="0">
              <a:buNone/>
            </a:pPr>
            <a:r>
              <a:rPr lang="en-US" sz="1600" dirty="0"/>
              <a:t>public void </a:t>
            </a:r>
            <a:r>
              <a:rPr lang="en-US" sz="1600" dirty="0" err="1"/>
              <a:t>saveToFile</a:t>
            </a:r>
            <a:r>
              <a:rPr lang="en-US" sz="1600" dirty="0"/>
              <a:t>(String filename)  {</a:t>
            </a:r>
          </a:p>
          <a:p>
            <a:pPr marL="0" indent="0">
              <a:buNone/>
            </a:pPr>
            <a:r>
              <a:rPr lang="en-US" sz="1600" dirty="0"/>
              <a:t>// Creates a file with given name and writes the invoice</a:t>
            </a:r>
          </a:p>
          <a:p>
            <a:pPr marL="0" indent="0">
              <a:buNone/>
            </a:pPr>
            <a:r>
              <a:rPr lang="en-US" sz="1600" dirty="0"/>
              <a:t>}</a:t>
            </a:r>
          </a:p>
          <a:p>
            <a:pPr marL="0" indent="0">
              <a:buNone/>
            </a:pPr>
            <a:r>
              <a:rPr lang="en-US" sz="1600" dirty="0"/>
              <a:t>}</a:t>
            </a:r>
          </a:p>
        </p:txBody>
      </p:sp>
    </p:spTree>
    <p:extLst>
      <p:ext uri="{BB962C8B-B14F-4D97-AF65-F5344CB8AC3E}">
        <p14:creationId xmlns:p14="http://schemas.microsoft.com/office/powerpoint/2010/main" val="264581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DF08-3D7E-BBBA-2DAC-039913A57096}"/>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Invoice Class contains some fields about invoicing and 3 methods:</a:t>
            </a:r>
          </a:p>
          <a:p>
            <a:pPr algn="l" fontAlgn="base">
              <a:buFont typeface="Wingdings" panose="05000000000000000000" pitchFamily="2" charset="2"/>
              <a:buChar char="Ø"/>
            </a:pPr>
            <a:r>
              <a:rPr lang="en-US" b="1" i="0" dirty="0" err="1">
                <a:solidFill>
                  <a:srgbClr val="0A0A23"/>
                </a:solidFill>
                <a:effectLst/>
                <a:latin typeface="inherit"/>
              </a:rPr>
              <a:t>calculateTotal</a:t>
            </a:r>
            <a:r>
              <a:rPr lang="en-US" b="1" i="0" dirty="0">
                <a:solidFill>
                  <a:srgbClr val="0A0A23"/>
                </a:solidFill>
                <a:effectLst/>
                <a:latin typeface="inherit"/>
              </a:rPr>
              <a:t> </a:t>
            </a:r>
            <a:r>
              <a:rPr lang="en-US" b="0" i="0" dirty="0">
                <a:solidFill>
                  <a:srgbClr val="0A0A23"/>
                </a:solidFill>
                <a:effectLst/>
                <a:latin typeface="inherit"/>
              </a:rPr>
              <a:t>method, which calculates the total price</a:t>
            </a:r>
          </a:p>
          <a:p>
            <a:pPr algn="l" fontAlgn="base">
              <a:buFont typeface="Wingdings" panose="05000000000000000000" pitchFamily="2" charset="2"/>
              <a:buChar char="Ø"/>
            </a:pPr>
            <a:r>
              <a:rPr lang="en-US" b="1" i="0" dirty="0" err="1">
                <a:solidFill>
                  <a:srgbClr val="0A0A23"/>
                </a:solidFill>
                <a:effectLst/>
                <a:latin typeface="inherit"/>
              </a:rPr>
              <a:t>printInvoice</a:t>
            </a:r>
            <a:r>
              <a:rPr lang="en-US" b="0" i="0" dirty="0">
                <a:solidFill>
                  <a:srgbClr val="0A0A23"/>
                </a:solidFill>
                <a:effectLst/>
                <a:latin typeface="inherit"/>
              </a:rPr>
              <a:t> method, that should print the invoice to console</a:t>
            </a:r>
          </a:p>
          <a:p>
            <a:pPr algn="l" fontAlgn="base">
              <a:buFont typeface="Wingdings" panose="05000000000000000000" pitchFamily="2" charset="2"/>
              <a:buChar char="Ø"/>
            </a:pP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inherit"/>
              </a:rPr>
              <a:t>method, responsible for writing the invoice to a file</a:t>
            </a:r>
          </a:p>
          <a:p>
            <a:pPr algn="l" fontAlgn="base"/>
            <a:endParaRPr lang="en-US" b="0" i="0" dirty="0">
              <a:solidFill>
                <a:srgbClr val="0A0A23"/>
              </a:solidFill>
              <a:effectLst/>
              <a:latin typeface="Lato" panose="020F0502020204030203" pitchFamily="34" charset="0"/>
            </a:endParaRPr>
          </a:p>
          <a:p>
            <a:pPr algn="l" fontAlgn="base"/>
            <a:r>
              <a:rPr lang="en-US" dirty="0">
                <a:solidFill>
                  <a:srgbClr val="0A0A23"/>
                </a:solidFill>
                <a:latin typeface="Lato" panose="020F0502020204030203" pitchFamily="34" charset="0"/>
              </a:rPr>
              <a:t>W</a:t>
            </a:r>
            <a:r>
              <a:rPr lang="en-US" b="0" i="0" dirty="0">
                <a:solidFill>
                  <a:srgbClr val="0A0A23"/>
                </a:solidFill>
                <a:effectLst/>
                <a:latin typeface="Lato" panose="020F0502020204030203" pitchFamily="34" charset="0"/>
              </a:rPr>
              <a:t>hat is wrong with this class design?</a:t>
            </a:r>
            <a:endParaRPr lang="en-US" b="0" i="0" dirty="0">
              <a:solidFill>
                <a:srgbClr val="0A0A23"/>
              </a:solidFill>
              <a:effectLst/>
              <a:latin typeface="inherit"/>
            </a:endParaRPr>
          </a:p>
          <a:p>
            <a:endParaRPr lang="en-US" dirty="0"/>
          </a:p>
        </p:txBody>
      </p:sp>
    </p:spTree>
    <p:extLst>
      <p:ext uri="{BB962C8B-B14F-4D97-AF65-F5344CB8AC3E}">
        <p14:creationId xmlns:p14="http://schemas.microsoft.com/office/powerpoint/2010/main" val="321545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FC57-4655-27CB-8337-FB389E892A44}"/>
              </a:ext>
            </a:extLst>
          </p:cNvPr>
          <p:cNvSpPr>
            <a:spLocks noGrp="1"/>
          </p:cNvSpPr>
          <p:nvPr>
            <p:ph type="title"/>
          </p:nvPr>
        </p:nvSpPr>
        <p:spPr/>
        <p:txBody>
          <a:bodyPr/>
          <a:lstStyle/>
          <a:p>
            <a:r>
              <a:rPr lang="en-US" dirty="0"/>
              <a:t>Violations of SRP</a:t>
            </a:r>
          </a:p>
        </p:txBody>
      </p:sp>
      <p:sp>
        <p:nvSpPr>
          <p:cNvPr id="3" name="Content Placeholder 2">
            <a:extLst>
              <a:ext uri="{FF2B5EF4-FFF2-40B4-BE49-F238E27FC236}">
                <a16:creationId xmlns:a16="http://schemas.microsoft.com/office/drawing/2014/main" id="{61E6967F-6FF6-B30D-5643-C2BC1AA279FF}"/>
              </a:ext>
            </a:extLst>
          </p:cNvPr>
          <p:cNvSpPr>
            <a:spLocks noGrp="1"/>
          </p:cNvSpPr>
          <p:nvPr>
            <p:ph idx="1"/>
          </p:nvPr>
        </p:nvSpPr>
        <p:spPr/>
        <p:txBody>
          <a:bodyPr>
            <a:normAutofit lnSpcReduction="10000"/>
          </a:bodyPr>
          <a:lstStyle/>
          <a:p>
            <a:pPr algn="l" fontAlgn="base"/>
            <a:r>
              <a:rPr lang="en-US" b="0" i="0" dirty="0">
                <a:solidFill>
                  <a:srgbClr val="0A0A23"/>
                </a:solidFill>
                <a:effectLst/>
                <a:latin typeface="Lato" panose="020F0502020204030203" pitchFamily="34" charset="0"/>
              </a:rPr>
              <a:t>The first violation is the </a:t>
            </a:r>
            <a:r>
              <a:rPr lang="en-US" b="1" i="0" dirty="0" err="1">
                <a:solidFill>
                  <a:srgbClr val="0A0A23"/>
                </a:solidFill>
                <a:effectLst/>
                <a:latin typeface="inherit"/>
              </a:rPr>
              <a:t>printInvoice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which contains our printing logic. The SRP states that our class should only have a single reason to change, and that reason should be a change in the invoice calculation for our class.</a:t>
            </a:r>
          </a:p>
          <a:p>
            <a:pPr algn="l" fontAlgn="base"/>
            <a:r>
              <a:rPr lang="en-US" b="0" i="0" dirty="0">
                <a:solidFill>
                  <a:srgbClr val="0A0A23"/>
                </a:solidFill>
                <a:effectLst/>
                <a:latin typeface="Lato" panose="020F0502020204030203" pitchFamily="34" charset="0"/>
              </a:rPr>
              <a:t>But in this architecture, if we wanted to change the printing format, we would need to change the class. This is why we should not have printing logic mixed with business logic in the same class.</a:t>
            </a:r>
          </a:p>
          <a:p>
            <a:pPr algn="l" fontAlgn="base"/>
            <a:r>
              <a:rPr lang="en-US" b="0" i="0" dirty="0">
                <a:solidFill>
                  <a:srgbClr val="0A0A23"/>
                </a:solidFill>
                <a:effectLst/>
                <a:latin typeface="Lato" panose="020F0502020204030203" pitchFamily="34" charset="0"/>
              </a:rPr>
              <a:t>There is another method that violates the SRP in our class: the </a:t>
            </a: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It is also an extremely common mistake to mix persistence logic with business logic.</a:t>
            </a:r>
          </a:p>
          <a:p>
            <a:endParaRPr lang="en-US" dirty="0"/>
          </a:p>
        </p:txBody>
      </p:sp>
    </p:spTree>
    <p:extLst>
      <p:ext uri="{BB962C8B-B14F-4D97-AF65-F5344CB8AC3E}">
        <p14:creationId xmlns:p14="http://schemas.microsoft.com/office/powerpoint/2010/main" val="23271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F60-1D03-E708-A747-07A4CC8AF22B}"/>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617E724-BA0B-CC2B-70A5-1D982391703F}"/>
              </a:ext>
            </a:extLst>
          </p:cNvPr>
          <p:cNvSpPr>
            <a:spLocks noGrp="1"/>
          </p:cNvSpPr>
          <p:nvPr>
            <p:ph idx="1"/>
          </p:nvPr>
        </p:nvSpPr>
        <p:spPr/>
        <p:txBody>
          <a:bodyPr/>
          <a:lstStyle/>
          <a:p>
            <a:r>
              <a:rPr lang="en-US" b="0" i="0" dirty="0">
                <a:solidFill>
                  <a:srgbClr val="0A0A23"/>
                </a:solidFill>
                <a:effectLst/>
                <a:latin typeface="Lato" panose="020F0502020204030203" pitchFamily="34" charset="0"/>
              </a:rPr>
              <a:t>We can create new classes for our printing and persistence logic so we will no longer need to modify the invoice class for those purposes.</a:t>
            </a:r>
            <a:endParaRPr lang="en-US" dirty="0"/>
          </a:p>
        </p:txBody>
      </p:sp>
    </p:spTree>
    <p:extLst>
      <p:ext uri="{BB962C8B-B14F-4D97-AF65-F5344CB8AC3E}">
        <p14:creationId xmlns:p14="http://schemas.microsoft.com/office/powerpoint/2010/main" val="12533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A6EF-56DD-E6BE-3ACD-44C396E1F5B1}"/>
              </a:ext>
            </a:extLst>
          </p:cNvPr>
          <p:cNvSpPr>
            <a:spLocks noGrp="1"/>
          </p:cNvSpPr>
          <p:nvPr>
            <p:ph type="title"/>
          </p:nvPr>
        </p:nvSpPr>
        <p:spPr/>
        <p:txBody>
          <a:bodyPr/>
          <a:lstStyle/>
          <a:p>
            <a:r>
              <a:rPr lang="en-US" dirty="0"/>
              <a:t>How to Fix?</a:t>
            </a:r>
            <a:br>
              <a:rPr lang="en-US" dirty="0"/>
            </a:br>
            <a:endParaRPr lang="en-US" dirty="0"/>
          </a:p>
        </p:txBody>
      </p:sp>
      <p:sp>
        <p:nvSpPr>
          <p:cNvPr id="3" name="Content Placeholder 2">
            <a:extLst>
              <a:ext uri="{FF2B5EF4-FFF2-40B4-BE49-F238E27FC236}">
                <a16:creationId xmlns:a16="http://schemas.microsoft.com/office/drawing/2014/main" id="{8D577E7D-38DC-F9CD-A3BF-8B06874E8E02}"/>
              </a:ext>
            </a:extLst>
          </p:cNvPr>
          <p:cNvSpPr>
            <a:spLocks noGrp="1"/>
          </p:cNvSpPr>
          <p:nvPr>
            <p:ph sz="half" idx="1"/>
          </p:nvPr>
        </p:nvSpPr>
        <p:spPr>
          <a:xfrm>
            <a:off x="233265" y="1399592"/>
            <a:ext cx="5786535" cy="5178490"/>
          </a:xfrm>
          <a:ln>
            <a:solidFill>
              <a:schemeClr val="tx1"/>
            </a:solidFill>
            <a:prstDash val="solid"/>
          </a:ln>
        </p:spPr>
        <p:txBody>
          <a:bodyPr>
            <a:noAutofit/>
          </a:bodyPr>
          <a:lstStyle/>
          <a:p>
            <a:pPr marL="0" indent="0">
              <a:buNone/>
            </a:pPr>
            <a:r>
              <a:rPr lang="en-US" sz="1600" dirty="0"/>
              <a:t>public class </a:t>
            </a:r>
            <a:r>
              <a:rPr lang="en-US" sz="1600" dirty="0" err="1"/>
              <a:t>InvoicePrinter</a:t>
            </a:r>
            <a:r>
              <a:rPr lang="en-US" sz="1600" dirty="0"/>
              <a:t> {</a:t>
            </a:r>
          </a:p>
          <a:p>
            <a:pPr marL="0" indent="0">
              <a:buNone/>
            </a:pPr>
            <a:r>
              <a:rPr lang="en-US" sz="1600" dirty="0"/>
              <a:t>    private Invoice </a:t>
            </a:r>
            <a:r>
              <a:rPr lang="en-US" sz="1600" dirty="0" err="1"/>
              <a:t>invoice</a:t>
            </a:r>
            <a:r>
              <a:rPr lang="en-US" sz="1600" dirty="0"/>
              <a:t>;</a:t>
            </a:r>
          </a:p>
          <a:p>
            <a:pPr marL="0" indent="0">
              <a:buNone/>
            </a:pPr>
            <a:endParaRPr lang="en-US" sz="1600" dirty="0"/>
          </a:p>
          <a:p>
            <a:pPr marL="0" indent="0">
              <a:buNone/>
            </a:pPr>
            <a:r>
              <a:rPr lang="en-US" sz="1600" dirty="0"/>
              <a:t>    public </a:t>
            </a:r>
            <a:r>
              <a:rPr lang="en-US" sz="1600" dirty="0" err="1"/>
              <a:t>InvoicePrinter</a:t>
            </a:r>
            <a:r>
              <a:rPr lang="en-US" sz="1600" dirty="0"/>
              <a:t>(Invoice invoice) {</a:t>
            </a:r>
          </a:p>
          <a:p>
            <a:pPr marL="0" indent="0">
              <a:buNone/>
            </a:pPr>
            <a:r>
              <a:rPr lang="en-US" sz="1600" dirty="0"/>
              <a:t>        </a:t>
            </a:r>
            <a:r>
              <a:rPr lang="en-US" sz="1600" dirty="0" err="1"/>
              <a:t>this.invoice</a:t>
            </a:r>
            <a:r>
              <a:rPr lang="en-US" sz="1600" dirty="0"/>
              <a:t> = invoice;</a:t>
            </a:r>
          </a:p>
          <a:p>
            <a:pPr marL="0" indent="0">
              <a:buNone/>
            </a:pPr>
            <a:r>
              <a:rPr lang="en-US" sz="1600" dirty="0"/>
              <a:t>    }</a:t>
            </a:r>
          </a:p>
          <a:p>
            <a:pPr marL="0" indent="0">
              <a:buNone/>
            </a:pPr>
            <a:endParaRPr lang="en-US" sz="1600" dirty="0"/>
          </a:p>
          <a:p>
            <a:pPr marL="0" indent="0">
              <a:buNone/>
            </a:pPr>
            <a:r>
              <a:rPr lang="en-US" sz="1600" dirty="0"/>
              <a:t>    public void print() {</a:t>
            </a:r>
          </a:p>
          <a:p>
            <a:pPr marL="0" indent="0">
              <a:buNone/>
            </a:pPr>
            <a:r>
              <a:rPr lang="en-US" sz="1600" dirty="0"/>
              <a:t>        </a:t>
            </a:r>
            <a:r>
              <a:rPr lang="en-US" sz="1600" dirty="0" err="1"/>
              <a:t>System.out.println</a:t>
            </a:r>
            <a:r>
              <a:rPr lang="en-US" sz="1600" dirty="0"/>
              <a:t>(</a:t>
            </a:r>
            <a:r>
              <a:rPr lang="en-US" sz="1600" dirty="0" err="1"/>
              <a:t>invoice.quantity</a:t>
            </a:r>
            <a:r>
              <a:rPr lang="en-US" sz="1600" dirty="0"/>
              <a:t> + "x " + invoice.book.name + " " +  </a:t>
            </a:r>
            <a:r>
              <a:rPr lang="en-US" sz="1600" dirty="0" err="1"/>
              <a:t>invoice.book.price</a:t>
            </a:r>
            <a:r>
              <a:rPr lang="en-US" sz="1600" dirty="0"/>
              <a:t> + " $");</a:t>
            </a:r>
          </a:p>
          <a:p>
            <a:pPr marL="0" indent="0">
              <a:buNone/>
            </a:pPr>
            <a:r>
              <a:rPr lang="en-US" sz="1600" dirty="0"/>
              <a:t>        </a:t>
            </a:r>
            <a:r>
              <a:rPr lang="en-US" sz="1600" dirty="0" err="1"/>
              <a:t>System.out.println</a:t>
            </a:r>
            <a:r>
              <a:rPr lang="en-US" sz="1600" dirty="0"/>
              <a:t>("Discount Rate: " + </a:t>
            </a:r>
            <a:r>
              <a:rPr lang="en-US" sz="1600" dirty="0" err="1"/>
              <a:t>invoice.discountRate</a:t>
            </a:r>
            <a:r>
              <a:rPr lang="en-US" sz="1600" dirty="0"/>
              <a:t>);</a:t>
            </a:r>
          </a:p>
          <a:p>
            <a:pPr marL="0" indent="0">
              <a:buNone/>
            </a:pPr>
            <a:r>
              <a:rPr lang="en-US" sz="1600" dirty="0"/>
              <a:t>        </a:t>
            </a:r>
            <a:r>
              <a:rPr lang="en-US" sz="1600" dirty="0" err="1"/>
              <a:t>System.out.println</a:t>
            </a:r>
            <a:r>
              <a:rPr lang="en-US" sz="1600" dirty="0"/>
              <a:t>("Tax Rate: " + </a:t>
            </a:r>
            <a:r>
              <a:rPr lang="en-US" sz="1600" dirty="0" err="1"/>
              <a:t>invoice.taxRate</a:t>
            </a:r>
            <a:r>
              <a:rPr lang="en-US" sz="1600" dirty="0"/>
              <a:t>);</a:t>
            </a:r>
          </a:p>
          <a:p>
            <a:pPr marL="0" indent="0">
              <a:buNone/>
            </a:pPr>
            <a:r>
              <a:rPr lang="en-US" sz="1600" dirty="0"/>
              <a:t>        </a:t>
            </a:r>
            <a:r>
              <a:rPr lang="en-US" sz="1600" dirty="0" err="1"/>
              <a:t>System.out.println</a:t>
            </a:r>
            <a:r>
              <a:rPr lang="en-US" sz="1600" dirty="0"/>
              <a:t>("Total: " + </a:t>
            </a:r>
            <a:r>
              <a:rPr lang="en-US" sz="1600" dirty="0" err="1"/>
              <a:t>invoice.total</a:t>
            </a:r>
            <a:r>
              <a:rPr lang="en-US" sz="1600" dirty="0"/>
              <a:t> + " $");</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842AA216-B46C-9D42-8561-80A7AE950D31}"/>
              </a:ext>
            </a:extLst>
          </p:cNvPr>
          <p:cNvSpPr>
            <a:spLocks noGrp="1"/>
          </p:cNvSpPr>
          <p:nvPr>
            <p:ph sz="half" idx="2"/>
          </p:nvPr>
        </p:nvSpPr>
        <p:spPr>
          <a:xfrm>
            <a:off x="6172199" y="1399592"/>
            <a:ext cx="5612363" cy="5178490"/>
          </a:xfrm>
          <a:ln>
            <a:solidFill>
              <a:schemeClr val="tx1"/>
            </a:solidFill>
            <a:prstDash val="solid"/>
          </a:ln>
        </p:spPr>
        <p:txBody>
          <a:bodyPr>
            <a:normAutofit/>
          </a:bodyPr>
          <a:lstStyle/>
          <a:p>
            <a:pPr marL="0" indent="0">
              <a:buNone/>
            </a:pPr>
            <a:r>
              <a:rPr lang="en-US" sz="1600" dirty="0"/>
              <a:t>public class </a:t>
            </a:r>
            <a:r>
              <a:rPr lang="en-US" sz="1600" dirty="0" err="1"/>
              <a:t>InvoicePersistence</a:t>
            </a:r>
            <a:r>
              <a:rPr lang="en-US" sz="1600" dirty="0"/>
              <a:t> {</a:t>
            </a:r>
          </a:p>
          <a:p>
            <a:pPr marL="0" indent="0">
              <a:buNone/>
            </a:pPr>
            <a:r>
              <a:rPr lang="en-US" sz="1600" dirty="0"/>
              <a:t>    Invoice </a:t>
            </a:r>
            <a:r>
              <a:rPr lang="en-US" sz="1600" dirty="0" err="1"/>
              <a:t>invoice</a:t>
            </a:r>
            <a:r>
              <a:rPr lang="en-US" sz="1600" dirty="0"/>
              <a:t>;</a:t>
            </a:r>
          </a:p>
          <a:p>
            <a:pPr marL="0" indent="0">
              <a:buNone/>
            </a:pPr>
            <a:endParaRPr lang="en-US" sz="1600" dirty="0"/>
          </a:p>
          <a:p>
            <a:pPr marL="0" indent="0">
              <a:buNone/>
            </a:pPr>
            <a:r>
              <a:rPr lang="en-US" sz="1600" dirty="0"/>
              <a:t>    public </a:t>
            </a:r>
            <a:r>
              <a:rPr lang="en-US" sz="1600" dirty="0" err="1"/>
              <a:t>InvoicePersistence</a:t>
            </a:r>
            <a:r>
              <a:rPr lang="en-US" sz="1600" dirty="0"/>
              <a:t>(Invoice invoice) {</a:t>
            </a:r>
          </a:p>
          <a:p>
            <a:pPr marL="0" indent="0">
              <a:buNone/>
            </a:pPr>
            <a:r>
              <a:rPr lang="en-US" sz="1600" dirty="0"/>
              <a:t>        </a:t>
            </a:r>
            <a:r>
              <a:rPr lang="en-US" sz="1600" dirty="0" err="1"/>
              <a:t>this.invoice</a:t>
            </a:r>
            <a:r>
              <a:rPr lang="en-US" sz="1600" dirty="0"/>
              <a:t> = invoice;</a:t>
            </a:r>
          </a:p>
          <a:p>
            <a:pPr marL="0" indent="0">
              <a:buNone/>
            </a:pPr>
            <a:r>
              <a:rPr lang="en-US" sz="1600" dirty="0"/>
              <a:t>    }</a:t>
            </a:r>
          </a:p>
          <a:p>
            <a:pPr marL="0" indent="0">
              <a:buNone/>
            </a:pPr>
            <a:endParaRPr lang="en-US" sz="1600" dirty="0"/>
          </a:p>
          <a:p>
            <a:pPr marL="0" indent="0">
              <a:buNone/>
            </a:pPr>
            <a:r>
              <a:rPr lang="en-US" sz="1600" dirty="0"/>
              <a:t>    public void </a:t>
            </a:r>
            <a:r>
              <a:rPr lang="en-US" sz="1600" dirty="0" err="1"/>
              <a:t>saveToFile</a:t>
            </a:r>
            <a:r>
              <a:rPr lang="en-US" sz="1600" dirty="0"/>
              <a:t>(String filename) {</a:t>
            </a:r>
          </a:p>
          <a:p>
            <a:pPr marL="0" indent="0">
              <a:buNone/>
            </a:pPr>
            <a:r>
              <a:rPr lang="en-US" sz="1600" dirty="0"/>
              <a:t>        // Creates a file with given name and writes the invoice</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87462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398-1A6E-97A5-5BCA-BD92C92958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4022D5-C4E8-54E0-312D-A827CBCF3020}"/>
              </a:ext>
            </a:extLst>
          </p:cNvPr>
          <p:cNvSpPr>
            <a:spLocks noGrp="1"/>
          </p:cNvSpPr>
          <p:nvPr>
            <p:ph idx="1"/>
          </p:nvPr>
        </p:nvSpPr>
        <p:spPr/>
        <p:txBody>
          <a:bodyPr/>
          <a:lstStyle/>
          <a:p>
            <a:r>
              <a:rPr lang="en-US" sz="1800" dirty="0">
                <a:latin typeface="Cambria" panose="02040503050406030204" pitchFamily="18" charset="0"/>
                <a:ea typeface="Cambria" panose="02040503050406030204" pitchFamily="18" charset="0"/>
                <a:cs typeface="Times New Roman" panose="02020603050405020304" pitchFamily="18" charset="0"/>
              </a:rPr>
              <a:t>Clean Architecture: A Craftsman's Guide to Software Structure and Design, 1st Edition, Robert C. Martin, Pearson, </a:t>
            </a:r>
            <a:r>
              <a:rPr lang="en-US" sz="1800">
                <a:latin typeface="Cambria" panose="02040503050406030204" pitchFamily="18" charset="0"/>
                <a:ea typeface="Cambria" panose="02040503050406030204" pitchFamily="18" charset="0"/>
                <a:cs typeface="Times New Roman" panose="02020603050405020304" pitchFamily="18" charset="0"/>
              </a:rPr>
              <a:t>2017.</a:t>
            </a: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3767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0" i="0" u="none" strike="noStrike" baseline="0" dirty="0"/>
              <a:t>Good software systems begin with clean code</a:t>
            </a:r>
          </a:p>
          <a:p>
            <a:pPr algn="l"/>
            <a:r>
              <a:rPr lang="en-US" sz="2400" b="0" i="0" u="none" strike="noStrike" baseline="0" dirty="0"/>
              <a:t>The SOLID principles tell us how to </a:t>
            </a:r>
            <a:r>
              <a:rPr lang="en-US" sz="2400" b="1" i="0" u="none" strike="noStrike" baseline="0" dirty="0"/>
              <a:t>arrange our functions and data structures </a:t>
            </a:r>
            <a:r>
              <a:rPr lang="en-US" sz="2400" b="0" i="0" u="none" strike="noStrike" baseline="0" dirty="0"/>
              <a:t>into classes, and how those classes should be </a:t>
            </a:r>
            <a:r>
              <a:rPr lang="en-US" sz="2400" b="1" i="0" u="none" strike="noStrike" baseline="0" dirty="0"/>
              <a:t>interconnected</a:t>
            </a:r>
            <a:endParaRPr lang="en-US" sz="2400" b="0" i="0" u="none" strike="noStrike" baseline="0" dirty="0"/>
          </a:p>
          <a:p>
            <a:pPr algn="l"/>
            <a:r>
              <a:rPr lang="en-US" sz="2400" b="0" i="0" u="none" strike="noStrike" baseline="0" dirty="0"/>
              <a:t>The goal of the principles is the creation of mid-level software structures that:</a:t>
            </a:r>
          </a:p>
          <a:p>
            <a:pPr lvl="1"/>
            <a:r>
              <a:rPr lang="en-US" b="0" i="0" u="none" strike="noStrike" baseline="0" dirty="0"/>
              <a:t>Tolerate change</a:t>
            </a:r>
          </a:p>
          <a:p>
            <a:pPr lvl="1"/>
            <a:r>
              <a:rPr lang="en-US" b="0" i="0" u="none" strike="noStrike" baseline="0" dirty="0"/>
              <a:t>Are easy to understand</a:t>
            </a:r>
          </a:p>
          <a:p>
            <a:pPr lvl="1"/>
            <a:r>
              <a:rPr lang="en-US" b="0" i="0" u="none" strike="noStrike" baseline="0" dirty="0"/>
              <a:t>Are the basis of components that can be used in many software systems</a:t>
            </a:r>
          </a:p>
          <a:p>
            <a:pPr algn="l"/>
            <a:r>
              <a:rPr lang="en-US" sz="2400" b="0" i="0" u="none" strike="noStrike" baseline="0" dirty="0"/>
              <a:t>The term “mid-level” refers to the fact that these principles are applied by programmers working at the module level.</a:t>
            </a:r>
            <a:endParaRPr lang="en-US" sz="2400" dirty="0"/>
          </a:p>
        </p:txBody>
      </p:sp>
    </p:spTree>
    <p:extLst>
      <p:ext uri="{BB962C8B-B14F-4D97-AF65-F5344CB8AC3E}">
        <p14:creationId xmlns:p14="http://schemas.microsoft.com/office/powerpoint/2010/main" val="167280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1" i="0" u="sng" strike="noStrike" baseline="0" dirty="0"/>
              <a:t>S</a:t>
            </a:r>
            <a:r>
              <a:rPr lang="en-US" sz="2400" b="1" i="0" u="none" strike="noStrike" baseline="0" dirty="0"/>
              <a:t>RP: </a:t>
            </a:r>
            <a:r>
              <a:rPr lang="en-US" sz="2400" b="0" i="0" u="none" strike="noStrike" baseline="0" dirty="0"/>
              <a:t>The Single Responsibility Principle</a:t>
            </a:r>
          </a:p>
          <a:p>
            <a:r>
              <a:rPr lang="en-US" sz="2400" b="1" i="0" u="sng" strike="noStrike" baseline="0" dirty="0"/>
              <a:t>O</a:t>
            </a:r>
            <a:r>
              <a:rPr lang="en-US" sz="2400" b="1" i="0" u="none" strike="noStrike" baseline="0" dirty="0"/>
              <a:t>CP: </a:t>
            </a:r>
            <a:r>
              <a:rPr lang="en-US" sz="2400" b="0" i="0" u="none" strike="noStrike" baseline="0" dirty="0"/>
              <a:t>The Open-Closed Principle</a:t>
            </a:r>
            <a:endParaRPr lang="en-US" sz="2400" dirty="0"/>
          </a:p>
          <a:p>
            <a:r>
              <a:rPr lang="en-US" sz="2400" b="1" i="0" u="sng" strike="noStrike" baseline="0" dirty="0"/>
              <a:t>L</a:t>
            </a:r>
            <a:r>
              <a:rPr lang="en-US" sz="2400" b="1" i="0" u="none" strike="noStrike" baseline="0" dirty="0"/>
              <a:t>SP: </a:t>
            </a:r>
            <a:r>
              <a:rPr lang="en-US" sz="2400" b="0" i="0" u="none" strike="noStrike" baseline="0" dirty="0"/>
              <a:t>The </a:t>
            </a:r>
            <a:r>
              <a:rPr lang="en-US" sz="2400" b="0" i="0" u="none" strike="noStrike" baseline="0" dirty="0" err="1"/>
              <a:t>Liskov</a:t>
            </a:r>
            <a:r>
              <a:rPr lang="en-US" sz="2400" b="0" i="0" u="none" strike="noStrike" baseline="0" dirty="0"/>
              <a:t> Substitution Principle</a:t>
            </a:r>
          </a:p>
          <a:p>
            <a:r>
              <a:rPr lang="en-US" sz="2400" b="1" i="0" u="sng" strike="noStrike" baseline="0" dirty="0"/>
              <a:t>I</a:t>
            </a:r>
            <a:r>
              <a:rPr lang="en-US" sz="2400" b="1" i="0" u="none" strike="noStrike" baseline="0" dirty="0"/>
              <a:t>SP: </a:t>
            </a:r>
            <a:r>
              <a:rPr lang="en-US" sz="2400" b="0" i="0" u="none" strike="noStrike" baseline="0" dirty="0"/>
              <a:t>The Interface Segregation Principle</a:t>
            </a:r>
            <a:endParaRPr lang="en-US" sz="2400" dirty="0"/>
          </a:p>
          <a:p>
            <a:r>
              <a:rPr lang="en-US" sz="2400" b="1" i="0" u="sng" strike="noStrike" baseline="0" dirty="0"/>
              <a:t>D</a:t>
            </a:r>
            <a:r>
              <a:rPr lang="en-US" sz="2400" b="1" i="0" u="none" strike="noStrike" baseline="0" dirty="0"/>
              <a:t>IP: </a:t>
            </a:r>
            <a:r>
              <a:rPr lang="en-US" sz="2400" b="0" i="0" u="none" strike="noStrike" baseline="0" dirty="0"/>
              <a:t>The Dependency Inversion Principle</a:t>
            </a:r>
            <a:endParaRPr lang="en-US" sz="2400" dirty="0"/>
          </a:p>
        </p:txBody>
      </p:sp>
    </p:spTree>
    <p:extLst>
      <p:ext uri="{BB962C8B-B14F-4D97-AF65-F5344CB8AC3E}">
        <p14:creationId xmlns:p14="http://schemas.microsoft.com/office/powerpoint/2010/main" val="138067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SRP-Single Responsibility Principle </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lstStyle/>
          <a:p>
            <a:r>
              <a:rPr lang="en-US" b="0" i="0" dirty="0">
                <a:solidFill>
                  <a:srgbClr val="0A0A23"/>
                </a:solidFill>
                <a:effectLst/>
                <a:latin typeface="Lato" panose="020F0502020204030203" pitchFamily="34" charset="0"/>
              </a:rPr>
              <a:t>The Single Responsibility Principle states that </a:t>
            </a:r>
            <a:r>
              <a:rPr lang="en-US" b="1" i="0" dirty="0">
                <a:effectLst/>
                <a:latin typeface="Lato" panose="020F0502020204030203" pitchFamily="34" charset="0"/>
              </a:rPr>
              <a:t>a class should do one thing and therefore it should have only a single reason to change</a:t>
            </a:r>
            <a:r>
              <a:rPr lang="en-US" b="0" i="0" dirty="0">
                <a:solidFill>
                  <a:srgbClr val="0A0A23"/>
                </a:solidFill>
                <a:effectLst/>
                <a:latin typeface="Lato" panose="020F0502020204030203" pitchFamily="34" charset="0"/>
              </a:rPr>
              <a:t>.</a:t>
            </a:r>
          </a:p>
          <a:p>
            <a:r>
              <a:rPr lang="en-US" dirty="0">
                <a:solidFill>
                  <a:srgbClr val="0A0A23"/>
                </a:solidFill>
                <a:latin typeface="Lato" panose="020F0502020204030203" pitchFamily="34" charset="0"/>
              </a:rPr>
              <a:t>A module should have a reason to change by only </a:t>
            </a:r>
            <a:r>
              <a:rPr lang="en-US" b="1" dirty="0">
                <a:solidFill>
                  <a:srgbClr val="0A0A23"/>
                </a:solidFill>
                <a:latin typeface="Lato" panose="020F0502020204030203" pitchFamily="34" charset="0"/>
              </a:rPr>
              <a:t>one actor.</a:t>
            </a:r>
          </a:p>
          <a:p>
            <a:r>
              <a:rPr lang="en-US" i="0" dirty="0">
                <a:solidFill>
                  <a:srgbClr val="0A0A23"/>
                </a:solidFill>
                <a:effectLst/>
                <a:latin typeface="Lato" panose="020F0502020204030203" pitchFamily="34" charset="0"/>
              </a:rPr>
              <a:t>A module should be responsi</a:t>
            </a:r>
            <a:r>
              <a:rPr lang="en-US" dirty="0">
                <a:solidFill>
                  <a:srgbClr val="0A0A23"/>
                </a:solidFill>
                <a:latin typeface="Lato" panose="020F0502020204030203" pitchFamily="34" charset="0"/>
              </a:rPr>
              <a:t>ble to </a:t>
            </a:r>
            <a:r>
              <a:rPr lang="en-US" b="1" dirty="0">
                <a:solidFill>
                  <a:srgbClr val="0A0A23"/>
                </a:solidFill>
                <a:latin typeface="Lato" panose="020F0502020204030203" pitchFamily="34" charset="0"/>
              </a:rPr>
              <a:t>one and only one actor</a:t>
            </a:r>
            <a:endParaRPr lang="en-US" b="1"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Only one potential change (database logic, logging logic, and so on.) in the software’s specification should be able to affect the specification of the class.</a:t>
            </a:r>
            <a:endParaRPr lang="en-US" dirty="0"/>
          </a:p>
        </p:txBody>
      </p:sp>
    </p:spTree>
    <p:extLst>
      <p:ext uri="{BB962C8B-B14F-4D97-AF65-F5344CB8AC3E}">
        <p14:creationId xmlns:p14="http://schemas.microsoft.com/office/powerpoint/2010/main" val="53703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Why use SRP?</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normAutofit fontScale="92500"/>
          </a:bodyPr>
          <a:lstStyle/>
          <a:p>
            <a:r>
              <a:rPr lang="en-US" dirty="0">
                <a:solidFill>
                  <a:srgbClr val="0A0A23"/>
                </a:solidFill>
                <a:latin typeface="Lato" panose="020F0502020204030203" pitchFamily="34" charset="0"/>
              </a:rPr>
              <a:t>M</a:t>
            </a:r>
            <a:r>
              <a:rPr lang="en-US" b="0" i="0" dirty="0">
                <a:solidFill>
                  <a:srgbClr val="0A0A23"/>
                </a:solidFill>
                <a:effectLst/>
                <a:latin typeface="Lato" panose="020F0502020204030203" pitchFamily="34" charset="0"/>
              </a:rPr>
              <a:t>any different teams can work on the same project and edit the same class for different reasons, this could lead to </a:t>
            </a:r>
            <a:r>
              <a:rPr lang="en-US" b="1" i="0" dirty="0">
                <a:solidFill>
                  <a:srgbClr val="0A0A23"/>
                </a:solidFill>
                <a:effectLst/>
                <a:latin typeface="Lato" panose="020F0502020204030203" pitchFamily="34" charset="0"/>
              </a:rPr>
              <a:t>incompatible modules</a:t>
            </a:r>
            <a:r>
              <a:rPr lang="en-US" b="0" i="0" dirty="0">
                <a:solidFill>
                  <a:srgbClr val="0A0A23"/>
                </a:solidFill>
                <a:effectLst/>
                <a:latin typeface="Lato" panose="020F0502020204030203" pitchFamily="34" charset="0"/>
              </a:rPr>
              <a:t>.</a:t>
            </a:r>
          </a:p>
          <a:p>
            <a:r>
              <a:rPr lang="en-US" b="0" i="0" dirty="0">
                <a:solidFill>
                  <a:srgbClr val="0A0A23"/>
                </a:solidFill>
                <a:effectLst/>
                <a:latin typeface="Lato" panose="020F0502020204030203" pitchFamily="34" charset="0"/>
              </a:rPr>
              <a:t>It makes </a:t>
            </a:r>
            <a:r>
              <a:rPr lang="en-US" b="1" i="0" dirty="0">
                <a:solidFill>
                  <a:srgbClr val="0A0A23"/>
                </a:solidFill>
                <a:effectLst/>
                <a:latin typeface="Lato" panose="020F0502020204030203" pitchFamily="34" charset="0"/>
              </a:rPr>
              <a:t>version control easier</a:t>
            </a:r>
            <a:r>
              <a:rPr lang="en-US" b="0" i="0" dirty="0">
                <a:solidFill>
                  <a:srgbClr val="0A0A23"/>
                </a:solidFill>
                <a:effectLst/>
                <a:latin typeface="Lato" panose="020F0502020204030203" pitchFamily="34" charset="0"/>
              </a:rPr>
              <a:t>. For example, say we have a persistence class that handles database operations, and we see a change in that file in the GitHub commits. By following the SRP, we will know that it is related to storage or database-related stuff.</a:t>
            </a:r>
          </a:p>
          <a:p>
            <a:r>
              <a:rPr lang="en-US" b="1" i="0" dirty="0">
                <a:solidFill>
                  <a:srgbClr val="0A0A23"/>
                </a:solidFill>
                <a:effectLst/>
                <a:latin typeface="Lato" panose="020F0502020204030203" pitchFamily="34" charset="0"/>
              </a:rPr>
              <a:t>Merge conflicts</a:t>
            </a:r>
            <a:r>
              <a:rPr lang="en-US" b="0" i="0" dirty="0">
                <a:solidFill>
                  <a:srgbClr val="0A0A23"/>
                </a:solidFill>
                <a:effectLst/>
                <a:latin typeface="Lato" panose="020F0502020204030203" pitchFamily="34" charset="0"/>
              </a:rPr>
              <a:t> are another example. They appear when different teams change the same file. But if the SRP is followed, fewer conflicts will appear – files will have a single reason to change, and conflicts that do exist will be easier to resolve.</a:t>
            </a:r>
            <a:endParaRPr lang="en-US" dirty="0"/>
          </a:p>
        </p:txBody>
      </p:sp>
    </p:spTree>
    <p:extLst>
      <p:ext uri="{BB962C8B-B14F-4D97-AF65-F5344CB8AC3E}">
        <p14:creationId xmlns:p14="http://schemas.microsoft.com/office/powerpoint/2010/main" val="335694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p:txBody>
          <a:bodyPr/>
          <a:lstStyle/>
          <a:p>
            <a:r>
              <a:rPr lang="en-US" dirty="0"/>
              <a:t>Employee Class from Payroll Application</a:t>
            </a:r>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p:txBody>
          <a:bodyPr>
            <a:normAutofit/>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Employee class from a payroll application has three methods: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and save()</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440200" y="2850199"/>
            <a:ext cx="5311600" cy="3642676"/>
          </a:xfrm>
          <a:prstGeom prst="rect">
            <a:avLst/>
          </a:prstGeom>
        </p:spPr>
      </p:pic>
    </p:spTree>
    <p:extLst>
      <p:ext uri="{BB962C8B-B14F-4D97-AF65-F5344CB8AC3E}">
        <p14:creationId xmlns:p14="http://schemas.microsoft.com/office/powerpoint/2010/main" val="9161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a:xfrm>
            <a:off x="838200" y="365125"/>
            <a:ext cx="10515600" cy="1183757"/>
          </a:xfrm>
        </p:spPr>
        <p:txBody>
          <a:bodyPr>
            <a:normAutofit fontScale="90000"/>
          </a:bodyPr>
          <a:lstStyle/>
          <a:p>
            <a:r>
              <a:rPr lang="en-US" dirty="0"/>
              <a:t>Employee Class from Payroll Application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a:xfrm>
            <a:off x="838200" y="951722"/>
            <a:ext cx="10515600" cy="5225241"/>
          </a:xfrm>
        </p:spPr>
        <p:txBody>
          <a:bodyPr>
            <a:normAutofit/>
          </a:bodyPr>
          <a:lstStyle/>
          <a:p>
            <a:pPr algn="l"/>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This class violates the SRP because those three methods are responsible to three very different actors.</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accounting department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CFO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 </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method is specified and used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human resources department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COO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save()</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database administrators </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(DBAs), who report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CTO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endParaRPr lang="en-US" sz="22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970780" y="3760237"/>
            <a:ext cx="4250440" cy="2914936"/>
          </a:xfrm>
          <a:prstGeom prst="rect">
            <a:avLst/>
          </a:prstGeom>
        </p:spPr>
      </p:pic>
    </p:spTree>
    <p:extLst>
      <p:ext uri="{BB962C8B-B14F-4D97-AF65-F5344CB8AC3E}">
        <p14:creationId xmlns:p14="http://schemas.microsoft.com/office/powerpoint/2010/main" val="317468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19F4-6760-4807-1FF0-701EE5CF5ECA}"/>
              </a:ext>
            </a:extLst>
          </p:cNvPr>
          <p:cNvSpPr>
            <a:spLocks noGrp="1"/>
          </p:cNvSpPr>
          <p:nvPr>
            <p:ph type="title"/>
          </p:nvPr>
        </p:nvSpPr>
        <p:spPr/>
        <p:txBody>
          <a:bodyPr>
            <a:normAutofit/>
          </a:bodyPr>
          <a:lstStyle/>
          <a:p>
            <a:r>
              <a:rPr lang="en-US" dirty="0"/>
              <a:t>Employee Class from Payroll Application</a:t>
            </a:r>
          </a:p>
        </p:txBody>
      </p:sp>
      <p:sp>
        <p:nvSpPr>
          <p:cNvPr id="3" name="Content Placeholder 2">
            <a:extLst>
              <a:ext uri="{FF2B5EF4-FFF2-40B4-BE49-F238E27FC236}">
                <a16:creationId xmlns:a16="http://schemas.microsoft.com/office/drawing/2014/main" id="{C7D2A46D-CF60-9D56-2785-F5AA3A28C5CB}"/>
              </a:ext>
            </a:extLst>
          </p:cNvPr>
          <p:cNvSpPr>
            <a:spLocks noGrp="1"/>
          </p:cNvSpPr>
          <p:nvPr>
            <p:ph idx="1"/>
          </p:nvPr>
        </p:nvSpPr>
        <p:spPr/>
        <p:txBody>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By putting the source code for these three methods into a single Employee class,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developers have coupled each of these actors to the others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p>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This coupling can cause the actions of the CFO’s team to affect something that the COO’s team depends on.</a:t>
            </a: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p>
        </p:txBody>
      </p:sp>
    </p:spTree>
    <p:extLst>
      <p:ext uri="{BB962C8B-B14F-4D97-AF65-F5344CB8AC3E}">
        <p14:creationId xmlns:p14="http://schemas.microsoft.com/office/powerpoint/2010/main" val="422718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E3C0-9328-C3AE-132A-9DCFD31FD40F}"/>
              </a:ext>
            </a:extLst>
          </p:cNvPr>
          <p:cNvSpPr>
            <a:spLocks noGrp="1"/>
          </p:cNvSpPr>
          <p:nvPr>
            <p:ph type="title"/>
          </p:nvPr>
        </p:nvSpPr>
        <p:spPr/>
        <p:txBody>
          <a:bodyPr>
            <a:normAutofit fontScale="90000"/>
          </a:bodyPr>
          <a:lstStyle/>
          <a:p>
            <a:r>
              <a:rPr lang="en-US" dirty="0"/>
              <a:t>Symptom 1: Accidental Duplication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2CA56A4F-2825-9A15-E442-8D3F42A92C15}"/>
              </a:ext>
            </a:extLst>
          </p:cNvPr>
          <p:cNvSpPr>
            <a:spLocks noGrp="1"/>
          </p:cNvSpPr>
          <p:nvPr>
            <p:ph idx="1"/>
          </p:nvPr>
        </p:nvSpPr>
        <p:spPr>
          <a:xfrm>
            <a:off x="838200" y="914400"/>
            <a:ext cx="10515600" cy="5262563"/>
          </a:xfrm>
        </p:spPr>
        <p:txBody>
          <a:bodyPr>
            <a:normAutofit/>
          </a:bodyPr>
          <a:lstStyle/>
          <a:p>
            <a:pPr algn="l"/>
            <a:r>
              <a:rPr lang="en-US" sz="2000" dirty="0">
                <a:latin typeface="Lato" panose="020F0502020204030203" pitchFamily="34" charset="0"/>
                <a:ea typeface="Lato" panose="020F0502020204030203" pitchFamily="34" charset="0"/>
                <a:cs typeface="Lato" panose="020F0502020204030203" pitchFamily="34" charset="0"/>
              </a:rPr>
              <a:t>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uppose that the CFO’s team decides that the way non-overtime hours are calculated needs to be tweaked. In contrast, the COO’s team in HR does not want that tweak because they use non-overtime hours for a different purpose.</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 developer is tasked to make the change and sees the convenient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regularHours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()function 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method. Unfortunately, that developer does not notice that the function is also 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The developer makes the required change and carefully tests it. The CFO’s team validates that the new function works as desired, and the system is deployed.</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Of course, the COO’s team doesn’t know that this is happening. The HR personnel continue to use the reports generated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function—but now they contain incorrect numbers.</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3747B648-A920-3590-2C98-FEB3AFB4A03F}"/>
              </a:ext>
            </a:extLst>
          </p:cNvPr>
          <p:cNvPicPr>
            <a:picLocks noChangeAspect="1"/>
          </p:cNvPicPr>
          <p:nvPr/>
        </p:nvPicPr>
        <p:blipFill>
          <a:blip r:embed="rId2"/>
          <a:stretch>
            <a:fillRect/>
          </a:stretch>
        </p:blipFill>
        <p:spPr>
          <a:xfrm>
            <a:off x="3277891" y="4436190"/>
            <a:ext cx="5783795" cy="2183621"/>
          </a:xfrm>
          <a:prstGeom prst="rect">
            <a:avLst/>
          </a:prstGeom>
        </p:spPr>
      </p:pic>
    </p:spTree>
    <p:extLst>
      <p:ext uri="{BB962C8B-B14F-4D97-AF65-F5344CB8AC3E}">
        <p14:creationId xmlns:p14="http://schemas.microsoft.com/office/powerpoint/2010/main" val="315013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1644</Words>
  <Application>Microsoft Office PowerPoint</Application>
  <PresentationFormat>Widescreen</PresentationFormat>
  <Paragraphs>153</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Google Sans</vt:lpstr>
      <vt:lpstr>inherit</vt:lpstr>
      <vt:lpstr>Lato</vt:lpstr>
      <vt:lpstr>Wingdings</vt:lpstr>
      <vt:lpstr>Office Theme</vt:lpstr>
      <vt:lpstr>SOLID Design Principles</vt:lpstr>
      <vt:lpstr>SOLID Principles</vt:lpstr>
      <vt:lpstr>SOLID Principles</vt:lpstr>
      <vt:lpstr>SRP-Single Responsibility Principle </vt:lpstr>
      <vt:lpstr>Why use SRP?</vt:lpstr>
      <vt:lpstr>Employee Class from Payroll Application</vt:lpstr>
      <vt:lpstr>Employee Class from Payroll Application  </vt:lpstr>
      <vt:lpstr>Employee Class from Payroll Application</vt:lpstr>
      <vt:lpstr>Symptom 1: Accidental Duplication  </vt:lpstr>
      <vt:lpstr>Symptom 2: Merges</vt:lpstr>
      <vt:lpstr>Solution </vt:lpstr>
      <vt:lpstr>Bookstore Invoice Program</vt:lpstr>
      <vt:lpstr>PowerPoint Presentation</vt:lpstr>
      <vt:lpstr>PowerPoint Presentation</vt:lpstr>
      <vt:lpstr>Violations of SRP</vt:lpstr>
      <vt:lpstr>How to Fix?</vt:lpstr>
      <vt:lpstr>How to Fix?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Design Principles</dc:title>
  <dc:creator>Mehroze Khan</dc:creator>
  <cp:lastModifiedBy>Mehroze Khan</cp:lastModifiedBy>
  <cp:revision>43</cp:revision>
  <dcterms:created xsi:type="dcterms:W3CDTF">2023-10-21T10:56:55Z</dcterms:created>
  <dcterms:modified xsi:type="dcterms:W3CDTF">2023-10-27T05:57:39Z</dcterms:modified>
</cp:coreProperties>
</file>