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80" r:id="rId5"/>
    <p:sldId id="316" r:id="rId6"/>
    <p:sldId id="317" r:id="rId7"/>
    <p:sldId id="319" r:id="rId8"/>
    <p:sldId id="318" r:id="rId9"/>
    <p:sldId id="320" r:id="rId10"/>
    <p:sldId id="321" r:id="rId11"/>
    <p:sldId id="322" r:id="rId12"/>
    <p:sldId id="323" r:id="rId13"/>
    <p:sldId id="324" r:id="rId14"/>
    <p:sldId id="326" r:id="rId15"/>
    <p:sldId id="325" r:id="rId16"/>
    <p:sldId id="327"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328" r:id="rId30"/>
    <p:sldId id="329" r:id="rId31"/>
    <p:sldId id="331" r:id="rId32"/>
    <p:sldId id="332" r:id="rId33"/>
    <p:sldId id="333" r:id="rId34"/>
    <p:sldId id="334" r:id="rId35"/>
    <p:sldId id="335" r:id="rId36"/>
    <p:sldId id="336" r:id="rId37"/>
    <p:sldId id="337" r:id="rId38"/>
    <p:sldId id="338" r:id="rId39"/>
    <p:sldId id="339" r:id="rId40"/>
    <p:sldId id="340" r:id="rId41"/>
    <p:sldId id="294" r:id="rId42"/>
    <p:sldId id="341" r:id="rId43"/>
    <p:sldId id="342" r:id="rId44"/>
    <p:sldId id="343" r:id="rId45"/>
    <p:sldId id="344" r:id="rId46"/>
    <p:sldId id="345" r:id="rId47"/>
    <p:sldId id="347" r:id="rId48"/>
    <p:sldId id="348" r:id="rId49"/>
    <p:sldId id="349" r:id="rId50"/>
    <p:sldId id="29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42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6B6ED-505D-4E9B-BF24-517D5C6D471C}" type="datetimeFigureOut">
              <a:rPr lang="en-US" smtClean="0"/>
              <a:t>01-Nov-23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330B2-674F-4FD8-82A6-83A059C2D897}" type="slidenum">
              <a:rPr lang="en-US" smtClean="0"/>
              <a:t>‹#›</a:t>
            </a:fld>
            <a:endParaRPr lang="en-US"/>
          </a:p>
        </p:txBody>
      </p:sp>
    </p:spTree>
    <p:extLst>
      <p:ext uri="{BB962C8B-B14F-4D97-AF65-F5344CB8AC3E}">
        <p14:creationId xmlns:p14="http://schemas.microsoft.com/office/powerpoint/2010/main" val="18075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689F-D4C0-D99E-380F-8C1258DB2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74DE0-C1FB-C3C4-77B0-4CE9DAF34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FBC7A0-DBB2-460A-1546-AE2BB150FDC3}"/>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5" name="Footer Placeholder 4">
            <a:extLst>
              <a:ext uri="{FF2B5EF4-FFF2-40B4-BE49-F238E27FC236}">
                <a16:creationId xmlns:a16="http://schemas.microsoft.com/office/drawing/2014/main" id="{DCC49A4D-59AF-BDB6-EA21-6E1BBA50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826A8-F7ED-A7E2-BF3F-31D8C42D6C52}"/>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27314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090E-7C60-CEFE-C32B-68FC8D4FC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279F49-11DA-19DF-3109-4C1B697B0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7C29F-74B6-DFE6-6312-0DC6BE18DD65}"/>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5" name="Footer Placeholder 4">
            <a:extLst>
              <a:ext uri="{FF2B5EF4-FFF2-40B4-BE49-F238E27FC236}">
                <a16:creationId xmlns:a16="http://schemas.microsoft.com/office/drawing/2014/main" id="{A02AF87E-687D-F719-1426-1DA88CBA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EA4BC-1020-B3E9-C7A2-9685EF737399}"/>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2599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B40F3-546C-667A-F6C3-EF423C58B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92DE00-D771-F9FC-C382-43F5E1DE2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ADA8-6965-4EAB-4752-CC94DFDBDDE0}"/>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5" name="Footer Placeholder 4">
            <a:extLst>
              <a:ext uri="{FF2B5EF4-FFF2-40B4-BE49-F238E27FC236}">
                <a16:creationId xmlns:a16="http://schemas.microsoft.com/office/drawing/2014/main" id="{D3FBDF97-0346-49C1-0569-3B8E6FB3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63FC8-06D3-4FA9-656A-31D547CF120E}"/>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64041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1BA5-6CF4-8EA5-BC48-61B22F6B4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D3A2B-729F-A850-2BA8-171449243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5EA80-9CF5-A7F7-7553-5776479B6910}"/>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5" name="Footer Placeholder 4">
            <a:extLst>
              <a:ext uri="{FF2B5EF4-FFF2-40B4-BE49-F238E27FC236}">
                <a16:creationId xmlns:a16="http://schemas.microsoft.com/office/drawing/2014/main" id="{63BA63C4-E448-1596-3423-C63066E62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17BF-2597-7AB2-06F9-E7B758BE34C3}"/>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2408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8A0E7-C0FD-8B7B-BFA1-5424DA9E9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D01BD-60D4-F125-768E-F7774E203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AFDC9-819E-941B-B23A-A0ACEC23179A}"/>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5" name="Footer Placeholder 4">
            <a:extLst>
              <a:ext uri="{FF2B5EF4-FFF2-40B4-BE49-F238E27FC236}">
                <a16:creationId xmlns:a16="http://schemas.microsoft.com/office/drawing/2014/main" id="{712C612C-C171-84C5-EDA8-71480D218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9E1A-1654-DC7C-D05A-867BEAD6D12F}"/>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77108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CC86-98E1-1D8A-EB85-20D6F4626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E76B3-DB6E-5362-EA26-4BCE812CE8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EFB32-E1C4-7017-B738-705C5FDF6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EDA9C1-0EE9-860D-ABAC-89629B04D518}"/>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6" name="Footer Placeholder 5">
            <a:extLst>
              <a:ext uri="{FF2B5EF4-FFF2-40B4-BE49-F238E27FC236}">
                <a16:creationId xmlns:a16="http://schemas.microsoft.com/office/drawing/2014/main" id="{19CAF4D9-0F66-0AD5-4301-D87F04EC8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E6360-1C78-E426-9245-988E6F40BD69}"/>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72869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F949-E625-A858-EB1A-0769DF29C6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9C47E2-EBCD-BBE9-A795-6B557F0D0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E055-BCFE-C620-4CD6-3A2574D47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4B23B-F6BD-675D-7424-DBE882EF3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12873-640D-CCEE-7980-8334CDEF4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1F44DE-DD09-71BA-F4D0-BB5ED1E96F2F}"/>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8" name="Footer Placeholder 7">
            <a:extLst>
              <a:ext uri="{FF2B5EF4-FFF2-40B4-BE49-F238E27FC236}">
                <a16:creationId xmlns:a16="http://schemas.microsoft.com/office/drawing/2014/main" id="{C99283AA-7CE8-1D9F-F8C8-F3C86ECD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CF7AC-5C6D-8F57-7925-CC5D168D1EC1}"/>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13117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F153-E170-EE43-06CB-5DC6AC408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7DC4E-4E50-A85A-2B86-B578FBE429FD}"/>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4" name="Footer Placeholder 3">
            <a:extLst>
              <a:ext uri="{FF2B5EF4-FFF2-40B4-BE49-F238E27FC236}">
                <a16:creationId xmlns:a16="http://schemas.microsoft.com/office/drawing/2014/main" id="{69CE5DCA-5372-F373-60D3-E91D99523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483B50-F70D-FB80-53BF-4AB9E6FDA175}"/>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3860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827C5-8D98-7120-318F-E4BBD47B9150}"/>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3" name="Footer Placeholder 2">
            <a:extLst>
              <a:ext uri="{FF2B5EF4-FFF2-40B4-BE49-F238E27FC236}">
                <a16:creationId xmlns:a16="http://schemas.microsoft.com/office/drawing/2014/main" id="{77A4BF18-4B31-F243-C238-79389E491F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28FA4-BC50-6C86-6E66-8AC990502F77}"/>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154089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B2C0-1E86-AAEC-1CBD-716A71FC5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1A2DA-F7EA-320B-0147-6656074D0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99BD3F-5C26-52CB-9A1C-981541C8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5494D-6C13-BE06-32CE-AF3A1C113AB5}"/>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6" name="Footer Placeholder 5">
            <a:extLst>
              <a:ext uri="{FF2B5EF4-FFF2-40B4-BE49-F238E27FC236}">
                <a16:creationId xmlns:a16="http://schemas.microsoft.com/office/drawing/2014/main" id="{7B33A25A-717B-337A-FF70-7199F8B279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70593-901C-A6BE-9C81-9CCA1382A4EC}"/>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81458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94B0-5001-DA3A-68F3-872DA8A4C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B4E1E-D461-5388-A36F-9C1245548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4B52AA-47A5-D45A-AF66-AEA6DB4A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D7369-E96D-D0DA-AFB3-BF70D3303286}"/>
              </a:ext>
            </a:extLst>
          </p:cNvPr>
          <p:cNvSpPr>
            <a:spLocks noGrp="1"/>
          </p:cNvSpPr>
          <p:nvPr>
            <p:ph type="dt" sz="half" idx="10"/>
          </p:nvPr>
        </p:nvSpPr>
        <p:spPr/>
        <p:txBody>
          <a:bodyPr/>
          <a:lstStyle/>
          <a:p>
            <a:fld id="{59E7FBE7-F575-441E-8454-95D01B822D48}" type="datetimeFigureOut">
              <a:rPr lang="en-US" smtClean="0"/>
              <a:t>01-Nov-23</a:t>
            </a:fld>
            <a:endParaRPr lang="en-US"/>
          </a:p>
        </p:txBody>
      </p:sp>
      <p:sp>
        <p:nvSpPr>
          <p:cNvPr id="6" name="Footer Placeholder 5">
            <a:extLst>
              <a:ext uri="{FF2B5EF4-FFF2-40B4-BE49-F238E27FC236}">
                <a16:creationId xmlns:a16="http://schemas.microsoft.com/office/drawing/2014/main" id="{6888CECF-02FA-29A8-13A1-34BCE1601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0821BA-D0D1-6F39-7E47-B06DA24010CC}"/>
              </a:ext>
            </a:extLst>
          </p:cNvPr>
          <p:cNvSpPr>
            <a:spLocks noGrp="1"/>
          </p:cNvSpPr>
          <p:nvPr>
            <p:ph type="sldNum" sz="quarter" idx="12"/>
          </p:nvPr>
        </p:nvSpPr>
        <p:spPr/>
        <p:txBody>
          <a:bodyPr/>
          <a:lstStyle/>
          <a:p>
            <a:fld id="{1247CF2F-7322-423B-A025-FF6F831A491F}" type="slidenum">
              <a:rPr lang="en-US" smtClean="0"/>
              <a:t>‹#›</a:t>
            </a:fld>
            <a:endParaRPr lang="en-US"/>
          </a:p>
        </p:txBody>
      </p:sp>
    </p:spTree>
    <p:extLst>
      <p:ext uri="{BB962C8B-B14F-4D97-AF65-F5344CB8AC3E}">
        <p14:creationId xmlns:p14="http://schemas.microsoft.com/office/powerpoint/2010/main" val="42928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80D77-CFFC-DB46-6C09-F5D6080C0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047E6-A084-6C94-37E6-FCAF848A5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C7EA1-8E1E-636D-580F-3C016D5A7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7FBE7-F575-441E-8454-95D01B822D48}" type="datetimeFigureOut">
              <a:rPr lang="en-US" smtClean="0"/>
              <a:t>01-Nov-23</a:t>
            </a:fld>
            <a:endParaRPr lang="en-US"/>
          </a:p>
        </p:txBody>
      </p:sp>
      <p:sp>
        <p:nvSpPr>
          <p:cNvPr id="5" name="Footer Placeholder 4">
            <a:extLst>
              <a:ext uri="{FF2B5EF4-FFF2-40B4-BE49-F238E27FC236}">
                <a16:creationId xmlns:a16="http://schemas.microsoft.com/office/drawing/2014/main" id="{02B6FCDA-C06F-45AE-27C9-ABF5286FD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CF8ED-DB02-1307-E07D-4509B3935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CF2F-7322-423B-A025-FF6F831A491F}" type="slidenum">
              <a:rPr lang="en-US" smtClean="0"/>
              <a:t>‹#›</a:t>
            </a:fld>
            <a:endParaRPr lang="en-US"/>
          </a:p>
        </p:txBody>
      </p:sp>
    </p:spTree>
    <p:extLst>
      <p:ext uri="{BB962C8B-B14F-4D97-AF65-F5344CB8AC3E}">
        <p14:creationId xmlns:p14="http://schemas.microsoft.com/office/powerpoint/2010/main" val="154707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95BC-6AF5-B658-E6BE-95CE03DF5FE5}"/>
              </a:ext>
            </a:extLst>
          </p:cNvPr>
          <p:cNvSpPr>
            <a:spLocks noGrp="1"/>
          </p:cNvSpPr>
          <p:nvPr>
            <p:ph type="ctrTitle"/>
          </p:nvPr>
        </p:nvSpPr>
        <p:spPr/>
        <p:txBody>
          <a:bodyPr/>
          <a:lstStyle/>
          <a:p>
            <a:r>
              <a:rPr lang="en-US" dirty="0"/>
              <a:t>SOLID Design Principles</a:t>
            </a:r>
          </a:p>
        </p:txBody>
      </p:sp>
      <p:sp>
        <p:nvSpPr>
          <p:cNvPr id="3" name="Subtitle 2">
            <a:extLst>
              <a:ext uri="{FF2B5EF4-FFF2-40B4-BE49-F238E27FC236}">
                <a16:creationId xmlns:a16="http://schemas.microsoft.com/office/drawing/2014/main" id="{8AA26A79-3261-ADA2-C4F6-260F26F24E0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6296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fontScale="92500" lnSpcReduction="20000"/>
          </a:bodyPr>
          <a:lstStyle/>
          <a:p>
            <a:pPr marL="0" indent="0">
              <a:buNone/>
            </a:pPr>
            <a:r>
              <a:rPr lang="en-US" dirty="0"/>
              <a:t>public class Penguin extends Bird {</a:t>
            </a:r>
          </a:p>
          <a:p>
            <a:pPr marL="0" indent="0">
              <a:buNone/>
            </a:pPr>
            <a:r>
              <a:rPr lang="en-US" dirty="0"/>
              <a:t>    @Override</a:t>
            </a:r>
          </a:p>
          <a:p>
            <a:pPr marL="0" indent="0">
              <a:buNone/>
            </a:pPr>
            <a:r>
              <a:rPr lang="en-US" dirty="0"/>
              <a:t>    public void eat() {</a:t>
            </a:r>
          </a:p>
          <a:p>
            <a:pPr marL="0" indent="0">
              <a:buNone/>
            </a:pPr>
            <a:r>
              <a:rPr lang="en-US" dirty="0"/>
              <a:t>        </a:t>
            </a:r>
            <a:r>
              <a:rPr lang="en-US" dirty="0" err="1"/>
              <a:t>System.out.println</a:t>
            </a:r>
            <a:r>
              <a:rPr lang="en-US" dirty="0"/>
              <a:t>("Can I eat taco?");</a:t>
            </a:r>
          </a:p>
          <a:p>
            <a:pPr marL="0" indent="0">
              <a:buNone/>
            </a:pPr>
            <a:r>
              <a:rPr lang="en-US" dirty="0"/>
              <a:t>    } </a:t>
            </a:r>
          </a:p>
          <a:p>
            <a:pPr marL="0" indent="0">
              <a:buNone/>
            </a:pPr>
            <a:r>
              <a:rPr lang="en-US" dirty="0"/>
              <a:t>    @Override </a:t>
            </a:r>
          </a:p>
          <a:p>
            <a:pPr marL="0" indent="0">
              <a:buNone/>
            </a:pPr>
            <a:r>
              <a:rPr lang="en-US" dirty="0"/>
              <a:t>    public void fly() {</a:t>
            </a:r>
          </a:p>
          <a:p>
            <a:pPr marL="0" indent="0">
              <a:buNone/>
            </a:pPr>
            <a:r>
              <a:rPr lang="en-US" dirty="0"/>
              <a:t>        throw new </a:t>
            </a:r>
            <a:r>
              <a:rPr lang="en-US" dirty="0" err="1"/>
              <a:t>UnsupportedOperationException</a:t>
            </a:r>
            <a:r>
              <a:rPr lang="en-US" dirty="0"/>
              <a:t>("Help! I cannot fly!"); </a:t>
            </a:r>
          </a:p>
          <a:p>
            <a:pPr marL="0" indent="0">
              <a:buNone/>
            </a:pPr>
            <a:r>
              <a:rPr lang="en-US" dirty="0"/>
              <a:t>    } </a:t>
            </a:r>
          </a:p>
          <a:p>
            <a:pPr marL="0" indent="0">
              <a:buNone/>
            </a:pPr>
            <a:r>
              <a:rPr lang="en-US" dirty="0"/>
              <a:t>}</a:t>
            </a:r>
          </a:p>
        </p:txBody>
      </p:sp>
      <p:pic>
        <p:nvPicPr>
          <p:cNvPr id="7" name="Picture 6">
            <a:extLst>
              <a:ext uri="{FF2B5EF4-FFF2-40B4-BE49-F238E27FC236}">
                <a16:creationId xmlns:a16="http://schemas.microsoft.com/office/drawing/2014/main" id="{0741D73B-0203-21A1-6350-9EFE4547B128}"/>
              </a:ext>
            </a:extLst>
          </p:cNvPr>
          <p:cNvPicPr>
            <a:picLocks noChangeAspect="1"/>
          </p:cNvPicPr>
          <p:nvPr/>
        </p:nvPicPr>
        <p:blipFill>
          <a:blip r:embed="rId2"/>
          <a:stretch>
            <a:fillRect/>
          </a:stretch>
        </p:blipFill>
        <p:spPr>
          <a:xfrm>
            <a:off x="6752563" y="365125"/>
            <a:ext cx="5351215" cy="4224643"/>
          </a:xfrm>
          <a:prstGeom prst="rect">
            <a:avLst/>
          </a:prstGeom>
        </p:spPr>
      </p:pic>
    </p:spTree>
    <p:extLst>
      <p:ext uri="{BB962C8B-B14F-4D97-AF65-F5344CB8AC3E}">
        <p14:creationId xmlns:p14="http://schemas.microsoft.com/office/powerpoint/2010/main" val="1928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lnSpcReduction="10000"/>
          </a:bodyPr>
          <a:lstStyle/>
          <a:p>
            <a:pPr marL="0" indent="0">
              <a:buNone/>
            </a:pPr>
            <a:r>
              <a:rPr lang="en-US" dirty="0"/>
              <a:t>public static void main(String[] </a:t>
            </a:r>
            <a:r>
              <a:rPr lang="en-US" dirty="0" err="1"/>
              <a:t>args</a:t>
            </a:r>
            <a:r>
              <a:rPr lang="en-US" dirty="0"/>
              <a:t>) { </a:t>
            </a:r>
          </a:p>
          <a:p>
            <a:pPr marL="0" indent="0">
              <a:buNone/>
            </a:pPr>
            <a:r>
              <a:rPr lang="en-US" dirty="0"/>
              <a:t>    List&lt;Bird&gt; birds = new </a:t>
            </a:r>
            <a:r>
              <a:rPr lang="en-US" dirty="0" err="1"/>
              <a:t>ArrayList</a:t>
            </a:r>
            <a:r>
              <a:rPr lang="en-US" dirty="0"/>
              <a:t>&lt;Bird&gt;();</a:t>
            </a:r>
          </a:p>
          <a:p>
            <a:pPr marL="0" indent="0">
              <a:buNone/>
            </a:pPr>
            <a:r>
              <a:rPr lang="en-US" dirty="0"/>
              <a:t>    </a:t>
            </a:r>
            <a:r>
              <a:rPr lang="en-US" dirty="0" err="1"/>
              <a:t>birds.add</a:t>
            </a:r>
            <a:r>
              <a:rPr lang="en-US" dirty="0"/>
              <a:t>(new Swan());</a:t>
            </a:r>
          </a:p>
          <a:p>
            <a:pPr marL="0" indent="0">
              <a:buNone/>
            </a:pPr>
            <a:r>
              <a:rPr lang="en-US" dirty="0"/>
              <a:t>    </a:t>
            </a:r>
            <a:r>
              <a:rPr lang="en-US" dirty="0" err="1"/>
              <a:t>birds.add</a:t>
            </a:r>
            <a:r>
              <a:rPr lang="en-US" dirty="0"/>
              <a:t>(new Penguin());</a:t>
            </a:r>
          </a:p>
          <a:p>
            <a:pPr marL="0" indent="0">
              <a:buNone/>
            </a:pPr>
            <a:r>
              <a:rPr lang="en-US" dirty="0"/>
              <a:t>    </a:t>
            </a:r>
            <a:r>
              <a:rPr lang="en-US" dirty="0" err="1"/>
              <a:t>letBirdsFly</a:t>
            </a:r>
            <a:r>
              <a:rPr lang="en-US" dirty="0"/>
              <a:t>(birds);</a:t>
            </a:r>
          </a:p>
          <a:p>
            <a:pPr marL="0" indent="0">
              <a:buNone/>
            </a:pPr>
            <a:r>
              <a:rPr lang="en-US" dirty="0"/>
              <a:t>}</a:t>
            </a:r>
          </a:p>
          <a:p>
            <a:pPr marL="0" indent="0">
              <a:buNone/>
            </a:pPr>
            <a:r>
              <a:rPr lang="en-US" dirty="0"/>
              <a:t>// I believe I can fly! </a:t>
            </a:r>
          </a:p>
          <a:p>
            <a:pPr marL="0" indent="0">
              <a:buNone/>
            </a:pPr>
            <a:r>
              <a:rPr lang="en-US" dirty="0"/>
              <a:t>//Exception in thread "main"  </a:t>
            </a:r>
            <a:r>
              <a:rPr lang="en-US" dirty="0" err="1"/>
              <a:t>java.lang.UnsupportedOperationException</a:t>
            </a:r>
            <a:r>
              <a:rPr lang="en-US" dirty="0"/>
              <a:t>: Help! I cannot fly!</a:t>
            </a:r>
          </a:p>
        </p:txBody>
      </p:sp>
    </p:spTree>
    <p:extLst>
      <p:ext uri="{BB962C8B-B14F-4D97-AF65-F5344CB8AC3E}">
        <p14:creationId xmlns:p14="http://schemas.microsoft.com/office/powerpoint/2010/main" val="376790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a:xfrm>
            <a:off x="838199" y="1825625"/>
            <a:ext cx="10797073" cy="4351338"/>
          </a:xfrm>
        </p:spPr>
        <p:txBody>
          <a:bodyPr>
            <a:normAutofit/>
          </a:bodyPr>
          <a:lstStyle/>
          <a:p>
            <a:r>
              <a:rPr lang="en-US" dirty="0"/>
              <a:t>We can see that with the Swan object, the code worked perfectly. </a:t>
            </a:r>
          </a:p>
          <a:p>
            <a:r>
              <a:rPr lang="en-US" dirty="0"/>
              <a:t>But with the Penguin object, the code threw </a:t>
            </a:r>
            <a:r>
              <a:rPr lang="en-US" dirty="0" err="1"/>
              <a:t>UnsupportedOperationException</a:t>
            </a:r>
            <a:r>
              <a:rPr lang="en-US" dirty="0"/>
              <a:t>. </a:t>
            </a:r>
          </a:p>
          <a:p>
            <a:r>
              <a:rPr lang="en-US" dirty="0"/>
              <a:t>This violates the </a:t>
            </a:r>
            <a:r>
              <a:rPr lang="en-US" dirty="0" err="1"/>
              <a:t>Liskov</a:t>
            </a:r>
            <a:r>
              <a:rPr lang="en-US" dirty="0"/>
              <a:t> Substitution Principle as the Bird class has a child that didn't use inheritance correctly, hence caused a problem. </a:t>
            </a:r>
          </a:p>
          <a:p>
            <a:r>
              <a:rPr lang="en-US" b="1" dirty="0"/>
              <a:t>The Penguin tries to extend the flying logic, but it can't fly!</a:t>
            </a:r>
          </a:p>
        </p:txBody>
      </p:sp>
    </p:spTree>
    <p:extLst>
      <p:ext uri="{BB962C8B-B14F-4D97-AF65-F5344CB8AC3E}">
        <p14:creationId xmlns:p14="http://schemas.microsoft.com/office/powerpoint/2010/main" val="376146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 Fix</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a:xfrm>
            <a:off x="838199" y="1825625"/>
            <a:ext cx="10797073" cy="4351338"/>
          </a:xfrm>
        </p:spPr>
        <p:txBody>
          <a:bodyPr>
            <a:normAutofit lnSpcReduction="10000"/>
          </a:bodyPr>
          <a:lstStyle/>
          <a:p>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static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a:t>
            </a:r>
            <a:r>
              <a:rPr lang="en-US" b="0" i="0" dirty="0" err="1">
                <a:solidFill>
                  <a:srgbClr val="242424"/>
                </a:solidFill>
                <a:effectLst/>
                <a:latin typeface="source-code-pro"/>
              </a:rPr>
              <a:t>letBirdsFly</a:t>
            </a:r>
            <a:r>
              <a:rPr lang="en-US" b="0" i="0" dirty="0">
                <a:solidFill>
                  <a:srgbClr val="242424"/>
                </a:solidFill>
                <a:effectLst/>
                <a:latin typeface="source-code-pro"/>
              </a:rPr>
              <a:t>(List&lt;Bird&gt; birds) { </a:t>
            </a:r>
            <a:br>
              <a:rPr lang="en-US" dirty="0"/>
            </a:br>
            <a:r>
              <a:rPr lang="en-US" b="1" i="0" dirty="0">
                <a:solidFill>
                  <a:srgbClr val="242424"/>
                </a:solidFill>
                <a:effectLst/>
                <a:latin typeface="source-code-pro"/>
              </a:rPr>
              <a:t>for</a:t>
            </a:r>
            <a:r>
              <a:rPr lang="en-US" b="0" i="0" dirty="0">
                <a:solidFill>
                  <a:srgbClr val="242424"/>
                </a:solidFill>
                <a:effectLst/>
                <a:latin typeface="source-code-pro"/>
              </a:rPr>
              <a:t>(Bird </a:t>
            </a:r>
            <a:r>
              <a:rPr lang="en-US" b="0" i="0" dirty="0" err="1">
                <a:solidFill>
                  <a:srgbClr val="242424"/>
                </a:solidFill>
                <a:effectLst/>
                <a:latin typeface="source-code-pro"/>
              </a:rPr>
              <a:t>bird</a:t>
            </a:r>
            <a:r>
              <a:rPr lang="en-US" b="0" i="0" dirty="0">
                <a:solidFill>
                  <a:srgbClr val="242424"/>
                </a:solidFill>
                <a:effectLst/>
                <a:latin typeface="source-code-pro"/>
              </a:rPr>
              <a:t>: birds) { </a:t>
            </a:r>
            <a:br>
              <a:rPr lang="en-US" dirty="0"/>
            </a:br>
            <a:r>
              <a:rPr lang="en-US" b="1" i="0" dirty="0">
                <a:solidFill>
                  <a:srgbClr val="242424"/>
                </a:solidFill>
                <a:effectLst/>
                <a:latin typeface="source-code-pro"/>
              </a:rPr>
              <a:t>if</a:t>
            </a:r>
            <a:r>
              <a:rPr lang="en-US" b="0" i="0" dirty="0">
                <a:solidFill>
                  <a:srgbClr val="242424"/>
                </a:solidFill>
                <a:effectLst/>
                <a:latin typeface="source-code-pro"/>
              </a:rPr>
              <a:t>(!(bird </a:t>
            </a:r>
            <a:r>
              <a:rPr lang="en-US" b="0" i="0" dirty="0" err="1">
                <a:solidFill>
                  <a:srgbClr val="242424"/>
                </a:solidFill>
                <a:effectLst/>
                <a:latin typeface="source-code-pro"/>
              </a:rPr>
              <a:t>instanceof</a:t>
            </a:r>
            <a:r>
              <a:rPr lang="en-US" b="0" i="0" dirty="0">
                <a:solidFill>
                  <a:srgbClr val="242424"/>
                </a:solidFill>
                <a:effectLst/>
                <a:latin typeface="source-code-pro"/>
              </a:rPr>
              <a:t> Penguin)) { </a:t>
            </a:r>
            <a:br>
              <a:rPr lang="en-US" dirty="0"/>
            </a:br>
            <a:r>
              <a:rPr lang="en-US" b="0" i="0" dirty="0" err="1">
                <a:solidFill>
                  <a:srgbClr val="242424"/>
                </a:solidFill>
                <a:effectLst/>
                <a:latin typeface="source-code-pro"/>
              </a:rPr>
              <a:t>bird.fly</a:t>
            </a:r>
            <a:r>
              <a:rPr lang="en-US" b="0" i="0" dirty="0">
                <a:solidFill>
                  <a:srgbClr val="242424"/>
                </a:solidFill>
                <a:effectLst/>
                <a:latin typeface="source-code-pro"/>
              </a:rPr>
              <a:t>(); </a:t>
            </a:r>
            <a:br>
              <a:rPr lang="en-US" dirty="0"/>
            </a:br>
            <a:r>
              <a:rPr lang="en-US" b="0" i="0" dirty="0">
                <a:solidFill>
                  <a:srgbClr val="242424"/>
                </a:solidFill>
                <a:effectLst/>
                <a:latin typeface="source-code-pro"/>
              </a:rPr>
              <a:t>} </a:t>
            </a:r>
            <a:br>
              <a:rPr lang="en-US" dirty="0"/>
            </a:br>
            <a:r>
              <a:rPr lang="en-US" b="0" i="0" dirty="0">
                <a:solidFill>
                  <a:srgbClr val="242424"/>
                </a:solidFill>
                <a:effectLst/>
                <a:latin typeface="source-code-pro"/>
              </a:rPr>
              <a:t>} </a:t>
            </a:r>
            <a:br>
              <a:rPr lang="en-US" dirty="0"/>
            </a:br>
            <a:r>
              <a:rPr lang="en-US" b="0" i="0" dirty="0">
                <a:solidFill>
                  <a:srgbClr val="242424"/>
                </a:solidFill>
                <a:effectLst/>
                <a:latin typeface="source-code-pro"/>
              </a:rPr>
              <a:t>}</a:t>
            </a:r>
          </a:p>
          <a:p>
            <a:r>
              <a:rPr lang="en-US" b="0" i="0" dirty="0">
                <a:solidFill>
                  <a:srgbClr val="242424"/>
                </a:solidFill>
                <a:effectLst/>
                <a:latin typeface="source-serif-pro"/>
              </a:rPr>
              <a:t>But this solution is considered a bad practice, and it violates the Open-Closed Principle. </a:t>
            </a:r>
          </a:p>
          <a:p>
            <a:r>
              <a:rPr lang="en-US" b="0" i="0" dirty="0">
                <a:solidFill>
                  <a:srgbClr val="242424"/>
                </a:solidFill>
                <a:effectLst/>
                <a:latin typeface="source-serif-pro"/>
              </a:rPr>
              <a:t>Imagine if we add another three types of birds that cannot fly. The code is going to become a mess.</a:t>
            </a:r>
            <a:endParaRPr lang="en-US" dirty="0"/>
          </a:p>
        </p:txBody>
      </p:sp>
    </p:spTree>
    <p:extLst>
      <p:ext uri="{BB962C8B-B14F-4D97-AF65-F5344CB8AC3E}">
        <p14:creationId xmlns:p14="http://schemas.microsoft.com/office/powerpoint/2010/main" val="48849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E767-71C1-5CCE-8421-9BA53160FAC0}"/>
              </a:ext>
            </a:extLst>
          </p:cNvPr>
          <p:cNvSpPr>
            <a:spLocks noGrp="1"/>
          </p:cNvSpPr>
          <p:nvPr>
            <p:ph type="title"/>
          </p:nvPr>
        </p:nvSpPr>
        <p:spPr>
          <a:xfrm>
            <a:off x="839788" y="365125"/>
            <a:ext cx="10515600" cy="493291"/>
          </a:xfrm>
        </p:spPr>
        <p:txBody>
          <a:bodyPr>
            <a:normAutofit fontScale="90000"/>
          </a:bodyPr>
          <a:lstStyle/>
          <a:p>
            <a:r>
              <a:rPr lang="en-US" dirty="0"/>
              <a:t>Example (Bird) Fix</a:t>
            </a:r>
          </a:p>
        </p:txBody>
      </p:sp>
      <p:sp>
        <p:nvSpPr>
          <p:cNvPr id="4" name="Content Placeholder 3">
            <a:extLst>
              <a:ext uri="{FF2B5EF4-FFF2-40B4-BE49-F238E27FC236}">
                <a16:creationId xmlns:a16="http://schemas.microsoft.com/office/drawing/2014/main" id="{90DCE26F-478D-B7D1-C33F-9B8603F25C4C}"/>
              </a:ext>
            </a:extLst>
          </p:cNvPr>
          <p:cNvSpPr>
            <a:spLocks noGrp="1"/>
          </p:cNvSpPr>
          <p:nvPr>
            <p:ph sz="half" idx="2"/>
          </p:nvPr>
        </p:nvSpPr>
        <p:spPr>
          <a:xfrm>
            <a:off x="839788" y="979714"/>
            <a:ext cx="5157787" cy="5766319"/>
          </a:xfrm>
          <a:ln w="3175">
            <a:solidFill>
              <a:schemeClr val="tx1"/>
            </a:solidFill>
          </a:ln>
        </p:spPr>
        <p:txBody>
          <a:bodyPr>
            <a:normAutofit fontScale="70000" lnSpcReduction="20000"/>
          </a:bodyPr>
          <a:lstStyle/>
          <a:p>
            <a:pPr marL="0" indent="0">
              <a:buNone/>
            </a:pPr>
            <a:r>
              <a:rPr lang="en-US" dirty="0"/>
              <a:t>public class Bird { </a:t>
            </a:r>
          </a:p>
          <a:p>
            <a:pPr marL="0" indent="0">
              <a:buNone/>
            </a:pPr>
            <a:r>
              <a:rPr lang="en-US" dirty="0"/>
              <a:t>    public void eat() { </a:t>
            </a:r>
          </a:p>
          <a:p>
            <a:pPr marL="0" indent="0">
              <a:buNone/>
            </a:pPr>
            <a:r>
              <a:rPr lang="en-US" dirty="0"/>
              <a:t>        </a:t>
            </a:r>
            <a:r>
              <a:rPr lang="en-US" dirty="0" err="1"/>
              <a:t>System.out.println</a:t>
            </a:r>
            <a:r>
              <a:rPr lang="en-US" dirty="0"/>
              <a:t>("I can eat."); </a:t>
            </a:r>
          </a:p>
          <a:p>
            <a:pPr marL="0" indent="0">
              <a:buNone/>
            </a:pPr>
            <a:r>
              <a:rPr lang="en-US" dirty="0"/>
              <a:t>    } </a:t>
            </a:r>
          </a:p>
          <a:p>
            <a:pPr marL="0" indent="0">
              <a:buNone/>
            </a:pPr>
            <a:r>
              <a:rPr lang="en-US" dirty="0"/>
              <a:t>}</a:t>
            </a:r>
          </a:p>
          <a:p>
            <a:pPr marL="0" indent="0">
              <a:buNone/>
            </a:pPr>
            <a:r>
              <a:rPr lang="en-US" dirty="0"/>
              <a:t>public class </a:t>
            </a:r>
            <a:r>
              <a:rPr lang="en-US" dirty="0" err="1"/>
              <a:t>FlyingBird</a:t>
            </a:r>
            <a:r>
              <a:rPr lang="en-US" dirty="0"/>
              <a:t> extends Bird { </a:t>
            </a:r>
          </a:p>
          <a:p>
            <a:pPr marL="0" indent="0">
              <a:buNone/>
            </a:pPr>
            <a:r>
              <a:rPr lang="en-US" dirty="0"/>
              <a:t>    public void fly() { </a:t>
            </a:r>
          </a:p>
          <a:p>
            <a:pPr marL="0" indent="0">
              <a:buNone/>
            </a:pPr>
            <a:r>
              <a:rPr lang="en-US" dirty="0"/>
              <a:t>        </a:t>
            </a:r>
            <a:r>
              <a:rPr lang="en-US" dirty="0" err="1"/>
              <a:t>System.out.println</a:t>
            </a:r>
            <a:r>
              <a:rPr lang="en-US" dirty="0"/>
              <a:t>("I can fly."); </a:t>
            </a:r>
          </a:p>
          <a:p>
            <a:pPr marL="0" indent="0">
              <a:buNone/>
            </a:pPr>
            <a:r>
              <a:rPr lang="en-US" dirty="0"/>
              <a:t>    }</a:t>
            </a:r>
          </a:p>
          <a:p>
            <a:pPr marL="0" indent="0">
              <a:buNone/>
            </a:pPr>
            <a:r>
              <a:rPr lang="en-US" dirty="0"/>
              <a:t>}</a:t>
            </a:r>
          </a:p>
          <a:p>
            <a:pPr marL="0" indent="0">
              <a:buNone/>
            </a:pPr>
            <a:endParaRPr lang="en-US" dirty="0"/>
          </a:p>
        </p:txBody>
      </p:sp>
      <p:sp>
        <p:nvSpPr>
          <p:cNvPr id="6" name="Content Placeholder 5">
            <a:extLst>
              <a:ext uri="{FF2B5EF4-FFF2-40B4-BE49-F238E27FC236}">
                <a16:creationId xmlns:a16="http://schemas.microsoft.com/office/drawing/2014/main" id="{F663AC17-9A6F-B381-16C6-67DEE25DCBBF}"/>
              </a:ext>
            </a:extLst>
          </p:cNvPr>
          <p:cNvSpPr>
            <a:spLocks noGrp="1"/>
          </p:cNvSpPr>
          <p:nvPr>
            <p:ph sz="quarter" idx="4"/>
          </p:nvPr>
        </p:nvSpPr>
        <p:spPr>
          <a:xfrm>
            <a:off x="6172200" y="979714"/>
            <a:ext cx="5183188" cy="5766319"/>
          </a:xfrm>
          <a:ln w="3175">
            <a:solidFill>
              <a:schemeClr val="tx1"/>
            </a:solidFill>
          </a:ln>
        </p:spPr>
        <p:txBody>
          <a:bodyPr>
            <a:normAutofit fontScale="70000" lnSpcReduction="20000"/>
          </a:bodyPr>
          <a:lstStyle/>
          <a:p>
            <a:pPr marL="0" indent="0">
              <a:buNone/>
            </a:pPr>
            <a:r>
              <a:rPr lang="en-US" dirty="0"/>
              <a:t>public class Swan extends </a:t>
            </a:r>
            <a:r>
              <a:rPr lang="en-US" dirty="0" err="1"/>
              <a:t>FlyingBird</a:t>
            </a:r>
            <a:r>
              <a:rPr lang="en-US" dirty="0"/>
              <a:t> { </a:t>
            </a:r>
          </a:p>
          <a:p>
            <a:pPr marL="0" indent="0">
              <a:buNone/>
            </a:pPr>
            <a:r>
              <a:rPr lang="en-US" dirty="0"/>
              <a:t>    @Override</a:t>
            </a:r>
          </a:p>
          <a:p>
            <a:pPr marL="0" indent="0">
              <a:buNone/>
            </a:pPr>
            <a:r>
              <a:rPr lang="en-US" dirty="0"/>
              <a:t>    public void eat() { </a:t>
            </a:r>
          </a:p>
          <a:p>
            <a:pPr marL="0" indent="0">
              <a:buNone/>
            </a:pPr>
            <a:r>
              <a:rPr lang="en-US" dirty="0"/>
              <a:t>        </a:t>
            </a:r>
            <a:r>
              <a:rPr lang="en-US" dirty="0" err="1"/>
              <a:t>System.out.println</a:t>
            </a:r>
            <a:r>
              <a:rPr lang="en-US" dirty="0"/>
              <a:t>("OMG! I can eat pizza!"); </a:t>
            </a:r>
          </a:p>
          <a:p>
            <a:pPr marL="0" indent="0">
              <a:buNone/>
            </a:pPr>
            <a:r>
              <a:rPr lang="en-US" dirty="0"/>
              <a:t>    }</a:t>
            </a:r>
          </a:p>
          <a:p>
            <a:pPr marL="0" indent="0">
              <a:buNone/>
            </a:pPr>
            <a:r>
              <a:rPr lang="en-US" dirty="0"/>
              <a:t>    @Override</a:t>
            </a:r>
          </a:p>
          <a:p>
            <a:pPr marL="0" indent="0">
              <a:buNone/>
            </a:pPr>
            <a:r>
              <a:rPr lang="en-US" dirty="0"/>
              <a:t>    public void fly() { </a:t>
            </a:r>
          </a:p>
          <a:p>
            <a:pPr marL="0" indent="0">
              <a:buNone/>
            </a:pPr>
            <a:r>
              <a:rPr lang="en-US" dirty="0"/>
              <a:t>        </a:t>
            </a:r>
            <a:r>
              <a:rPr lang="en-US" dirty="0" err="1"/>
              <a:t>System.out.println</a:t>
            </a:r>
            <a:r>
              <a:rPr lang="en-US" dirty="0"/>
              <a:t>("I believe I can fly!");</a:t>
            </a:r>
          </a:p>
          <a:p>
            <a:pPr marL="0" indent="0">
              <a:buNone/>
            </a:pPr>
            <a:r>
              <a:rPr lang="en-US" dirty="0"/>
              <a:t>    } </a:t>
            </a:r>
          </a:p>
          <a:p>
            <a:pPr marL="0" indent="0">
              <a:buNone/>
            </a:pPr>
            <a:r>
              <a:rPr lang="en-US" dirty="0"/>
              <a:t>}</a:t>
            </a:r>
          </a:p>
          <a:p>
            <a:pPr marL="0" indent="0">
              <a:buNone/>
            </a:pPr>
            <a:r>
              <a:rPr lang="en-US" dirty="0"/>
              <a:t>public class Penguin extends Bird { </a:t>
            </a:r>
          </a:p>
          <a:p>
            <a:pPr marL="0" indent="0">
              <a:buNone/>
            </a:pPr>
            <a:r>
              <a:rPr lang="en-US" dirty="0"/>
              <a:t>    @Override </a:t>
            </a:r>
          </a:p>
          <a:p>
            <a:pPr marL="0" indent="0">
              <a:buNone/>
            </a:pPr>
            <a:r>
              <a:rPr lang="en-US" dirty="0"/>
              <a:t>    void eat() {</a:t>
            </a:r>
          </a:p>
          <a:p>
            <a:pPr marL="0" indent="0">
              <a:buNone/>
            </a:pPr>
            <a:r>
              <a:rPr lang="en-US" dirty="0"/>
              <a:t>        </a:t>
            </a:r>
            <a:r>
              <a:rPr lang="en-US" dirty="0" err="1"/>
              <a:t>System.out.println</a:t>
            </a:r>
            <a:r>
              <a:rPr lang="en-US" dirty="0"/>
              <a:t>("Can I eat taco?");</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02261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a:xfrm>
            <a:off x="838200" y="177282"/>
            <a:ext cx="10515600" cy="942391"/>
          </a:xfrm>
        </p:spPr>
        <p:txBody>
          <a:bodyPr>
            <a:normAutofit/>
          </a:bodyPr>
          <a:lstStyle/>
          <a:p>
            <a:r>
              <a:rPr lang="en-US" dirty="0"/>
              <a:t>Example (Bird) Solution</a:t>
            </a:r>
          </a:p>
        </p:txBody>
      </p:sp>
      <p:pic>
        <p:nvPicPr>
          <p:cNvPr id="5" name="Content Placeholder 4">
            <a:extLst>
              <a:ext uri="{FF2B5EF4-FFF2-40B4-BE49-F238E27FC236}">
                <a16:creationId xmlns:a16="http://schemas.microsoft.com/office/drawing/2014/main" id="{B1A072DA-39F2-A567-5DA9-CE04BDD65052}"/>
              </a:ext>
            </a:extLst>
          </p:cNvPr>
          <p:cNvPicPr>
            <a:picLocks noGrp="1" noChangeAspect="1"/>
          </p:cNvPicPr>
          <p:nvPr>
            <p:ph idx="1"/>
          </p:nvPr>
        </p:nvPicPr>
        <p:blipFill>
          <a:blip r:embed="rId2"/>
          <a:stretch>
            <a:fillRect/>
          </a:stretch>
        </p:blipFill>
        <p:spPr>
          <a:xfrm>
            <a:off x="3714055" y="1014494"/>
            <a:ext cx="5044877" cy="5464013"/>
          </a:xfrm>
        </p:spPr>
      </p:pic>
    </p:spTree>
    <p:extLst>
      <p:ext uri="{BB962C8B-B14F-4D97-AF65-F5344CB8AC3E}">
        <p14:creationId xmlns:p14="http://schemas.microsoft.com/office/powerpoint/2010/main" val="121589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a:xfrm>
            <a:off x="838200" y="177282"/>
            <a:ext cx="10515600" cy="942391"/>
          </a:xfrm>
        </p:spPr>
        <p:txBody>
          <a:bodyPr>
            <a:normAutofit/>
          </a:bodyPr>
          <a:lstStyle/>
          <a:p>
            <a:r>
              <a:rPr lang="en-US" dirty="0"/>
              <a:t>Example (Bird) Solution</a:t>
            </a:r>
          </a:p>
        </p:txBody>
      </p:sp>
      <p:sp>
        <p:nvSpPr>
          <p:cNvPr id="4" name="Content Placeholder 3">
            <a:extLst>
              <a:ext uri="{FF2B5EF4-FFF2-40B4-BE49-F238E27FC236}">
                <a16:creationId xmlns:a16="http://schemas.microsoft.com/office/drawing/2014/main" id="{D25B3820-5359-181B-C0EE-660C57158F9A}"/>
              </a:ext>
            </a:extLst>
          </p:cNvPr>
          <p:cNvSpPr>
            <a:spLocks noGrp="1"/>
          </p:cNvSpPr>
          <p:nvPr>
            <p:ph idx="1"/>
          </p:nvPr>
        </p:nvSpPr>
        <p:spPr/>
        <p:txBody>
          <a:bodyPr>
            <a:normAutofit fontScale="77500" lnSpcReduction="20000"/>
          </a:bodyPr>
          <a:lstStyle/>
          <a:p>
            <a:pPr marL="0" indent="0">
              <a:buNone/>
            </a:pPr>
            <a:r>
              <a:rPr lang="en-US" dirty="0"/>
              <a:t>public class Main {</a:t>
            </a:r>
          </a:p>
          <a:p>
            <a:pPr marL="0" indent="0">
              <a:buNone/>
            </a:pPr>
            <a:r>
              <a:rPr lang="en-US" dirty="0"/>
              <a:t>    public static void </a:t>
            </a:r>
            <a:r>
              <a:rPr lang="en-US" dirty="0" err="1"/>
              <a:t>letBirdsFly</a:t>
            </a:r>
            <a:r>
              <a:rPr lang="en-US" dirty="0"/>
              <a:t>(List&lt;</a:t>
            </a:r>
            <a:r>
              <a:rPr lang="en-US" dirty="0" err="1"/>
              <a:t>FlyingBird</a:t>
            </a:r>
            <a:r>
              <a:rPr lang="en-US" dirty="0"/>
              <a:t>&gt; </a:t>
            </a:r>
            <a:r>
              <a:rPr lang="en-US" dirty="0" err="1"/>
              <a:t>flyingBirds</a:t>
            </a:r>
            <a:r>
              <a:rPr lang="en-US" dirty="0"/>
              <a:t>) {</a:t>
            </a:r>
          </a:p>
          <a:p>
            <a:pPr marL="0" indent="0">
              <a:buNone/>
            </a:pPr>
            <a:r>
              <a:rPr lang="en-US" dirty="0"/>
              <a:t>        for(</a:t>
            </a:r>
            <a:r>
              <a:rPr lang="en-US" dirty="0" err="1"/>
              <a:t>FlyingBird</a:t>
            </a:r>
            <a:r>
              <a:rPr lang="en-US" dirty="0"/>
              <a:t> </a:t>
            </a:r>
            <a:r>
              <a:rPr lang="en-US" dirty="0" err="1"/>
              <a:t>flyingBird</a:t>
            </a:r>
            <a:r>
              <a:rPr lang="en-US" dirty="0"/>
              <a:t>: </a:t>
            </a:r>
            <a:r>
              <a:rPr lang="en-US" dirty="0" err="1"/>
              <a:t>flyingBirds</a:t>
            </a:r>
            <a:r>
              <a:rPr lang="en-US" dirty="0"/>
              <a:t>) { </a:t>
            </a:r>
          </a:p>
          <a:p>
            <a:pPr marL="0" indent="0">
              <a:buNone/>
            </a:pPr>
            <a:r>
              <a:rPr lang="en-US" dirty="0"/>
              <a:t>            </a:t>
            </a:r>
            <a:r>
              <a:rPr lang="en-US" dirty="0" err="1"/>
              <a:t>flyingBird.fly</a:t>
            </a:r>
            <a:r>
              <a:rPr lang="en-US" dirty="0"/>
              <a:t>();</a:t>
            </a:r>
          </a:p>
          <a:p>
            <a:pPr marL="0" indent="0">
              <a:buNone/>
            </a:pPr>
            <a:r>
              <a:rPr lang="en-US" dirty="0"/>
              <a:t>        }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List&lt;</a:t>
            </a:r>
            <a:r>
              <a:rPr lang="en-US" dirty="0" err="1"/>
              <a:t>FlyingBird</a:t>
            </a:r>
            <a:r>
              <a:rPr lang="en-US" dirty="0"/>
              <a:t>&gt; </a:t>
            </a:r>
            <a:r>
              <a:rPr lang="en-US" dirty="0" err="1"/>
              <a:t>flyingBirds</a:t>
            </a:r>
            <a:r>
              <a:rPr lang="en-US" dirty="0"/>
              <a:t> = new </a:t>
            </a:r>
            <a:r>
              <a:rPr lang="en-US" dirty="0" err="1"/>
              <a:t>ArrayList</a:t>
            </a:r>
            <a:r>
              <a:rPr lang="en-US" dirty="0"/>
              <a:t>&lt;</a:t>
            </a:r>
            <a:r>
              <a:rPr lang="en-US" dirty="0" err="1"/>
              <a:t>FlyingBird</a:t>
            </a:r>
            <a:r>
              <a:rPr lang="en-US" dirty="0"/>
              <a:t>&gt;();</a:t>
            </a:r>
          </a:p>
          <a:p>
            <a:pPr marL="0" indent="0">
              <a:buNone/>
            </a:pPr>
            <a:r>
              <a:rPr lang="en-US" dirty="0"/>
              <a:t>        </a:t>
            </a:r>
            <a:r>
              <a:rPr lang="en-US" dirty="0" err="1"/>
              <a:t>flyingBirds.add</a:t>
            </a:r>
            <a:r>
              <a:rPr lang="en-US" dirty="0"/>
              <a:t>(new Swan());</a:t>
            </a:r>
          </a:p>
          <a:p>
            <a:pPr marL="0" indent="0">
              <a:buNone/>
            </a:pPr>
            <a:r>
              <a:rPr lang="en-US" dirty="0"/>
              <a:t>        </a:t>
            </a:r>
            <a:r>
              <a:rPr lang="en-US" dirty="0" err="1"/>
              <a:t>letBirdsFly</a:t>
            </a:r>
            <a:r>
              <a:rPr lang="en-US" dirty="0"/>
              <a:t>(</a:t>
            </a:r>
            <a:r>
              <a:rPr lang="en-US" dirty="0" err="1"/>
              <a:t>flyingBirds</a:t>
            </a: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80777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E9C38-325E-5235-D073-9840F1F3C32F}"/>
              </a:ext>
            </a:extLst>
          </p:cNvPr>
          <p:cNvSpPr>
            <a:spLocks noGrp="1"/>
          </p:cNvSpPr>
          <p:nvPr>
            <p:ph sz="half" idx="1"/>
          </p:nvPr>
        </p:nvSpPr>
        <p:spPr>
          <a:xfrm>
            <a:off x="838200" y="270588"/>
            <a:ext cx="5181600" cy="6419461"/>
          </a:xfrm>
          <a:ln>
            <a:solidFill>
              <a:schemeClr val="tx1"/>
            </a:solidFill>
            <a:prstDash val="solid"/>
          </a:ln>
        </p:spPr>
        <p:txBody>
          <a:bodyPr>
            <a:normAutofit fontScale="85000" lnSpcReduction="20000"/>
          </a:bodyPr>
          <a:lstStyle/>
          <a:p>
            <a:pPr marL="0" indent="0">
              <a:buNone/>
            </a:pPr>
            <a:r>
              <a:rPr lang="en-US" sz="2800" dirty="0"/>
              <a:t>class Rectangle {</a:t>
            </a:r>
          </a:p>
          <a:p>
            <a:pPr marL="0" indent="0">
              <a:buNone/>
            </a:pPr>
            <a:r>
              <a:rPr lang="en-US" sz="2800" dirty="0"/>
              <a:t>	protected int width, height;</a:t>
            </a:r>
          </a:p>
          <a:p>
            <a:pPr marL="0" indent="0">
              <a:buNone/>
            </a:pPr>
            <a:r>
              <a:rPr lang="en-US" sz="2800" dirty="0"/>
              <a:t>	</a:t>
            </a:r>
          </a:p>
          <a:p>
            <a:pPr marL="0" indent="0">
              <a:buNone/>
            </a:pPr>
            <a:r>
              <a:rPr lang="en-US" dirty="0"/>
              <a:t>	</a:t>
            </a:r>
            <a:r>
              <a:rPr lang="en-US" sz="2800" dirty="0"/>
              <a:t>public Rectangle() {</a:t>
            </a:r>
          </a:p>
          <a:p>
            <a:pPr marL="0" indent="0">
              <a:buNone/>
            </a:pPr>
            <a:r>
              <a:rPr lang="en-US" sz="2800" dirty="0"/>
              <a:t>	}</a:t>
            </a:r>
          </a:p>
          <a:p>
            <a:pPr marL="0" indent="0">
              <a:buNone/>
            </a:pPr>
            <a:r>
              <a:rPr lang="en-US" sz="2800" dirty="0"/>
              <a:t>	</a:t>
            </a:r>
          </a:p>
          <a:p>
            <a:pPr marL="0" indent="0">
              <a:buNone/>
            </a:pPr>
            <a:r>
              <a:rPr lang="en-US" sz="2800" dirty="0"/>
              <a:t>public Rectangle(int width, int height) {</a:t>
            </a:r>
          </a:p>
          <a:p>
            <a:pPr marL="0" indent="0">
              <a:buNone/>
            </a:pPr>
            <a:r>
              <a:rPr lang="en-US" sz="2800" dirty="0"/>
              <a:t>	</a:t>
            </a:r>
            <a:r>
              <a:rPr lang="en-US" sz="2800" dirty="0" err="1"/>
              <a:t>this.width</a:t>
            </a:r>
            <a:r>
              <a:rPr lang="en-US" sz="2800" dirty="0"/>
              <a:t> = width;</a:t>
            </a:r>
          </a:p>
          <a:p>
            <a:pPr marL="0" indent="0">
              <a:buNone/>
            </a:pPr>
            <a:r>
              <a:rPr lang="en-US" sz="2800" dirty="0"/>
              <a:t>	</a:t>
            </a:r>
            <a:r>
              <a:rPr lang="en-US" sz="2800" dirty="0" err="1"/>
              <a:t>this.height</a:t>
            </a:r>
            <a:r>
              <a:rPr lang="en-US" sz="2800" dirty="0"/>
              <a:t> = height;</a:t>
            </a:r>
          </a:p>
          <a:p>
            <a:pPr marL="0" indent="0">
              <a:buNone/>
            </a:pPr>
            <a:r>
              <a:rPr lang="en-US" sz="2800" dirty="0"/>
              <a:t>	}</a:t>
            </a:r>
          </a:p>
          <a:p>
            <a:pPr marL="0" indent="0">
              <a:buNone/>
            </a:pPr>
            <a:r>
              <a:rPr lang="en-US" sz="2800" dirty="0"/>
              <a:t>	</a:t>
            </a:r>
          </a:p>
          <a:p>
            <a:pPr marL="0" indent="0">
              <a:buNone/>
            </a:pPr>
            <a:r>
              <a:rPr lang="en-US" sz="2800" dirty="0"/>
              <a:t>	public int </a:t>
            </a:r>
            <a:r>
              <a:rPr lang="en-US" sz="2800" dirty="0" err="1"/>
              <a:t>getWidth</a:t>
            </a:r>
            <a:r>
              <a:rPr lang="en-US" sz="2800" dirty="0"/>
              <a:t>() {</a:t>
            </a:r>
          </a:p>
          <a:p>
            <a:pPr marL="0" indent="0">
              <a:buNone/>
            </a:pPr>
            <a:r>
              <a:rPr lang="en-US" sz="2800" dirty="0"/>
              <a:t>		return width;</a:t>
            </a:r>
          </a:p>
          <a:p>
            <a:pPr marL="0" indent="0">
              <a:buNone/>
            </a:pPr>
            <a:r>
              <a:rPr lang="en-US" sz="2800" dirty="0"/>
              <a:t>	}</a:t>
            </a:r>
          </a:p>
          <a:p>
            <a:endParaRPr lang="en-US" dirty="0"/>
          </a:p>
        </p:txBody>
      </p:sp>
      <p:sp>
        <p:nvSpPr>
          <p:cNvPr id="4" name="Content Placeholder 3">
            <a:extLst>
              <a:ext uri="{FF2B5EF4-FFF2-40B4-BE49-F238E27FC236}">
                <a16:creationId xmlns:a16="http://schemas.microsoft.com/office/drawing/2014/main" id="{F306C491-CC05-981D-CC5B-4C250AD07DE3}"/>
              </a:ext>
            </a:extLst>
          </p:cNvPr>
          <p:cNvSpPr>
            <a:spLocks noGrp="1"/>
          </p:cNvSpPr>
          <p:nvPr>
            <p:ph sz="half" idx="2"/>
          </p:nvPr>
        </p:nvSpPr>
        <p:spPr>
          <a:xfrm>
            <a:off x="6172200" y="270588"/>
            <a:ext cx="5181600" cy="6419461"/>
          </a:xfrm>
          <a:ln>
            <a:solidFill>
              <a:schemeClr val="tx1"/>
            </a:solidFill>
            <a:prstDash val="solid"/>
          </a:ln>
        </p:spPr>
        <p:txBody>
          <a:bodyPr>
            <a:normAutofit fontScale="85000" lnSpcReduction="20000"/>
          </a:bodyPr>
          <a:lstStyle/>
          <a:p>
            <a:pPr marL="0" indent="0">
              <a:buNone/>
            </a:pPr>
            <a:r>
              <a:rPr lang="en-US" sz="2800" dirty="0"/>
              <a:t>public void </a:t>
            </a:r>
            <a:r>
              <a:rPr lang="en-US" sz="2800" dirty="0" err="1"/>
              <a:t>setWidth</a:t>
            </a:r>
            <a:r>
              <a:rPr lang="en-US" sz="2800" dirty="0"/>
              <a:t>(int width) {</a:t>
            </a:r>
          </a:p>
          <a:p>
            <a:pPr marL="0" indent="0">
              <a:buNone/>
            </a:pPr>
            <a:r>
              <a:rPr lang="en-US" sz="2800" dirty="0"/>
              <a:t>	</a:t>
            </a:r>
            <a:r>
              <a:rPr lang="en-US" sz="2800" dirty="0" err="1"/>
              <a:t>this.width</a:t>
            </a:r>
            <a:r>
              <a:rPr lang="en-US" sz="2800" dirty="0"/>
              <a:t> = width;</a:t>
            </a:r>
          </a:p>
          <a:p>
            <a:pPr marL="0" indent="0">
              <a:buNone/>
            </a:pPr>
            <a:r>
              <a:rPr lang="en-US" sz="2800" dirty="0"/>
              <a:t>	}</a:t>
            </a:r>
          </a:p>
          <a:p>
            <a:pPr marL="0" indent="0">
              <a:buNone/>
            </a:pPr>
            <a:endParaRPr lang="en-US" sz="2800" dirty="0"/>
          </a:p>
          <a:p>
            <a:pPr marL="0" indent="0">
              <a:buNone/>
            </a:pPr>
            <a:r>
              <a:rPr lang="en-US" sz="2800" dirty="0"/>
              <a:t>public int </a:t>
            </a:r>
            <a:r>
              <a:rPr lang="en-US" sz="2800" dirty="0" err="1"/>
              <a:t>getHeight</a:t>
            </a:r>
            <a:r>
              <a:rPr lang="en-US" sz="2800" dirty="0"/>
              <a:t>() {</a:t>
            </a:r>
          </a:p>
          <a:p>
            <a:pPr marL="0" indent="0">
              <a:buNone/>
            </a:pPr>
            <a:r>
              <a:rPr lang="en-US" sz="2800" dirty="0"/>
              <a:t>	return height;</a:t>
            </a:r>
          </a:p>
          <a:p>
            <a:pPr marL="0" indent="0">
              <a:buNone/>
            </a:pPr>
            <a:r>
              <a:rPr lang="en-US" sz="2800" dirty="0"/>
              <a:t>	}</a:t>
            </a:r>
          </a:p>
          <a:p>
            <a:pPr marL="0" indent="0">
              <a:buNone/>
            </a:pPr>
            <a:endParaRPr lang="en-US" sz="2800" dirty="0"/>
          </a:p>
          <a:p>
            <a:pPr marL="0" indent="0">
              <a:buNone/>
            </a:pPr>
            <a:r>
              <a:rPr lang="en-US" sz="2800" dirty="0"/>
              <a:t>public void </a:t>
            </a:r>
            <a:r>
              <a:rPr lang="en-US" sz="2800" dirty="0" err="1"/>
              <a:t>setHeight</a:t>
            </a:r>
            <a:r>
              <a:rPr lang="en-US" sz="2800" dirty="0"/>
              <a:t>(int height) {</a:t>
            </a:r>
          </a:p>
          <a:p>
            <a:pPr marL="0" indent="0">
              <a:buNone/>
            </a:pPr>
            <a:r>
              <a:rPr lang="en-US" sz="2800" dirty="0"/>
              <a:t>	</a:t>
            </a:r>
            <a:r>
              <a:rPr lang="en-US" sz="2800" dirty="0" err="1"/>
              <a:t>this.height</a:t>
            </a:r>
            <a:r>
              <a:rPr lang="en-US" sz="2800" dirty="0"/>
              <a:t> = height;</a:t>
            </a:r>
          </a:p>
          <a:p>
            <a:pPr marL="0" indent="0">
              <a:buNone/>
            </a:pPr>
            <a:r>
              <a:rPr lang="en-US" sz="2800" dirty="0"/>
              <a:t>	}</a:t>
            </a:r>
          </a:p>
          <a:p>
            <a:pPr marL="0" indent="0">
              <a:buNone/>
            </a:pPr>
            <a:endParaRPr lang="en-US" sz="2800" dirty="0"/>
          </a:p>
          <a:p>
            <a:pPr marL="0" indent="0">
              <a:buNone/>
            </a:pPr>
            <a:r>
              <a:rPr lang="en-US" sz="2800" dirty="0"/>
              <a:t>public int </a:t>
            </a:r>
            <a:r>
              <a:rPr lang="en-US" sz="2800" dirty="0" err="1"/>
              <a:t>getArea</a:t>
            </a:r>
            <a:r>
              <a:rPr lang="en-US" sz="2800" dirty="0"/>
              <a:t>() {</a:t>
            </a:r>
          </a:p>
          <a:p>
            <a:pPr marL="0" indent="0">
              <a:buNone/>
            </a:pPr>
            <a:r>
              <a:rPr lang="en-US" sz="2800" dirty="0"/>
              <a:t>	return width * height;</a:t>
            </a:r>
          </a:p>
          <a:p>
            <a:pPr marL="0" indent="0">
              <a:buNone/>
            </a:pPr>
            <a:r>
              <a:rPr lang="en-US" sz="2800" dirty="0"/>
              <a:t>	}</a:t>
            </a:r>
          </a:p>
          <a:p>
            <a:pPr marL="0" indent="0">
              <a:buNone/>
            </a:pPr>
            <a:r>
              <a:rPr lang="en-US" sz="2800" dirty="0"/>
              <a:t>}</a:t>
            </a:r>
            <a:endParaRPr lang="en-US" dirty="0"/>
          </a:p>
        </p:txBody>
      </p:sp>
    </p:spTree>
    <p:extLst>
      <p:ext uri="{BB962C8B-B14F-4D97-AF65-F5344CB8AC3E}">
        <p14:creationId xmlns:p14="http://schemas.microsoft.com/office/powerpoint/2010/main" val="354593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6F487-2218-767E-7A7E-B45DEFA1CB51}"/>
              </a:ext>
            </a:extLst>
          </p:cNvPr>
          <p:cNvSpPr>
            <a:spLocks noGrp="1"/>
          </p:cNvSpPr>
          <p:nvPr>
            <p:ph idx="1"/>
          </p:nvPr>
        </p:nvSpPr>
        <p:spPr/>
        <p:txBody>
          <a:bodyPr/>
          <a:lstStyle/>
          <a:p>
            <a:r>
              <a:rPr lang="en-US" b="0" i="0" dirty="0">
                <a:solidFill>
                  <a:srgbClr val="0A0A23"/>
                </a:solidFill>
                <a:effectLst/>
                <a:latin typeface="Lato" panose="020F0502020204030203" pitchFamily="34" charset="0"/>
              </a:rPr>
              <a:t>Now we decide to create another class for Squares. </a:t>
            </a:r>
            <a:endParaRPr lang="en-US" dirty="0">
              <a:solidFill>
                <a:srgbClr val="0A0A23"/>
              </a:solidFill>
              <a:latin typeface="Lato" panose="020F0502020204030203" pitchFamily="34" charset="0"/>
            </a:endParaRPr>
          </a:p>
          <a:p>
            <a:r>
              <a:rPr lang="en-US" b="0" i="0" dirty="0">
                <a:solidFill>
                  <a:srgbClr val="0A0A23"/>
                </a:solidFill>
                <a:effectLst/>
                <a:latin typeface="Lato" panose="020F0502020204030203" pitchFamily="34" charset="0"/>
              </a:rPr>
              <a:t>As you might know, a square is just a special type of rectangle where the width is equal to the height.</a:t>
            </a:r>
            <a:endParaRPr lang="en-US" dirty="0"/>
          </a:p>
        </p:txBody>
      </p:sp>
    </p:spTree>
    <p:extLst>
      <p:ext uri="{BB962C8B-B14F-4D97-AF65-F5344CB8AC3E}">
        <p14:creationId xmlns:p14="http://schemas.microsoft.com/office/powerpoint/2010/main" val="2670615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D9A5D-D0E2-FA84-3E60-8E9F358633F7}"/>
              </a:ext>
            </a:extLst>
          </p:cNvPr>
          <p:cNvSpPr>
            <a:spLocks noGrp="1"/>
          </p:cNvSpPr>
          <p:nvPr>
            <p:ph idx="1"/>
          </p:nvPr>
        </p:nvSpPr>
        <p:spPr>
          <a:xfrm>
            <a:off x="838200" y="233265"/>
            <a:ext cx="10515600" cy="6400800"/>
          </a:xfrm>
        </p:spPr>
        <p:txBody>
          <a:bodyPr>
            <a:normAutofit fontScale="62500" lnSpcReduction="20000"/>
          </a:bodyPr>
          <a:lstStyle/>
          <a:p>
            <a:pPr marL="0" indent="0">
              <a:buNone/>
            </a:pPr>
            <a:r>
              <a:rPr lang="en-US" dirty="0"/>
              <a:t>class Square extends Rectangle {</a:t>
            </a:r>
          </a:p>
          <a:p>
            <a:pPr marL="0" indent="0">
              <a:buNone/>
            </a:pPr>
            <a:r>
              <a:rPr lang="en-US" dirty="0"/>
              <a:t>	public Square() {}</a:t>
            </a:r>
          </a:p>
          <a:p>
            <a:pPr marL="0" indent="0">
              <a:buNone/>
            </a:pPr>
            <a:endParaRPr lang="en-US" dirty="0"/>
          </a:p>
          <a:p>
            <a:pPr marL="0" indent="0">
              <a:buNone/>
            </a:pPr>
            <a:r>
              <a:rPr lang="en-US" dirty="0"/>
              <a:t>	public Square(int size) {</a:t>
            </a:r>
          </a:p>
          <a:p>
            <a:pPr marL="0" indent="0">
              <a:buNone/>
            </a:pPr>
            <a:r>
              <a:rPr lang="en-US" dirty="0"/>
              <a:t>		width = height = size;</a:t>
            </a:r>
          </a:p>
          <a:p>
            <a:pPr marL="0" indent="0">
              <a:buNone/>
            </a:pPr>
            <a:r>
              <a:rPr lang="en-US" dirty="0"/>
              <a:t>	}</a:t>
            </a:r>
          </a:p>
          <a:p>
            <a:pPr marL="0" indent="0">
              <a:buNone/>
            </a:pPr>
            <a:endParaRPr lang="en-US" dirty="0"/>
          </a:p>
          <a:p>
            <a:pPr marL="0" indent="0">
              <a:buNone/>
            </a:pPr>
            <a:r>
              <a:rPr lang="en-US" dirty="0"/>
              <a:t>	@Override</a:t>
            </a:r>
          </a:p>
          <a:p>
            <a:pPr marL="0" indent="0">
              <a:buNone/>
            </a:pPr>
            <a:r>
              <a:rPr lang="en-US" dirty="0"/>
              <a:t>	public void </a:t>
            </a:r>
            <a:r>
              <a:rPr lang="en-US" dirty="0" err="1"/>
              <a:t>setWidth</a:t>
            </a:r>
            <a:r>
              <a:rPr lang="en-US" dirty="0"/>
              <a:t>(int width) {</a:t>
            </a:r>
          </a:p>
          <a:p>
            <a:pPr marL="0" indent="0">
              <a:buNone/>
            </a:pPr>
            <a:r>
              <a:rPr lang="en-US" dirty="0"/>
              <a:t>		</a:t>
            </a:r>
            <a:r>
              <a:rPr lang="en-US" dirty="0" err="1"/>
              <a:t>super.setWidth</a:t>
            </a:r>
            <a:r>
              <a:rPr lang="en-US" dirty="0"/>
              <a:t>(width);</a:t>
            </a:r>
          </a:p>
          <a:p>
            <a:pPr marL="0" indent="0">
              <a:buNone/>
            </a:pPr>
            <a:r>
              <a:rPr lang="en-US" dirty="0"/>
              <a:t>		</a:t>
            </a:r>
            <a:r>
              <a:rPr lang="en-US" dirty="0" err="1"/>
              <a:t>super.setHeight</a:t>
            </a:r>
            <a:r>
              <a:rPr lang="en-US" dirty="0"/>
              <a:t>(width);</a:t>
            </a:r>
          </a:p>
          <a:p>
            <a:pPr marL="0" indent="0">
              <a:buNone/>
            </a:pPr>
            <a:r>
              <a:rPr lang="en-US" dirty="0"/>
              <a:t>	}</a:t>
            </a:r>
          </a:p>
          <a:p>
            <a:pPr marL="0" indent="0">
              <a:buNone/>
            </a:pPr>
            <a:endParaRPr lang="en-US" dirty="0"/>
          </a:p>
          <a:p>
            <a:pPr marL="0" indent="0">
              <a:buNone/>
            </a:pPr>
            <a:r>
              <a:rPr lang="en-US" dirty="0"/>
              <a:t>	@Override</a:t>
            </a:r>
          </a:p>
          <a:p>
            <a:pPr marL="0" indent="0">
              <a:buNone/>
            </a:pPr>
            <a:r>
              <a:rPr lang="en-US" dirty="0"/>
              <a:t>	public void </a:t>
            </a:r>
            <a:r>
              <a:rPr lang="en-US" dirty="0" err="1"/>
              <a:t>setHeight</a:t>
            </a:r>
            <a:r>
              <a:rPr lang="en-US" dirty="0"/>
              <a:t>(int height) {</a:t>
            </a:r>
          </a:p>
          <a:p>
            <a:pPr marL="0" indent="0">
              <a:buNone/>
            </a:pPr>
            <a:r>
              <a:rPr lang="en-US" dirty="0"/>
              <a:t>		</a:t>
            </a:r>
            <a:r>
              <a:rPr lang="en-US" dirty="0" err="1"/>
              <a:t>super.setHeight</a:t>
            </a:r>
            <a:r>
              <a:rPr lang="en-US" dirty="0"/>
              <a:t>(height);</a:t>
            </a:r>
          </a:p>
          <a:p>
            <a:pPr marL="0" indent="0">
              <a:buNone/>
            </a:pPr>
            <a:r>
              <a:rPr lang="en-US" dirty="0"/>
              <a:t>		</a:t>
            </a:r>
            <a:r>
              <a:rPr lang="en-US" dirty="0" err="1"/>
              <a:t>super.setWidth</a:t>
            </a:r>
            <a:r>
              <a:rPr lang="en-US" dirty="0"/>
              <a:t>(height);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960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0" i="0" u="none" strike="noStrike" baseline="0" dirty="0"/>
              <a:t>Good software systems begin with clean code</a:t>
            </a:r>
          </a:p>
          <a:p>
            <a:pPr algn="l"/>
            <a:r>
              <a:rPr lang="en-US" sz="2400" b="0" i="0" u="none" strike="noStrike" baseline="0" dirty="0"/>
              <a:t>The SOLID principles tell us how to </a:t>
            </a:r>
            <a:r>
              <a:rPr lang="en-US" sz="2400" b="1" i="0" u="none" strike="noStrike" baseline="0" dirty="0"/>
              <a:t>arrange our functions and data structures </a:t>
            </a:r>
            <a:r>
              <a:rPr lang="en-US" sz="2400" b="0" i="0" u="none" strike="noStrike" baseline="0" dirty="0"/>
              <a:t>into classes, and how those classes should be </a:t>
            </a:r>
            <a:r>
              <a:rPr lang="en-US" sz="2400" b="1" i="0" u="none" strike="noStrike" baseline="0" dirty="0"/>
              <a:t>interconnected</a:t>
            </a:r>
            <a:endParaRPr lang="en-US" sz="2400" b="0" i="0" u="none" strike="noStrike" baseline="0" dirty="0"/>
          </a:p>
          <a:p>
            <a:pPr algn="l"/>
            <a:r>
              <a:rPr lang="en-US" sz="2400" b="0" i="0" u="none" strike="noStrike" baseline="0" dirty="0"/>
              <a:t>The goal of the principles is the creation of mid-level software structures that:</a:t>
            </a:r>
          </a:p>
          <a:p>
            <a:pPr lvl="1"/>
            <a:r>
              <a:rPr lang="en-US" b="0" i="0" u="none" strike="noStrike" baseline="0" dirty="0"/>
              <a:t>Tolerate change</a:t>
            </a:r>
          </a:p>
          <a:p>
            <a:pPr lvl="1"/>
            <a:r>
              <a:rPr lang="en-US" b="0" i="0" u="none" strike="noStrike" baseline="0" dirty="0"/>
              <a:t>Are easy to understand</a:t>
            </a:r>
          </a:p>
          <a:p>
            <a:pPr lvl="1"/>
            <a:r>
              <a:rPr lang="en-US" b="0" i="0" u="none" strike="noStrike" baseline="0" dirty="0"/>
              <a:t>Are the basis of components that can be used in many software systems</a:t>
            </a:r>
          </a:p>
          <a:p>
            <a:pPr algn="l"/>
            <a:r>
              <a:rPr lang="en-US" sz="2400" b="0" i="0" u="none" strike="noStrike" baseline="0" dirty="0"/>
              <a:t>The term “mid-level” refers to the fact that these principles are applied by programmers working at the module level.</a:t>
            </a:r>
            <a:endParaRPr lang="en-US" sz="2400" dirty="0"/>
          </a:p>
        </p:txBody>
      </p:sp>
    </p:spTree>
    <p:extLst>
      <p:ext uri="{BB962C8B-B14F-4D97-AF65-F5344CB8AC3E}">
        <p14:creationId xmlns:p14="http://schemas.microsoft.com/office/powerpoint/2010/main" val="167280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5312-9F93-D961-B9B0-2B3779073E4A}"/>
              </a:ext>
            </a:extLst>
          </p:cNvPr>
          <p:cNvSpPr>
            <a:spLocks noGrp="1"/>
          </p:cNvSpPr>
          <p:nvPr>
            <p:ph type="title"/>
          </p:nvPr>
        </p:nvSpPr>
        <p:spPr/>
        <p:txBody>
          <a:bodyPr/>
          <a:lstStyle/>
          <a:p>
            <a:r>
              <a:rPr lang="en-US" dirty="0"/>
              <a:t>Violation</a:t>
            </a:r>
          </a:p>
        </p:txBody>
      </p:sp>
      <p:sp>
        <p:nvSpPr>
          <p:cNvPr id="3" name="Content Placeholder 2">
            <a:extLst>
              <a:ext uri="{FF2B5EF4-FFF2-40B4-BE49-F238E27FC236}">
                <a16:creationId xmlns:a16="http://schemas.microsoft.com/office/drawing/2014/main" id="{5A6342BB-21BF-74AC-1044-2E57E0495A3B}"/>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Our Square class extends the Rectangle class. We set height and width to the same value in the constructor, but we do not want any client (someone who uses our class in their code) to change height or weight in a way that can violate the square property.</a:t>
            </a:r>
          </a:p>
          <a:p>
            <a:pPr algn="l" fontAlgn="base"/>
            <a:r>
              <a:rPr lang="en-US" b="0" i="0" dirty="0">
                <a:solidFill>
                  <a:srgbClr val="0A0A23"/>
                </a:solidFill>
                <a:effectLst/>
                <a:latin typeface="Lato" panose="020F0502020204030203" pitchFamily="34" charset="0"/>
              </a:rPr>
              <a:t>Therefore, we override the setters to set both properties whenever one of them is changed. But by doing that we have just violated the </a:t>
            </a:r>
            <a:r>
              <a:rPr lang="en-US" b="0" i="0" dirty="0" err="1">
                <a:solidFill>
                  <a:srgbClr val="0A0A23"/>
                </a:solidFill>
                <a:effectLst/>
                <a:latin typeface="Lato" panose="020F0502020204030203" pitchFamily="34" charset="0"/>
              </a:rPr>
              <a:t>Liskov</a:t>
            </a:r>
            <a:r>
              <a:rPr lang="en-US" b="0" i="0" dirty="0">
                <a:solidFill>
                  <a:srgbClr val="0A0A23"/>
                </a:solidFill>
                <a:effectLst/>
                <a:latin typeface="Lato" panose="020F0502020204030203" pitchFamily="34" charset="0"/>
              </a:rPr>
              <a:t> substitution principle.</a:t>
            </a:r>
          </a:p>
          <a:p>
            <a:endParaRPr lang="en-US" dirty="0"/>
          </a:p>
        </p:txBody>
      </p:sp>
    </p:spTree>
    <p:extLst>
      <p:ext uri="{BB962C8B-B14F-4D97-AF65-F5344CB8AC3E}">
        <p14:creationId xmlns:p14="http://schemas.microsoft.com/office/powerpoint/2010/main" val="182912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3B2EA-0BCE-5335-723A-BD9CDA4D4A28}"/>
              </a:ext>
            </a:extLst>
          </p:cNvPr>
          <p:cNvSpPr>
            <a:spLocks noGrp="1"/>
          </p:cNvSpPr>
          <p:nvPr>
            <p:ph idx="1"/>
          </p:nvPr>
        </p:nvSpPr>
        <p:spPr>
          <a:xfrm>
            <a:off x="838200" y="214604"/>
            <a:ext cx="10515600" cy="6410131"/>
          </a:xfrm>
        </p:spPr>
        <p:txBody>
          <a:bodyPr>
            <a:normAutofit fontScale="77500" lnSpcReduction="20000"/>
          </a:bodyPr>
          <a:lstStyle/>
          <a:p>
            <a:pPr marL="0" indent="0">
              <a:buNone/>
            </a:pPr>
            <a:r>
              <a:rPr lang="en-US" dirty="0"/>
              <a:t>class Test {</a:t>
            </a:r>
          </a:p>
          <a:p>
            <a:pPr marL="0" indent="0">
              <a:buNone/>
            </a:pPr>
            <a:endParaRPr lang="en-US" dirty="0"/>
          </a:p>
          <a:p>
            <a:pPr marL="0" indent="0">
              <a:buNone/>
            </a:pPr>
            <a:r>
              <a:rPr lang="en-US" dirty="0"/>
              <a:t>   static void </a:t>
            </a:r>
            <a:r>
              <a:rPr lang="en-US" dirty="0" err="1"/>
              <a:t>getAreaTest</a:t>
            </a:r>
            <a:r>
              <a:rPr lang="en-US" dirty="0"/>
              <a:t>(Rectangle r) {</a:t>
            </a:r>
          </a:p>
          <a:p>
            <a:pPr marL="0" indent="0">
              <a:buNone/>
            </a:pPr>
            <a:r>
              <a:rPr lang="en-US" dirty="0"/>
              <a:t>      int width = </a:t>
            </a:r>
            <a:r>
              <a:rPr lang="en-US" dirty="0" err="1"/>
              <a:t>r.getWidth</a:t>
            </a:r>
            <a:r>
              <a:rPr lang="en-US" dirty="0"/>
              <a:t>();</a:t>
            </a:r>
          </a:p>
          <a:p>
            <a:pPr marL="0" indent="0">
              <a:buNone/>
            </a:pPr>
            <a:r>
              <a:rPr lang="en-US" dirty="0"/>
              <a:t>      </a:t>
            </a:r>
            <a:r>
              <a:rPr lang="en-US" dirty="0" err="1"/>
              <a:t>r.setHeight</a:t>
            </a:r>
            <a:r>
              <a:rPr lang="en-US" dirty="0"/>
              <a:t>(10);</a:t>
            </a:r>
          </a:p>
          <a:p>
            <a:pPr marL="0" indent="0">
              <a:buNone/>
            </a:pPr>
            <a:r>
              <a:rPr lang="en-US" dirty="0"/>
              <a:t>      </a:t>
            </a:r>
            <a:r>
              <a:rPr lang="en-US" dirty="0" err="1"/>
              <a:t>System.out.println</a:t>
            </a:r>
            <a:r>
              <a:rPr lang="en-US" dirty="0"/>
              <a:t>("Expected area of " + (width * 10) + ", got " + </a:t>
            </a:r>
            <a:r>
              <a:rPr lang="en-US" dirty="0" err="1"/>
              <a:t>r.getArea</a:t>
            </a:r>
            <a:r>
              <a:rPr lang="en-US" dirty="0"/>
              <a:t>());</a:t>
            </a:r>
          </a:p>
          <a:p>
            <a:pPr marL="0" indent="0">
              <a:buNone/>
            </a:pPr>
            <a:r>
              <a:rPr lang="en-US" dirty="0"/>
              <a:t>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Rectangle </a:t>
            </a:r>
            <a:r>
              <a:rPr lang="en-US" dirty="0" err="1"/>
              <a:t>rc</a:t>
            </a:r>
            <a:r>
              <a:rPr lang="en-US" dirty="0"/>
              <a:t> = new Rectangle(2, 3);</a:t>
            </a:r>
          </a:p>
          <a:p>
            <a:pPr marL="0" indent="0">
              <a:buNone/>
            </a:pPr>
            <a:r>
              <a:rPr lang="en-US" dirty="0"/>
              <a:t>      </a:t>
            </a:r>
            <a:r>
              <a:rPr lang="en-US" dirty="0" err="1"/>
              <a:t>getAreaTest</a:t>
            </a:r>
            <a:r>
              <a:rPr lang="en-US" dirty="0"/>
              <a:t>(</a:t>
            </a:r>
            <a:r>
              <a:rPr lang="en-US" dirty="0" err="1"/>
              <a:t>rc</a:t>
            </a:r>
            <a:r>
              <a:rPr lang="en-US" dirty="0"/>
              <a:t>);</a:t>
            </a:r>
          </a:p>
          <a:p>
            <a:pPr marL="0" indent="0">
              <a:buNone/>
            </a:pPr>
            <a:endParaRPr lang="en-US" dirty="0"/>
          </a:p>
          <a:p>
            <a:pPr marL="0" indent="0">
              <a:buNone/>
            </a:pPr>
            <a:r>
              <a:rPr lang="en-US" dirty="0"/>
              <a:t>      Rectangle sq = new Square();</a:t>
            </a:r>
          </a:p>
          <a:p>
            <a:pPr marL="0" indent="0">
              <a:buNone/>
            </a:pPr>
            <a:r>
              <a:rPr lang="en-US" dirty="0"/>
              <a:t>      </a:t>
            </a:r>
            <a:r>
              <a:rPr lang="en-US" dirty="0" err="1"/>
              <a:t>sq.setWidth</a:t>
            </a:r>
            <a:r>
              <a:rPr lang="en-US" dirty="0"/>
              <a:t>(5);</a:t>
            </a:r>
          </a:p>
          <a:p>
            <a:pPr marL="0" indent="0">
              <a:buNone/>
            </a:pPr>
            <a:r>
              <a:rPr lang="en-US" dirty="0"/>
              <a:t>      </a:t>
            </a:r>
            <a:r>
              <a:rPr lang="en-US" dirty="0" err="1"/>
              <a:t>getAreaTest</a:t>
            </a:r>
            <a:r>
              <a:rPr lang="en-US" dirty="0"/>
              <a:t>(sq);</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19176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F599B-1B9E-360A-06C0-4BF90A153006}"/>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Your team's tester just came up with the testing function </a:t>
            </a:r>
            <a:r>
              <a:rPr lang="en-US" b="1" i="0" dirty="0" err="1">
                <a:solidFill>
                  <a:srgbClr val="0A0A23"/>
                </a:solidFill>
                <a:effectLst/>
                <a:latin typeface="inherit"/>
              </a:rPr>
              <a:t>getAreaTest</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and tells you that your </a:t>
            </a:r>
            <a:r>
              <a:rPr lang="en-US" b="1" i="0" dirty="0" err="1">
                <a:solidFill>
                  <a:srgbClr val="0A0A23"/>
                </a:solidFill>
                <a:effectLst/>
                <a:latin typeface="inherit"/>
              </a:rPr>
              <a:t>getArea</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function fails to pass the test for square objects.</a:t>
            </a:r>
          </a:p>
          <a:p>
            <a:pPr algn="l" fontAlgn="base"/>
            <a:r>
              <a:rPr lang="en-US" b="0" i="0" dirty="0">
                <a:solidFill>
                  <a:srgbClr val="0A0A23"/>
                </a:solidFill>
                <a:effectLst/>
                <a:latin typeface="Lato" panose="020F0502020204030203" pitchFamily="34" charset="0"/>
              </a:rPr>
              <a:t>In the first test, we create a rectangle where the width is 2 and the height is 3 and call </a:t>
            </a:r>
            <a:r>
              <a:rPr lang="en-US" b="1" i="0" dirty="0" err="1">
                <a:solidFill>
                  <a:srgbClr val="0A0A23"/>
                </a:solidFill>
                <a:effectLst/>
                <a:latin typeface="inherit"/>
              </a:rPr>
              <a:t>getAreaTest</a:t>
            </a:r>
            <a:r>
              <a:rPr lang="en-US" b="1" i="0" dirty="0">
                <a:solidFill>
                  <a:srgbClr val="0A0A23"/>
                </a:solidFill>
                <a:effectLst/>
                <a:latin typeface="inherit"/>
              </a:rPr>
              <a:t>.</a:t>
            </a:r>
            <a:r>
              <a:rPr lang="en-US" b="0" i="0" dirty="0">
                <a:solidFill>
                  <a:srgbClr val="0A0A23"/>
                </a:solidFill>
                <a:effectLst/>
                <a:latin typeface="Lato" panose="020F0502020204030203" pitchFamily="34" charset="0"/>
              </a:rPr>
              <a:t> The output is 20 as expected, but things go wrong when we pass in the square. </a:t>
            </a:r>
          </a:p>
          <a:p>
            <a:pPr algn="l" fontAlgn="base"/>
            <a:r>
              <a:rPr lang="en-US" b="0" i="0" dirty="0">
                <a:solidFill>
                  <a:srgbClr val="0A0A23"/>
                </a:solidFill>
                <a:effectLst/>
                <a:latin typeface="Lato" panose="020F0502020204030203" pitchFamily="34" charset="0"/>
              </a:rPr>
              <a:t>This is because the call to </a:t>
            </a:r>
            <a:r>
              <a:rPr lang="en-US" b="1" i="0" dirty="0" err="1">
                <a:solidFill>
                  <a:srgbClr val="0A0A23"/>
                </a:solidFill>
                <a:effectLst/>
                <a:latin typeface="inherit"/>
              </a:rPr>
              <a:t>setHeight</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function in the test is setting the width as well and results in an unexpected output.</a:t>
            </a:r>
          </a:p>
          <a:p>
            <a:endParaRPr lang="en-US" dirty="0"/>
          </a:p>
        </p:txBody>
      </p:sp>
    </p:spTree>
    <p:extLst>
      <p:ext uri="{BB962C8B-B14F-4D97-AF65-F5344CB8AC3E}">
        <p14:creationId xmlns:p14="http://schemas.microsoft.com/office/powerpoint/2010/main" val="344182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A3C1-3D4A-674D-F864-72D19BCAA512}"/>
              </a:ext>
            </a:extLst>
          </p:cNvPr>
          <p:cNvSpPr>
            <a:spLocks noGrp="1"/>
          </p:cNvSpPr>
          <p:nvPr>
            <p:ph type="title"/>
          </p:nvPr>
        </p:nvSpPr>
        <p:spPr/>
        <p:txBody>
          <a:bodyPr/>
          <a:lstStyle/>
          <a:p>
            <a:r>
              <a:rPr lang="en-US" dirty="0"/>
              <a:t>ISP-Interface Segregation Principle</a:t>
            </a:r>
          </a:p>
        </p:txBody>
      </p:sp>
      <p:sp>
        <p:nvSpPr>
          <p:cNvPr id="3" name="Content Placeholder 2">
            <a:extLst>
              <a:ext uri="{FF2B5EF4-FFF2-40B4-BE49-F238E27FC236}">
                <a16:creationId xmlns:a16="http://schemas.microsoft.com/office/drawing/2014/main" id="{315A9841-1C4E-F5EE-7FE7-45A6B919CD4B}"/>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Segregation means keeping things separated, and the Interface Segregation Principle is about </a:t>
            </a:r>
            <a:r>
              <a:rPr lang="en-US" b="1" i="0" dirty="0">
                <a:solidFill>
                  <a:srgbClr val="0A0A23"/>
                </a:solidFill>
                <a:effectLst/>
                <a:latin typeface="Lato" panose="020F0502020204030203" pitchFamily="34" charset="0"/>
              </a:rPr>
              <a:t>separating the interfaces</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The principle states that many client-specific interfaces are better than one general-purpose interface. </a:t>
            </a:r>
          </a:p>
          <a:p>
            <a:pPr algn="l" fontAlgn="base"/>
            <a:r>
              <a:rPr lang="en-US" b="0" i="0" dirty="0">
                <a:solidFill>
                  <a:srgbClr val="0A0A23"/>
                </a:solidFill>
                <a:effectLst/>
                <a:latin typeface="Lato" panose="020F0502020204030203" pitchFamily="34" charset="0"/>
              </a:rPr>
              <a:t>Clients should not be forced to implement a function they do not need.</a:t>
            </a:r>
          </a:p>
          <a:p>
            <a:endParaRPr lang="en-US" dirty="0"/>
          </a:p>
        </p:txBody>
      </p:sp>
    </p:spTree>
    <p:extLst>
      <p:ext uri="{BB962C8B-B14F-4D97-AF65-F5344CB8AC3E}">
        <p14:creationId xmlns:p14="http://schemas.microsoft.com/office/powerpoint/2010/main" val="297915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6F710-000D-AA77-BC9B-30DEDBAECC3E}"/>
              </a:ext>
            </a:extLst>
          </p:cNvPr>
          <p:cNvSpPr>
            <a:spLocks noGrp="1"/>
          </p:cNvSpPr>
          <p:nvPr>
            <p:ph idx="1"/>
          </p:nvPr>
        </p:nvSpPr>
        <p:spPr>
          <a:xfrm>
            <a:off x="838200" y="270588"/>
            <a:ext cx="10515600" cy="6391469"/>
          </a:xfrm>
        </p:spPr>
        <p:txBody>
          <a:bodyPr>
            <a:normAutofit lnSpcReduction="10000"/>
          </a:bodyPr>
          <a:lstStyle/>
          <a:p>
            <a:pPr marL="0" indent="0">
              <a:buNone/>
            </a:pPr>
            <a:r>
              <a:rPr lang="en-US" dirty="0"/>
              <a:t>public interface </a:t>
            </a:r>
            <a:r>
              <a:rPr lang="en-US" dirty="0" err="1"/>
              <a:t>ParkingLot</a:t>
            </a:r>
            <a:r>
              <a:rPr lang="en-US" dirty="0"/>
              <a:t> {</a:t>
            </a:r>
          </a:p>
          <a:p>
            <a:pPr marL="0" indent="0">
              <a:buNone/>
            </a:pPr>
            <a:endParaRPr lang="en-US" dirty="0"/>
          </a:p>
          <a:p>
            <a:pPr marL="0" indent="0">
              <a:buNone/>
            </a:pPr>
            <a:r>
              <a:rPr lang="en-US" dirty="0"/>
              <a:t>	void </a:t>
            </a:r>
            <a:r>
              <a:rPr lang="en-US" dirty="0" err="1"/>
              <a:t>parkCar</a:t>
            </a:r>
            <a:r>
              <a:rPr lang="en-US" dirty="0"/>
              <a:t>();		// Decrease empty spot count by 1</a:t>
            </a:r>
          </a:p>
          <a:p>
            <a:pPr marL="0" indent="0">
              <a:buNone/>
            </a:pPr>
            <a:r>
              <a:rPr lang="en-US" dirty="0"/>
              <a:t>	void </a:t>
            </a:r>
            <a:r>
              <a:rPr lang="en-US" dirty="0" err="1"/>
              <a:t>unparkCar</a:t>
            </a:r>
            <a:r>
              <a:rPr lang="en-US" dirty="0"/>
              <a:t>(); 		// Increase empty spots by 1</a:t>
            </a:r>
          </a:p>
          <a:p>
            <a:pPr marL="0" indent="0">
              <a:buNone/>
            </a:pPr>
            <a:r>
              <a:rPr lang="en-US" dirty="0"/>
              <a:t>	void </a:t>
            </a:r>
            <a:r>
              <a:rPr lang="en-US" dirty="0" err="1"/>
              <a:t>getCapacity</a:t>
            </a:r>
            <a:r>
              <a:rPr lang="en-US" dirty="0"/>
              <a:t>();		// Returns car capacity</a:t>
            </a:r>
          </a:p>
          <a:p>
            <a:pPr marL="0" indent="0">
              <a:buNone/>
            </a:pPr>
            <a:r>
              <a:rPr lang="en-US" dirty="0"/>
              <a:t>	double </a:t>
            </a:r>
            <a:r>
              <a:rPr lang="en-US" dirty="0" err="1"/>
              <a:t>calculateFee</a:t>
            </a:r>
            <a:r>
              <a:rPr lang="en-US" dirty="0"/>
              <a:t>(Car car); 	// Returns the price based on 								number of hours</a:t>
            </a:r>
          </a:p>
          <a:p>
            <a:pPr marL="0" indent="0">
              <a:buNone/>
            </a:pPr>
            <a:r>
              <a:rPr lang="en-US" dirty="0"/>
              <a:t>	void </a:t>
            </a:r>
            <a:r>
              <a:rPr lang="en-US" dirty="0" err="1"/>
              <a:t>doPayment</a:t>
            </a:r>
            <a:r>
              <a:rPr lang="en-US" dirty="0"/>
              <a:t>(Car car);</a:t>
            </a:r>
          </a:p>
          <a:p>
            <a:pPr marL="0" indent="0">
              <a:buNone/>
            </a:pPr>
            <a:r>
              <a:rPr lang="en-US" dirty="0"/>
              <a:t>}</a:t>
            </a:r>
          </a:p>
          <a:p>
            <a:pPr marL="0" indent="0">
              <a:buNone/>
            </a:pPr>
            <a:endParaRPr lang="en-US" dirty="0"/>
          </a:p>
          <a:p>
            <a:pPr marL="0" indent="0">
              <a:buNone/>
            </a:pPr>
            <a:r>
              <a:rPr lang="en-US" dirty="0"/>
              <a:t>class Car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14813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AECAE-A506-3CA7-DE01-9F1386216650}"/>
              </a:ext>
            </a:extLst>
          </p:cNvPr>
          <p:cNvSpPr>
            <a:spLocks noGrp="1"/>
          </p:cNvSpPr>
          <p:nvPr>
            <p:ph idx="1"/>
          </p:nvPr>
        </p:nvSpPr>
        <p:spPr/>
        <p:txBody>
          <a:bodyPr/>
          <a:lstStyle/>
          <a:p>
            <a:r>
              <a:rPr lang="en-US" b="0" i="0" dirty="0">
                <a:solidFill>
                  <a:srgbClr val="0A0A23"/>
                </a:solidFill>
                <a:effectLst/>
                <a:latin typeface="Lato" panose="020F0502020204030203" pitchFamily="34" charset="0"/>
              </a:rPr>
              <a:t>We modeled a very simplified parking lot. It is the type of parking lot where you pay an hourly fee. </a:t>
            </a:r>
          </a:p>
          <a:p>
            <a:r>
              <a:rPr lang="en-US" b="0" i="0" dirty="0">
                <a:solidFill>
                  <a:srgbClr val="0A0A23"/>
                </a:solidFill>
                <a:effectLst/>
                <a:latin typeface="Lato" panose="020F0502020204030203" pitchFamily="34" charset="0"/>
              </a:rPr>
              <a:t>Now consider that we want to implement a parking lot that is free.</a:t>
            </a:r>
            <a:endParaRPr lang="en-US" dirty="0"/>
          </a:p>
        </p:txBody>
      </p:sp>
    </p:spTree>
    <p:extLst>
      <p:ext uri="{BB962C8B-B14F-4D97-AF65-F5344CB8AC3E}">
        <p14:creationId xmlns:p14="http://schemas.microsoft.com/office/powerpoint/2010/main" val="40933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924CC-E878-6865-D8F2-60A7DE0A8EA5}"/>
              </a:ext>
            </a:extLst>
          </p:cNvPr>
          <p:cNvSpPr>
            <a:spLocks noGrp="1"/>
          </p:cNvSpPr>
          <p:nvPr>
            <p:ph sz="half" idx="1"/>
          </p:nvPr>
        </p:nvSpPr>
        <p:spPr>
          <a:xfrm>
            <a:off x="838200" y="205273"/>
            <a:ext cx="5181600" cy="6447454"/>
          </a:xfrm>
          <a:ln>
            <a:solidFill>
              <a:schemeClr val="tx1"/>
            </a:solidFill>
            <a:prstDash val="solid"/>
          </a:ln>
        </p:spPr>
        <p:txBody>
          <a:bodyPr>
            <a:normAutofit fontScale="85000" lnSpcReduction="20000"/>
          </a:bodyPr>
          <a:lstStyle/>
          <a:p>
            <a:pPr marL="0" indent="0">
              <a:buNone/>
            </a:pPr>
            <a:r>
              <a:rPr lang="en-US" dirty="0"/>
              <a:t>public class </a:t>
            </a:r>
            <a:r>
              <a:rPr lang="en-US" dirty="0" err="1"/>
              <a:t>FreeParking</a:t>
            </a:r>
            <a:r>
              <a:rPr lang="en-US" dirty="0"/>
              <a:t> implements </a:t>
            </a:r>
            <a:r>
              <a:rPr lang="en-US" dirty="0" err="1"/>
              <a:t>ParkingLot</a:t>
            </a:r>
            <a:r>
              <a:rPr lang="en-US" dirty="0"/>
              <a:t> {</a:t>
            </a:r>
          </a:p>
          <a:p>
            <a:pPr marL="0" indent="0">
              <a:buNone/>
            </a:pPr>
            <a:endParaRPr lang="en-US" dirty="0"/>
          </a:p>
          <a:p>
            <a:pPr marL="0" indent="0">
              <a:buNone/>
            </a:pPr>
            <a:r>
              <a:rPr lang="en-US" dirty="0"/>
              <a:t>	@Override</a:t>
            </a:r>
          </a:p>
          <a:p>
            <a:pPr marL="0" indent="0">
              <a:buNone/>
            </a:pPr>
            <a:r>
              <a:rPr lang="en-US" dirty="0"/>
              <a:t>	public void </a:t>
            </a:r>
            <a:r>
              <a:rPr lang="en-US" dirty="0" err="1"/>
              <a:t>parkCar</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@Override</a:t>
            </a:r>
          </a:p>
          <a:p>
            <a:pPr marL="0" indent="0">
              <a:buNone/>
            </a:pPr>
            <a:r>
              <a:rPr lang="en-US" dirty="0"/>
              <a:t>	public void </a:t>
            </a:r>
            <a:r>
              <a:rPr lang="en-US" dirty="0" err="1"/>
              <a:t>unparkCar</a:t>
            </a:r>
            <a:r>
              <a:rPr lang="en-US" dirty="0"/>
              <a:t>() {</a:t>
            </a:r>
          </a:p>
          <a:p>
            <a:pPr marL="0" indent="0">
              <a:buNone/>
            </a:pPr>
            <a:endParaRPr lang="en-US" dirty="0"/>
          </a:p>
          <a:p>
            <a:pPr marL="0" indent="0">
              <a:buNone/>
            </a:pPr>
            <a:r>
              <a:rPr lang="en-US" dirty="0"/>
              <a:t>	}</a:t>
            </a:r>
          </a:p>
          <a:p>
            <a:pPr marL="0" indent="0">
              <a:buNone/>
            </a:pPr>
            <a:endParaRPr lang="en-US" dirty="0"/>
          </a:p>
          <a:p>
            <a:pPr marL="0" indent="0">
              <a:buNone/>
            </a:pPr>
            <a:r>
              <a:rPr lang="en-US" dirty="0"/>
              <a:t>	@Override</a:t>
            </a:r>
          </a:p>
          <a:p>
            <a:pPr marL="0" indent="0">
              <a:buNone/>
            </a:pPr>
            <a:r>
              <a:rPr lang="en-US" dirty="0"/>
              <a:t>	public void </a:t>
            </a:r>
            <a:r>
              <a:rPr lang="en-US" dirty="0" err="1"/>
              <a:t>getCapacity</a:t>
            </a:r>
            <a:r>
              <a:rPr lang="en-US" dirty="0"/>
              <a:t>() {</a:t>
            </a:r>
          </a:p>
          <a:p>
            <a:pPr marL="0" indent="0">
              <a:buNone/>
            </a:pPr>
            <a:endParaRPr lang="en-US" dirty="0"/>
          </a:p>
          <a:p>
            <a:pPr marL="0" indent="0">
              <a:buNone/>
            </a:pPr>
            <a:r>
              <a:rPr lang="en-US" dirty="0"/>
              <a:t>	}</a:t>
            </a:r>
          </a:p>
        </p:txBody>
      </p:sp>
      <p:sp>
        <p:nvSpPr>
          <p:cNvPr id="4" name="Content Placeholder 3">
            <a:extLst>
              <a:ext uri="{FF2B5EF4-FFF2-40B4-BE49-F238E27FC236}">
                <a16:creationId xmlns:a16="http://schemas.microsoft.com/office/drawing/2014/main" id="{B0A80936-1F1C-4A0A-F354-C56757B5485E}"/>
              </a:ext>
            </a:extLst>
          </p:cNvPr>
          <p:cNvSpPr>
            <a:spLocks noGrp="1"/>
          </p:cNvSpPr>
          <p:nvPr>
            <p:ph sz="half" idx="2"/>
          </p:nvPr>
        </p:nvSpPr>
        <p:spPr>
          <a:xfrm>
            <a:off x="6172200" y="205273"/>
            <a:ext cx="5181600" cy="6447454"/>
          </a:xfrm>
          <a:ln>
            <a:solidFill>
              <a:schemeClr val="tx1"/>
            </a:solidFill>
            <a:prstDash val="solid"/>
          </a:ln>
        </p:spPr>
        <p:txBody>
          <a:bodyPr>
            <a:normAutofit fontScale="85000" lnSpcReduction="20000"/>
          </a:bodyPr>
          <a:lstStyle/>
          <a:p>
            <a:pPr marL="0" indent="0">
              <a:buNone/>
            </a:pPr>
            <a:r>
              <a:rPr lang="en-US" dirty="0"/>
              <a:t>@Override</a:t>
            </a:r>
          </a:p>
          <a:p>
            <a:pPr marL="0" indent="0">
              <a:buNone/>
            </a:pPr>
            <a:r>
              <a:rPr lang="en-US" dirty="0"/>
              <a:t>public double </a:t>
            </a:r>
            <a:r>
              <a:rPr lang="en-US" dirty="0" err="1"/>
              <a:t>calculateFee</a:t>
            </a:r>
            <a:r>
              <a:rPr lang="en-US" dirty="0"/>
              <a:t>(Car car) {</a:t>
            </a:r>
          </a:p>
          <a:p>
            <a:pPr marL="0" indent="0">
              <a:buNone/>
            </a:pPr>
            <a:r>
              <a:rPr lang="en-US" dirty="0"/>
              <a:t>		return 0;</a:t>
            </a:r>
          </a:p>
          <a:p>
            <a:pPr marL="0" indent="0">
              <a:buNone/>
            </a:pPr>
            <a:r>
              <a:rPr lang="en-US" dirty="0"/>
              <a:t>	}</a:t>
            </a:r>
          </a:p>
          <a:p>
            <a:pPr marL="0" indent="0">
              <a:buNone/>
            </a:pPr>
            <a:endParaRPr lang="en-US" dirty="0"/>
          </a:p>
          <a:p>
            <a:pPr marL="0" indent="0">
              <a:buNone/>
            </a:pPr>
            <a:r>
              <a:rPr lang="en-US" dirty="0"/>
              <a:t>@Override</a:t>
            </a:r>
          </a:p>
          <a:p>
            <a:pPr marL="0" indent="0">
              <a:buNone/>
            </a:pPr>
            <a:r>
              <a:rPr lang="en-US" dirty="0"/>
              <a:t>public void </a:t>
            </a:r>
            <a:r>
              <a:rPr lang="en-US" dirty="0" err="1"/>
              <a:t>doPayment</a:t>
            </a:r>
            <a:r>
              <a:rPr lang="en-US" dirty="0"/>
              <a:t>(Car car) {</a:t>
            </a:r>
          </a:p>
          <a:p>
            <a:pPr marL="0" indent="0">
              <a:buNone/>
            </a:pPr>
            <a:r>
              <a:rPr lang="en-US" dirty="0"/>
              <a:t>throw new Exception("Parking lot is free");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9630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A34BF-68A3-1CEB-5E55-22CB339508AE}"/>
              </a:ext>
            </a:extLst>
          </p:cNvPr>
          <p:cNvSpPr>
            <a:spLocks noGrp="1"/>
          </p:cNvSpPr>
          <p:nvPr>
            <p:ph idx="1"/>
          </p:nvPr>
        </p:nvSpPr>
        <p:spPr/>
        <p:txBody>
          <a:bodyPr/>
          <a:lstStyle/>
          <a:p>
            <a:pPr algn="l" fontAlgn="base"/>
            <a:r>
              <a:rPr lang="en-US" b="0" i="0" dirty="0">
                <a:solidFill>
                  <a:srgbClr val="0A0A23"/>
                </a:solidFill>
                <a:effectLst/>
                <a:latin typeface="Lato" panose="020F0502020204030203" pitchFamily="34" charset="0"/>
              </a:rPr>
              <a:t>Our parking lot interface was composed of 2 things: Parking related logic (park car, unpark car, get capacity) and payment related logic.</a:t>
            </a:r>
          </a:p>
          <a:p>
            <a:pPr algn="l" fontAlgn="base"/>
            <a:r>
              <a:rPr lang="en-US" b="0" i="0" dirty="0">
                <a:solidFill>
                  <a:srgbClr val="0A0A23"/>
                </a:solidFill>
                <a:effectLst/>
                <a:latin typeface="Lato" panose="020F0502020204030203" pitchFamily="34" charset="0"/>
              </a:rPr>
              <a:t>But it is too specific. Because of that, our </a:t>
            </a:r>
            <a:r>
              <a:rPr lang="en-US" b="0" i="0" dirty="0" err="1">
                <a:solidFill>
                  <a:srgbClr val="0A0A23"/>
                </a:solidFill>
                <a:effectLst/>
                <a:latin typeface="Lato" panose="020F0502020204030203" pitchFamily="34" charset="0"/>
              </a:rPr>
              <a:t>FreeParking</a:t>
            </a:r>
            <a:r>
              <a:rPr lang="en-US" b="0" i="0" dirty="0">
                <a:solidFill>
                  <a:srgbClr val="0A0A23"/>
                </a:solidFill>
                <a:effectLst/>
                <a:latin typeface="Lato" panose="020F0502020204030203" pitchFamily="34" charset="0"/>
              </a:rPr>
              <a:t> class was forced to implement payment-related methods that are irrelevant. Let's separate or segregate the interfaces.</a:t>
            </a:r>
          </a:p>
          <a:p>
            <a:endParaRPr lang="en-US" dirty="0"/>
          </a:p>
        </p:txBody>
      </p:sp>
    </p:spTree>
    <p:extLst>
      <p:ext uri="{BB962C8B-B14F-4D97-AF65-F5344CB8AC3E}">
        <p14:creationId xmlns:p14="http://schemas.microsoft.com/office/powerpoint/2010/main" val="136882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52B58-65D7-C83D-5422-371B61C9D4B7}"/>
              </a:ext>
            </a:extLst>
          </p:cNvPr>
          <p:cNvSpPr>
            <a:spLocks noGrp="1"/>
          </p:cNvSpPr>
          <p:nvPr>
            <p:ph idx="1"/>
          </p:nvPr>
        </p:nvSpPr>
        <p:spPr>
          <a:xfrm>
            <a:off x="838200" y="3741575"/>
            <a:ext cx="10515600" cy="2435387"/>
          </a:xfrm>
        </p:spPr>
        <p:txBody>
          <a:bodyPr>
            <a:normAutofit fontScale="92500"/>
          </a:bodyPr>
          <a:lstStyle/>
          <a:p>
            <a:pPr algn="l" fontAlgn="base"/>
            <a:r>
              <a:rPr lang="en-US" b="0" i="0" dirty="0">
                <a:solidFill>
                  <a:srgbClr val="0A0A23"/>
                </a:solidFill>
                <a:effectLst/>
                <a:latin typeface="Lato" panose="020F0502020204030203" pitchFamily="34" charset="0"/>
              </a:rPr>
              <a:t>We've now separated the parking lot. With this new model, we can even go further and split the </a:t>
            </a:r>
            <a:r>
              <a:rPr lang="en-US" b="1" i="0" dirty="0" err="1">
                <a:solidFill>
                  <a:srgbClr val="0A0A23"/>
                </a:solidFill>
                <a:effectLst/>
                <a:latin typeface="inherit"/>
              </a:rPr>
              <a:t>PaidParkingLot</a:t>
            </a:r>
            <a:r>
              <a:rPr lang="en-US" b="1" i="0" dirty="0">
                <a:solidFill>
                  <a:srgbClr val="0A0A23"/>
                </a:solidFill>
                <a:effectLst/>
                <a:latin typeface="inherit"/>
              </a:rPr>
              <a:t> </a:t>
            </a:r>
            <a:r>
              <a:rPr lang="en-US" b="0" i="0" dirty="0">
                <a:solidFill>
                  <a:srgbClr val="0A0A23"/>
                </a:solidFill>
                <a:effectLst/>
                <a:latin typeface="Lato" panose="020F0502020204030203" pitchFamily="34" charset="0"/>
              </a:rPr>
              <a:t>to support different types of payment.</a:t>
            </a:r>
          </a:p>
          <a:p>
            <a:pPr algn="l" fontAlgn="base"/>
            <a:r>
              <a:rPr lang="en-US" b="0" i="0" dirty="0">
                <a:solidFill>
                  <a:srgbClr val="0A0A23"/>
                </a:solidFill>
                <a:effectLst/>
                <a:latin typeface="Lato" panose="020F0502020204030203" pitchFamily="34" charset="0"/>
              </a:rPr>
              <a:t>Now our model is much more flexible, extendable, and the clients do not need to implement any irrelevant logic because we provide only parking-related functionality in the parking lot interface.</a:t>
            </a:r>
          </a:p>
          <a:p>
            <a:endParaRPr lang="en-US" dirty="0"/>
          </a:p>
        </p:txBody>
      </p:sp>
      <p:pic>
        <p:nvPicPr>
          <p:cNvPr id="5" name="Picture 4">
            <a:extLst>
              <a:ext uri="{FF2B5EF4-FFF2-40B4-BE49-F238E27FC236}">
                <a16:creationId xmlns:a16="http://schemas.microsoft.com/office/drawing/2014/main" id="{D25CA483-621B-E2E1-3389-210F23B39AE1}"/>
              </a:ext>
            </a:extLst>
          </p:cNvPr>
          <p:cNvPicPr>
            <a:picLocks noChangeAspect="1"/>
          </p:cNvPicPr>
          <p:nvPr/>
        </p:nvPicPr>
        <p:blipFill>
          <a:blip r:embed="rId2"/>
          <a:stretch>
            <a:fillRect/>
          </a:stretch>
        </p:blipFill>
        <p:spPr>
          <a:xfrm>
            <a:off x="2078239" y="312661"/>
            <a:ext cx="8035522" cy="3308242"/>
          </a:xfrm>
          <a:prstGeom prst="rect">
            <a:avLst/>
          </a:prstGeom>
        </p:spPr>
      </p:pic>
    </p:spTree>
    <p:extLst>
      <p:ext uri="{BB962C8B-B14F-4D97-AF65-F5344CB8AC3E}">
        <p14:creationId xmlns:p14="http://schemas.microsoft.com/office/powerpoint/2010/main" val="3023285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6050-F1C8-4D7F-9456-A4AF37C9B93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157F29F-70E8-E7CD-B1C6-BEC7E21BBF22}"/>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Let’s assume that there is a Restaurant interface which contains methods for accepting orders from </a:t>
            </a:r>
            <a:r>
              <a:rPr lang="en-US" b="1" i="0" dirty="0">
                <a:solidFill>
                  <a:srgbClr val="000000"/>
                </a:solidFill>
                <a:effectLst/>
                <a:latin typeface="Segoe UI" panose="020B0502040204020203" pitchFamily="34" charset="0"/>
              </a:rPr>
              <a:t>online customers, telephone customers and walk-in customers</a:t>
            </a:r>
            <a:r>
              <a:rPr lang="en-US" b="0" i="0" dirty="0">
                <a:solidFill>
                  <a:srgbClr val="000000"/>
                </a:solidFill>
                <a:effectLst/>
                <a:latin typeface="Segoe UI" panose="020B0502040204020203" pitchFamily="34" charset="0"/>
              </a:rPr>
              <a:t>. </a:t>
            </a:r>
          </a:p>
          <a:p>
            <a:r>
              <a:rPr lang="en-US" b="0" i="0" dirty="0">
                <a:solidFill>
                  <a:srgbClr val="000000"/>
                </a:solidFill>
                <a:effectLst/>
                <a:latin typeface="Segoe UI" panose="020B0502040204020203" pitchFamily="34" charset="0"/>
              </a:rPr>
              <a:t>It also contains methods for handling online payments (for online customers) and in-person payments. </a:t>
            </a:r>
          </a:p>
          <a:p>
            <a:r>
              <a:rPr lang="en-US" b="0" i="0" dirty="0">
                <a:solidFill>
                  <a:srgbClr val="000000"/>
                </a:solidFill>
                <a:effectLst/>
                <a:latin typeface="Segoe UI" panose="020B0502040204020203" pitchFamily="34" charset="0"/>
              </a:rPr>
              <a:t>In-person payments deal with the walk-in customers as well as telephone customers. </a:t>
            </a:r>
          </a:p>
          <a:p>
            <a:r>
              <a:rPr lang="en-US" b="0" i="0" dirty="0">
                <a:solidFill>
                  <a:srgbClr val="000000"/>
                </a:solidFill>
                <a:effectLst/>
                <a:latin typeface="Segoe UI" panose="020B0502040204020203" pitchFamily="34" charset="0"/>
              </a:rPr>
              <a:t>Moreover, telephone customers pay in-person at the time of order delivery. </a:t>
            </a:r>
            <a:endParaRPr lang="en-US" dirty="0"/>
          </a:p>
        </p:txBody>
      </p:sp>
    </p:spTree>
    <p:extLst>
      <p:ext uri="{BB962C8B-B14F-4D97-AF65-F5344CB8AC3E}">
        <p14:creationId xmlns:p14="http://schemas.microsoft.com/office/powerpoint/2010/main" val="86100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3003-111A-F54C-26C0-16D29A1EF994}"/>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E5E7DBD9-E15E-9D1A-E623-C6FF2AC4A414}"/>
              </a:ext>
            </a:extLst>
          </p:cNvPr>
          <p:cNvSpPr>
            <a:spLocks noGrp="1"/>
          </p:cNvSpPr>
          <p:nvPr>
            <p:ph idx="1"/>
          </p:nvPr>
        </p:nvSpPr>
        <p:spPr/>
        <p:txBody>
          <a:bodyPr>
            <a:normAutofit/>
          </a:bodyPr>
          <a:lstStyle/>
          <a:p>
            <a:r>
              <a:rPr lang="en-US" sz="2400" b="1" i="0" u="sng" strike="noStrike" baseline="0" dirty="0"/>
              <a:t>S</a:t>
            </a:r>
            <a:r>
              <a:rPr lang="en-US" sz="2400" b="1" i="0" u="none" strike="noStrike" baseline="0" dirty="0"/>
              <a:t>RP: </a:t>
            </a:r>
            <a:r>
              <a:rPr lang="en-US" sz="2400" b="0" i="0" u="none" strike="noStrike" baseline="0" dirty="0"/>
              <a:t>The Single Responsibility Principle</a:t>
            </a:r>
          </a:p>
          <a:p>
            <a:r>
              <a:rPr lang="en-US" sz="2400" b="1" i="0" u="sng" strike="noStrike" baseline="0" dirty="0"/>
              <a:t>O</a:t>
            </a:r>
            <a:r>
              <a:rPr lang="en-US" sz="2400" b="1" i="0" u="none" strike="noStrike" baseline="0" dirty="0"/>
              <a:t>CP: </a:t>
            </a:r>
            <a:r>
              <a:rPr lang="en-US" sz="2400" b="0" i="0" u="none" strike="noStrike" baseline="0" dirty="0"/>
              <a:t>The Open-Closed Principle</a:t>
            </a:r>
            <a:endParaRPr lang="en-US" sz="2400" dirty="0"/>
          </a:p>
          <a:p>
            <a:r>
              <a:rPr lang="en-US" sz="2400" b="1" i="0" u="sng" strike="noStrike" baseline="0" dirty="0"/>
              <a:t>L</a:t>
            </a:r>
            <a:r>
              <a:rPr lang="en-US" sz="2400" b="1" i="0" u="none" strike="noStrike" baseline="0" dirty="0"/>
              <a:t>SP: </a:t>
            </a:r>
            <a:r>
              <a:rPr lang="en-US" sz="2400" b="0" i="0" u="none" strike="noStrike" baseline="0" dirty="0"/>
              <a:t>The </a:t>
            </a:r>
            <a:r>
              <a:rPr lang="en-US" sz="2400" b="0" i="0" u="none" strike="noStrike" baseline="0" dirty="0" err="1"/>
              <a:t>Liskov</a:t>
            </a:r>
            <a:r>
              <a:rPr lang="en-US" sz="2400" b="0" i="0" u="none" strike="noStrike" baseline="0" dirty="0"/>
              <a:t> Substitution Principle</a:t>
            </a:r>
          </a:p>
          <a:p>
            <a:r>
              <a:rPr lang="en-US" sz="2400" b="1" i="0" u="sng" strike="noStrike" baseline="0" dirty="0"/>
              <a:t>I</a:t>
            </a:r>
            <a:r>
              <a:rPr lang="en-US" sz="2400" b="1" i="0" u="none" strike="noStrike" baseline="0" dirty="0"/>
              <a:t>SP: </a:t>
            </a:r>
            <a:r>
              <a:rPr lang="en-US" sz="2400" b="0" i="0" u="none" strike="noStrike" baseline="0" dirty="0"/>
              <a:t>The Interface Segregation Principle</a:t>
            </a:r>
            <a:endParaRPr lang="en-US" sz="2400" dirty="0"/>
          </a:p>
          <a:p>
            <a:r>
              <a:rPr lang="en-US" sz="2400" b="1" i="0" u="sng" strike="noStrike" baseline="0" dirty="0"/>
              <a:t>D</a:t>
            </a:r>
            <a:r>
              <a:rPr lang="en-US" sz="2400" b="1" i="0" u="none" strike="noStrike" baseline="0" dirty="0"/>
              <a:t>IP: </a:t>
            </a:r>
            <a:r>
              <a:rPr lang="en-US" sz="2400" b="0" i="0" u="none" strike="noStrike" baseline="0" dirty="0"/>
              <a:t>The Dependency Inversion Principle</a:t>
            </a:r>
            <a:endParaRPr lang="en-US" sz="2400" dirty="0"/>
          </a:p>
        </p:txBody>
      </p:sp>
    </p:spTree>
    <p:extLst>
      <p:ext uri="{BB962C8B-B14F-4D97-AF65-F5344CB8AC3E}">
        <p14:creationId xmlns:p14="http://schemas.microsoft.com/office/powerpoint/2010/main" val="1380679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E72C1-E9AA-A1C4-9A88-C048E82993BA}"/>
              </a:ext>
            </a:extLst>
          </p:cNvPr>
          <p:cNvSpPr>
            <a:spLocks noGrp="1"/>
          </p:cNvSpPr>
          <p:nvPr>
            <p:ph idx="1"/>
          </p:nvPr>
        </p:nvSpPr>
        <p:spPr>
          <a:xfrm>
            <a:off x="838200" y="289249"/>
            <a:ext cx="10515600" cy="5887714"/>
          </a:xfrm>
        </p:spPr>
        <p:txBody>
          <a:bodyPr>
            <a:normAutofit fontScale="92500" lnSpcReduction="10000"/>
          </a:bodyPr>
          <a:lstStyle/>
          <a:p>
            <a:pPr marL="0" indent="0">
              <a:buNone/>
            </a:pPr>
            <a:r>
              <a:rPr lang="en-US" dirty="0"/>
              <a:t>public interface </a:t>
            </a:r>
            <a:r>
              <a:rPr lang="en-US" dirty="0" err="1"/>
              <a:t>RestaurantInterface</a:t>
            </a:r>
            <a:r>
              <a:rPr lang="en-US" dirty="0"/>
              <a:t> {</a:t>
            </a:r>
          </a:p>
          <a:p>
            <a:pPr marL="0" indent="0">
              <a:buNone/>
            </a:pPr>
            <a:r>
              <a:rPr lang="en-US" dirty="0"/>
              <a:t>    </a:t>
            </a:r>
          </a:p>
          <a:p>
            <a:pPr marL="0" indent="0">
              <a:buNone/>
            </a:pPr>
            <a:r>
              <a:rPr lang="en-US" dirty="0"/>
              <a:t>     public void </a:t>
            </a:r>
            <a:r>
              <a:rPr lang="en-US" dirty="0" err="1"/>
              <a:t>acceptOnlineOrder</a:t>
            </a:r>
            <a:r>
              <a:rPr lang="en-US" dirty="0"/>
              <a:t>();</a:t>
            </a:r>
          </a:p>
          <a:p>
            <a:pPr marL="0" indent="0">
              <a:buNone/>
            </a:pPr>
            <a:endParaRPr lang="en-US" dirty="0"/>
          </a:p>
          <a:p>
            <a:pPr marL="0" indent="0">
              <a:buNone/>
            </a:pPr>
            <a:r>
              <a:rPr lang="en-US" dirty="0"/>
              <a:t>     public void </a:t>
            </a:r>
            <a:r>
              <a:rPr lang="en-US" dirty="0" err="1"/>
              <a:t>acceptTelephoneOrder</a:t>
            </a:r>
            <a:r>
              <a:rPr lang="en-US" dirty="0"/>
              <a:t>();</a:t>
            </a:r>
          </a:p>
          <a:p>
            <a:pPr marL="0" indent="0">
              <a:buNone/>
            </a:pPr>
            <a:endParaRPr lang="en-US" dirty="0"/>
          </a:p>
          <a:p>
            <a:pPr marL="0" indent="0">
              <a:buNone/>
            </a:pPr>
            <a:r>
              <a:rPr lang="en-US" dirty="0"/>
              <a:t>     public void </a:t>
            </a:r>
            <a:r>
              <a:rPr lang="en-US" dirty="0" err="1"/>
              <a:t>acceptWalkInCustomerOrder</a:t>
            </a:r>
            <a:r>
              <a:rPr lang="en-US" dirty="0"/>
              <a:t>();</a:t>
            </a:r>
          </a:p>
          <a:p>
            <a:pPr marL="0" indent="0">
              <a:buNone/>
            </a:pPr>
            <a:endParaRPr lang="en-US" dirty="0"/>
          </a:p>
          <a:p>
            <a:pPr marL="0" indent="0">
              <a:buNone/>
            </a:pPr>
            <a:r>
              <a:rPr lang="en-US" dirty="0"/>
              <a:t>     public void </a:t>
            </a:r>
            <a:r>
              <a:rPr lang="en-US" dirty="0" err="1"/>
              <a:t>payOnline</a:t>
            </a:r>
            <a:r>
              <a:rPr lang="en-US" dirty="0"/>
              <a:t>();</a:t>
            </a:r>
          </a:p>
          <a:p>
            <a:pPr marL="0" indent="0">
              <a:buNone/>
            </a:pPr>
            <a:endParaRPr lang="en-US" dirty="0"/>
          </a:p>
          <a:p>
            <a:pPr marL="0" indent="0">
              <a:buNone/>
            </a:pPr>
            <a:r>
              <a:rPr lang="en-US" dirty="0"/>
              <a:t>     public void </a:t>
            </a:r>
            <a:r>
              <a:rPr lang="en-US" dirty="0" err="1"/>
              <a:t>payInPerson</a:t>
            </a:r>
            <a:r>
              <a:rPr lang="en-US" dirty="0"/>
              <a:t>();</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107008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D0B9C-CA06-7495-49D3-12F3B2BF05A8}"/>
              </a:ext>
            </a:extLst>
          </p:cNvPr>
          <p:cNvSpPr>
            <a:spLocks noGrp="1"/>
          </p:cNvSpPr>
          <p:nvPr>
            <p:ph sz="half" idx="1"/>
          </p:nvPr>
        </p:nvSpPr>
        <p:spPr>
          <a:xfrm>
            <a:off x="838200" y="326570"/>
            <a:ext cx="5181600" cy="6139543"/>
          </a:xfrm>
          <a:ln w="3175">
            <a:solidFill>
              <a:schemeClr val="tx1"/>
            </a:solidFill>
          </a:ln>
        </p:spPr>
        <p:txBody>
          <a:bodyPr>
            <a:normAutofit fontScale="62500" lnSpcReduction="20000"/>
          </a:bodyPr>
          <a:lstStyle/>
          <a:p>
            <a:pPr marL="0" indent="0">
              <a:buNone/>
            </a:pPr>
            <a:r>
              <a:rPr lang="en-US" dirty="0"/>
              <a:t>public class </a:t>
            </a:r>
            <a:r>
              <a:rPr lang="en-US" dirty="0" err="1"/>
              <a:t>OnlineCustomerImpl</a:t>
            </a:r>
            <a:r>
              <a:rPr lang="en-US" dirty="0"/>
              <a:t> implements </a:t>
            </a:r>
            <a:r>
              <a:rPr lang="en-US" dirty="0" err="1"/>
              <a:t>RestaurantInterface</a:t>
            </a:r>
            <a:r>
              <a:rPr lang="en-US" dirty="0"/>
              <a:t> {</a:t>
            </a:r>
          </a:p>
          <a:p>
            <a:pPr marL="0" indent="0">
              <a:buNone/>
            </a:pPr>
            <a:endParaRPr lang="en-US" dirty="0"/>
          </a:p>
          <a:p>
            <a:pPr marL="0" indent="0">
              <a:buNone/>
            </a:pPr>
            <a:r>
              <a:rPr lang="en-US" dirty="0"/>
              <a:t>     public void </a:t>
            </a:r>
            <a:r>
              <a:rPr lang="en-US" dirty="0" err="1"/>
              <a:t>acceptOnlineOrder</a:t>
            </a:r>
            <a:r>
              <a:rPr lang="en-US" dirty="0"/>
              <a:t>() {</a:t>
            </a:r>
          </a:p>
          <a:p>
            <a:pPr marL="0" indent="0">
              <a:buNone/>
            </a:pPr>
            <a:endParaRPr lang="en-US" dirty="0"/>
          </a:p>
          <a:p>
            <a:pPr marL="0" indent="0">
              <a:buNone/>
            </a:pPr>
            <a:r>
              <a:rPr lang="en-US" dirty="0"/>
              <a:t>           //logic for placing online order</a:t>
            </a:r>
          </a:p>
          <a:p>
            <a:pPr marL="0" indent="0">
              <a:buNone/>
            </a:pPr>
            <a:r>
              <a:rPr lang="en-US" dirty="0"/>
              <a:t>     }</a:t>
            </a:r>
          </a:p>
          <a:p>
            <a:pPr marL="0" indent="0">
              <a:buNone/>
            </a:pPr>
            <a:endParaRPr lang="en-US" dirty="0"/>
          </a:p>
          <a:p>
            <a:pPr marL="0" indent="0">
              <a:buNone/>
            </a:pPr>
            <a:r>
              <a:rPr lang="en-US" dirty="0"/>
              <a:t>     public void </a:t>
            </a:r>
            <a:r>
              <a:rPr lang="en-US" dirty="0" err="1"/>
              <a:t>acceptTelephoneOrder</a:t>
            </a:r>
            <a:r>
              <a:rPr lang="en-US" dirty="0"/>
              <a:t>() {</a:t>
            </a:r>
          </a:p>
          <a:p>
            <a:pPr marL="0" indent="0">
              <a:buNone/>
            </a:pPr>
            <a:endParaRPr lang="en-US" dirty="0"/>
          </a:p>
          <a:p>
            <a:pPr marL="0" indent="0">
              <a:buNone/>
            </a:pPr>
            <a:r>
              <a:rPr lang="en-US" dirty="0"/>
              <a:t>           //Not Applicable for Online Order</a:t>
            </a:r>
          </a:p>
          <a:p>
            <a:pPr marL="0" indent="0">
              <a:buNone/>
            </a:pPr>
            <a:endParaRPr lang="en-US" dirty="0"/>
          </a:p>
          <a:p>
            <a:pPr marL="0" indent="0">
              <a:buNone/>
            </a:pPr>
            <a:r>
              <a:rPr lang="en-US" dirty="0"/>
              <a:t>           throw new </a:t>
            </a:r>
            <a:r>
              <a:rPr lang="en-US" dirty="0" err="1"/>
              <a:t>UnsupportedOperationException</a:t>
            </a:r>
            <a:r>
              <a:rPr lang="en-US" dirty="0"/>
              <a:t>();</a:t>
            </a:r>
          </a:p>
          <a:p>
            <a:pPr marL="0" indent="0">
              <a:buNone/>
            </a:pPr>
            <a:r>
              <a:rPr lang="en-US" dirty="0"/>
              <a:t>     }</a:t>
            </a:r>
          </a:p>
          <a:p>
            <a:pPr marL="0" indent="0">
              <a:buNone/>
            </a:pPr>
            <a:endParaRPr lang="en-US" dirty="0"/>
          </a:p>
          <a:p>
            <a:pPr marL="0" indent="0">
              <a:buNone/>
            </a:pPr>
            <a:r>
              <a:rPr lang="en-US" dirty="0"/>
              <a:t>     public void </a:t>
            </a:r>
            <a:r>
              <a:rPr lang="en-US" dirty="0" err="1"/>
              <a:t>payOnline</a:t>
            </a:r>
            <a:r>
              <a:rPr lang="en-US" dirty="0"/>
              <a:t>() {</a:t>
            </a:r>
          </a:p>
          <a:p>
            <a:pPr marL="0" indent="0">
              <a:buNone/>
            </a:pPr>
            <a:endParaRPr lang="en-US" dirty="0"/>
          </a:p>
          <a:p>
            <a:pPr marL="0" indent="0">
              <a:buNone/>
            </a:pPr>
            <a:r>
              <a:rPr lang="en-US" dirty="0"/>
              <a:t>           //logic for paying online</a:t>
            </a:r>
          </a:p>
          <a:p>
            <a:pPr marL="0" indent="0">
              <a:buNone/>
            </a:pPr>
            <a:r>
              <a:rPr lang="en-US" dirty="0"/>
              <a:t>     }</a:t>
            </a:r>
          </a:p>
          <a:p>
            <a:pPr marL="0" indent="0">
              <a:buNone/>
            </a:pPr>
            <a:endParaRPr lang="en-US" dirty="0"/>
          </a:p>
        </p:txBody>
      </p:sp>
      <p:sp>
        <p:nvSpPr>
          <p:cNvPr id="4" name="Content Placeholder 3">
            <a:extLst>
              <a:ext uri="{FF2B5EF4-FFF2-40B4-BE49-F238E27FC236}">
                <a16:creationId xmlns:a16="http://schemas.microsoft.com/office/drawing/2014/main" id="{C0277C1E-F0EF-F827-C5A8-36965C5D7A57}"/>
              </a:ext>
            </a:extLst>
          </p:cNvPr>
          <p:cNvSpPr>
            <a:spLocks noGrp="1"/>
          </p:cNvSpPr>
          <p:nvPr>
            <p:ph sz="half" idx="2"/>
          </p:nvPr>
        </p:nvSpPr>
        <p:spPr>
          <a:xfrm>
            <a:off x="6172200" y="326571"/>
            <a:ext cx="5181600" cy="6139542"/>
          </a:xfrm>
          <a:ln w="3175">
            <a:solidFill>
              <a:schemeClr val="tx1"/>
            </a:solidFill>
          </a:ln>
        </p:spPr>
        <p:txBody>
          <a:bodyPr>
            <a:normAutofit fontScale="62500" lnSpcReduction="20000"/>
          </a:bodyPr>
          <a:lstStyle/>
          <a:p>
            <a:pPr marL="0" indent="0">
              <a:buNone/>
            </a:pPr>
            <a:r>
              <a:rPr lang="en-US" dirty="0"/>
              <a:t>public void </a:t>
            </a:r>
            <a:r>
              <a:rPr lang="en-US" dirty="0" err="1"/>
              <a:t>acceptWalkInCustomerOrder</a:t>
            </a:r>
            <a:r>
              <a:rPr lang="en-US" dirty="0"/>
              <a:t>() {</a:t>
            </a:r>
          </a:p>
          <a:p>
            <a:pPr marL="0" indent="0">
              <a:buNone/>
            </a:pPr>
            <a:endParaRPr lang="en-US" dirty="0"/>
          </a:p>
          <a:p>
            <a:pPr marL="0" indent="0">
              <a:buNone/>
            </a:pPr>
            <a:r>
              <a:rPr lang="en-US" dirty="0"/>
              <a:t>           //Not Applicable for Online Order</a:t>
            </a:r>
          </a:p>
          <a:p>
            <a:pPr marL="0" indent="0">
              <a:buNone/>
            </a:pPr>
            <a:endParaRPr lang="en-US" dirty="0"/>
          </a:p>
          <a:p>
            <a:pPr marL="0" indent="0">
              <a:buNone/>
            </a:pPr>
            <a:r>
              <a:rPr lang="en-US" dirty="0"/>
              <a:t>           throw new </a:t>
            </a:r>
            <a:r>
              <a:rPr lang="en-US" dirty="0" err="1"/>
              <a:t>UnsupportedOperationException</a:t>
            </a:r>
            <a:r>
              <a:rPr lang="en-US" dirty="0"/>
              <a:t>();</a:t>
            </a:r>
          </a:p>
          <a:p>
            <a:pPr marL="0" indent="0">
              <a:buNone/>
            </a:pPr>
            <a:r>
              <a:rPr lang="en-US" dirty="0"/>
              <a:t>     }</a:t>
            </a:r>
          </a:p>
          <a:p>
            <a:pPr marL="0" indent="0">
              <a:buNone/>
            </a:pPr>
            <a:endParaRPr lang="en-US" dirty="0"/>
          </a:p>
          <a:p>
            <a:pPr marL="0" indent="0">
              <a:buNone/>
            </a:pPr>
            <a:r>
              <a:rPr lang="en-US" dirty="0"/>
              <a:t>     public void </a:t>
            </a:r>
            <a:r>
              <a:rPr lang="en-US" dirty="0" err="1"/>
              <a:t>payInPerson</a:t>
            </a:r>
            <a:r>
              <a:rPr lang="en-US" dirty="0"/>
              <a:t>() {</a:t>
            </a:r>
          </a:p>
          <a:p>
            <a:pPr marL="0" indent="0">
              <a:buNone/>
            </a:pPr>
            <a:endParaRPr lang="en-US" dirty="0"/>
          </a:p>
          <a:p>
            <a:pPr marL="0" indent="0">
              <a:buNone/>
            </a:pPr>
            <a:r>
              <a:rPr lang="en-US" dirty="0"/>
              <a:t>           //Not Applicable for Online Order</a:t>
            </a:r>
          </a:p>
          <a:p>
            <a:pPr marL="0" indent="0">
              <a:buNone/>
            </a:pPr>
            <a:endParaRPr lang="en-US" dirty="0"/>
          </a:p>
          <a:p>
            <a:pPr marL="0" indent="0">
              <a:buNone/>
            </a:pPr>
            <a:r>
              <a:rPr lang="en-US" dirty="0"/>
              <a:t>           throw new </a:t>
            </a:r>
            <a:r>
              <a:rPr lang="en-US" dirty="0" err="1"/>
              <a:t>UnsupportedOperationException</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37047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2173A-7FEA-8FF3-FEE6-CD9BC0A5CBE8}"/>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Since </a:t>
            </a:r>
            <a:r>
              <a:rPr lang="en-US" b="0" i="0" dirty="0" err="1">
                <a:solidFill>
                  <a:srgbClr val="000000"/>
                </a:solidFill>
                <a:effectLst/>
                <a:latin typeface="Segoe UI" panose="020B0502040204020203" pitchFamily="34" charset="0"/>
              </a:rPr>
              <a:t>OnlineCustomerImpl</a:t>
            </a:r>
            <a:r>
              <a:rPr lang="en-US" b="0" i="0" dirty="0">
                <a:solidFill>
                  <a:srgbClr val="000000"/>
                </a:solidFill>
                <a:effectLst/>
                <a:latin typeface="Segoe UI" panose="020B0502040204020203" pitchFamily="34" charset="0"/>
              </a:rPr>
              <a:t> is for online customers, we will have to throw </a:t>
            </a:r>
            <a:r>
              <a:rPr lang="en-US" b="0" i="0" dirty="0" err="1">
                <a:solidFill>
                  <a:srgbClr val="000000"/>
                </a:solidFill>
                <a:effectLst/>
                <a:latin typeface="Segoe UI" panose="020B0502040204020203" pitchFamily="34" charset="0"/>
              </a:rPr>
              <a:t>UnsupportedOperationException</a:t>
            </a:r>
            <a:r>
              <a:rPr lang="en-US" b="0" i="0" dirty="0">
                <a:solidFill>
                  <a:srgbClr val="000000"/>
                </a:solidFill>
                <a:effectLst/>
                <a:latin typeface="Segoe UI" panose="020B0502040204020203" pitchFamily="34" charset="0"/>
              </a:rPr>
              <a:t> for the methods which are not applicable for online customers. </a:t>
            </a:r>
          </a:p>
          <a:p>
            <a:r>
              <a:rPr lang="en-US" b="0" i="0" dirty="0">
                <a:solidFill>
                  <a:srgbClr val="000000"/>
                </a:solidFill>
                <a:effectLst/>
                <a:latin typeface="Segoe UI" panose="020B0502040204020203" pitchFamily="34" charset="0"/>
              </a:rPr>
              <a:t>This is also termed as </a:t>
            </a:r>
            <a:r>
              <a:rPr lang="en-US" b="1" i="1" dirty="0">
                <a:solidFill>
                  <a:srgbClr val="000000"/>
                </a:solidFill>
                <a:effectLst/>
                <a:latin typeface="inherit"/>
              </a:rPr>
              <a:t>‘Interface Pollution’</a:t>
            </a:r>
            <a:r>
              <a:rPr lang="en-US" b="0" i="0" dirty="0">
                <a:solidFill>
                  <a:srgbClr val="000000"/>
                </a:solidFill>
                <a:effectLst/>
                <a:latin typeface="Segoe UI" panose="020B0502040204020203" pitchFamily="34" charset="0"/>
              </a:rPr>
              <a:t>. Here we can observe clear violation of Interface Segregation Principle.</a:t>
            </a:r>
            <a:endParaRPr lang="en-US" dirty="0"/>
          </a:p>
        </p:txBody>
      </p:sp>
    </p:spTree>
    <p:extLst>
      <p:ext uri="{BB962C8B-B14F-4D97-AF65-F5344CB8AC3E}">
        <p14:creationId xmlns:p14="http://schemas.microsoft.com/office/powerpoint/2010/main" val="81169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AD0B-2DD9-4270-4F40-0D60B430AA3D}"/>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0F776DE-4DDB-106A-9C08-8F4EAF924139}"/>
              </a:ext>
            </a:extLst>
          </p:cNvPr>
          <p:cNvSpPr>
            <a:spLocks noGrp="1"/>
          </p:cNvSpPr>
          <p:nvPr>
            <p:ph idx="1"/>
          </p:nvPr>
        </p:nvSpPr>
        <p:spPr>
          <a:xfrm>
            <a:off x="838200" y="1825625"/>
            <a:ext cx="10515600" cy="4864424"/>
          </a:xfrm>
        </p:spPr>
        <p:txBody>
          <a:bodyPr>
            <a:normAutofit fontScale="92500" lnSpcReduction="20000"/>
          </a:bodyPr>
          <a:lstStyle/>
          <a:p>
            <a:r>
              <a:rPr lang="en-US" b="0" i="0" dirty="0">
                <a:solidFill>
                  <a:srgbClr val="3D3D3D"/>
                </a:solidFill>
                <a:effectLst/>
                <a:latin typeface="inherit"/>
              </a:rPr>
              <a:t>Separate out payment and order placement functionalities into two separate lean interfaces, </a:t>
            </a:r>
            <a:r>
              <a:rPr lang="en-US" b="0" i="0" dirty="0" err="1">
                <a:solidFill>
                  <a:srgbClr val="3D3D3D"/>
                </a:solidFill>
                <a:effectLst/>
                <a:latin typeface="inherit"/>
              </a:rPr>
              <a:t>PaymentInterface</a:t>
            </a:r>
            <a:r>
              <a:rPr lang="en-US" b="0" i="0" dirty="0">
                <a:solidFill>
                  <a:srgbClr val="3D3D3D"/>
                </a:solidFill>
                <a:effectLst/>
                <a:latin typeface="inherit"/>
              </a:rPr>
              <a:t> and </a:t>
            </a:r>
            <a:r>
              <a:rPr lang="en-US" b="0" i="0" dirty="0" err="1">
                <a:solidFill>
                  <a:srgbClr val="3D3D3D"/>
                </a:solidFill>
                <a:effectLst/>
                <a:latin typeface="inherit"/>
              </a:rPr>
              <a:t>OrderInterface</a:t>
            </a:r>
            <a:r>
              <a:rPr lang="en-US" b="0" i="0" dirty="0">
                <a:solidFill>
                  <a:srgbClr val="3D3D3D"/>
                </a:solidFill>
                <a:effectLst/>
                <a:latin typeface="inherit"/>
              </a:rPr>
              <a:t>.</a:t>
            </a:r>
          </a:p>
          <a:p>
            <a:pPr marL="0" indent="0">
              <a:buNone/>
            </a:pPr>
            <a:endParaRPr lang="en-US" dirty="0"/>
          </a:p>
          <a:p>
            <a:pPr marL="0" indent="0">
              <a:buNone/>
            </a:pPr>
            <a:r>
              <a:rPr lang="en-US" dirty="0"/>
              <a:t>public interface </a:t>
            </a:r>
            <a:r>
              <a:rPr lang="en-US" dirty="0" err="1"/>
              <a:t>OrderInterface</a:t>
            </a:r>
            <a:r>
              <a:rPr lang="en-US" dirty="0"/>
              <a:t>{</a:t>
            </a:r>
          </a:p>
          <a:p>
            <a:pPr marL="0" indent="0">
              <a:buNone/>
            </a:pPr>
            <a:endParaRPr lang="en-US" dirty="0"/>
          </a:p>
          <a:p>
            <a:pPr marL="0" indent="0">
              <a:buNone/>
            </a:pPr>
            <a:r>
              <a:rPr lang="en-US" dirty="0"/>
              <a:t>     public void </a:t>
            </a:r>
            <a:r>
              <a:rPr lang="en-US" dirty="0" err="1"/>
              <a:t>placeOrder</a:t>
            </a:r>
            <a:r>
              <a:rPr lang="en-US" dirty="0"/>
              <a:t>();</a:t>
            </a:r>
          </a:p>
          <a:p>
            <a:pPr marL="0" indent="0">
              <a:buNone/>
            </a:pPr>
            <a:r>
              <a:rPr lang="en-US" dirty="0"/>
              <a:t> }</a:t>
            </a:r>
          </a:p>
          <a:p>
            <a:pPr marL="0" indent="0">
              <a:buNone/>
            </a:pPr>
            <a:endParaRPr lang="en-US" dirty="0"/>
          </a:p>
          <a:p>
            <a:pPr marL="0" indent="0">
              <a:buNone/>
            </a:pPr>
            <a:r>
              <a:rPr lang="en-US" dirty="0"/>
              <a:t> public interface </a:t>
            </a:r>
            <a:r>
              <a:rPr lang="en-US" dirty="0" err="1"/>
              <a:t>PaymentInterface</a:t>
            </a:r>
            <a:r>
              <a:rPr lang="en-US" dirty="0"/>
              <a:t>{</a:t>
            </a:r>
          </a:p>
          <a:p>
            <a:pPr marL="0" indent="0">
              <a:buNone/>
            </a:pPr>
            <a:endParaRPr lang="en-US" dirty="0"/>
          </a:p>
          <a:p>
            <a:pPr marL="0" indent="0">
              <a:buNone/>
            </a:pPr>
            <a:r>
              <a:rPr lang="en-US" dirty="0"/>
              <a:t>     public void </a:t>
            </a:r>
            <a:r>
              <a:rPr lang="en-US" dirty="0" err="1"/>
              <a:t>payForOrder</a:t>
            </a:r>
            <a:r>
              <a:rPr lang="en-US" dirty="0"/>
              <a:t>();</a:t>
            </a:r>
          </a:p>
          <a:p>
            <a:pPr marL="0" indent="0">
              <a:buNone/>
            </a:pPr>
            <a:r>
              <a:rPr lang="en-US" dirty="0"/>
              <a:t> }</a:t>
            </a:r>
          </a:p>
        </p:txBody>
      </p:sp>
    </p:spTree>
    <p:extLst>
      <p:ext uri="{BB962C8B-B14F-4D97-AF65-F5344CB8AC3E}">
        <p14:creationId xmlns:p14="http://schemas.microsoft.com/office/powerpoint/2010/main" val="336818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AD0B-2DD9-4270-4F40-0D60B430AA3D}"/>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0F776DE-4DDB-106A-9C08-8F4EAF924139}"/>
              </a:ext>
            </a:extLst>
          </p:cNvPr>
          <p:cNvSpPr>
            <a:spLocks noGrp="1"/>
          </p:cNvSpPr>
          <p:nvPr>
            <p:ph idx="1"/>
          </p:nvPr>
        </p:nvSpPr>
        <p:spPr>
          <a:xfrm>
            <a:off x="838200" y="1825625"/>
            <a:ext cx="10515600" cy="4864424"/>
          </a:xfrm>
        </p:spPr>
        <p:txBody>
          <a:bodyPr>
            <a:normAutofit fontScale="70000" lnSpcReduction="20000"/>
          </a:bodyPr>
          <a:lstStyle/>
          <a:p>
            <a:pPr marL="0" indent="0">
              <a:buNone/>
            </a:pPr>
            <a:r>
              <a:rPr lang="en-US" dirty="0"/>
              <a:t>public class </a:t>
            </a:r>
            <a:r>
              <a:rPr lang="en-US" dirty="0" err="1"/>
              <a:t>OnlineCustomerImpl</a:t>
            </a:r>
            <a:r>
              <a:rPr lang="en-US" dirty="0"/>
              <a:t> implements </a:t>
            </a:r>
            <a:r>
              <a:rPr lang="en-US" dirty="0" err="1"/>
              <a:t>OrderInterface</a:t>
            </a:r>
            <a:r>
              <a:rPr lang="en-US" dirty="0"/>
              <a:t>, </a:t>
            </a:r>
            <a:r>
              <a:rPr lang="en-US" dirty="0" err="1"/>
              <a:t>PaymentInterface</a:t>
            </a: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placeOrder</a:t>
            </a:r>
            <a:r>
              <a:rPr lang="en-US" dirty="0"/>
              <a:t>() {</a:t>
            </a:r>
          </a:p>
          <a:p>
            <a:pPr marL="0" indent="0">
              <a:buNone/>
            </a:pPr>
            <a:endParaRPr lang="en-US" dirty="0"/>
          </a:p>
          <a:p>
            <a:pPr marL="0" indent="0">
              <a:buNone/>
            </a:pPr>
            <a:r>
              <a:rPr lang="en-US" dirty="0"/>
              <a:t>           // logic to place online order         </a:t>
            </a:r>
          </a:p>
          <a:p>
            <a:pPr marL="0" indent="0">
              <a:buNone/>
            </a:pP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payForOrder</a:t>
            </a:r>
            <a:r>
              <a:rPr lang="en-US" dirty="0"/>
              <a:t>() {</a:t>
            </a:r>
          </a:p>
          <a:p>
            <a:pPr marL="0" indent="0">
              <a:buNone/>
            </a:pPr>
            <a:endParaRPr lang="en-US" dirty="0"/>
          </a:p>
          <a:p>
            <a:pPr marL="0" indent="0">
              <a:buNone/>
            </a:pPr>
            <a:r>
              <a:rPr lang="en-US" dirty="0"/>
              <a:t>           // logic to do online payment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67569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AD0B-2DD9-4270-4F40-0D60B430AA3D}"/>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70F776DE-4DDB-106A-9C08-8F4EAF924139}"/>
              </a:ext>
            </a:extLst>
          </p:cNvPr>
          <p:cNvSpPr>
            <a:spLocks noGrp="1"/>
          </p:cNvSpPr>
          <p:nvPr>
            <p:ph idx="1"/>
          </p:nvPr>
        </p:nvSpPr>
        <p:spPr>
          <a:xfrm>
            <a:off x="838200" y="1825625"/>
            <a:ext cx="10515600" cy="4864424"/>
          </a:xfrm>
        </p:spPr>
        <p:txBody>
          <a:bodyPr>
            <a:normAutofit fontScale="70000" lnSpcReduction="20000"/>
          </a:bodyPr>
          <a:lstStyle/>
          <a:p>
            <a:pPr marL="0" indent="0">
              <a:buNone/>
            </a:pPr>
            <a:r>
              <a:rPr lang="en-US" dirty="0"/>
              <a:t>public class </a:t>
            </a:r>
            <a:r>
              <a:rPr lang="en-US" dirty="0" err="1"/>
              <a:t>WalkInCustomerImpl</a:t>
            </a:r>
            <a:r>
              <a:rPr lang="en-US" dirty="0"/>
              <a:t> implements </a:t>
            </a:r>
            <a:r>
              <a:rPr lang="en-US" dirty="0" err="1"/>
              <a:t>OrderInterface</a:t>
            </a:r>
            <a:r>
              <a:rPr lang="en-US" dirty="0"/>
              <a:t>, </a:t>
            </a:r>
            <a:r>
              <a:rPr lang="en-US" dirty="0" err="1"/>
              <a:t>PaymentInterface</a:t>
            </a: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placeOrder</a:t>
            </a:r>
            <a:r>
              <a:rPr lang="en-US" dirty="0"/>
              <a:t>() {</a:t>
            </a:r>
          </a:p>
          <a:p>
            <a:pPr marL="0" indent="0">
              <a:buNone/>
            </a:pPr>
            <a:endParaRPr lang="en-US" dirty="0"/>
          </a:p>
          <a:p>
            <a:pPr marL="0" indent="0">
              <a:buNone/>
            </a:pPr>
            <a:r>
              <a:rPr lang="en-US" dirty="0"/>
              <a:t>           // logic to place in-person order         </a:t>
            </a:r>
          </a:p>
          <a:p>
            <a:pPr marL="0" indent="0">
              <a:buNone/>
            </a:pPr>
            <a:r>
              <a:rPr lang="en-US" dirty="0"/>
              <a:t>     }</a:t>
            </a:r>
          </a:p>
          <a:p>
            <a:pPr marL="0" indent="0">
              <a:buNone/>
            </a:pPr>
            <a:r>
              <a:rPr lang="en-US" dirty="0"/>
              <a:t>    </a:t>
            </a:r>
          </a:p>
          <a:p>
            <a:pPr marL="0" indent="0">
              <a:buNone/>
            </a:pPr>
            <a:r>
              <a:rPr lang="en-US" dirty="0"/>
              <a:t>     @Override</a:t>
            </a:r>
          </a:p>
          <a:p>
            <a:pPr marL="0" indent="0">
              <a:buNone/>
            </a:pPr>
            <a:r>
              <a:rPr lang="en-US" dirty="0"/>
              <a:t>     public void </a:t>
            </a:r>
            <a:r>
              <a:rPr lang="en-US" dirty="0" err="1"/>
              <a:t>payForOrder</a:t>
            </a:r>
            <a:r>
              <a:rPr lang="en-US" dirty="0"/>
              <a:t>() {</a:t>
            </a:r>
          </a:p>
          <a:p>
            <a:pPr marL="0" indent="0">
              <a:buNone/>
            </a:pPr>
            <a:endParaRPr lang="en-US" dirty="0"/>
          </a:p>
          <a:p>
            <a:pPr marL="0" indent="0">
              <a:buNone/>
            </a:pPr>
            <a:r>
              <a:rPr lang="en-US" dirty="0"/>
              <a:t>           // logic to do in-person payment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526388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DE26-5819-5778-53A1-19424948B5ED}"/>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FA47BB8C-5A55-F5C7-7532-BFBCC7511525}"/>
              </a:ext>
            </a:extLst>
          </p:cNvPr>
          <p:cNvSpPr>
            <a:spLocks noGrp="1"/>
          </p:cNvSpPr>
          <p:nvPr>
            <p:ph idx="1"/>
          </p:nvPr>
        </p:nvSpPr>
        <p:spPr/>
        <p:txBody>
          <a:bodyPr>
            <a:normAutofit lnSpcReduction="10000"/>
          </a:bodyPr>
          <a:lstStyle/>
          <a:p>
            <a:pPr marL="0" indent="0">
              <a:buNone/>
            </a:pPr>
            <a:r>
              <a:rPr lang="en-US" dirty="0"/>
              <a:t>public interface </a:t>
            </a:r>
            <a:r>
              <a:rPr lang="en-US" dirty="0" err="1"/>
              <a:t>IWorker</a:t>
            </a:r>
            <a:endParaRPr lang="en-US" dirty="0"/>
          </a:p>
          <a:p>
            <a:pPr marL="0" indent="0">
              <a:buNone/>
            </a:pPr>
            <a:r>
              <a:rPr lang="en-US" dirty="0"/>
              <a:t>{</a:t>
            </a:r>
          </a:p>
          <a:p>
            <a:pPr marL="0" indent="0">
              <a:buNone/>
            </a:pPr>
            <a:r>
              <a:rPr lang="en-US" dirty="0"/>
              <a:t>    void Work();</a:t>
            </a:r>
          </a:p>
          <a:p>
            <a:pPr marL="0" indent="0">
              <a:buNone/>
            </a:pPr>
            <a:r>
              <a:rPr lang="en-US" dirty="0"/>
              <a:t>    void Eat();</a:t>
            </a:r>
          </a:p>
          <a:p>
            <a:pPr marL="0" indent="0">
              <a:buNone/>
            </a:pPr>
            <a:r>
              <a:rPr lang="en-US" dirty="0"/>
              <a:t>    void Sleep();</a:t>
            </a:r>
          </a:p>
          <a:p>
            <a:pPr marL="0" indent="0">
              <a:buNone/>
            </a:pPr>
            <a:r>
              <a:rPr lang="en-US" dirty="0"/>
              <a:t>}</a:t>
            </a:r>
          </a:p>
          <a:p>
            <a:pPr marL="0" indent="0">
              <a:buNone/>
            </a:pPr>
            <a:endParaRPr lang="en-US" dirty="0"/>
          </a:p>
          <a:p>
            <a:pPr marL="0" indent="0">
              <a:buNone/>
            </a:pPr>
            <a:r>
              <a:rPr lang="en-US" dirty="0"/>
              <a:t>Now, imagine we have two classes, </a:t>
            </a:r>
            <a:r>
              <a:rPr lang="en-US" b="1" dirty="0" err="1"/>
              <a:t>HumanWorker</a:t>
            </a:r>
            <a:r>
              <a:rPr lang="en-US" dirty="0"/>
              <a:t> and </a:t>
            </a:r>
            <a:r>
              <a:rPr lang="en-US" b="1" dirty="0" err="1"/>
              <a:t>RobotWorker</a:t>
            </a:r>
            <a:r>
              <a:rPr lang="en-US" dirty="0"/>
              <a:t> that implement this interface</a:t>
            </a:r>
          </a:p>
        </p:txBody>
      </p:sp>
    </p:spTree>
    <p:extLst>
      <p:ext uri="{BB962C8B-B14F-4D97-AF65-F5344CB8AC3E}">
        <p14:creationId xmlns:p14="http://schemas.microsoft.com/office/powerpoint/2010/main" val="2076094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DE26-5819-5778-53A1-19424948B5ED}"/>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FA47BB8C-5A55-F5C7-7532-BFBCC7511525}"/>
              </a:ext>
            </a:extLst>
          </p:cNvPr>
          <p:cNvSpPr>
            <a:spLocks noGrp="1"/>
          </p:cNvSpPr>
          <p:nvPr>
            <p:ph idx="1"/>
          </p:nvPr>
        </p:nvSpPr>
        <p:spPr/>
        <p:txBody>
          <a:bodyPr>
            <a:normAutofit fontScale="62500" lnSpcReduction="20000"/>
          </a:bodyPr>
          <a:lstStyle/>
          <a:p>
            <a:pPr marL="0" indent="0">
              <a:buNone/>
            </a:pPr>
            <a:r>
              <a:rPr lang="en-US" dirty="0"/>
              <a:t>public class </a:t>
            </a:r>
            <a:r>
              <a:rPr lang="en-US" dirty="0" err="1"/>
              <a:t>HumanWorker</a:t>
            </a:r>
            <a:r>
              <a:rPr lang="en-US" dirty="0"/>
              <a:t> : </a:t>
            </a:r>
            <a:r>
              <a:rPr lang="en-US" dirty="0" err="1"/>
              <a:t>IWorker</a:t>
            </a:r>
            <a:endParaRPr lang="en-US" dirty="0"/>
          </a:p>
          <a:p>
            <a:pPr marL="0" indent="0">
              <a:buNone/>
            </a:pPr>
            <a:r>
              <a:rPr lang="en-US" dirty="0"/>
              <a:t>{</a:t>
            </a:r>
          </a:p>
          <a:p>
            <a:pPr marL="0" indent="0">
              <a:buNone/>
            </a:pPr>
            <a:r>
              <a:rPr lang="en-US" dirty="0"/>
              <a:t>    public void Work() { /*...*/ }</a:t>
            </a:r>
          </a:p>
          <a:p>
            <a:pPr marL="0" indent="0">
              <a:buNone/>
            </a:pPr>
            <a:r>
              <a:rPr lang="en-US" dirty="0"/>
              <a:t>    public void Eat() { /*...*/ }</a:t>
            </a:r>
          </a:p>
          <a:p>
            <a:pPr marL="0" indent="0">
              <a:buNone/>
            </a:pPr>
            <a:r>
              <a:rPr lang="en-US" dirty="0"/>
              <a:t>    public void Sleep() { /*...*/ }</a:t>
            </a:r>
          </a:p>
          <a:p>
            <a:pPr marL="0" indent="0">
              <a:buNone/>
            </a:pPr>
            <a:r>
              <a:rPr lang="en-US" dirty="0"/>
              <a:t>}</a:t>
            </a:r>
          </a:p>
          <a:p>
            <a:pPr marL="0" indent="0">
              <a:buNone/>
            </a:pPr>
            <a:endParaRPr lang="en-US" dirty="0"/>
          </a:p>
          <a:p>
            <a:pPr marL="0" indent="0">
              <a:buNone/>
            </a:pPr>
            <a:r>
              <a:rPr lang="en-US" dirty="0"/>
              <a:t>public class </a:t>
            </a:r>
            <a:r>
              <a:rPr lang="en-US" dirty="0" err="1"/>
              <a:t>RobotWorker</a:t>
            </a:r>
            <a:r>
              <a:rPr lang="en-US" dirty="0"/>
              <a:t> : </a:t>
            </a:r>
            <a:r>
              <a:rPr lang="en-US" dirty="0" err="1"/>
              <a:t>IWorker</a:t>
            </a:r>
            <a:endParaRPr lang="en-US" dirty="0"/>
          </a:p>
          <a:p>
            <a:pPr marL="0" indent="0">
              <a:buNone/>
            </a:pPr>
            <a:r>
              <a:rPr lang="en-US" dirty="0"/>
              <a:t>{</a:t>
            </a:r>
          </a:p>
          <a:p>
            <a:pPr marL="0" indent="0">
              <a:buNone/>
            </a:pPr>
            <a:r>
              <a:rPr lang="en-US" dirty="0"/>
              <a:t>    public void Work() { /*...*/ }</a:t>
            </a:r>
          </a:p>
          <a:p>
            <a:pPr marL="0" indent="0">
              <a:buNone/>
            </a:pPr>
            <a:r>
              <a:rPr lang="en-US" dirty="0"/>
              <a:t>    public void Eat() { /*...*/ } // Not applicable to robots</a:t>
            </a:r>
          </a:p>
          <a:p>
            <a:pPr marL="0" indent="0">
              <a:buNone/>
            </a:pPr>
            <a:r>
              <a:rPr lang="en-US" dirty="0"/>
              <a:t>    public void Sleep() { /*...*/ } // Not applicable to robots</a:t>
            </a:r>
          </a:p>
          <a:p>
            <a:pPr marL="0" indent="0">
              <a:buNone/>
            </a:pPr>
            <a:r>
              <a:rPr lang="en-US" dirty="0"/>
              <a:t>}</a:t>
            </a:r>
          </a:p>
        </p:txBody>
      </p:sp>
    </p:spTree>
    <p:extLst>
      <p:ext uri="{BB962C8B-B14F-4D97-AF65-F5344CB8AC3E}">
        <p14:creationId xmlns:p14="http://schemas.microsoft.com/office/powerpoint/2010/main" val="404918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6723A-30A9-B428-9174-195DAE35719A}"/>
              </a:ext>
            </a:extLst>
          </p:cNvPr>
          <p:cNvSpPr>
            <a:spLocks noGrp="1"/>
          </p:cNvSpPr>
          <p:nvPr>
            <p:ph idx="1"/>
          </p:nvPr>
        </p:nvSpPr>
        <p:spPr/>
        <p:txBody>
          <a:bodyPr/>
          <a:lstStyle/>
          <a:p>
            <a:r>
              <a:rPr lang="en-US" dirty="0"/>
              <a:t>In this example, the </a:t>
            </a:r>
            <a:r>
              <a:rPr lang="en-US" dirty="0" err="1"/>
              <a:t>IWorker</a:t>
            </a:r>
            <a:r>
              <a:rPr lang="en-US" dirty="0"/>
              <a:t> interface violates the ISP, as it forces the </a:t>
            </a:r>
            <a:r>
              <a:rPr lang="en-US" dirty="0" err="1"/>
              <a:t>RobotWorker</a:t>
            </a:r>
            <a:r>
              <a:rPr lang="en-US" dirty="0"/>
              <a:t> class to implement the Eat and Sleep methods, which are irrelevant for robots. </a:t>
            </a:r>
          </a:p>
          <a:p>
            <a:r>
              <a:rPr lang="en-US" dirty="0"/>
              <a:t>To adhere to the ISP, we can break down the </a:t>
            </a:r>
            <a:r>
              <a:rPr lang="en-US" dirty="0" err="1"/>
              <a:t>IWorker</a:t>
            </a:r>
            <a:r>
              <a:rPr lang="en-US" dirty="0"/>
              <a:t> interface into smaller, more specific interfaces</a:t>
            </a:r>
          </a:p>
        </p:txBody>
      </p:sp>
    </p:spTree>
    <p:extLst>
      <p:ext uri="{BB962C8B-B14F-4D97-AF65-F5344CB8AC3E}">
        <p14:creationId xmlns:p14="http://schemas.microsoft.com/office/powerpoint/2010/main" val="1196553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BB27-E960-1FA8-3418-07B22E726041}"/>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83E8B23C-F34F-A629-9B85-B29518605221}"/>
              </a:ext>
            </a:extLst>
          </p:cNvPr>
          <p:cNvSpPr>
            <a:spLocks noGrp="1"/>
          </p:cNvSpPr>
          <p:nvPr>
            <p:ph idx="1"/>
          </p:nvPr>
        </p:nvSpPr>
        <p:spPr>
          <a:xfrm>
            <a:off x="838200" y="1418252"/>
            <a:ext cx="10515600" cy="5169159"/>
          </a:xfrm>
        </p:spPr>
        <p:txBody>
          <a:bodyPr>
            <a:normAutofit fontScale="77500" lnSpcReduction="20000"/>
          </a:bodyPr>
          <a:lstStyle/>
          <a:p>
            <a:pPr marL="0" indent="0">
              <a:buNone/>
            </a:pPr>
            <a:r>
              <a:rPr lang="en-US" dirty="0"/>
              <a:t>public interface </a:t>
            </a:r>
            <a:r>
              <a:rPr lang="en-US" dirty="0" err="1"/>
              <a:t>IWorkable</a:t>
            </a:r>
            <a:endParaRPr lang="en-US" dirty="0"/>
          </a:p>
          <a:p>
            <a:pPr marL="0" indent="0">
              <a:buNone/>
            </a:pPr>
            <a:r>
              <a:rPr lang="en-US" dirty="0"/>
              <a:t>{</a:t>
            </a:r>
          </a:p>
          <a:p>
            <a:pPr marL="0" indent="0">
              <a:buNone/>
            </a:pPr>
            <a:r>
              <a:rPr lang="en-US" dirty="0"/>
              <a:t>    void Work();</a:t>
            </a:r>
          </a:p>
          <a:p>
            <a:pPr marL="0" indent="0">
              <a:buNone/>
            </a:pPr>
            <a:r>
              <a:rPr lang="en-US" dirty="0"/>
              <a:t>}</a:t>
            </a:r>
          </a:p>
          <a:p>
            <a:pPr marL="0" indent="0">
              <a:buNone/>
            </a:pPr>
            <a:endParaRPr lang="en-US" dirty="0"/>
          </a:p>
          <a:p>
            <a:pPr marL="0" indent="0">
              <a:buNone/>
            </a:pPr>
            <a:r>
              <a:rPr lang="en-US" dirty="0"/>
              <a:t>public interface </a:t>
            </a:r>
            <a:r>
              <a:rPr lang="en-US" dirty="0" err="1"/>
              <a:t>IEatable</a:t>
            </a:r>
            <a:endParaRPr lang="en-US" dirty="0"/>
          </a:p>
          <a:p>
            <a:pPr marL="0" indent="0">
              <a:buNone/>
            </a:pPr>
            <a:r>
              <a:rPr lang="en-US" dirty="0"/>
              <a:t>{</a:t>
            </a:r>
          </a:p>
          <a:p>
            <a:pPr marL="0" indent="0">
              <a:buNone/>
            </a:pPr>
            <a:r>
              <a:rPr lang="en-US" dirty="0"/>
              <a:t>    void Eat();</a:t>
            </a:r>
          </a:p>
          <a:p>
            <a:pPr marL="0" indent="0">
              <a:buNone/>
            </a:pPr>
            <a:r>
              <a:rPr lang="en-US" dirty="0"/>
              <a:t>}</a:t>
            </a:r>
          </a:p>
          <a:p>
            <a:pPr marL="0" indent="0">
              <a:buNone/>
            </a:pPr>
            <a:endParaRPr lang="en-US" dirty="0"/>
          </a:p>
          <a:p>
            <a:pPr marL="0" indent="0">
              <a:buNone/>
            </a:pPr>
            <a:r>
              <a:rPr lang="en-US" dirty="0"/>
              <a:t>public interface </a:t>
            </a:r>
            <a:r>
              <a:rPr lang="en-US" dirty="0" err="1"/>
              <a:t>ISleepable</a:t>
            </a:r>
            <a:endParaRPr lang="en-US" dirty="0"/>
          </a:p>
          <a:p>
            <a:pPr marL="0" indent="0">
              <a:buNone/>
            </a:pPr>
            <a:r>
              <a:rPr lang="en-US" dirty="0"/>
              <a:t>{</a:t>
            </a:r>
          </a:p>
          <a:p>
            <a:pPr marL="0" indent="0">
              <a:buNone/>
            </a:pPr>
            <a:r>
              <a:rPr lang="en-US" dirty="0"/>
              <a:t>    void Sleep();</a:t>
            </a:r>
          </a:p>
          <a:p>
            <a:pPr marL="0" indent="0">
              <a:buNone/>
            </a:pPr>
            <a:r>
              <a:rPr lang="en-US" dirty="0"/>
              <a:t>}</a:t>
            </a:r>
          </a:p>
        </p:txBody>
      </p:sp>
    </p:spTree>
    <p:extLst>
      <p:ext uri="{BB962C8B-B14F-4D97-AF65-F5344CB8AC3E}">
        <p14:creationId xmlns:p14="http://schemas.microsoft.com/office/powerpoint/2010/main" val="393136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2C44-6132-EC26-CAC7-DA8731D25C5C}"/>
              </a:ext>
            </a:extLst>
          </p:cNvPr>
          <p:cNvSpPr>
            <a:spLocks noGrp="1"/>
          </p:cNvSpPr>
          <p:nvPr>
            <p:ph type="title"/>
          </p:nvPr>
        </p:nvSpPr>
        <p:spPr/>
        <p:txBody>
          <a:bodyPr/>
          <a:lstStyle/>
          <a:p>
            <a:r>
              <a:rPr lang="en-US" dirty="0"/>
              <a:t>LSP-</a:t>
            </a:r>
            <a:r>
              <a:rPr lang="en-US" dirty="0" err="1"/>
              <a:t>Liskov</a:t>
            </a:r>
            <a:r>
              <a:rPr lang="en-US" dirty="0"/>
              <a:t> Substitution Principle</a:t>
            </a:r>
          </a:p>
        </p:txBody>
      </p:sp>
      <p:sp>
        <p:nvSpPr>
          <p:cNvPr id="3" name="Content Placeholder 2">
            <a:extLst>
              <a:ext uri="{FF2B5EF4-FFF2-40B4-BE49-F238E27FC236}">
                <a16:creationId xmlns:a16="http://schemas.microsoft.com/office/drawing/2014/main" id="{C607A256-86CF-25BC-C1F0-A754F86CF4C0}"/>
              </a:ext>
            </a:extLst>
          </p:cNvPr>
          <p:cNvSpPr>
            <a:spLocks noGrp="1"/>
          </p:cNvSpPr>
          <p:nvPr>
            <p:ph idx="1"/>
          </p:nvPr>
        </p:nvSpPr>
        <p:spPr/>
        <p:txBody>
          <a:bodyPr>
            <a:normAutofit fontScale="92500" lnSpcReduction="10000"/>
          </a:bodyPr>
          <a:lstStyle/>
          <a:p>
            <a:pPr algn="l" fontAlgn="base"/>
            <a:r>
              <a:rPr lang="en-US" b="0" i="0" dirty="0">
                <a:solidFill>
                  <a:srgbClr val="0A0A23"/>
                </a:solidFill>
                <a:effectLst/>
                <a:latin typeface="Lato" panose="020F0502020204030203" pitchFamily="34" charset="0"/>
              </a:rPr>
              <a:t>The </a:t>
            </a:r>
            <a:r>
              <a:rPr lang="en-US" b="0" i="0" dirty="0" err="1">
                <a:solidFill>
                  <a:srgbClr val="0A0A23"/>
                </a:solidFill>
                <a:effectLst/>
                <a:latin typeface="Lato" panose="020F0502020204030203" pitchFamily="34" charset="0"/>
              </a:rPr>
              <a:t>Liskov</a:t>
            </a:r>
            <a:r>
              <a:rPr lang="en-US" b="0" i="0" dirty="0">
                <a:solidFill>
                  <a:srgbClr val="0A0A23"/>
                </a:solidFill>
                <a:effectLst/>
                <a:latin typeface="Lato" panose="020F0502020204030203" pitchFamily="34" charset="0"/>
              </a:rPr>
              <a:t> Substitution Principle states that </a:t>
            </a:r>
            <a:r>
              <a:rPr lang="en-US" b="1" i="0" dirty="0">
                <a:solidFill>
                  <a:srgbClr val="0A0A23"/>
                </a:solidFill>
                <a:effectLst/>
                <a:latin typeface="Lato" panose="020F0502020204030203" pitchFamily="34" charset="0"/>
              </a:rPr>
              <a:t>subclasses should be substitutable for their base classes</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This means that, given that class B is a subclass of class A, we should be able to pass an object of class B to any method that expects an object of class A and the method should not give any weird output in that case.</a:t>
            </a:r>
          </a:p>
          <a:p>
            <a:pPr algn="l" fontAlgn="base"/>
            <a:r>
              <a:rPr lang="en-US" b="0" i="0" dirty="0">
                <a:solidFill>
                  <a:srgbClr val="0A0A23"/>
                </a:solidFill>
                <a:effectLst/>
                <a:latin typeface="Lato" panose="020F0502020204030203" pitchFamily="34" charset="0"/>
              </a:rPr>
              <a:t>This is the expected behavior, because when we use inheritance, we assume that the child class inherits everything that the superclass has. The child </a:t>
            </a:r>
            <a:r>
              <a:rPr lang="en-US" b="1" i="0" dirty="0">
                <a:solidFill>
                  <a:srgbClr val="0A0A23"/>
                </a:solidFill>
                <a:effectLst/>
                <a:latin typeface="Lato" panose="020F0502020204030203" pitchFamily="34" charset="0"/>
              </a:rPr>
              <a:t>class extends the behavior but never narrows it down</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Therefore, when a class does not obey this principle, it leads to some bugs that are hard to detect.</a:t>
            </a:r>
          </a:p>
          <a:p>
            <a:endParaRPr lang="en-US" dirty="0"/>
          </a:p>
        </p:txBody>
      </p:sp>
    </p:spTree>
    <p:extLst>
      <p:ext uri="{BB962C8B-B14F-4D97-AF65-F5344CB8AC3E}">
        <p14:creationId xmlns:p14="http://schemas.microsoft.com/office/powerpoint/2010/main" val="1264356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BB27-E960-1FA8-3418-07B22E726041}"/>
              </a:ext>
            </a:extLst>
          </p:cNvPr>
          <p:cNvSpPr>
            <a:spLocks noGrp="1"/>
          </p:cNvSpPr>
          <p:nvPr>
            <p:ph type="title"/>
          </p:nvPr>
        </p:nvSpPr>
        <p:spPr/>
        <p:txBody>
          <a:bodyPr/>
          <a:lstStyle/>
          <a:p>
            <a:r>
              <a:rPr lang="en-US" dirty="0"/>
              <a:t>How to Fix?</a:t>
            </a:r>
          </a:p>
        </p:txBody>
      </p:sp>
      <p:sp>
        <p:nvSpPr>
          <p:cNvPr id="3" name="Content Placeholder 2">
            <a:extLst>
              <a:ext uri="{FF2B5EF4-FFF2-40B4-BE49-F238E27FC236}">
                <a16:creationId xmlns:a16="http://schemas.microsoft.com/office/drawing/2014/main" id="{83E8B23C-F34F-A629-9B85-B29518605221}"/>
              </a:ext>
            </a:extLst>
          </p:cNvPr>
          <p:cNvSpPr>
            <a:spLocks noGrp="1"/>
          </p:cNvSpPr>
          <p:nvPr>
            <p:ph idx="1"/>
          </p:nvPr>
        </p:nvSpPr>
        <p:spPr>
          <a:xfrm>
            <a:off x="838200" y="1418252"/>
            <a:ext cx="10515600" cy="5169159"/>
          </a:xfrm>
        </p:spPr>
        <p:txBody>
          <a:bodyPr>
            <a:normAutofit lnSpcReduction="10000"/>
          </a:bodyPr>
          <a:lstStyle/>
          <a:p>
            <a:pPr marL="0" indent="0">
              <a:buNone/>
            </a:pPr>
            <a:r>
              <a:rPr lang="en-US" dirty="0"/>
              <a:t>public class </a:t>
            </a:r>
            <a:r>
              <a:rPr lang="en-US" dirty="0" err="1"/>
              <a:t>HumanWorker</a:t>
            </a:r>
            <a:r>
              <a:rPr lang="en-US" dirty="0"/>
              <a:t> : </a:t>
            </a:r>
            <a:r>
              <a:rPr lang="en-US" dirty="0" err="1"/>
              <a:t>IWorkable</a:t>
            </a:r>
            <a:r>
              <a:rPr lang="en-US" dirty="0"/>
              <a:t>, </a:t>
            </a:r>
            <a:r>
              <a:rPr lang="en-US" dirty="0" err="1"/>
              <a:t>IEatable</a:t>
            </a:r>
            <a:r>
              <a:rPr lang="en-US" dirty="0"/>
              <a:t>, </a:t>
            </a:r>
            <a:r>
              <a:rPr lang="en-US" dirty="0" err="1"/>
              <a:t>ISleepable</a:t>
            </a:r>
            <a:endParaRPr lang="en-US" dirty="0"/>
          </a:p>
          <a:p>
            <a:pPr marL="0" indent="0">
              <a:buNone/>
            </a:pPr>
            <a:r>
              <a:rPr lang="en-US" dirty="0"/>
              <a:t>{</a:t>
            </a:r>
          </a:p>
          <a:p>
            <a:pPr marL="0" indent="0">
              <a:buNone/>
            </a:pPr>
            <a:r>
              <a:rPr lang="en-US" dirty="0"/>
              <a:t>    public void Work() { /*...*/ }</a:t>
            </a:r>
          </a:p>
          <a:p>
            <a:pPr marL="0" indent="0">
              <a:buNone/>
            </a:pPr>
            <a:r>
              <a:rPr lang="en-US" dirty="0"/>
              <a:t>    public void Eat() { /*...*/ }</a:t>
            </a:r>
          </a:p>
          <a:p>
            <a:pPr marL="0" indent="0">
              <a:buNone/>
            </a:pPr>
            <a:r>
              <a:rPr lang="en-US" dirty="0"/>
              <a:t>    public void Sleep() { /*...*/ }</a:t>
            </a:r>
          </a:p>
          <a:p>
            <a:pPr marL="0" indent="0">
              <a:buNone/>
            </a:pPr>
            <a:r>
              <a:rPr lang="en-US" dirty="0"/>
              <a:t>}</a:t>
            </a:r>
          </a:p>
          <a:p>
            <a:pPr marL="0" indent="0">
              <a:buNone/>
            </a:pPr>
            <a:endParaRPr lang="en-US" dirty="0"/>
          </a:p>
          <a:p>
            <a:pPr marL="0" indent="0">
              <a:buNone/>
            </a:pPr>
            <a:r>
              <a:rPr lang="en-US" dirty="0"/>
              <a:t>public class </a:t>
            </a:r>
            <a:r>
              <a:rPr lang="en-US" dirty="0" err="1"/>
              <a:t>RobotWorker</a:t>
            </a:r>
            <a:r>
              <a:rPr lang="en-US" dirty="0"/>
              <a:t> : </a:t>
            </a:r>
            <a:r>
              <a:rPr lang="en-US" dirty="0" err="1"/>
              <a:t>IWorkable</a:t>
            </a:r>
            <a:endParaRPr lang="en-US" dirty="0"/>
          </a:p>
          <a:p>
            <a:pPr marL="0" indent="0">
              <a:buNone/>
            </a:pPr>
            <a:r>
              <a:rPr lang="en-US" dirty="0"/>
              <a:t>{</a:t>
            </a:r>
          </a:p>
          <a:p>
            <a:pPr marL="0" indent="0">
              <a:buNone/>
            </a:pPr>
            <a:r>
              <a:rPr lang="en-US" dirty="0"/>
              <a:t>    public void Work() { /*...*/ }</a:t>
            </a:r>
          </a:p>
          <a:p>
            <a:pPr marL="0" indent="0">
              <a:buNone/>
            </a:pPr>
            <a:r>
              <a:rPr lang="en-US" dirty="0"/>
              <a:t>}</a:t>
            </a:r>
          </a:p>
        </p:txBody>
      </p:sp>
    </p:spTree>
    <p:extLst>
      <p:ext uri="{BB962C8B-B14F-4D97-AF65-F5344CB8AC3E}">
        <p14:creationId xmlns:p14="http://schemas.microsoft.com/office/powerpoint/2010/main" val="3892405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A9F6-6896-3EE3-DDD6-CFC6BF5A87D6}"/>
              </a:ext>
            </a:extLst>
          </p:cNvPr>
          <p:cNvSpPr>
            <a:spLocks noGrp="1"/>
          </p:cNvSpPr>
          <p:nvPr>
            <p:ph type="title"/>
          </p:nvPr>
        </p:nvSpPr>
        <p:spPr/>
        <p:txBody>
          <a:bodyPr/>
          <a:lstStyle/>
          <a:p>
            <a:r>
              <a:rPr lang="en-US" dirty="0"/>
              <a:t>DIP-Dependency Inversion Principle</a:t>
            </a:r>
          </a:p>
        </p:txBody>
      </p:sp>
      <p:sp>
        <p:nvSpPr>
          <p:cNvPr id="3" name="Content Placeholder 2">
            <a:extLst>
              <a:ext uri="{FF2B5EF4-FFF2-40B4-BE49-F238E27FC236}">
                <a16:creationId xmlns:a16="http://schemas.microsoft.com/office/drawing/2014/main" id="{8B415D57-069E-8885-0D5C-AF126D6B042A}"/>
              </a:ext>
            </a:extLst>
          </p:cNvPr>
          <p:cNvSpPr>
            <a:spLocks noGrp="1"/>
          </p:cNvSpPr>
          <p:nvPr>
            <p:ph idx="1"/>
          </p:nvPr>
        </p:nvSpPr>
        <p:spPr/>
        <p:txBody>
          <a:bodyPr/>
          <a:lstStyle/>
          <a:p>
            <a:r>
              <a:rPr lang="en-US" dirty="0">
                <a:solidFill>
                  <a:srgbClr val="0A0A23"/>
                </a:solidFill>
                <a:latin typeface="Lato" panose="020F0502020204030203" pitchFamily="34" charset="0"/>
              </a:rPr>
              <a:t>The Dependency Inversion principle states that our </a:t>
            </a:r>
            <a:r>
              <a:rPr lang="en-US" b="1" dirty="0">
                <a:solidFill>
                  <a:srgbClr val="0A0A23"/>
                </a:solidFill>
                <a:latin typeface="Lato" panose="020F0502020204030203" pitchFamily="34" charset="0"/>
              </a:rPr>
              <a:t>classes should depend upon interfaces or abstract classes instead of concrete classes and functions</a:t>
            </a:r>
            <a:r>
              <a:rPr lang="en-US" dirty="0">
                <a:solidFill>
                  <a:srgbClr val="0A0A23"/>
                </a:solidFill>
                <a:latin typeface="Lato" panose="020F0502020204030203" pitchFamily="34" charset="0"/>
              </a:rPr>
              <a:t>.</a:t>
            </a:r>
          </a:p>
          <a:p>
            <a:r>
              <a:rPr lang="en-US" dirty="0">
                <a:solidFill>
                  <a:srgbClr val="0A0A23"/>
                </a:solidFill>
                <a:latin typeface="Lato" panose="020F0502020204030203" pitchFamily="34" charset="0"/>
              </a:rPr>
              <a:t>We want our classes to be open to extension, so we have reorganized our dependencies to depend on interfaces instead of concrete classes. </a:t>
            </a:r>
          </a:p>
          <a:p>
            <a:r>
              <a:rPr lang="en-US" dirty="0">
                <a:solidFill>
                  <a:srgbClr val="0A0A23"/>
                </a:solidFill>
                <a:latin typeface="Lato" panose="020F0502020204030203" pitchFamily="34" charset="0"/>
              </a:rPr>
              <a:t>DIP tells us that every dependency in the design should target an interface or an abstract class. Furthermore, a dependency should not target a concrete class. </a:t>
            </a:r>
          </a:p>
        </p:txBody>
      </p:sp>
    </p:spTree>
    <p:extLst>
      <p:ext uri="{BB962C8B-B14F-4D97-AF65-F5344CB8AC3E}">
        <p14:creationId xmlns:p14="http://schemas.microsoft.com/office/powerpoint/2010/main" val="3949914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A11C-3C6B-21B6-2361-7E03CB714FCD}"/>
              </a:ext>
            </a:extLst>
          </p:cNvPr>
          <p:cNvSpPr>
            <a:spLocks noGrp="1"/>
          </p:cNvSpPr>
          <p:nvPr>
            <p:ph type="title"/>
          </p:nvPr>
        </p:nvSpPr>
        <p:spPr>
          <a:xfrm>
            <a:off x="838200" y="102637"/>
            <a:ext cx="10515600" cy="783771"/>
          </a:xfrm>
        </p:spPr>
        <p:txBody>
          <a:bodyPr/>
          <a:lstStyle/>
          <a:p>
            <a:r>
              <a:rPr lang="en-US" dirty="0"/>
              <a:t>Example</a:t>
            </a:r>
          </a:p>
        </p:txBody>
      </p:sp>
      <p:sp>
        <p:nvSpPr>
          <p:cNvPr id="3" name="Content Placeholder 2">
            <a:extLst>
              <a:ext uri="{FF2B5EF4-FFF2-40B4-BE49-F238E27FC236}">
                <a16:creationId xmlns:a16="http://schemas.microsoft.com/office/drawing/2014/main" id="{383343FA-51BA-218D-516F-DB4EDC987938}"/>
              </a:ext>
            </a:extLst>
          </p:cNvPr>
          <p:cNvSpPr>
            <a:spLocks noGrp="1"/>
          </p:cNvSpPr>
          <p:nvPr>
            <p:ph idx="1"/>
          </p:nvPr>
        </p:nvSpPr>
        <p:spPr>
          <a:xfrm>
            <a:off x="838200" y="1063690"/>
            <a:ext cx="10515600" cy="5113273"/>
          </a:xfrm>
        </p:spPr>
        <p:txBody>
          <a:bodyPr>
            <a:noAutofit/>
          </a:bodyPr>
          <a:lstStyle/>
          <a:p>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Suppose </a:t>
            </a:r>
            <a:r>
              <a:rPr lang="en-US" sz="2000" b="0" i="1" dirty="0" err="1">
                <a:solidFill>
                  <a:srgbClr val="000000"/>
                </a:solidFill>
                <a:effectLst/>
                <a:latin typeface="Lato" panose="020F0502020204030203" pitchFamily="34" charset="0"/>
                <a:ea typeface="Lato" panose="020F0502020204030203" pitchFamily="34" charset="0"/>
                <a:cs typeface="Lato" panose="020F0502020204030203" pitchFamily="34" charset="0"/>
              </a:rPr>
              <a:t>ClassA</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depends on </a:t>
            </a:r>
            <a:r>
              <a:rPr lang="en-US" sz="2000" b="0" i="1" dirty="0" err="1">
                <a:solidFill>
                  <a:srgbClr val="000000"/>
                </a:solidFill>
                <a:effectLst/>
                <a:latin typeface="Lato" panose="020F0502020204030203" pitchFamily="34" charset="0"/>
                <a:ea typeface="Lato" panose="020F0502020204030203" pitchFamily="34" charset="0"/>
                <a:cs typeface="Lato" panose="020F0502020204030203" pitchFamily="34" charset="0"/>
              </a:rPr>
              <a:t>ClassB</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runtime, an instance of </a:t>
            </a:r>
            <a:r>
              <a:rPr lang="en-US" sz="2000" b="0" i="1" dirty="0" err="1">
                <a:solidFill>
                  <a:srgbClr val="000000"/>
                </a:solidFill>
                <a:effectLst/>
                <a:latin typeface="Lato" panose="020F0502020204030203" pitchFamily="34" charset="0"/>
                <a:ea typeface="Lato" panose="020F0502020204030203" pitchFamily="34" charset="0"/>
                <a:cs typeface="Lato" panose="020F0502020204030203" pitchFamily="34" charset="0"/>
              </a:rPr>
              <a:t>ClassB</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will be created or injected into </a:t>
            </a:r>
            <a:r>
              <a:rPr lang="en-US" sz="2000" b="0" i="1" dirty="0" err="1">
                <a:solidFill>
                  <a:srgbClr val="000000"/>
                </a:solidFill>
                <a:effectLst/>
                <a:latin typeface="Lato" panose="020F0502020204030203" pitchFamily="34" charset="0"/>
                <a:ea typeface="Lato" panose="020F0502020204030203" pitchFamily="34" charset="0"/>
                <a:cs typeface="Lato" panose="020F0502020204030203" pitchFamily="34" charset="0"/>
              </a:rPr>
              <a:t>ClassA</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p>
          <a:p>
            <a:pPr marL="0" indent="0">
              <a:buNone/>
            </a:pPr>
            <a:endParaRPr lang="en-US" sz="20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class </a:t>
            </a:r>
            <a:r>
              <a:rPr lang="en-US" sz="2000" dirty="0" err="1">
                <a:latin typeface="Lato" panose="020F0502020204030203" pitchFamily="34" charset="0"/>
                <a:ea typeface="Lato" panose="020F0502020204030203" pitchFamily="34" charset="0"/>
                <a:cs typeface="Lato" panose="020F0502020204030203" pitchFamily="34" charset="0"/>
              </a:rPr>
              <a:t>ClassB</a:t>
            </a:r>
            <a:r>
              <a:rPr lang="en-US" sz="2000"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    // fields, constructor and methods</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class </a:t>
            </a:r>
            <a:r>
              <a:rPr lang="en-US" sz="2000" dirty="0" err="1">
                <a:latin typeface="Lato" panose="020F0502020204030203" pitchFamily="34" charset="0"/>
                <a:ea typeface="Lato" panose="020F0502020204030203" pitchFamily="34" charset="0"/>
                <a:cs typeface="Lato" panose="020F0502020204030203" pitchFamily="34" charset="0"/>
              </a:rPr>
              <a:t>ClassA</a:t>
            </a:r>
            <a:r>
              <a:rPr lang="en-US" sz="2000"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ClassB</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objectB</a:t>
            </a:r>
            <a:r>
              <a:rPr lang="en-US" sz="2000" dirty="0">
                <a:latin typeface="Lato" panose="020F0502020204030203" pitchFamily="34" charset="0"/>
                <a:ea typeface="Lato" panose="020F0502020204030203" pitchFamily="34" charset="0"/>
                <a:cs typeface="Lato" panose="020F0502020204030203" pitchFamily="34" charset="0"/>
              </a:rPr>
              <a:t>;</a:t>
            </a:r>
          </a:p>
          <a:p>
            <a:pPr marL="0" indent="0">
              <a:buNone/>
            </a:pPr>
            <a:endParaRPr lang="en-US" sz="2000" dirty="0">
              <a:latin typeface="Lato" panose="020F0502020204030203" pitchFamily="34" charset="0"/>
              <a:ea typeface="Lato" panose="020F0502020204030203" pitchFamily="34" charset="0"/>
              <a:cs typeface="Lato" panose="020F0502020204030203" pitchFamily="34" charset="0"/>
            </a:endParaRP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ClassA</a:t>
            </a:r>
            <a:r>
              <a:rPr lang="en-US" sz="2000" dirty="0">
                <a:latin typeface="Lato" panose="020F0502020204030203" pitchFamily="34" charset="0"/>
                <a:ea typeface="Lato" panose="020F0502020204030203" pitchFamily="34" charset="0"/>
                <a:cs typeface="Lato" panose="020F0502020204030203" pitchFamily="34" charset="0"/>
              </a:rPr>
              <a:t>(</a:t>
            </a:r>
            <a:r>
              <a:rPr lang="en-US" sz="2000" dirty="0" err="1">
                <a:latin typeface="Lato" panose="020F0502020204030203" pitchFamily="34" charset="0"/>
                <a:ea typeface="Lato" panose="020F0502020204030203" pitchFamily="34" charset="0"/>
                <a:cs typeface="Lato" panose="020F0502020204030203" pitchFamily="34" charset="0"/>
              </a:rPr>
              <a:t>ClassB</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objectB</a:t>
            </a:r>
            <a:r>
              <a:rPr lang="en-US" sz="2000"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this.objectB</a:t>
            </a:r>
            <a:r>
              <a:rPr lang="en-US" sz="2000" dirty="0">
                <a:latin typeface="Lato" panose="020F0502020204030203" pitchFamily="34" charset="0"/>
                <a:ea typeface="Lato" panose="020F0502020204030203" pitchFamily="34" charset="0"/>
                <a:cs typeface="Lato" panose="020F0502020204030203" pitchFamily="34" charset="0"/>
              </a:rPr>
              <a:t> = </a:t>
            </a:r>
            <a:r>
              <a:rPr lang="en-US" sz="2000" dirty="0" err="1">
                <a:latin typeface="Lato" panose="020F0502020204030203" pitchFamily="34" charset="0"/>
                <a:ea typeface="Lato" panose="020F0502020204030203" pitchFamily="34" charset="0"/>
                <a:cs typeface="Lato" panose="020F0502020204030203" pitchFamily="34" charset="0"/>
              </a:rPr>
              <a:t>objectB</a:t>
            </a:r>
            <a:r>
              <a:rPr lang="en-US" sz="2000" dirty="0">
                <a:latin typeface="Lato" panose="020F0502020204030203" pitchFamily="34" charset="0"/>
                <a:ea typeface="Lato" panose="020F0502020204030203" pitchFamily="34" charset="0"/>
                <a:cs typeface="Lato" panose="020F0502020204030203" pitchFamily="34" charset="0"/>
              </a:rPr>
              <a:t>;</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    }</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    // invoke </a:t>
            </a:r>
            <a:r>
              <a:rPr lang="en-US" sz="2000" dirty="0" err="1">
                <a:latin typeface="Lato" panose="020F0502020204030203" pitchFamily="34" charset="0"/>
                <a:ea typeface="Lato" panose="020F0502020204030203" pitchFamily="34" charset="0"/>
                <a:cs typeface="Lato" panose="020F0502020204030203" pitchFamily="34" charset="0"/>
              </a:rPr>
              <a:t>classB</a:t>
            </a:r>
            <a:r>
              <a:rPr lang="en-US" sz="2000" dirty="0">
                <a:latin typeface="Lato" panose="020F0502020204030203" pitchFamily="34" charset="0"/>
                <a:ea typeface="Lato" panose="020F0502020204030203" pitchFamily="34" charset="0"/>
                <a:cs typeface="Lato" panose="020F0502020204030203" pitchFamily="34" charset="0"/>
              </a:rPr>
              <a:t> methods</a:t>
            </a:r>
          </a:p>
          <a:p>
            <a:pPr marL="0" indent="0">
              <a:buNone/>
            </a:pPr>
            <a:r>
              <a:rPr lang="en-US" sz="2000" dirty="0">
                <a:latin typeface="Lato" panose="020F0502020204030203" pitchFamily="34" charset="0"/>
                <a:ea typeface="Lato" panose="020F0502020204030203" pitchFamily="34" charset="0"/>
                <a:cs typeface="Lato" panose="020F0502020204030203" pitchFamily="34" charset="0"/>
              </a:rPr>
              <a:t>}</a:t>
            </a:r>
          </a:p>
        </p:txBody>
      </p:sp>
      <p:pic>
        <p:nvPicPr>
          <p:cNvPr id="5" name="Picture 4">
            <a:extLst>
              <a:ext uri="{FF2B5EF4-FFF2-40B4-BE49-F238E27FC236}">
                <a16:creationId xmlns:a16="http://schemas.microsoft.com/office/drawing/2014/main" id="{34C9B7E3-2EBD-687A-E0C6-5E7E128EF98B}"/>
              </a:ext>
            </a:extLst>
          </p:cNvPr>
          <p:cNvPicPr>
            <a:picLocks noChangeAspect="1"/>
          </p:cNvPicPr>
          <p:nvPr/>
        </p:nvPicPr>
        <p:blipFill>
          <a:blip r:embed="rId2"/>
          <a:stretch>
            <a:fillRect/>
          </a:stretch>
        </p:blipFill>
        <p:spPr>
          <a:xfrm>
            <a:off x="5456575" y="3196492"/>
            <a:ext cx="6349403" cy="1310194"/>
          </a:xfrm>
          <a:prstGeom prst="rect">
            <a:avLst/>
          </a:prstGeom>
        </p:spPr>
      </p:pic>
    </p:spTree>
    <p:extLst>
      <p:ext uri="{BB962C8B-B14F-4D97-AF65-F5344CB8AC3E}">
        <p14:creationId xmlns:p14="http://schemas.microsoft.com/office/powerpoint/2010/main" val="3582472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1E7B-169A-0DDA-7096-76045FB1787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E6549FF-4159-1F66-5502-1FEA1A89087D}"/>
              </a:ext>
            </a:extLst>
          </p:cNvPr>
          <p:cNvSpPr>
            <a:spLocks noGrp="1"/>
          </p:cNvSpPr>
          <p:nvPr>
            <p:ph idx="1"/>
          </p:nvPr>
        </p:nvSpPr>
        <p:spPr/>
        <p:txBody>
          <a:bodyPr/>
          <a:lstStyle/>
          <a:p>
            <a:r>
              <a:rPr lang="en-US" b="0" i="0" dirty="0">
                <a:solidFill>
                  <a:srgbClr val="000000"/>
                </a:solidFill>
                <a:effectLst/>
                <a:latin typeface="Lato" panose="020F0502020204030203" pitchFamily="34" charset="0"/>
                <a:ea typeface="Lato" panose="020F0502020204030203" pitchFamily="34" charset="0"/>
                <a:cs typeface="Lato" panose="020F0502020204030203" pitchFamily="34" charset="0"/>
              </a:rPr>
              <a:t>DIP is telling us is to invert the dependency.</a:t>
            </a:r>
          </a:p>
          <a:p>
            <a:r>
              <a:rPr lang="en-US"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flow of control will still follow the same path. However, now both our objects will depend on the abstraction level of the interface. Thus, </a:t>
            </a:r>
            <a:r>
              <a:rPr lang="en-US" b="0" i="1" dirty="0" err="1">
                <a:solidFill>
                  <a:srgbClr val="000000"/>
                </a:solidFill>
                <a:effectLst/>
                <a:latin typeface="Lato" panose="020F0502020204030203" pitchFamily="34" charset="0"/>
                <a:ea typeface="Lato" panose="020F0502020204030203" pitchFamily="34" charset="0"/>
                <a:cs typeface="Lato" panose="020F0502020204030203" pitchFamily="34" charset="0"/>
              </a:rPr>
              <a:t>ClassB</a:t>
            </a:r>
            <a:r>
              <a:rPr lang="en-US" b="0" i="0" dirty="0">
                <a:solidFill>
                  <a:srgbClr val="000000"/>
                </a:solidFill>
                <a:effectLst/>
                <a:latin typeface="Lato" panose="020F0502020204030203" pitchFamily="34" charset="0"/>
                <a:ea typeface="Lato" panose="020F0502020204030203" pitchFamily="34" charset="0"/>
                <a:cs typeface="Lato" panose="020F0502020204030203" pitchFamily="34" charset="0"/>
              </a:rPr>
              <a:t> inverts its dependency on </a:t>
            </a:r>
            <a:r>
              <a:rPr lang="en-US" b="0" i="1" dirty="0" err="1">
                <a:solidFill>
                  <a:srgbClr val="000000"/>
                </a:solidFill>
                <a:effectLst/>
                <a:latin typeface="Lato" panose="020F0502020204030203" pitchFamily="34" charset="0"/>
                <a:ea typeface="Lato" panose="020F0502020204030203" pitchFamily="34" charset="0"/>
                <a:cs typeface="Lato" panose="020F0502020204030203" pitchFamily="34" charset="0"/>
              </a:rPr>
              <a:t>ClassA</a:t>
            </a:r>
            <a:r>
              <a:rPr lang="en-US" b="0" i="0" dirty="0">
                <a:solidFill>
                  <a:srgbClr val="000000"/>
                </a:solidFill>
                <a:effectLst/>
                <a:latin typeface="Raleway" pitchFamily="2" charset="0"/>
              </a:rPr>
              <a:t>. </a:t>
            </a:r>
            <a:endParaRPr lang="en-US" dirty="0"/>
          </a:p>
        </p:txBody>
      </p:sp>
      <p:pic>
        <p:nvPicPr>
          <p:cNvPr id="5" name="Picture 4">
            <a:extLst>
              <a:ext uri="{FF2B5EF4-FFF2-40B4-BE49-F238E27FC236}">
                <a16:creationId xmlns:a16="http://schemas.microsoft.com/office/drawing/2014/main" id="{07E468AF-41A4-1102-7664-08ADD85EB7EC}"/>
              </a:ext>
            </a:extLst>
          </p:cNvPr>
          <p:cNvPicPr>
            <a:picLocks noChangeAspect="1"/>
          </p:cNvPicPr>
          <p:nvPr/>
        </p:nvPicPr>
        <p:blipFill>
          <a:blip r:embed="rId2"/>
          <a:stretch>
            <a:fillRect/>
          </a:stretch>
        </p:blipFill>
        <p:spPr>
          <a:xfrm>
            <a:off x="1409498" y="3880693"/>
            <a:ext cx="9662285" cy="1950939"/>
          </a:xfrm>
          <a:prstGeom prst="rect">
            <a:avLst/>
          </a:prstGeom>
        </p:spPr>
      </p:pic>
    </p:spTree>
    <p:extLst>
      <p:ext uri="{BB962C8B-B14F-4D97-AF65-F5344CB8AC3E}">
        <p14:creationId xmlns:p14="http://schemas.microsoft.com/office/powerpoint/2010/main" val="864887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1AF7-4E21-1F36-C385-C72BF6CB6FD5}"/>
              </a:ext>
            </a:extLst>
          </p:cNvPr>
          <p:cNvSpPr>
            <a:spLocks noGrp="1"/>
          </p:cNvSpPr>
          <p:nvPr>
            <p:ph type="title"/>
          </p:nvPr>
        </p:nvSpPr>
        <p:spPr>
          <a:xfrm>
            <a:off x="838200" y="261258"/>
            <a:ext cx="10515600" cy="783772"/>
          </a:xfrm>
        </p:spPr>
        <p:txBody>
          <a:bodyPr/>
          <a:lstStyle/>
          <a:p>
            <a:r>
              <a:rPr lang="en-US" dirty="0"/>
              <a:t>Example</a:t>
            </a:r>
          </a:p>
        </p:txBody>
      </p:sp>
      <p:sp>
        <p:nvSpPr>
          <p:cNvPr id="3" name="Content Placeholder 2">
            <a:extLst>
              <a:ext uri="{FF2B5EF4-FFF2-40B4-BE49-F238E27FC236}">
                <a16:creationId xmlns:a16="http://schemas.microsoft.com/office/drawing/2014/main" id="{087390F9-BDFB-952F-EAB3-EF21D5D3E100}"/>
              </a:ext>
            </a:extLst>
          </p:cNvPr>
          <p:cNvSpPr>
            <a:spLocks noGrp="1"/>
          </p:cNvSpPr>
          <p:nvPr>
            <p:ph idx="1"/>
          </p:nvPr>
        </p:nvSpPr>
        <p:spPr>
          <a:xfrm>
            <a:off x="838200" y="1045030"/>
            <a:ext cx="10515600" cy="5654350"/>
          </a:xfrm>
        </p:spPr>
        <p:txBody>
          <a:bodyPr>
            <a:normAutofit fontScale="70000" lnSpcReduction="20000"/>
          </a:bodyPr>
          <a:lstStyle/>
          <a:p>
            <a:pPr marL="0" indent="0">
              <a:buNone/>
            </a:pPr>
            <a:r>
              <a:rPr lang="en-US" dirty="0"/>
              <a:t>interface </a:t>
            </a:r>
            <a:r>
              <a:rPr lang="en-US" dirty="0" err="1"/>
              <a:t>InterfaceB</a:t>
            </a:r>
            <a:r>
              <a:rPr lang="en-US" dirty="0"/>
              <a:t> {</a:t>
            </a:r>
          </a:p>
          <a:p>
            <a:pPr marL="0" indent="0">
              <a:buNone/>
            </a:pPr>
            <a:r>
              <a:rPr lang="en-US" dirty="0"/>
              <a:t>    method()</a:t>
            </a:r>
          </a:p>
          <a:p>
            <a:pPr marL="0" indent="0">
              <a:buNone/>
            </a:pPr>
            <a:r>
              <a:rPr lang="en-US" dirty="0"/>
              <a:t>}</a:t>
            </a:r>
          </a:p>
          <a:p>
            <a:pPr marL="0" indent="0">
              <a:buNone/>
            </a:pPr>
            <a:endParaRPr lang="en-US" dirty="0"/>
          </a:p>
          <a:p>
            <a:pPr marL="0" indent="0">
              <a:buNone/>
            </a:pPr>
            <a:r>
              <a:rPr lang="en-US" dirty="0"/>
              <a:t>class </a:t>
            </a:r>
            <a:r>
              <a:rPr lang="en-US" dirty="0" err="1"/>
              <a:t>ClassB</a:t>
            </a:r>
            <a:r>
              <a:rPr lang="en-US" dirty="0"/>
              <a:t> implements </a:t>
            </a:r>
            <a:r>
              <a:rPr lang="en-US" dirty="0" err="1"/>
              <a:t>InterfaceB</a:t>
            </a:r>
            <a:r>
              <a:rPr lang="en-US" dirty="0"/>
              <a:t> {</a:t>
            </a:r>
          </a:p>
          <a:p>
            <a:pPr marL="0" indent="0">
              <a:buNone/>
            </a:pPr>
            <a:r>
              <a:rPr lang="en-US" dirty="0"/>
              <a:t>    // fields, constructor and methods</a:t>
            </a:r>
          </a:p>
          <a:p>
            <a:pPr marL="0" indent="0">
              <a:buNone/>
            </a:pPr>
            <a:r>
              <a:rPr lang="en-US" dirty="0"/>
              <a:t>}</a:t>
            </a:r>
          </a:p>
          <a:p>
            <a:pPr marL="0" indent="0">
              <a:buNone/>
            </a:pPr>
            <a:endParaRPr lang="en-US" dirty="0"/>
          </a:p>
          <a:p>
            <a:pPr marL="0" indent="0">
              <a:buNone/>
            </a:pPr>
            <a:r>
              <a:rPr lang="en-US" dirty="0"/>
              <a:t>class </a:t>
            </a:r>
            <a:r>
              <a:rPr lang="en-US" dirty="0" err="1"/>
              <a:t>ObjectA</a:t>
            </a:r>
            <a:r>
              <a:rPr lang="en-US" dirty="0"/>
              <a:t> {</a:t>
            </a:r>
          </a:p>
          <a:p>
            <a:pPr marL="0" indent="0">
              <a:buNone/>
            </a:pPr>
            <a:r>
              <a:rPr lang="en-US" dirty="0"/>
              <a:t>    </a:t>
            </a:r>
            <a:r>
              <a:rPr lang="en-US" dirty="0" err="1"/>
              <a:t>InterfaceB</a:t>
            </a:r>
            <a:r>
              <a:rPr lang="en-US" dirty="0"/>
              <a:t> </a:t>
            </a:r>
            <a:r>
              <a:rPr lang="en-US" dirty="0" err="1"/>
              <a:t>objectB</a:t>
            </a:r>
            <a:r>
              <a:rPr lang="en-US" dirty="0"/>
              <a:t>;</a:t>
            </a:r>
          </a:p>
          <a:p>
            <a:pPr marL="0" indent="0">
              <a:buNone/>
            </a:pPr>
            <a:endParaRPr lang="en-US" dirty="0"/>
          </a:p>
          <a:p>
            <a:pPr marL="0" indent="0">
              <a:buNone/>
            </a:pPr>
            <a:r>
              <a:rPr lang="en-US" dirty="0"/>
              <a:t>    </a:t>
            </a:r>
            <a:r>
              <a:rPr lang="en-US" dirty="0" err="1"/>
              <a:t>ObjectA</a:t>
            </a:r>
            <a:r>
              <a:rPr lang="en-US" dirty="0"/>
              <a:t>(</a:t>
            </a:r>
            <a:r>
              <a:rPr lang="en-US" dirty="0" err="1"/>
              <a:t>InterfaceB</a:t>
            </a:r>
            <a:r>
              <a:rPr lang="en-US" dirty="0"/>
              <a:t> </a:t>
            </a:r>
            <a:r>
              <a:rPr lang="en-US" dirty="0" err="1"/>
              <a:t>objectB</a:t>
            </a:r>
            <a:r>
              <a:rPr lang="en-US" dirty="0"/>
              <a:t>) {</a:t>
            </a:r>
          </a:p>
          <a:p>
            <a:pPr marL="0" indent="0">
              <a:buNone/>
            </a:pPr>
            <a:r>
              <a:rPr lang="en-US" dirty="0"/>
              <a:t>        </a:t>
            </a:r>
            <a:r>
              <a:rPr lang="en-US" dirty="0" err="1"/>
              <a:t>this.objectB</a:t>
            </a:r>
            <a:r>
              <a:rPr lang="en-US" dirty="0"/>
              <a:t> = </a:t>
            </a:r>
            <a:r>
              <a:rPr lang="en-US" dirty="0" err="1"/>
              <a:t>objectB</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23455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537-DDE8-A39A-A634-6C9D1009C54D}"/>
              </a:ext>
            </a:extLst>
          </p:cNvPr>
          <p:cNvSpPr>
            <a:spLocks noGrp="1"/>
          </p:cNvSpPr>
          <p:nvPr>
            <p:ph type="title"/>
          </p:nvPr>
        </p:nvSpPr>
        <p:spPr>
          <a:xfrm>
            <a:off x="838200" y="158620"/>
            <a:ext cx="10515600" cy="830426"/>
          </a:xfrm>
        </p:spPr>
        <p:txBody>
          <a:bodyPr>
            <a:normAutofit/>
          </a:bodyPr>
          <a:lstStyle/>
          <a:p>
            <a:r>
              <a:rPr lang="en-US" dirty="0"/>
              <a:t>Example</a:t>
            </a:r>
          </a:p>
        </p:txBody>
      </p:sp>
      <p:sp>
        <p:nvSpPr>
          <p:cNvPr id="3" name="Content Placeholder 2">
            <a:extLst>
              <a:ext uri="{FF2B5EF4-FFF2-40B4-BE49-F238E27FC236}">
                <a16:creationId xmlns:a16="http://schemas.microsoft.com/office/drawing/2014/main" id="{E077CBFD-BE98-0BD5-E70F-A034A26AB7D6}"/>
              </a:ext>
            </a:extLst>
          </p:cNvPr>
          <p:cNvSpPr>
            <a:spLocks noGrp="1"/>
          </p:cNvSpPr>
          <p:nvPr>
            <p:ph idx="1"/>
          </p:nvPr>
        </p:nvSpPr>
        <p:spPr>
          <a:xfrm>
            <a:off x="838200" y="1073020"/>
            <a:ext cx="10515600" cy="5103943"/>
          </a:xfrm>
        </p:spPr>
        <p:txBody>
          <a:bodyPr>
            <a:normAutofit fontScale="85000" lnSpcReduction="20000"/>
          </a:bodyPr>
          <a:lstStyle/>
          <a:p>
            <a:r>
              <a:rPr lang="en-US" b="0" i="0" dirty="0">
                <a:solidFill>
                  <a:srgbClr val="000000"/>
                </a:solidFill>
                <a:effectLst/>
                <a:latin typeface="Segoe UI" panose="020B0502040204020203" pitchFamily="34" charset="0"/>
              </a:rPr>
              <a:t>Suppose a bookstore asked us to build a feature that enables customers to put their favorite books on a shelf.</a:t>
            </a:r>
          </a:p>
          <a:p>
            <a:pPr marL="0" indent="0">
              <a:buNone/>
            </a:pPr>
            <a:endParaRPr lang="en-US" dirty="0"/>
          </a:p>
          <a:p>
            <a:pPr marL="0" indent="0">
              <a:buNone/>
            </a:pPr>
            <a:r>
              <a:rPr lang="en-US" dirty="0"/>
              <a:t>public class Book {</a:t>
            </a:r>
          </a:p>
          <a:p>
            <a:pPr marL="0" indent="0">
              <a:buNone/>
            </a:pPr>
            <a:endParaRPr lang="en-US" dirty="0"/>
          </a:p>
          <a:p>
            <a:pPr marL="0" indent="0">
              <a:buNone/>
            </a:pPr>
            <a:r>
              <a:rPr lang="en-US" dirty="0"/>
              <a:t>    void </a:t>
            </a:r>
            <a:r>
              <a:rPr lang="en-US" dirty="0" err="1"/>
              <a:t>seeReviews</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void </a:t>
            </a:r>
            <a:r>
              <a:rPr lang="en-US" dirty="0" err="1"/>
              <a:t>readSample</a:t>
            </a:r>
            <a:r>
              <a:rPr lang="en-US" dirty="0"/>
              <a:t>() {</a:t>
            </a:r>
          </a:p>
          <a:p>
            <a:pPr marL="0" indent="0">
              <a:buNone/>
            </a:pPr>
            <a:r>
              <a:rPr lang="en-US" dirty="0"/>
              <a:t>         ...</a:t>
            </a:r>
          </a:p>
          <a:p>
            <a:pPr marL="0" indent="0">
              <a:buNone/>
            </a:pPr>
            <a:r>
              <a:rPr lang="en-US" dirty="0"/>
              <a:t>    }</a:t>
            </a:r>
          </a:p>
          <a:p>
            <a:pPr marL="0" indent="0">
              <a:buNone/>
            </a:pPr>
            <a:r>
              <a:rPr lang="en-US" dirty="0"/>
              <a:t>}</a:t>
            </a:r>
          </a:p>
        </p:txBody>
      </p:sp>
      <p:sp>
        <p:nvSpPr>
          <p:cNvPr id="5" name="TextBox 4">
            <a:extLst>
              <a:ext uri="{FF2B5EF4-FFF2-40B4-BE49-F238E27FC236}">
                <a16:creationId xmlns:a16="http://schemas.microsoft.com/office/drawing/2014/main" id="{F04F7E3B-03E8-CB9B-A1A3-B8C069A61C38}"/>
              </a:ext>
            </a:extLst>
          </p:cNvPr>
          <p:cNvSpPr txBox="1"/>
          <p:nvPr/>
        </p:nvSpPr>
        <p:spPr>
          <a:xfrm>
            <a:off x="6559420" y="1940767"/>
            <a:ext cx="4460967" cy="4154984"/>
          </a:xfrm>
          <a:prstGeom prst="rect">
            <a:avLst/>
          </a:prstGeom>
          <a:noFill/>
        </p:spPr>
        <p:txBody>
          <a:bodyPr wrap="square" rtlCol="0">
            <a:spAutoFit/>
          </a:bodyPr>
          <a:lstStyle/>
          <a:p>
            <a:r>
              <a:rPr lang="en-US" sz="2200" dirty="0"/>
              <a:t>public class Shelf {</a:t>
            </a:r>
          </a:p>
          <a:p>
            <a:endParaRPr lang="en-US" sz="2200" dirty="0"/>
          </a:p>
          <a:p>
            <a:r>
              <a:rPr lang="en-US" sz="2200" dirty="0"/>
              <a:t>     Book </a:t>
            </a:r>
            <a:r>
              <a:rPr lang="en-US" sz="2200" dirty="0" err="1"/>
              <a:t>book</a:t>
            </a:r>
            <a:r>
              <a:rPr lang="en-US" sz="2200" dirty="0"/>
              <a:t>;</a:t>
            </a:r>
          </a:p>
          <a:p>
            <a:endParaRPr lang="en-US" sz="2200" dirty="0"/>
          </a:p>
          <a:p>
            <a:r>
              <a:rPr lang="en-US" sz="2200" dirty="0"/>
              <a:t>     void </a:t>
            </a:r>
            <a:r>
              <a:rPr lang="en-US" sz="2200" dirty="0" err="1"/>
              <a:t>addBook</a:t>
            </a:r>
            <a:r>
              <a:rPr lang="en-US" sz="2200" dirty="0"/>
              <a:t>(Book book) {</a:t>
            </a:r>
          </a:p>
          <a:p>
            <a:r>
              <a:rPr lang="en-US" sz="2200" dirty="0"/>
              <a:t>          ...</a:t>
            </a:r>
          </a:p>
          <a:p>
            <a:r>
              <a:rPr lang="en-US" sz="2200" dirty="0"/>
              <a:t>     }</a:t>
            </a:r>
          </a:p>
          <a:p>
            <a:endParaRPr lang="en-US" sz="2200" dirty="0"/>
          </a:p>
          <a:p>
            <a:r>
              <a:rPr lang="en-US" sz="2200" dirty="0"/>
              <a:t>     void </a:t>
            </a:r>
            <a:r>
              <a:rPr lang="en-US" sz="2200" dirty="0" err="1"/>
              <a:t>customizeShelf</a:t>
            </a:r>
            <a:r>
              <a:rPr lang="en-US" sz="2200" dirty="0"/>
              <a:t>() {</a:t>
            </a:r>
          </a:p>
          <a:p>
            <a:r>
              <a:rPr lang="en-US" sz="2200" dirty="0"/>
              <a:t>          ...</a:t>
            </a:r>
          </a:p>
          <a:p>
            <a:r>
              <a:rPr lang="en-US" sz="2200" dirty="0"/>
              <a:t>     }</a:t>
            </a:r>
          </a:p>
          <a:p>
            <a:r>
              <a:rPr lang="en-US" sz="2200" dirty="0"/>
              <a:t>}</a:t>
            </a:r>
          </a:p>
        </p:txBody>
      </p:sp>
    </p:spTree>
    <p:extLst>
      <p:ext uri="{BB962C8B-B14F-4D97-AF65-F5344CB8AC3E}">
        <p14:creationId xmlns:p14="http://schemas.microsoft.com/office/powerpoint/2010/main" val="1461753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537-DDE8-A39A-A634-6C9D1009C54D}"/>
              </a:ext>
            </a:extLst>
          </p:cNvPr>
          <p:cNvSpPr>
            <a:spLocks noGrp="1"/>
          </p:cNvSpPr>
          <p:nvPr>
            <p:ph type="title"/>
          </p:nvPr>
        </p:nvSpPr>
        <p:spPr>
          <a:xfrm>
            <a:off x="838200" y="158620"/>
            <a:ext cx="10515600" cy="830426"/>
          </a:xfrm>
        </p:spPr>
        <p:txBody>
          <a:bodyPr>
            <a:normAutofit/>
          </a:bodyPr>
          <a:lstStyle/>
          <a:p>
            <a:r>
              <a:rPr lang="en-US" dirty="0"/>
              <a:t>Example</a:t>
            </a:r>
          </a:p>
        </p:txBody>
      </p:sp>
      <p:sp>
        <p:nvSpPr>
          <p:cNvPr id="3" name="Content Placeholder 2">
            <a:extLst>
              <a:ext uri="{FF2B5EF4-FFF2-40B4-BE49-F238E27FC236}">
                <a16:creationId xmlns:a16="http://schemas.microsoft.com/office/drawing/2014/main" id="{E077CBFD-BE98-0BD5-E70F-A034A26AB7D6}"/>
              </a:ext>
            </a:extLst>
          </p:cNvPr>
          <p:cNvSpPr>
            <a:spLocks noGrp="1"/>
          </p:cNvSpPr>
          <p:nvPr>
            <p:ph idx="1"/>
          </p:nvPr>
        </p:nvSpPr>
        <p:spPr>
          <a:xfrm>
            <a:off x="838200" y="1502229"/>
            <a:ext cx="10515600" cy="4674734"/>
          </a:xfrm>
        </p:spPr>
        <p:txBody>
          <a:bodyPr>
            <a:normAutofit fontScale="85000" lnSpcReduction="20000"/>
          </a:bodyPr>
          <a:lstStyle/>
          <a:p>
            <a:r>
              <a:rPr lang="en-US" dirty="0">
                <a:solidFill>
                  <a:srgbClr val="000000"/>
                </a:solidFill>
                <a:latin typeface="Segoe UI" panose="020B0502040204020203" pitchFamily="34" charset="0"/>
              </a:rPr>
              <a:t>S</a:t>
            </a:r>
            <a:r>
              <a:rPr lang="en-US" b="0" i="0" dirty="0">
                <a:solidFill>
                  <a:srgbClr val="000000"/>
                </a:solidFill>
                <a:effectLst/>
                <a:latin typeface="Segoe UI" panose="020B0502040204020203" pitchFamily="34" charset="0"/>
              </a:rPr>
              <a:t>tore asks us to enable customers to add DVDs to their shelves, too.</a:t>
            </a:r>
          </a:p>
          <a:p>
            <a:pPr marL="0" indent="0">
              <a:buNone/>
            </a:pPr>
            <a:endParaRPr lang="en-US" dirty="0">
              <a:solidFill>
                <a:srgbClr val="000000"/>
              </a:solidFill>
              <a:latin typeface="Segoe UI" panose="020B0502040204020203" pitchFamily="34" charset="0"/>
            </a:endParaRPr>
          </a:p>
          <a:p>
            <a:pPr marL="0" indent="0">
              <a:buNone/>
            </a:pPr>
            <a:r>
              <a:rPr lang="en-US" dirty="0"/>
              <a:t>public class DVD {</a:t>
            </a:r>
          </a:p>
          <a:p>
            <a:pPr marL="0" indent="0">
              <a:buNone/>
            </a:pPr>
            <a:endParaRPr lang="en-US" dirty="0"/>
          </a:p>
          <a:p>
            <a:pPr marL="0" indent="0">
              <a:buNone/>
            </a:pPr>
            <a:r>
              <a:rPr lang="en-US" dirty="0"/>
              <a:t>     void </a:t>
            </a:r>
            <a:r>
              <a:rPr lang="en-US" dirty="0" err="1"/>
              <a:t>seeReviews</a:t>
            </a: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void </a:t>
            </a:r>
            <a:r>
              <a:rPr lang="en-US" dirty="0" err="1"/>
              <a:t>watchSample</a:t>
            </a: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03048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DF4C9-8547-906E-1327-56C79B019801}"/>
              </a:ext>
            </a:extLst>
          </p:cNvPr>
          <p:cNvSpPr>
            <a:spLocks noGrp="1"/>
          </p:cNvSpPr>
          <p:nvPr>
            <p:ph sz="half" idx="1"/>
          </p:nvPr>
        </p:nvSpPr>
        <p:spPr>
          <a:xfrm>
            <a:off x="838200" y="261257"/>
            <a:ext cx="5181600" cy="6391470"/>
          </a:xfrm>
          <a:ln w="3175">
            <a:solidFill>
              <a:schemeClr val="tx1"/>
            </a:solidFill>
          </a:ln>
        </p:spPr>
        <p:txBody>
          <a:bodyPr>
            <a:normAutofit fontScale="62500" lnSpcReduction="20000"/>
          </a:bodyPr>
          <a:lstStyle/>
          <a:p>
            <a:pPr marL="0" indent="0">
              <a:buNone/>
            </a:pPr>
            <a:r>
              <a:rPr lang="en-US" dirty="0"/>
              <a:t>public interface Product {</a:t>
            </a:r>
          </a:p>
          <a:p>
            <a:pPr marL="0" indent="0">
              <a:buNone/>
            </a:pPr>
            <a:endParaRPr lang="en-US" dirty="0"/>
          </a:p>
          <a:p>
            <a:pPr marL="0" indent="0">
              <a:buNone/>
            </a:pPr>
            <a:r>
              <a:rPr lang="en-US" dirty="0"/>
              <a:t>    void </a:t>
            </a:r>
            <a:r>
              <a:rPr lang="en-US" dirty="0" err="1"/>
              <a:t>seeReviews</a:t>
            </a:r>
            <a:r>
              <a:rPr lang="en-US" dirty="0"/>
              <a:t>();</a:t>
            </a:r>
          </a:p>
          <a:p>
            <a:pPr marL="0" indent="0">
              <a:buNone/>
            </a:pPr>
            <a:endParaRPr lang="en-US" dirty="0"/>
          </a:p>
          <a:p>
            <a:pPr marL="0" indent="0">
              <a:buNone/>
            </a:pPr>
            <a:r>
              <a:rPr lang="en-US" dirty="0"/>
              <a:t>    void </a:t>
            </a:r>
            <a:r>
              <a:rPr lang="en-US" dirty="0" err="1"/>
              <a:t>getSample</a:t>
            </a:r>
            <a:r>
              <a:rPr lang="en-US" dirty="0"/>
              <a:t>();</a:t>
            </a:r>
          </a:p>
          <a:p>
            <a:pPr marL="0" indent="0">
              <a:buNone/>
            </a:pPr>
            <a:endParaRPr lang="en-US" dirty="0"/>
          </a:p>
          <a:p>
            <a:pPr marL="0" indent="0">
              <a:buNone/>
            </a:pPr>
            <a:r>
              <a:rPr lang="en-US" dirty="0"/>
              <a:t>}</a:t>
            </a:r>
          </a:p>
          <a:p>
            <a:pPr marL="0" indent="0">
              <a:buNone/>
            </a:pPr>
            <a:endParaRPr lang="en-US" dirty="0"/>
          </a:p>
          <a:p>
            <a:pPr marL="0" indent="0">
              <a:buNone/>
            </a:pPr>
            <a:r>
              <a:rPr lang="en-US" dirty="0"/>
              <a:t>public class Book implements Product {</a:t>
            </a:r>
          </a:p>
          <a:p>
            <a:pPr marL="0" indent="0">
              <a:buNone/>
            </a:pPr>
            <a:endParaRPr lang="en-US" dirty="0"/>
          </a:p>
          <a:p>
            <a:pPr marL="0" indent="0">
              <a:buNone/>
            </a:pPr>
            <a:r>
              <a:rPr lang="en-US" dirty="0"/>
              <a:t>    @Override</a:t>
            </a:r>
          </a:p>
          <a:p>
            <a:pPr marL="0" indent="0">
              <a:buNone/>
            </a:pPr>
            <a:r>
              <a:rPr lang="en-US" dirty="0"/>
              <a:t>    public void </a:t>
            </a:r>
            <a:r>
              <a:rPr lang="en-US" dirty="0" err="1"/>
              <a:t>seeReviews</a:t>
            </a:r>
            <a:r>
              <a:rPr lang="en-US" dirty="0"/>
              <a:t>() {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@Override</a:t>
            </a:r>
          </a:p>
          <a:p>
            <a:pPr marL="0" indent="0">
              <a:buNone/>
            </a:pPr>
            <a:r>
              <a:rPr lang="en-US" dirty="0"/>
              <a:t>    public void </a:t>
            </a:r>
            <a:r>
              <a:rPr lang="en-US" dirty="0" err="1"/>
              <a:t>getSample</a:t>
            </a:r>
            <a:r>
              <a:rPr lang="en-US" dirty="0"/>
              <a:t>() {</a:t>
            </a:r>
          </a:p>
          <a:p>
            <a:pPr marL="0" indent="0">
              <a:buNone/>
            </a:pPr>
            <a:r>
              <a:rPr lang="en-US" dirty="0"/>
              <a:t>          ...</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4A19B8D6-EE66-BEF4-BFE6-BAB692ED52D5}"/>
              </a:ext>
            </a:extLst>
          </p:cNvPr>
          <p:cNvSpPr>
            <a:spLocks noGrp="1"/>
          </p:cNvSpPr>
          <p:nvPr>
            <p:ph sz="half" idx="2"/>
          </p:nvPr>
        </p:nvSpPr>
        <p:spPr>
          <a:xfrm>
            <a:off x="6172200" y="261256"/>
            <a:ext cx="5181600" cy="6391469"/>
          </a:xfrm>
          <a:ln w="3175">
            <a:solidFill>
              <a:schemeClr val="tx1"/>
            </a:solidFill>
          </a:ln>
        </p:spPr>
        <p:txBody>
          <a:bodyPr>
            <a:normAutofit fontScale="62500" lnSpcReduction="20000"/>
          </a:bodyPr>
          <a:lstStyle/>
          <a:p>
            <a:pPr marL="0" indent="0">
              <a:buNone/>
            </a:pPr>
            <a:r>
              <a:rPr lang="en-US" dirty="0"/>
              <a:t>public class DVD implements Product {</a:t>
            </a:r>
          </a:p>
          <a:p>
            <a:pPr marL="0" indent="0">
              <a:buNone/>
            </a:pPr>
            <a:endParaRPr lang="en-US" dirty="0"/>
          </a:p>
          <a:p>
            <a:pPr marL="0" indent="0">
              <a:buNone/>
            </a:pPr>
            <a:r>
              <a:rPr lang="en-US" dirty="0"/>
              <a:t>    @Override</a:t>
            </a:r>
          </a:p>
          <a:p>
            <a:pPr marL="0" indent="0">
              <a:buNone/>
            </a:pPr>
            <a:r>
              <a:rPr lang="en-US" dirty="0"/>
              <a:t>    public void </a:t>
            </a:r>
            <a:r>
              <a:rPr lang="en-US" dirty="0" err="1"/>
              <a:t>seeReviews</a:t>
            </a:r>
            <a:r>
              <a:rPr lang="en-US" dirty="0"/>
              <a:t>() {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@Override  </a:t>
            </a:r>
          </a:p>
          <a:p>
            <a:pPr marL="0" indent="0">
              <a:buNone/>
            </a:pPr>
            <a:r>
              <a:rPr lang="en-US" dirty="0"/>
              <a:t>    public void </a:t>
            </a:r>
            <a:r>
              <a:rPr lang="en-US" dirty="0" err="1"/>
              <a:t>getSample</a:t>
            </a: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269004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ED15-3427-12FE-622D-A7921A24396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BA8311A-FC04-D2D4-BDD3-FEA66844612B}"/>
              </a:ext>
            </a:extLst>
          </p:cNvPr>
          <p:cNvSpPr>
            <a:spLocks noGrp="1"/>
          </p:cNvSpPr>
          <p:nvPr>
            <p:ph idx="1"/>
          </p:nvPr>
        </p:nvSpPr>
        <p:spPr/>
        <p:txBody>
          <a:bodyPr>
            <a:normAutofit fontScale="77500" lnSpcReduction="20000"/>
          </a:bodyPr>
          <a:lstStyle/>
          <a:p>
            <a:pPr marL="0" indent="0">
              <a:buNone/>
            </a:pPr>
            <a:r>
              <a:rPr lang="en-US" dirty="0"/>
              <a:t>public class Shelf {</a:t>
            </a:r>
          </a:p>
          <a:p>
            <a:pPr marL="0" indent="0">
              <a:buNone/>
            </a:pPr>
            <a:endParaRPr lang="en-US" dirty="0"/>
          </a:p>
          <a:p>
            <a:pPr marL="0" indent="0">
              <a:buNone/>
            </a:pPr>
            <a:r>
              <a:rPr lang="en-US" dirty="0"/>
              <a:t>    Product </a:t>
            </a:r>
            <a:r>
              <a:rPr lang="en-US" dirty="0" err="1"/>
              <a:t>product</a:t>
            </a:r>
            <a:r>
              <a:rPr lang="en-US" dirty="0"/>
              <a:t>;</a:t>
            </a:r>
          </a:p>
          <a:p>
            <a:pPr marL="0" indent="0">
              <a:buNone/>
            </a:pPr>
            <a:endParaRPr lang="en-US" dirty="0"/>
          </a:p>
          <a:p>
            <a:pPr marL="0" indent="0">
              <a:buNone/>
            </a:pPr>
            <a:r>
              <a:rPr lang="en-US" dirty="0"/>
              <a:t>    void </a:t>
            </a:r>
            <a:r>
              <a:rPr lang="en-US" dirty="0" err="1"/>
              <a:t>addProduct</a:t>
            </a:r>
            <a:r>
              <a:rPr lang="en-US" dirty="0"/>
              <a:t>(Product product)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void </a:t>
            </a:r>
            <a:r>
              <a:rPr lang="en-US" dirty="0" err="1"/>
              <a:t>customizeShelf</a:t>
            </a: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685459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7604-E4F6-BBBB-D7AD-E452F2D41266}"/>
              </a:ext>
            </a:extLst>
          </p:cNvPr>
          <p:cNvSpPr>
            <a:spLocks noGrp="1"/>
          </p:cNvSpPr>
          <p:nvPr>
            <p:ph type="title"/>
          </p:nvPr>
        </p:nvSpPr>
        <p:spPr/>
        <p:txBody>
          <a:bodyPr/>
          <a:lstStyle/>
          <a:p>
            <a:r>
              <a:rPr lang="en-US" dirty="0"/>
              <a:t>Example</a:t>
            </a:r>
          </a:p>
        </p:txBody>
      </p:sp>
      <p:pic>
        <p:nvPicPr>
          <p:cNvPr id="8" name="Content Placeholder 7" descr="A diagram of a program&#10;&#10;Description automatically generated">
            <a:extLst>
              <a:ext uri="{FF2B5EF4-FFF2-40B4-BE49-F238E27FC236}">
                <a16:creationId xmlns:a16="http://schemas.microsoft.com/office/drawing/2014/main" id="{30D64160-EAC2-F506-2FD8-7B1B8DB67AD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7666" y="1583941"/>
            <a:ext cx="3996722" cy="4908934"/>
          </a:xfrm>
        </p:spPr>
      </p:pic>
      <p:pic>
        <p:nvPicPr>
          <p:cNvPr id="10" name="Content Placeholder 9" descr="A diagram of a program&#10;&#10;Description automatically generated">
            <a:extLst>
              <a:ext uri="{FF2B5EF4-FFF2-40B4-BE49-F238E27FC236}">
                <a16:creationId xmlns:a16="http://schemas.microsoft.com/office/drawing/2014/main" id="{895AFF0C-A269-D4C1-DD3D-5A23296110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63320" y="1690688"/>
            <a:ext cx="5899946" cy="4546111"/>
          </a:xfrm>
        </p:spPr>
      </p:pic>
    </p:spTree>
    <p:extLst>
      <p:ext uri="{BB962C8B-B14F-4D97-AF65-F5344CB8AC3E}">
        <p14:creationId xmlns:p14="http://schemas.microsoft.com/office/powerpoint/2010/main" val="94142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EEFE-39F7-936D-FDBA-76324D2CCCE0}"/>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25F43FC3-7104-6E2F-9C36-C141DCB477AC}"/>
              </a:ext>
            </a:extLst>
          </p:cNvPr>
          <p:cNvSpPr>
            <a:spLocks noGrp="1"/>
          </p:cNvSpPr>
          <p:nvPr>
            <p:ph idx="1"/>
          </p:nvPr>
        </p:nvSpPr>
        <p:spPr/>
        <p:txBody>
          <a:bodyPr>
            <a:normAutofit lnSpcReduction="10000"/>
          </a:bodyPr>
          <a:lstStyle/>
          <a:p>
            <a:pPr marL="0" indent="0">
              <a:buNone/>
            </a:pP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class</a:t>
            </a:r>
            <a:r>
              <a:rPr lang="en-US" b="0" i="0" dirty="0">
                <a:solidFill>
                  <a:srgbClr val="242424"/>
                </a:solidFill>
                <a:effectLst/>
                <a:latin typeface="source-code-pro"/>
              </a:rPr>
              <a:t> Bird {</a:t>
            </a:r>
            <a:br>
              <a:rPr lang="en-US" dirty="0"/>
            </a:br>
            <a:br>
              <a:rPr lang="en-US" dirty="0"/>
            </a:b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eat() {</a:t>
            </a:r>
            <a:br>
              <a:rPr lang="en-US" dirty="0"/>
            </a:br>
            <a:r>
              <a:rPr lang="en-US" b="0" i="0" dirty="0" err="1">
                <a:solidFill>
                  <a:srgbClr val="242424"/>
                </a:solidFill>
                <a:effectLst/>
                <a:latin typeface="source-code-pro"/>
              </a:rPr>
              <a:t>System.out.println</a:t>
            </a:r>
            <a:r>
              <a:rPr lang="en-US" b="0" i="0" dirty="0">
                <a:solidFill>
                  <a:srgbClr val="242424"/>
                </a:solidFill>
                <a:effectLst/>
                <a:latin typeface="source-code-pro"/>
              </a:rPr>
              <a:t>("I can eat.");</a:t>
            </a:r>
            <a:br>
              <a:rPr lang="en-US" dirty="0"/>
            </a:br>
            <a:r>
              <a:rPr lang="en-US" b="0" i="0" dirty="0">
                <a:solidFill>
                  <a:srgbClr val="242424"/>
                </a:solidFill>
                <a:effectLst/>
                <a:latin typeface="source-code-pro"/>
              </a:rPr>
              <a:t>}</a:t>
            </a:r>
            <a:br>
              <a:rPr lang="en-US" dirty="0"/>
            </a:br>
            <a:br>
              <a:rPr lang="en-US" dirty="0"/>
            </a:b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fly() {</a:t>
            </a:r>
            <a:br>
              <a:rPr lang="en-US" dirty="0"/>
            </a:br>
            <a:r>
              <a:rPr lang="en-US" b="0" i="0" dirty="0" err="1">
                <a:solidFill>
                  <a:srgbClr val="242424"/>
                </a:solidFill>
                <a:effectLst/>
                <a:latin typeface="source-code-pro"/>
              </a:rPr>
              <a:t>System.out.println</a:t>
            </a:r>
            <a:r>
              <a:rPr lang="en-US" b="0" i="0" dirty="0">
                <a:solidFill>
                  <a:srgbClr val="242424"/>
                </a:solidFill>
                <a:effectLst/>
                <a:latin typeface="source-code-pro"/>
              </a:rPr>
              <a:t>("I can fly.");</a:t>
            </a:r>
            <a:br>
              <a:rPr lang="en-US" dirty="0"/>
            </a:br>
            <a:r>
              <a:rPr lang="en-US" b="0" i="0" dirty="0">
                <a:solidFill>
                  <a:srgbClr val="242424"/>
                </a:solidFill>
                <a:effectLst/>
                <a:latin typeface="source-code-pro"/>
              </a:rPr>
              <a:t>}</a:t>
            </a:r>
          </a:p>
          <a:p>
            <a:pPr marL="0" indent="0">
              <a:buNone/>
            </a:pPr>
            <a:br>
              <a:rPr lang="en-US" dirty="0"/>
            </a:b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3702387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5398-1A6E-97A5-5BCA-BD92C929586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4022D5-C4E8-54E0-312D-A827CBCF3020}"/>
              </a:ext>
            </a:extLst>
          </p:cNvPr>
          <p:cNvSpPr>
            <a:spLocks noGrp="1"/>
          </p:cNvSpPr>
          <p:nvPr>
            <p:ph idx="1"/>
          </p:nvPr>
        </p:nvSpPr>
        <p:spPr/>
        <p:txBody>
          <a:bodyPr>
            <a:normAutofit/>
          </a:bodyPr>
          <a:lstStyle/>
          <a:p>
            <a:r>
              <a:rPr lang="en-US" sz="2200" dirty="0">
                <a:latin typeface="Lato" panose="020F0502020204030203" pitchFamily="34" charset="0"/>
                <a:ea typeface="Lato" panose="020F0502020204030203" pitchFamily="34" charset="0"/>
                <a:cs typeface="Lato" panose="020F0502020204030203" pitchFamily="34" charset="0"/>
              </a:rPr>
              <a:t>Clean Architecture: A Craftsman's Guide to Software Structure and Design, 1st Edition, Robert C. Martin, Pearson, 2017.</a:t>
            </a:r>
          </a:p>
        </p:txBody>
      </p:sp>
    </p:spTree>
    <p:extLst>
      <p:ext uri="{BB962C8B-B14F-4D97-AF65-F5344CB8AC3E}">
        <p14:creationId xmlns:p14="http://schemas.microsoft.com/office/powerpoint/2010/main" val="83767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lnSpcReduction="10000"/>
          </a:bodyPr>
          <a:lstStyle/>
          <a:p>
            <a:pPr marL="0" indent="0">
              <a:buNone/>
            </a:pP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class</a:t>
            </a:r>
            <a:r>
              <a:rPr lang="en-US" b="0" i="0" dirty="0">
                <a:solidFill>
                  <a:srgbClr val="242424"/>
                </a:solidFill>
                <a:effectLst/>
                <a:latin typeface="source-code-pro"/>
              </a:rPr>
              <a:t> Swan </a:t>
            </a:r>
            <a:r>
              <a:rPr lang="en-US" b="1" i="0" dirty="0">
                <a:solidFill>
                  <a:srgbClr val="242424"/>
                </a:solidFill>
                <a:effectLst/>
                <a:latin typeface="source-code-pro"/>
              </a:rPr>
              <a:t>extends</a:t>
            </a:r>
            <a:r>
              <a:rPr lang="en-US" b="0" i="0" dirty="0">
                <a:solidFill>
                  <a:srgbClr val="242424"/>
                </a:solidFill>
                <a:effectLst/>
                <a:latin typeface="source-code-pro"/>
              </a:rPr>
              <a:t> Bird {</a:t>
            </a:r>
            <a:br>
              <a:rPr lang="en-US" dirty="0"/>
            </a:br>
            <a:br>
              <a:rPr lang="en-US" dirty="0"/>
            </a:br>
            <a:r>
              <a:rPr lang="en-US" b="0" i="1" dirty="0">
                <a:solidFill>
                  <a:srgbClr val="242424"/>
                </a:solidFill>
                <a:effectLst/>
                <a:latin typeface="source-code-pro"/>
              </a:rPr>
              <a:t>@Override</a:t>
            </a:r>
            <a:br>
              <a:rPr lang="en-US" dirty="0"/>
            </a:b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eat() {</a:t>
            </a:r>
            <a:br>
              <a:rPr lang="en-US" dirty="0"/>
            </a:br>
            <a:r>
              <a:rPr lang="en-US" b="0" i="0" dirty="0" err="1">
                <a:solidFill>
                  <a:srgbClr val="242424"/>
                </a:solidFill>
                <a:effectLst/>
                <a:latin typeface="source-code-pro"/>
              </a:rPr>
              <a:t>System.out.println</a:t>
            </a:r>
            <a:r>
              <a:rPr lang="en-US" b="0" i="0" dirty="0">
                <a:solidFill>
                  <a:srgbClr val="242424"/>
                </a:solidFill>
                <a:effectLst/>
                <a:latin typeface="source-code-pro"/>
              </a:rPr>
              <a:t>("OMG! I can eat pizza!");</a:t>
            </a:r>
            <a:br>
              <a:rPr lang="en-US" dirty="0"/>
            </a:br>
            <a:r>
              <a:rPr lang="en-US" b="0" i="0" dirty="0">
                <a:solidFill>
                  <a:srgbClr val="242424"/>
                </a:solidFill>
                <a:effectLst/>
                <a:latin typeface="source-code-pro"/>
              </a:rPr>
              <a:t>}</a:t>
            </a:r>
            <a:br>
              <a:rPr lang="en-US" dirty="0"/>
            </a:br>
            <a:br>
              <a:rPr lang="en-US" dirty="0"/>
            </a:br>
            <a:r>
              <a:rPr lang="en-US" b="0" i="1" dirty="0">
                <a:solidFill>
                  <a:srgbClr val="242424"/>
                </a:solidFill>
                <a:effectLst/>
                <a:latin typeface="source-code-pro"/>
              </a:rPr>
              <a:t>@Override</a:t>
            </a:r>
            <a:br>
              <a:rPr lang="en-US" dirty="0"/>
            </a:b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fly() {</a:t>
            </a:r>
            <a:br>
              <a:rPr lang="en-US" dirty="0"/>
            </a:br>
            <a:r>
              <a:rPr lang="en-US" b="0" i="0" dirty="0" err="1">
                <a:solidFill>
                  <a:srgbClr val="242424"/>
                </a:solidFill>
                <a:effectLst/>
                <a:latin typeface="source-code-pro"/>
              </a:rPr>
              <a:t>System.out.println</a:t>
            </a:r>
            <a:r>
              <a:rPr lang="en-US" b="0" i="0" dirty="0">
                <a:solidFill>
                  <a:srgbClr val="242424"/>
                </a:solidFill>
                <a:effectLst/>
                <a:latin typeface="source-code-pro"/>
              </a:rPr>
              <a:t>("I believe I can fly!");</a:t>
            </a:r>
            <a:br>
              <a:rPr lang="en-US" dirty="0"/>
            </a:br>
            <a:r>
              <a:rPr lang="en-US" b="0" i="0" dirty="0">
                <a:solidFill>
                  <a:srgbClr val="242424"/>
                </a:solidFill>
                <a:effectLst/>
                <a:latin typeface="source-code-pro"/>
              </a:rPr>
              <a:t>}</a:t>
            </a:r>
            <a:br>
              <a:rPr lang="en-US" dirty="0"/>
            </a:br>
            <a:r>
              <a:rPr lang="en-US" b="0" i="0" dirty="0">
                <a:solidFill>
                  <a:srgbClr val="242424"/>
                </a:solidFill>
                <a:effectLst/>
                <a:latin typeface="source-code-pro"/>
              </a:rPr>
              <a:t>}</a:t>
            </a:r>
            <a:endParaRPr lang="en-US" dirty="0"/>
          </a:p>
        </p:txBody>
      </p:sp>
      <p:pic>
        <p:nvPicPr>
          <p:cNvPr id="5" name="Picture 4">
            <a:extLst>
              <a:ext uri="{FF2B5EF4-FFF2-40B4-BE49-F238E27FC236}">
                <a16:creationId xmlns:a16="http://schemas.microsoft.com/office/drawing/2014/main" id="{EF2A023E-B002-1888-16AA-84A55A9FC25F}"/>
              </a:ext>
            </a:extLst>
          </p:cNvPr>
          <p:cNvPicPr>
            <a:picLocks noChangeAspect="1"/>
          </p:cNvPicPr>
          <p:nvPr/>
        </p:nvPicPr>
        <p:blipFill>
          <a:blip r:embed="rId2"/>
          <a:stretch>
            <a:fillRect/>
          </a:stretch>
        </p:blipFill>
        <p:spPr>
          <a:xfrm>
            <a:off x="8035626" y="862641"/>
            <a:ext cx="3025402" cy="4778154"/>
          </a:xfrm>
          <a:prstGeom prst="rect">
            <a:avLst/>
          </a:prstGeom>
        </p:spPr>
      </p:pic>
    </p:spTree>
    <p:extLst>
      <p:ext uri="{BB962C8B-B14F-4D97-AF65-F5344CB8AC3E}">
        <p14:creationId xmlns:p14="http://schemas.microsoft.com/office/powerpoint/2010/main" val="209798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fontScale="92500" lnSpcReduction="20000"/>
          </a:bodyPr>
          <a:lstStyle/>
          <a:p>
            <a:pPr marL="0" indent="0">
              <a:buNone/>
            </a:pP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class</a:t>
            </a:r>
            <a:r>
              <a:rPr lang="en-US" b="0" i="0" dirty="0">
                <a:solidFill>
                  <a:srgbClr val="242424"/>
                </a:solidFill>
                <a:effectLst/>
                <a:latin typeface="source-code-pro"/>
              </a:rPr>
              <a:t> Main { </a:t>
            </a:r>
            <a:br>
              <a:rPr lang="en-US" dirty="0"/>
            </a:br>
            <a:br>
              <a:rPr lang="en-US" dirty="0"/>
            </a:b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static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a:t>
            </a:r>
            <a:r>
              <a:rPr lang="en-US" b="0" i="0" dirty="0" err="1">
                <a:solidFill>
                  <a:srgbClr val="242424"/>
                </a:solidFill>
                <a:effectLst/>
                <a:latin typeface="source-code-pro"/>
              </a:rPr>
              <a:t>letBirdsFly</a:t>
            </a:r>
            <a:r>
              <a:rPr lang="en-US" b="0" i="0" dirty="0">
                <a:solidFill>
                  <a:srgbClr val="242424"/>
                </a:solidFill>
                <a:effectLst/>
                <a:latin typeface="source-code-pro"/>
              </a:rPr>
              <a:t>(List&lt;Bird&gt; birds) {</a:t>
            </a:r>
            <a:br>
              <a:rPr lang="en-US" dirty="0"/>
            </a:br>
            <a:r>
              <a:rPr lang="en-US" b="1" i="0" dirty="0">
                <a:solidFill>
                  <a:srgbClr val="242424"/>
                </a:solidFill>
                <a:effectLst/>
                <a:latin typeface="source-code-pro"/>
              </a:rPr>
              <a:t>for</a:t>
            </a:r>
            <a:r>
              <a:rPr lang="en-US" b="0" i="0" dirty="0">
                <a:solidFill>
                  <a:srgbClr val="242424"/>
                </a:solidFill>
                <a:effectLst/>
                <a:latin typeface="source-code-pro"/>
              </a:rPr>
              <a:t>(Bird </a:t>
            </a:r>
            <a:r>
              <a:rPr lang="en-US" b="0" i="0" dirty="0" err="1">
                <a:solidFill>
                  <a:srgbClr val="242424"/>
                </a:solidFill>
                <a:effectLst/>
                <a:latin typeface="source-code-pro"/>
              </a:rPr>
              <a:t>bird</a:t>
            </a:r>
            <a:r>
              <a:rPr lang="en-US" b="0" i="0" dirty="0">
                <a:solidFill>
                  <a:srgbClr val="242424"/>
                </a:solidFill>
                <a:effectLst/>
                <a:latin typeface="source-code-pro"/>
              </a:rPr>
              <a:t>: birds) { </a:t>
            </a:r>
            <a:br>
              <a:rPr lang="en-US" dirty="0"/>
            </a:br>
            <a:r>
              <a:rPr lang="en-US" b="0" i="0" dirty="0" err="1">
                <a:solidFill>
                  <a:srgbClr val="242424"/>
                </a:solidFill>
                <a:effectLst/>
                <a:latin typeface="source-code-pro"/>
              </a:rPr>
              <a:t>bird.fly</a:t>
            </a:r>
            <a:r>
              <a:rPr lang="en-US" b="0" i="0" dirty="0">
                <a:solidFill>
                  <a:srgbClr val="242424"/>
                </a:solidFill>
                <a:effectLst/>
                <a:latin typeface="source-code-pro"/>
              </a:rPr>
              <a:t>(); </a:t>
            </a:r>
            <a:br>
              <a:rPr lang="en-US" dirty="0"/>
            </a:br>
            <a:r>
              <a:rPr lang="en-US" b="0" i="0" dirty="0">
                <a:solidFill>
                  <a:srgbClr val="242424"/>
                </a:solidFill>
                <a:effectLst/>
                <a:latin typeface="source-code-pro"/>
              </a:rPr>
              <a:t>} </a:t>
            </a:r>
            <a:br>
              <a:rPr lang="en-US" dirty="0"/>
            </a:br>
            <a:r>
              <a:rPr lang="en-US" b="0" i="0" dirty="0">
                <a:solidFill>
                  <a:srgbClr val="242424"/>
                </a:solidFill>
                <a:effectLst/>
                <a:latin typeface="source-code-pro"/>
              </a:rPr>
              <a:t>} </a:t>
            </a:r>
            <a:br>
              <a:rPr lang="en-US" dirty="0"/>
            </a:br>
            <a:br>
              <a:rPr lang="en-US" dirty="0"/>
            </a:b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static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main(String[] </a:t>
            </a:r>
            <a:r>
              <a:rPr lang="en-US" b="0" i="0" dirty="0" err="1">
                <a:solidFill>
                  <a:srgbClr val="242424"/>
                </a:solidFill>
                <a:effectLst/>
                <a:latin typeface="source-code-pro"/>
              </a:rPr>
              <a:t>args</a:t>
            </a:r>
            <a:r>
              <a:rPr lang="en-US" b="0" i="0" dirty="0">
                <a:solidFill>
                  <a:srgbClr val="242424"/>
                </a:solidFill>
                <a:effectLst/>
                <a:latin typeface="source-code-pro"/>
              </a:rPr>
              <a:t>) { </a:t>
            </a:r>
            <a:br>
              <a:rPr lang="en-US" dirty="0"/>
            </a:br>
            <a:r>
              <a:rPr lang="en-US" b="0" i="0" dirty="0">
                <a:solidFill>
                  <a:srgbClr val="242424"/>
                </a:solidFill>
                <a:effectLst/>
                <a:latin typeface="source-code-pro"/>
              </a:rPr>
              <a:t>List&lt;Bird&gt; birds = new </a:t>
            </a:r>
            <a:r>
              <a:rPr lang="en-US" b="0" i="0" dirty="0" err="1">
                <a:solidFill>
                  <a:srgbClr val="242424"/>
                </a:solidFill>
                <a:effectLst/>
                <a:latin typeface="source-code-pro"/>
              </a:rPr>
              <a:t>ArrayList</a:t>
            </a:r>
            <a:r>
              <a:rPr lang="en-US" b="0" i="0" dirty="0">
                <a:solidFill>
                  <a:srgbClr val="242424"/>
                </a:solidFill>
                <a:effectLst/>
                <a:latin typeface="source-code-pro"/>
              </a:rPr>
              <a:t>&lt;Bird&gt;();</a:t>
            </a:r>
            <a:br>
              <a:rPr lang="en-US" dirty="0"/>
            </a:br>
            <a:r>
              <a:rPr lang="en-US" b="0" i="0" dirty="0" err="1">
                <a:solidFill>
                  <a:srgbClr val="242424"/>
                </a:solidFill>
                <a:effectLst/>
                <a:latin typeface="source-code-pro"/>
              </a:rPr>
              <a:t>birds.add</a:t>
            </a:r>
            <a:r>
              <a:rPr lang="en-US" b="0" i="0" dirty="0">
                <a:solidFill>
                  <a:srgbClr val="242424"/>
                </a:solidFill>
                <a:effectLst/>
                <a:latin typeface="source-code-pro"/>
              </a:rPr>
              <a:t>(new Bird()); </a:t>
            </a:r>
            <a:br>
              <a:rPr lang="en-US" dirty="0"/>
            </a:br>
            <a:r>
              <a:rPr lang="en-US" b="0" i="0" dirty="0" err="1">
                <a:solidFill>
                  <a:srgbClr val="242424"/>
                </a:solidFill>
                <a:effectLst/>
                <a:latin typeface="source-code-pro"/>
              </a:rPr>
              <a:t>letBirdsFly</a:t>
            </a:r>
            <a:r>
              <a:rPr lang="en-US" b="0" i="0" dirty="0">
                <a:solidFill>
                  <a:srgbClr val="242424"/>
                </a:solidFill>
                <a:effectLst/>
                <a:latin typeface="source-code-pro"/>
              </a:rPr>
              <a:t>(birds);</a:t>
            </a:r>
            <a:br>
              <a:rPr lang="en-US" dirty="0"/>
            </a:br>
            <a:r>
              <a:rPr lang="en-US" b="0" i="0" dirty="0">
                <a:solidFill>
                  <a:srgbClr val="242424"/>
                </a:solidFill>
                <a:effectLst/>
                <a:latin typeface="source-code-pro"/>
              </a:rPr>
              <a:t>}</a:t>
            </a:r>
            <a:br>
              <a:rPr lang="en-US" dirty="0"/>
            </a:b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267357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a:bodyPr>
          <a:lstStyle/>
          <a:p>
            <a:r>
              <a:rPr lang="en-US" dirty="0"/>
              <a:t>Main is the main class of our program which contains its logic. </a:t>
            </a:r>
          </a:p>
          <a:p>
            <a:r>
              <a:rPr lang="en-US" dirty="0"/>
              <a:t>It has two methods, </a:t>
            </a:r>
            <a:r>
              <a:rPr lang="en-US" dirty="0" err="1"/>
              <a:t>letBirdsFly</a:t>
            </a:r>
            <a:r>
              <a:rPr lang="en-US" dirty="0"/>
              <a:t>(List&lt;Bird&gt; birds) and main(String[] </a:t>
            </a:r>
            <a:r>
              <a:rPr lang="en-US" dirty="0" err="1"/>
              <a:t>args</a:t>
            </a:r>
            <a:r>
              <a:rPr lang="en-US" dirty="0"/>
              <a:t>). </a:t>
            </a:r>
          </a:p>
          <a:p>
            <a:r>
              <a:rPr lang="en-US" dirty="0"/>
              <a:t>The first method takes a list of birds as a parameter and invokes their fly methods. </a:t>
            </a:r>
          </a:p>
          <a:p>
            <a:r>
              <a:rPr lang="en-US" dirty="0"/>
              <a:t>The second one creates the list and passes it to the first.</a:t>
            </a:r>
          </a:p>
          <a:p>
            <a:r>
              <a:rPr lang="en-US" dirty="0"/>
              <a:t>We are going to replace the Bird object with the Swan object.</a:t>
            </a:r>
          </a:p>
        </p:txBody>
      </p:sp>
    </p:spTree>
    <p:extLst>
      <p:ext uri="{BB962C8B-B14F-4D97-AF65-F5344CB8AC3E}">
        <p14:creationId xmlns:p14="http://schemas.microsoft.com/office/powerpoint/2010/main" val="38611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AFF0-56B1-31C3-AC53-78CAB3E2E079}"/>
              </a:ext>
            </a:extLst>
          </p:cNvPr>
          <p:cNvSpPr>
            <a:spLocks noGrp="1"/>
          </p:cNvSpPr>
          <p:nvPr>
            <p:ph type="title"/>
          </p:nvPr>
        </p:nvSpPr>
        <p:spPr/>
        <p:txBody>
          <a:bodyPr/>
          <a:lstStyle/>
          <a:p>
            <a:r>
              <a:rPr lang="en-US" dirty="0"/>
              <a:t>Example (Bird)</a:t>
            </a:r>
          </a:p>
        </p:txBody>
      </p:sp>
      <p:sp>
        <p:nvSpPr>
          <p:cNvPr id="3" name="Content Placeholder 2">
            <a:extLst>
              <a:ext uri="{FF2B5EF4-FFF2-40B4-BE49-F238E27FC236}">
                <a16:creationId xmlns:a16="http://schemas.microsoft.com/office/drawing/2014/main" id="{9FFE210A-70E4-307C-6744-6A423E9D2B33}"/>
              </a:ext>
            </a:extLst>
          </p:cNvPr>
          <p:cNvSpPr>
            <a:spLocks noGrp="1"/>
          </p:cNvSpPr>
          <p:nvPr>
            <p:ph idx="1"/>
          </p:nvPr>
        </p:nvSpPr>
        <p:spPr/>
        <p:txBody>
          <a:bodyPr>
            <a:normAutofit lnSpcReduction="10000"/>
          </a:bodyPr>
          <a:lstStyle/>
          <a:p>
            <a:pPr marL="0" indent="0">
              <a:buNone/>
            </a:pPr>
            <a:r>
              <a:rPr lang="en-US" b="1" i="0" dirty="0">
                <a:solidFill>
                  <a:srgbClr val="242424"/>
                </a:solidFill>
                <a:effectLst/>
                <a:latin typeface="source-code-pro"/>
              </a:rPr>
              <a:t>public</a:t>
            </a:r>
            <a:r>
              <a:rPr lang="en-US" b="0" i="0" dirty="0">
                <a:solidFill>
                  <a:srgbClr val="242424"/>
                </a:solidFill>
                <a:effectLst/>
                <a:latin typeface="source-code-pro"/>
              </a:rPr>
              <a:t> </a:t>
            </a:r>
            <a:r>
              <a:rPr lang="en-US" b="1" i="0" dirty="0">
                <a:solidFill>
                  <a:srgbClr val="242424"/>
                </a:solidFill>
                <a:effectLst/>
                <a:latin typeface="source-code-pro"/>
              </a:rPr>
              <a:t>static</a:t>
            </a:r>
            <a:r>
              <a:rPr lang="en-US" b="0" i="0" dirty="0">
                <a:solidFill>
                  <a:srgbClr val="242424"/>
                </a:solidFill>
                <a:effectLst/>
                <a:latin typeface="source-code-pro"/>
              </a:rPr>
              <a:t> </a:t>
            </a:r>
            <a:r>
              <a:rPr lang="en-US" b="1" i="0" dirty="0">
                <a:solidFill>
                  <a:srgbClr val="242424"/>
                </a:solidFill>
                <a:effectLst/>
                <a:latin typeface="source-code-pro"/>
              </a:rPr>
              <a:t>void</a:t>
            </a:r>
            <a:r>
              <a:rPr lang="en-US" b="0" i="0" dirty="0">
                <a:solidFill>
                  <a:srgbClr val="242424"/>
                </a:solidFill>
                <a:effectLst/>
                <a:latin typeface="source-code-pro"/>
              </a:rPr>
              <a:t> main(String[] </a:t>
            </a:r>
            <a:r>
              <a:rPr lang="en-US" b="0" i="0" dirty="0" err="1">
                <a:solidFill>
                  <a:srgbClr val="242424"/>
                </a:solidFill>
                <a:effectLst/>
                <a:latin typeface="source-code-pro"/>
              </a:rPr>
              <a:t>args</a:t>
            </a:r>
            <a:r>
              <a:rPr lang="en-US" b="0" i="0" dirty="0">
                <a:solidFill>
                  <a:srgbClr val="242424"/>
                </a:solidFill>
                <a:effectLst/>
                <a:latin typeface="source-code-pro"/>
              </a:rPr>
              <a:t>) {</a:t>
            </a:r>
            <a:br>
              <a:rPr lang="en-US" dirty="0"/>
            </a:br>
            <a:r>
              <a:rPr lang="en-US" b="0" i="0" dirty="0">
                <a:solidFill>
                  <a:srgbClr val="242424"/>
                </a:solidFill>
                <a:effectLst/>
                <a:latin typeface="source-code-pro"/>
              </a:rPr>
              <a:t>List&lt;Bird&gt; birds = new </a:t>
            </a:r>
            <a:r>
              <a:rPr lang="en-US" b="0" i="0" dirty="0" err="1">
                <a:solidFill>
                  <a:srgbClr val="242424"/>
                </a:solidFill>
                <a:effectLst/>
                <a:latin typeface="source-code-pro"/>
              </a:rPr>
              <a:t>ArrayList</a:t>
            </a:r>
            <a:r>
              <a:rPr lang="en-US" b="0" i="0" dirty="0">
                <a:solidFill>
                  <a:srgbClr val="242424"/>
                </a:solidFill>
                <a:effectLst/>
                <a:latin typeface="source-code-pro"/>
              </a:rPr>
              <a:t>&lt;Bird&gt;();</a:t>
            </a:r>
            <a:br>
              <a:rPr lang="en-US" dirty="0"/>
            </a:br>
            <a:r>
              <a:rPr lang="en-US" b="0" i="0" dirty="0" err="1">
                <a:solidFill>
                  <a:srgbClr val="242424"/>
                </a:solidFill>
                <a:effectLst/>
                <a:latin typeface="source-code-pro"/>
              </a:rPr>
              <a:t>birds.add</a:t>
            </a:r>
            <a:r>
              <a:rPr lang="en-US" b="0" i="0" dirty="0">
                <a:solidFill>
                  <a:srgbClr val="242424"/>
                </a:solidFill>
                <a:effectLst/>
                <a:latin typeface="source-code-pro"/>
              </a:rPr>
              <a:t>(new Swan()); </a:t>
            </a:r>
            <a:br>
              <a:rPr lang="en-US" dirty="0"/>
            </a:br>
            <a:r>
              <a:rPr lang="en-US" b="0" i="0" dirty="0" err="1">
                <a:solidFill>
                  <a:srgbClr val="242424"/>
                </a:solidFill>
                <a:effectLst/>
                <a:latin typeface="source-code-pro"/>
              </a:rPr>
              <a:t>letBirdsFly</a:t>
            </a:r>
            <a:r>
              <a:rPr lang="en-US" b="0" i="0" dirty="0">
                <a:solidFill>
                  <a:srgbClr val="242424"/>
                </a:solidFill>
                <a:effectLst/>
                <a:latin typeface="source-code-pro"/>
              </a:rPr>
              <a:t>(birds); </a:t>
            </a:r>
            <a:br>
              <a:rPr lang="en-US" dirty="0"/>
            </a:br>
            <a:r>
              <a:rPr lang="en-US" b="0" i="0" dirty="0">
                <a:solidFill>
                  <a:srgbClr val="242424"/>
                </a:solidFill>
                <a:effectLst/>
                <a:latin typeface="source-code-pro"/>
              </a:rPr>
              <a:t>}</a:t>
            </a:r>
          </a:p>
          <a:p>
            <a:pPr marL="0" indent="0">
              <a:buNone/>
            </a:pPr>
            <a:endParaRPr lang="en-US" dirty="0">
              <a:solidFill>
                <a:srgbClr val="242424"/>
              </a:solidFill>
              <a:latin typeface="source-code-pro"/>
            </a:endParaRPr>
          </a:p>
          <a:p>
            <a:r>
              <a:rPr lang="en-US" dirty="0"/>
              <a:t>If we try to run the program after applying the changes, it will output the following statement:</a:t>
            </a:r>
            <a:r>
              <a:rPr lang="en-US" dirty="0">
                <a:solidFill>
                  <a:srgbClr val="242424"/>
                </a:solidFill>
                <a:latin typeface="source-code-pro"/>
              </a:rPr>
              <a:t> </a:t>
            </a:r>
            <a:r>
              <a:rPr lang="en-US" b="0" i="0" dirty="0">
                <a:solidFill>
                  <a:srgbClr val="242424"/>
                </a:solidFill>
                <a:effectLst/>
                <a:latin typeface="source-code-pro"/>
              </a:rPr>
              <a:t>I believe I can fly!</a:t>
            </a:r>
          </a:p>
          <a:p>
            <a:r>
              <a:rPr lang="en-US" b="0" i="0" dirty="0">
                <a:solidFill>
                  <a:srgbClr val="242424"/>
                </a:solidFill>
                <a:effectLst/>
                <a:latin typeface="source-serif-pro"/>
              </a:rPr>
              <a:t>We can see that the principle applies to our code perfectly. The program works as expected without any errors or problems. But what if we add another class of Penguin?</a:t>
            </a:r>
            <a:endParaRPr lang="en-US" dirty="0"/>
          </a:p>
        </p:txBody>
      </p:sp>
    </p:spTree>
    <p:extLst>
      <p:ext uri="{BB962C8B-B14F-4D97-AF65-F5344CB8AC3E}">
        <p14:creationId xmlns:p14="http://schemas.microsoft.com/office/powerpoint/2010/main" val="61944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3119</Words>
  <Application>Microsoft Office PowerPoint</Application>
  <PresentationFormat>Widescreen</PresentationFormat>
  <Paragraphs>501</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Calibri Light</vt:lpstr>
      <vt:lpstr>inherit</vt:lpstr>
      <vt:lpstr>Lato</vt:lpstr>
      <vt:lpstr>Raleway</vt:lpstr>
      <vt:lpstr>Segoe UI</vt:lpstr>
      <vt:lpstr>source-code-pro</vt:lpstr>
      <vt:lpstr>source-serif-pro</vt:lpstr>
      <vt:lpstr>Office Theme</vt:lpstr>
      <vt:lpstr>SOLID Design Principles</vt:lpstr>
      <vt:lpstr>SOLID Principles</vt:lpstr>
      <vt:lpstr>SOLID Principles</vt:lpstr>
      <vt:lpstr>LSP-Liskov Substitution Principle</vt:lpstr>
      <vt:lpstr>Example (Bird)</vt:lpstr>
      <vt:lpstr>Example (Bird)</vt:lpstr>
      <vt:lpstr>Example (Bird)</vt:lpstr>
      <vt:lpstr>Example (Bird)</vt:lpstr>
      <vt:lpstr>Example (Bird)</vt:lpstr>
      <vt:lpstr>Example (Bird)</vt:lpstr>
      <vt:lpstr>Example (Bird)</vt:lpstr>
      <vt:lpstr>Example (Bird)</vt:lpstr>
      <vt:lpstr>Example (Bird) Fix</vt:lpstr>
      <vt:lpstr>Example (Bird) Fix</vt:lpstr>
      <vt:lpstr>Example (Bird) Solution</vt:lpstr>
      <vt:lpstr>Example (Bird) Solution</vt:lpstr>
      <vt:lpstr>PowerPoint Presentation</vt:lpstr>
      <vt:lpstr>PowerPoint Presentation</vt:lpstr>
      <vt:lpstr>PowerPoint Presentation</vt:lpstr>
      <vt:lpstr>Violation</vt:lpstr>
      <vt:lpstr>PowerPoint Presentation</vt:lpstr>
      <vt:lpstr>PowerPoint Presentation</vt:lpstr>
      <vt:lpstr>ISP-Interface Segregation Principle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How to Fix?</vt:lpstr>
      <vt:lpstr>How to Fix?</vt:lpstr>
      <vt:lpstr>How to Fix?</vt:lpstr>
      <vt:lpstr>Another Example</vt:lpstr>
      <vt:lpstr>Another Example</vt:lpstr>
      <vt:lpstr>PowerPoint Presentation</vt:lpstr>
      <vt:lpstr>How to Fix?</vt:lpstr>
      <vt:lpstr>How to Fix?</vt:lpstr>
      <vt:lpstr>DIP-Dependency Inversion Principle</vt:lpstr>
      <vt:lpstr>Example</vt:lpstr>
      <vt:lpstr>Example</vt:lpstr>
      <vt:lpstr>Example</vt:lpstr>
      <vt:lpstr>Example</vt:lpstr>
      <vt:lpstr>Example</vt:lpstr>
      <vt:lpstr>PowerPoint Presentation</vt:lpstr>
      <vt:lpstr>Example</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Design Principles</dc:title>
  <dc:creator>Mehroze Khan</dc:creator>
  <cp:lastModifiedBy>Mehroze Khan</cp:lastModifiedBy>
  <cp:revision>83</cp:revision>
  <dcterms:created xsi:type="dcterms:W3CDTF">2023-10-21T10:56:55Z</dcterms:created>
  <dcterms:modified xsi:type="dcterms:W3CDTF">2023-11-01T07:58:06Z</dcterms:modified>
</cp:coreProperties>
</file>